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312" r:id="rId4"/>
    <p:sldId id="313" r:id="rId5"/>
    <p:sldId id="281" r:id="rId6"/>
    <p:sldId id="311" r:id="rId7"/>
    <p:sldId id="284" r:id="rId8"/>
    <p:sldId id="285" r:id="rId9"/>
    <p:sldId id="273" r:id="rId10"/>
    <p:sldId id="274" r:id="rId11"/>
    <p:sldId id="293" r:id="rId12"/>
    <p:sldId id="307" r:id="rId13"/>
    <p:sldId id="310" r:id="rId14"/>
    <p:sldId id="309" r:id="rId15"/>
    <p:sldId id="314" r:id="rId16"/>
    <p:sldId id="295" r:id="rId17"/>
    <p:sldId id="291" r:id="rId18"/>
    <p:sldId id="308" r:id="rId19"/>
    <p:sldId id="290" r:id="rId20"/>
    <p:sldId id="292" r:id="rId21"/>
    <p:sldId id="275" r:id="rId22"/>
    <p:sldId id="269" r:id="rId23"/>
    <p:sldId id="277" r:id="rId24"/>
    <p:sldId id="271" r:id="rId25"/>
    <p:sldId id="302" r:id="rId26"/>
    <p:sldId id="303" r:id="rId27"/>
    <p:sldId id="304" r:id="rId28"/>
    <p:sldId id="278" r:id="rId29"/>
    <p:sldId id="272" r:id="rId30"/>
    <p:sldId id="315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F22"/>
    <a:srgbClr val="CF9503"/>
    <a:srgbClr val="FFBD28"/>
    <a:srgbClr val="736F26"/>
    <a:srgbClr val="075D7B"/>
    <a:srgbClr val="0CA2D4"/>
    <a:srgbClr val="71739F"/>
    <a:srgbClr val="F7561E"/>
    <a:srgbClr val="504C44"/>
    <a:srgbClr val="A6A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79" autoAdjust="0"/>
    <p:restoredTop sz="94919"/>
  </p:normalViewPr>
  <p:slideViewPr>
    <p:cSldViewPr snapToGrid="0" snapToObjects="1" showGuides="1">
      <p:cViewPr>
        <p:scale>
          <a:sx n="50" d="100"/>
          <a:sy n="50" d="100"/>
        </p:scale>
        <p:origin x="690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7DCEC-E5C2-4D44-8AA6-4E770AE6CDF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86D4A-B6C1-4244-8ADB-F3915EF5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A5AF-22EE-A342-85A4-3A0C3EC6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C7B04-E6D4-B843-99E3-ECB07F956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8E57-204B-7141-BAE3-C4A2CF8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B424-95E6-374C-AAAC-28857720F1E3}" type="datetime1">
              <a:rPr lang="en-GB" smtClean="0"/>
              <a:t>09/01/2023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20BC-62C1-4249-BD3F-68EB947B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8466-5114-E74E-A6DF-C9C2681B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10226C-93BA-254F-AE20-042C18593627}"/>
              </a:ext>
            </a:extLst>
          </p:cNvPr>
          <p:cNvGrpSpPr/>
          <p:nvPr userDrawn="1"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7C9B6994-2F95-F74D-B0BA-441D62E37F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395860-629E-454D-88CB-359C8D64E41E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47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A3E2-3D29-5B42-9760-7A776CC6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E8C3-62C3-5B4C-9655-A9FB87F7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502D-E289-C840-A2E9-72A114DD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B27E-BA4B-2942-8174-600A355DD0F4}" type="datetime1">
              <a:rPr lang="en-GB" smtClean="0"/>
              <a:t>09/01/2023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38A0-596D-E34B-97D3-34A4CB3E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944A-373E-024E-AEE3-F03C6787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59A3C-7EB0-114E-813D-577E78F6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1E92-F0C9-D94D-AE9E-3F373F32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4A04-4900-BA43-BA86-014CF486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C28-6C58-374E-BA49-9DD8811690FE}" type="datetime1">
              <a:rPr lang="en-GB" smtClean="0"/>
              <a:t>09/01/2023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6415-F51D-0A46-A581-CD5734EE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C1CF-EE30-644F-95D9-C57DCF1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5CE7-A831-FD4D-B12C-3F9EA614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79A3-710E-A141-B076-916AE5D9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104C-586F-C743-86EA-6B4AC115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669E-9E45-EB41-9CAA-601D70A701E5}" type="datetime1">
              <a:rPr lang="en-GB" smtClean="0"/>
              <a:t>09/01/2023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4E8A-A34B-3248-8E12-744E5138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9973-9EDE-AC4F-9029-E7ED9BD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6E2E43-2175-3F40-8DDE-2D500771EB2A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B67DDDC7-09E7-E643-B70C-3367252409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424385-058C-044E-A1C1-71D7F13F43C1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0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19F6-FE76-5644-BC6E-A7D2C7F4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76CF-A9DD-BD4E-9AEA-D4A82942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41822-F442-2F42-8207-B7CA10A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5CC-E6F6-764B-8EC3-4E1E5781F211}" type="datetime1">
              <a:rPr lang="en-GB" smtClean="0"/>
              <a:t>09/01/2023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0554-9FF2-3544-BA33-0B87CD6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61F8-27AE-0547-A616-87CA7FC5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E6FA-1C8D-834A-AA7B-B48AD59D9374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F0C34FF7-F103-2044-814E-031B901C05A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95595D-02F6-5E4C-8B4F-9B487A40A7FF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2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A053-C9AC-C346-8ACC-6D09428F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80C2-C08B-C44B-AEDB-4CE8CCF09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FB018-85BE-F74C-8AED-DDC679C8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025C0-BABF-3B4F-88BA-ED04D7E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D5F-B4FE-4147-89AE-3F5E6659EA76}" type="datetime1">
              <a:rPr lang="en-GB" smtClean="0"/>
              <a:t>09/01/2023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92F2D-9F31-A449-AA89-E01A8EE9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BA95-6D5D-2743-AA8D-9016A501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628879-0A7B-6F4C-B790-0A59642C45A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9" name="Picture 8" descr="Pad-.jpg">
              <a:extLst>
                <a:ext uri="{FF2B5EF4-FFF2-40B4-BE49-F238E27FC236}">
                  <a16:creationId xmlns:a16="http://schemas.microsoft.com/office/drawing/2014/main" id="{550A0EA4-C28B-4E4E-B594-5F199971CE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FAE4E7-7805-CB47-B5FD-221F5766A3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2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EFC7-C00C-8D45-910C-FADCF14E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D0040-ED58-9F4D-824C-0CE79618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0C27-FBD3-A647-BB29-71D2589D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33CA5-D771-CC4B-9911-BCD0E701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77897-E625-B24C-83AC-43B257D76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1FF6F-5A41-A942-9A91-3B56AA20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716-9004-D642-ABBF-655646CB6A58}" type="datetime1">
              <a:rPr lang="en-GB" smtClean="0"/>
              <a:t>09/01/2023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2F446-6DA5-9647-9DB7-66ADF88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AFD2B-C5B4-C34D-9F98-58532D3C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B44AC-17FF-664A-B2CD-8C5B341FDBF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11" name="Picture 10" descr="Pad-.jpg">
              <a:extLst>
                <a:ext uri="{FF2B5EF4-FFF2-40B4-BE49-F238E27FC236}">
                  <a16:creationId xmlns:a16="http://schemas.microsoft.com/office/drawing/2014/main" id="{A00346E0-2F34-2B4D-8E8C-5D9B270C64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E510E0-F20C-1649-814A-A0FD5B32B54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43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59DA-5B4B-0941-8BE7-424AC5AF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7C91-66E4-1348-8419-4F16AD37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6A9A-21A6-1F40-9F6A-075C58D7FCC8}" type="datetime1">
              <a:rPr lang="en-GB" smtClean="0"/>
              <a:t>09/01/2023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5E9D8-774D-6A43-8898-6B3347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FFF4A-B705-3242-86A0-F757B90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38BBD6-B5C1-714B-A948-8E961F968AE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7" name="Picture 6" descr="Pad-.jpg">
              <a:extLst>
                <a:ext uri="{FF2B5EF4-FFF2-40B4-BE49-F238E27FC236}">
                  <a16:creationId xmlns:a16="http://schemas.microsoft.com/office/drawing/2014/main" id="{53402D1E-7A4F-3D4B-9B3B-56A4085165D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7D2DB91-A6D6-2E47-B680-1322CB2124C3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6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E2A35-7381-EE46-9F56-1426581C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754-9AD0-5B49-B866-8097E8E6D970}" type="datetime1">
              <a:rPr lang="en-GB" smtClean="0"/>
              <a:t>09/01/2023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F0F13-526C-104A-9E68-7A6F10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C9C4-A19D-934F-9F7B-68B55182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0125B2-8307-2B4F-8732-95338C1BBFA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6" name="Picture 5" descr="Pad-.jpg">
              <a:extLst>
                <a:ext uri="{FF2B5EF4-FFF2-40B4-BE49-F238E27FC236}">
                  <a16:creationId xmlns:a16="http://schemas.microsoft.com/office/drawing/2014/main" id="{F7238033-4179-0242-B709-833F13BD92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46D1C6-1A01-EB42-B04F-0D0C80C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98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0123-98CB-0B49-8639-E12C8CD8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A422-0D76-8B49-9116-A48BD420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ED9F-F6EC-4F4B-9A7C-2D3EB27D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40A6-345A-A445-B062-34708EC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FE66-1B4B-2D45-8C0B-75C9DF258E8B}" type="datetime1">
              <a:rPr lang="en-GB" smtClean="0"/>
              <a:t>09/01/2023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3D2E-A853-6746-8C8F-54000C53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7EF-0381-9145-9BB8-E45A63D6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178-E759-0143-909C-678ECF89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5564-B199-F54F-81EF-D437CCBD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2EBB-8109-D945-8184-FD444AC7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05C8-5ED8-CD4C-B62F-08075B07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53D-EDFF-7D4C-8C82-1A0945ED07D8}" type="datetime1">
              <a:rPr lang="en-GB" smtClean="0"/>
              <a:t>09/01/2023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0DE6-A2D8-114A-8DE2-E7572933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06D2-E574-4F43-8EBA-6CC67BDF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9D0F4-0936-004A-8037-2CCEE479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91B8-38B8-F94F-AEE3-366AF420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B597-96DA-6947-B3B0-B0AF2C627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7067-9CC0-B840-8C7A-4A94F2FC6B1B}" type="datetime1">
              <a:rPr lang="en-GB" smtClean="0"/>
              <a:t>09/01/2023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262D-DB1D-824C-8FAC-971FF3D5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3A92-540E-C74F-B314-E9C12B55E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E11BF-F1CB-A343-BC6F-4F803A4E7730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607CCC14-9528-754F-B50A-F60FA64C570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2EAD44-E402-4844-A828-84435178E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7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01102B-2E1E-4C25-A148-F2812BE4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673"/>
            <a:ext cx="9144000" cy="2387600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Analysis of </a:t>
            </a: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Streptococcus pneumoniae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in Bangladesh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C0F6CA-6B8A-4F54-AE16-F8D3289D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304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Bell MT" panose="02020503060305020303" pitchFamily="18" charset="0"/>
              </a:rPr>
              <a:t>Krishna </a:t>
            </a:r>
            <a:r>
              <a:rPr lang="en-US" sz="2600" b="1" dirty="0" err="1">
                <a:latin typeface="Bell MT" panose="02020503060305020303" pitchFamily="18" charset="0"/>
              </a:rPr>
              <a:t>Banik</a:t>
            </a:r>
            <a:r>
              <a:rPr lang="en-US" sz="2600" b="1" dirty="0">
                <a:latin typeface="Bell MT" panose="02020503060305020303" pitchFamily="18" charset="0"/>
              </a:rPr>
              <a:t> </a:t>
            </a:r>
            <a:r>
              <a:rPr lang="en-US" sz="2600" b="1" dirty="0" err="1">
                <a:latin typeface="Bell MT" panose="02020503060305020303" pitchFamily="18" charset="0"/>
              </a:rPr>
              <a:t>Pushpita</a:t>
            </a:r>
            <a:r>
              <a:rPr lang="en-US" sz="2600" b="1" dirty="0">
                <a:latin typeface="Bell MT" panose="02020503060305020303" pitchFamily="18" charset="0"/>
              </a:rPr>
              <a:t>, Intern</a:t>
            </a:r>
            <a:endParaRPr lang="en-US" sz="2600" b="1" i="1" dirty="0">
              <a:latin typeface="Bell MT" panose="02020503060305020303" pitchFamily="18" charset="0"/>
            </a:endParaRPr>
          </a:p>
          <a:p>
            <a:r>
              <a:rPr lang="en-US" sz="2200" dirty="0">
                <a:latin typeface="Bell MT" panose="02020503060305020303" pitchFamily="18" charset="0"/>
              </a:rPr>
              <a:t>Child Health Research Foundation, Bangladesh</a:t>
            </a:r>
          </a:p>
          <a:p>
            <a:r>
              <a:rPr lang="en-US" sz="2200" dirty="0">
                <a:latin typeface="Bell MT" panose="02020503060305020303" pitchFamily="18" charset="0"/>
              </a:rPr>
              <a:t>09 January 2023</a:t>
            </a:r>
          </a:p>
        </p:txBody>
      </p:sp>
    </p:spTree>
    <p:extLst>
      <p:ext uri="{BB962C8B-B14F-4D97-AF65-F5344CB8AC3E}">
        <p14:creationId xmlns:p14="http://schemas.microsoft.com/office/powerpoint/2010/main" val="324967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A29404-B685-417E-8A4A-1C1AE768CEA2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Propensity to cause meningitis for </a:t>
            </a:r>
            <a:r>
              <a:rPr lang="en-US" sz="4400" b="0" i="0" u="none" strike="noStrike" dirty="0" err="1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Spn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 serotypes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C445D8-F64C-406A-87E7-4FC6F72C0DF1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E12D0A-6D4E-476D-A41D-D1B607C29D12}"/>
              </a:ext>
            </a:extLst>
          </p:cNvPr>
          <p:cNvSpPr txBox="1"/>
          <p:nvPr/>
        </p:nvSpPr>
        <p:spPr>
          <a:xfrm rot="16200000" flipH="1">
            <a:off x="217952" y="2976486"/>
            <a:ext cx="12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01E29-75B9-4745-BD99-FFAEC61F0710}"/>
              </a:ext>
            </a:extLst>
          </p:cNvPr>
          <p:cNvSpPr txBox="1"/>
          <p:nvPr/>
        </p:nvSpPr>
        <p:spPr>
          <a:xfrm flipH="1">
            <a:off x="5514789" y="5669116"/>
            <a:ext cx="12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Serotype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76EA6F-6673-46BC-A284-F695A1219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b="3920"/>
          <a:stretch/>
        </p:blipFill>
        <p:spPr bwMode="auto">
          <a:xfrm>
            <a:off x="1342632" y="819552"/>
            <a:ext cx="9595424" cy="46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014C64C-44B8-4B46-843F-0F6DF846E3ED}"/>
              </a:ext>
            </a:extLst>
          </p:cNvPr>
          <p:cNvSpPr/>
          <p:nvPr/>
        </p:nvSpPr>
        <p:spPr>
          <a:xfrm>
            <a:off x="8809080" y="1086032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057EA-1451-428A-9331-EDFA22663A24}"/>
              </a:ext>
            </a:extLst>
          </p:cNvPr>
          <p:cNvSpPr txBox="1"/>
          <p:nvPr/>
        </p:nvSpPr>
        <p:spPr>
          <a:xfrm>
            <a:off x="9329780" y="993040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2 (91.84%)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AFF951-D38C-4780-A6EA-680110A823B6}"/>
              </a:ext>
            </a:extLst>
          </p:cNvPr>
          <p:cNvSpPr/>
          <p:nvPr/>
        </p:nvSpPr>
        <p:spPr>
          <a:xfrm>
            <a:off x="8440780" y="1562250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CED1-1FBC-449F-AB9C-CE50C506908E}"/>
              </a:ext>
            </a:extLst>
          </p:cNvPr>
          <p:cNvSpPr txBox="1"/>
          <p:nvPr/>
        </p:nvSpPr>
        <p:spPr>
          <a:xfrm>
            <a:off x="8961480" y="1469258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5 (85.71%)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82645-F6F1-4CDC-9B36-F9670653883D}"/>
              </a:ext>
            </a:extLst>
          </p:cNvPr>
          <p:cNvSpPr/>
          <p:nvPr/>
        </p:nvSpPr>
        <p:spPr>
          <a:xfrm>
            <a:off x="7575307" y="1890483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86836-F563-4578-B021-DA740A3C6127}"/>
              </a:ext>
            </a:extLst>
          </p:cNvPr>
          <p:cNvSpPr txBox="1"/>
          <p:nvPr/>
        </p:nvSpPr>
        <p:spPr>
          <a:xfrm>
            <a:off x="5570601" y="1775227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8 (70.96%)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FF7A50-49D6-4859-AF64-54C0CA0F51BE}"/>
              </a:ext>
            </a:extLst>
          </p:cNvPr>
          <p:cNvSpPr/>
          <p:nvPr/>
        </p:nvSpPr>
        <p:spPr>
          <a:xfrm>
            <a:off x="5010794" y="3248277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A4EF2-FD17-42F6-B1D9-B1EE8E3222CA}"/>
              </a:ext>
            </a:extLst>
          </p:cNvPr>
          <p:cNvSpPr txBox="1"/>
          <p:nvPr/>
        </p:nvSpPr>
        <p:spPr>
          <a:xfrm>
            <a:off x="2403750" y="3332826"/>
            <a:ext cx="219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1 (34.545%)</a:t>
            </a:r>
          </a:p>
        </p:txBody>
      </p:sp>
    </p:spTree>
    <p:extLst>
      <p:ext uri="{BB962C8B-B14F-4D97-AF65-F5344CB8AC3E}">
        <p14:creationId xmlns:p14="http://schemas.microsoft.com/office/powerpoint/2010/main" val="20946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4" grpId="0" animBg="1"/>
      <p:bldP spid="35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Question 02: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C14319-EAA6-435A-8B95-F2A054CE584A}"/>
              </a:ext>
            </a:extLst>
          </p:cNvPr>
          <p:cNvSpPr txBox="1"/>
          <p:nvPr/>
        </p:nvSpPr>
        <p:spPr>
          <a:xfrm>
            <a:off x="289509" y="1097283"/>
            <a:ext cx="810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Show the temporal changes in serotype distribution.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D40E0-1BE3-496F-96FF-C2DF63A4D7D4}"/>
              </a:ext>
            </a:extLst>
          </p:cNvPr>
          <p:cNvSpPr txBox="1"/>
          <p:nvPr/>
        </p:nvSpPr>
        <p:spPr>
          <a:xfrm>
            <a:off x="289509" y="2584998"/>
            <a:ext cx="9622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Here we have considered: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On March, 2015 PCV-10 was introduced.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PCV-10: 1, 4, 5, 6B, 7F, 9B, 14, 18C, 19F, 23F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Pre PCV: Till march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Post PCV: From April 2015</a:t>
            </a:r>
            <a:endParaRPr lang="en-US" sz="2800" b="0" dirty="0">
              <a:solidFill>
                <a:srgbClr val="504C44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9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6CA887-F06C-4C16-89F4-DBCE4D7B2533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Distribution of serotypes for </a:t>
            </a:r>
            <a:r>
              <a:rPr lang="en-US" sz="4400" b="0" i="0" u="none" strike="noStrike" dirty="0" err="1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Spn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 in Bangladesh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0C290F-596E-4B4F-95D1-7719759C02B7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61B6A6-F332-4414-997F-45293B20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53" y="1027212"/>
            <a:ext cx="9590478" cy="49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6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11357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Frequency of seroty</a:t>
            </a:r>
            <a:r>
              <a:rPr lang="en-US" sz="3200" dirty="0">
                <a:solidFill>
                  <a:srgbClr val="504C44"/>
                </a:solidFill>
                <a:latin typeface="Bell MT" panose="02020503060305020303" pitchFamily="18" charset="0"/>
              </a:rPr>
              <a:t>pes Before PCV and after PCV (</a:t>
            </a:r>
            <a:r>
              <a:rPr lang="en-US" sz="3200" dirty="0" err="1">
                <a:solidFill>
                  <a:srgbClr val="504C44"/>
                </a:solidFill>
                <a:latin typeface="Bell MT" panose="02020503060305020303" pitchFamily="18" charset="0"/>
              </a:rPr>
              <a:t>Normalised</a:t>
            </a:r>
            <a:r>
              <a:rPr lang="en-US" sz="3200" dirty="0">
                <a:solidFill>
                  <a:srgbClr val="504C44"/>
                </a:solidFill>
                <a:latin typeface="Bell MT" panose="02020503060305020303" pitchFamily="18" charset="0"/>
              </a:rPr>
              <a:t>)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C6FE1C-1A24-4B31-AB7A-5D5C9DEC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18" y="819552"/>
            <a:ext cx="9786296" cy="49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5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954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Frequency of seroty</a:t>
            </a:r>
            <a:r>
              <a:rPr lang="en-US" sz="3600" dirty="0">
                <a:solidFill>
                  <a:srgbClr val="504C44"/>
                </a:solidFill>
                <a:latin typeface="Bell MT" panose="02020503060305020303" pitchFamily="18" charset="0"/>
              </a:rPr>
              <a:t>pes: Post-Pre (</a:t>
            </a:r>
            <a:r>
              <a:rPr lang="en-US" sz="3600" dirty="0" err="1">
                <a:solidFill>
                  <a:srgbClr val="504C44"/>
                </a:solidFill>
                <a:latin typeface="Bell MT" panose="02020503060305020303" pitchFamily="18" charset="0"/>
              </a:rPr>
              <a:t>Normalised</a:t>
            </a:r>
            <a:r>
              <a:rPr lang="en-US" sz="3600" dirty="0">
                <a:solidFill>
                  <a:srgbClr val="504C44"/>
                </a:solidFill>
                <a:latin typeface="Bell MT" panose="02020503060305020303" pitchFamily="18" charset="0"/>
              </a:rPr>
              <a:t>)</a:t>
            </a:r>
            <a:r>
              <a:rPr lang="en-US" sz="36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BC59CD-384C-48D8-A723-A3145B23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1144314"/>
            <a:ext cx="10522857" cy="4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1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954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PCV-10: </a:t>
            </a:r>
            <a:r>
              <a:rPr lang="en-US" sz="3600" dirty="0">
                <a:solidFill>
                  <a:srgbClr val="504C44"/>
                </a:solidFill>
                <a:latin typeface="Bell MT" panose="02020503060305020303" pitchFamily="18" charset="0"/>
              </a:rPr>
              <a:t>Post-Pre (Normalized)</a:t>
            </a:r>
            <a:r>
              <a:rPr lang="en-US" sz="36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F8AE86-A03F-4486-B1F8-DD0F1ABC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91" y="909535"/>
            <a:ext cx="9787618" cy="50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10065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04C44"/>
                </a:solidFill>
                <a:latin typeface="Bell MT" panose="02020503060305020303" pitchFamily="18" charset="0"/>
              </a:rPr>
              <a:t>Distribution of Year Considering PCV10 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C9F4E4-DAFD-4039-A8F3-A77E426D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5" y="824526"/>
            <a:ext cx="8307048" cy="541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453870-A022-40F2-9C81-A60AB424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458" y="2311875"/>
            <a:ext cx="3935824" cy="26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738C60-83CF-47D6-BA84-99ED1D7A8827}"/>
              </a:ext>
            </a:extLst>
          </p:cNvPr>
          <p:cNvSpPr/>
          <p:nvPr/>
        </p:nvSpPr>
        <p:spPr>
          <a:xfrm>
            <a:off x="9582150" y="3614418"/>
            <a:ext cx="610226" cy="130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Question 03: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C14319-EAA6-435A-8B95-F2A054CE584A}"/>
              </a:ext>
            </a:extLst>
          </p:cNvPr>
          <p:cNvSpPr txBox="1"/>
          <p:nvPr/>
        </p:nvSpPr>
        <p:spPr>
          <a:xfrm>
            <a:off x="289509" y="1097283"/>
            <a:ext cx="1178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Which serotypes are more likely to cause death/DORB/referred/discharge??</a:t>
            </a:r>
          </a:p>
        </p:txBody>
      </p:sp>
    </p:spTree>
    <p:extLst>
      <p:ext uri="{BB962C8B-B14F-4D97-AF65-F5344CB8AC3E}">
        <p14:creationId xmlns:p14="http://schemas.microsoft.com/office/powerpoint/2010/main" val="293784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2A674-4F62-4E0B-83E6-3296E2B733B2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Distribution of serotypes for </a:t>
            </a:r>
            <a:r>
              <a:rPr lang="en-US" sz="4400" b="0" i="0" u="none" strike="noStrike" dirty="0" err="1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Spn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 in Bangladesh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599F8-F87F-49EE-BC4E-8A7C4B32FDBC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729917-731E-416F-AEDC-66E4CA23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9" y="818002"/>
            <a:ext cx="10059654" cy="522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1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2A674-4F62-4E0B-83E6-3296E2B733B2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For Death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599F8-F87F-49EE-BC4E-8A7C4B32FDBC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6E6AFB-25D8-4C48-BC64-7580289F1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r="-1" b="2726"/>
          <a:stretch/>
        </p:blipFill>
        <p:spPr>
          <a:xfrm>
            <a:off x="817470" y="819551"/>
            <a:ext cx="10418204" cy="49764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D7B3AC-5D7A-4B58-986D-C69CE07F46E0}"/>
              </a:ext>
            </a:extLst>
          </p:cNvPr>
          <p:cNvSpPr/>
          <p:nvPr/>
        </p:nvSpPr>
        <p:spPr>
          <a:xfrm>
            <a:off x="8660020" y="3918277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6390F-D774-49D7-ADA5-31006606FE94}"/>
              </a:ext>
            </a:extLst>
          </p:cNvPr>
          <p:cNvSpPr txBox="1"/>
          <p:nvPr/>
        </p:nvSpPr>
        <p:spPr>
          <a:xfrm>
            <a:off x="7690692" y="3524429"/>
            <a:ext cx="26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19F (19.35484%)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20E11-668C-4BA1-A18F-C7085E21FD9E}"/>
              </a:ext>
            </a:extLst>
          </p:cNvPr>
          <p:cNvSpPr/>
          <p:nvPr/>
        </p:nvSpPr>
        <p:spPr>
          <a:xfrm>
            <a:off x="7846869" y="4487402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4CDB-089C-4280-ADA3-6B6C60F89EFA}"/>
              </a:ext>
            </a:extLst>
          </p:cNvPr>
          <p:cNvSpPr txBox="1"/>
          <p:nvPr/>
        </p:nvSpPr>
        <p:spPr>
          <a:xfrm>
            <a:off x="8339421" y="4999460"/>
            <a:ext cx="24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5 (10.71429%)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5E836-7B4E-4C15-8E15-F8281E9AEFB4}"/>
              </a:ext>
            </a:extLst>
          </p:cNvPr>
          <p:cNvSpPr txBox="1"/>
          <p:nvPr/>
        </p:nvSpPr>
        <p:spPr>
          <a:xfrm flipH="1">
            <a:off x="5327138" y="6080643"/>
            <a:ext cx="12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6CDC6-F0E4-477F-83FB-88E4B05D6CB2}"/>
              </a:ext>
            </a:extLst>
          </p:cNvPr>
          <p:cNvSpPr txBox="1"/>
          <p:nvPr/>
        </p:nvSpPr>
        <p:spPr>
          <a:xfrm rot="16200000" flipH="1">
            <a:off x="-151380" y="3244334"/>
            <a:ext cx="12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12E62-D040-44FB-A230-8471ABD4159C}"/>
              </a:ext>
            </a:extLst>
          </p:cNvPr>
          <p:cNvSpPr/>
          <p:nvPr/>
        </p:nvSpPr>
        <p:spPr>
          <a:xfrm>
            <a:off x="6644970" y="4480068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6D0DD-2ABA-4D17-AFBE-65F0F28A71AC}"/>
              </a:ext>
            </a:extLst>
          </p:cNvPr>
          <p:cNvSpPr txBox="1"/>
          <p:nvPr/>
        </p:nvSpPr>
        <p:spPr>
          <a:xfrm>
            <a:off x="5787764" y="4090346"/>
            <a:ext cx="46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Serotype 2 (6.1224%)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EFC8B7-73FE-4D84-9A83-729CB9962922}"/>
              </a:ext>
            </a:extLst>
          </p:cNvPr>
          <p:cNvSpPr/>
          <p:nvPr/>
        </p:nvSpPr>
        <p:spPr>
          <a:xfrm>
            <a:off x="6024117" y="4705989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BF467-983D-40C9-9101-11DD8C4B0574}"/>
              </a:ext>
            </a:extLst>
          </p:cNvPr>
          <p:cNvSpPr txBox="1"/>
          <p:nvPr/>
        </p:nvSpPr>
        <p:spPr>
          <a:xfrm>
            <a:off x="3839256" y="5118607"/>
            <a:ext cx="219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1 (3.6363%)</a:t>
            </a:r>
          </a:p>
        </p:txBody>
      </p:sp>
    </p:spTree>
    <p:extLst>
      <p:ext uri="{BB962C8B-B14F-4D97-AF65-F5344CB8AC3E}">
        <p14:creationId xmlns:p14="http://schemas.microsoft.com/office/powerpoint/2010/main" val="4348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4" grpId="0" animBg="1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A11B-A334-4E7D-9EBB-E96344F045B4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Streptococcus pneumoniae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BC6F01-00A4-4372-B1C2-CBAE2611EF6E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28873-7CEE-4ACE-A54E-1348CBC0BB1A}"/>
              </a:ext>
            </a:extLst>
          </p:cNvPr>
          <p:cNvSpPr txBox="1"/>
          <p:nvPr/>
        </p:nvSpPr>
        <p:spPr>
          <a:xfrm>
            <a:off x="528182" y="1720840"/>
            <a:ext cx="589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Invasive pneumococcal disease (IPD) is an acute and serious infection caused by Streptococcus pneumoniae that predominantly affects children under five years of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Globally, this pathogen causes over 9 million cases and 300 thousand deaths every year, majority of which occur in low-and-middle-income countries</a:t>
            </a:r>
          </a:p>
        </p:txBody>
      </p:sp>
      <p:pic>
        <p:nvPicPr>
          <p:cNvPr id="2050" name="Picture 2" descr="Pneumococcal Disease – National Foundation for Infectious Diseases">
            <a:extLst>
              <a:ext uri="{FF2B5EF4-FFF2-40B4-BE49-F238E27FC236}">
                <a16:creationId xmlns:a16="http://schemas.microsoft.com/office/drawing/2014/main" id="{4134EAD8-FC19-4470-B463-56FE6770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3" y="1772557"/>
            <a:ext cx="4898154" cy="33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2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E5ED0B3-15F6-42D2-84BC-5FD0C0245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b="4410"/>
          <a:stretch/>
        </p:blipFill>
        <p:spPr>
          <a:xfrm>
            <a:off x="859809" y="778010"/>
            <a:ext cx="10787406" cy="495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2A674-4F62-4E0B-83E6-3296E2B733B2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For Severity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599F8-F87F-49EE-BC4E-8A7C4B32FDBC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B20E11-668C-4BA1-A18F-C7085E21FD9E}"/>
              </a:ext>
            </a:extLst>
          </p:cNvPr>
          <p:cNvSpPr/>
          <p:nvPr/>
        </p:nvSpPr>
        <p:spPr>
          <a:xfrm>
            <a:off x="7370290" y="4133960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4CDB-089C-4280-ADA3-6B6C60F89EFA}"/>
              </a:ext>
            </a:extLst>
          </p:cNvPr>
          <p:cNvSpPr txBox="1"/>
          <p:nvPr/>
        </p:nvSpPr>
        <p:spPr>
          <a:xfrm>
            <a:off x="6650361" y="5004198"/>
            <a:ext cx="24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2 (24.4898 %)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5E836-7B4E-4C15-8E15-F8281E9AEFB4}"/>
              </a:ext>
            </a:extLst>
          </p:cNvPr>
          <p:cNvSpPr txBox="1"/>
          <p:nvPr/>
        </p:nvSpPr>
        <p:spPr>
          <a:xfrm flipH="1">
            <a:off x="5627957" y="5681008"/>
            <a:ext cx="12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6CDC6-F0E4-477F-83FB-88E4B05D6CB2}"/>
              </a:ext>
            </a:extLst>
          </p:cNvPr>
          <p:cNvSpPr txBox="1"/>
          <p:nvPr/>
        </p:nvSpPr>
        <p:spPr>
          <a:xfrm rot="16200000" flipH="1">
            <a:off x="-151380" y="3244334"/>
            <a:ext cx="12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7B3AC-5D7A-4B58-986D-C69CE07F46E0}"/>
              </a:ext>
            </a:extLst>
          </p:cNvPr>
          <p:cNvSpPr/>
          <p:nvPr/>
        </p:nvSpPr>
        <p:spPr>
          <a:xfrm>
            <a:off x="8243834" y="4000327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6390F-D774-49D7-ADA5-31006606FE94}"/>
              </a:ext>
            </a:extLst>
          </p:cNvPr>
          <p:cNvSpPr txBox="1"/>
          <p:nvPr/>
        </p:nvSpPr>
        <p:spPr>
          <a:xfrm>
            <a:off x="8764534" y="4538520"/>
            <a:ext cx="270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19F (29.03226 %)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E2E075-4797-403A-BDF5-D1BDCB2C0C70}"/>
              </a:ext>
            </a:extLst>
          </p:cNvPr>
          <p:cNvSpPr/>
          <p:nvPr/>
        </p:nvSpPr>
        <p:spPr>
          <a:xfrm>
            <a:off x="6760945" y="3877515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177734-C3FE-49FE-8294-0888C762589B}"/>
              </a:ext>
            </a:extLst>
          </p:cNvPr>
          <p:cNvSpPr txBox="1"/>
          <p:nvPr/>
        </p:nvSpPr>
        <p:spPr>
          <a:xfrm>
            <a:off x="6650361" y="3508183"/>
            <a:ext cx="23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5 (21.4285%)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E9D919-5D96-459C-B8BD-BE34C48B0E92}"/>
              </a:ext>
            </a:extLst>
          </p:cNvPr>
          <p:cNvSpPr/>
          <p:nvPr/>
        </p:nvSpPr>
        <p:spPr>
          <a:xfrm>
            <a:off x="5325651" y="4569079"/>
            <a:ext cx="520700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735F6-E987-4F19-B1F5-19005394E93E}"/>
              </a:ext>
            </a:extLst>
          </p:cNvPr>
          <p:cNvSpPr txBox="1"/>
          <p:nvPr/>
        </p:nvSpPr>
        <p:spPr>
          <a:xfrm>
            <a:off x="2718607" y="4653628"/>
            <a:ext cx="23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Serotype 1 (12.7272%)</a:t>
            </a:r>
          </a:p>
        </p:txBody>
      </p:sp>
    </p:spTree>
    <p:extLst>
      <p:ext uri="{BB962C8B-B14F-4D97-AF65-F5344CB8AC3E}">
        <p14:creationId xmlns:p14="http://schemas.microsoft.com/office/powerpoint/2010/main" val="22415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  <p:bldP spid="7" grpId="0"/>
      <p:bldP spid="20" grpId="0" animBg="1"/>
      <p:bldP spid="21" grpId="0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57D27-9851-4D87-B8AB-D27EE87FDDD7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Question 04: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98E6EE-1FBD-418C-87AA-A7A93493CD4B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1E8B4D-21E0-4477-B437-DEBCE9405331}"/>
              </a:ext>
            </a:extLst>
          </p:cNvPr>
          <p:cNvSpPr txBox="1"/>
          <p:nvPr/>
        </p:nvSpPr>
        <p:spPr>
          <a:xfrm>
            <a:off x="289509" y="1097283"/>
            <a:ext cx="961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Which serotypes are more likely to increase hospital duration?</a:t>
            </a:r>
          </a:p>
        </p:txBody>
      </p:sp>
    </p:spTree>
    <p:extLst>
      <p:ext uri="{BB962C8B-B14F-4D97-AF65-F5344CB8AC3E}">
        <p14:creationId xmlns:p14="http://schemas.microsoft.com/office/powerpoint/2010/main" val="326185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A7A09-1F62-4203-9398-0E54F07B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5" y="916641"/>
            <a:ext cx="10147089" cy="502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A80A0-DDD0-42D4-99CA-E76BCA171A93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Hospital duration of different serotypes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5B1CF0-698D-4C7A-BFB1-2D665AD52A93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2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E39F1-6B28-4D00-A9E0-ADE3D9955887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Question 06: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E07B58-A28B-4A32-9367-0639B1B9FDED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F69DAF-E2C9-42B8-9820-67497DA07FFA}"/>
              </a:ext>
            </a:extLst>
          </p:cNvPr>
          <p:cNvSpPr txBox="1"/>
          <p:nvPr/>
        </p:nvSpPr>
        <p:spPr>
          <a:xfrm>
            <a:off x="289509" y="1097283"/>
            <a:ext cx="791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Is there any correlation between age and serotype?</a:t>
            </a:r>
          </a:p>
        </p:txBody>
      </p:sp>
    </p:spTree>
    <p:extLst>
      <p:ext uri="{BB962C8B-B14F-4D97-AF65-F5344CB8AC3E}">
        <p14:creationId xmlns:p14="http://schemas.microsoft.com/office/powerpoint/2010/main" val="23126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B28E7-94BB-428F-8D44-DBE207573397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For all cases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1EB511-4521-476C-A369-DEBF01ABCBBA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52804A0-1FE0-411C-9AA2-47DA232C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1" y="819553"/>
            <a:ext cx="9875256" cy="50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80A0-DDD0-42D4-99CA-E76BCA171A93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For Pre-PCV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5B1CF0-698D-4C7A-BFB1-2D665AD52A93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0D4C146-88A5-4FE5-A889-7E3C31C9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73213"/>
            <a:ext cx="10022113" cy="51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3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80A0-DDD0-42D4-99CA-E76BCA171A93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For Post-PCV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5B1CF0-698D-4C7A-BFB1-2D665AD52A93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AF7D0C9-5874-4217-9AEA-AD88D130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88397"/>
            <a:ext cx="10048316" cy="51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80A0-DDD0-42D4-99CA-E76BCA171A93}"/>
              </a:ext>
            </a:extLst>
          </p:cNvPr>
          <p:cNvSpPr txBox="1"/>
          <p:nvPr/>
        </p:nvSpPr>
        <p:spPr>
          <a:xfrm>
            <a:off x="181454" y="50111"/>
            <a:ext cx="11917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04C44"/>
                </a:solidFill>
                <a:latin typeface="Bell MT" panose="02020503060305020303" pitchFamily="18" charset="0"/>
              </a:rPr>
              <a:t>Pre Vs. Post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5B1CF0-698D-4C7A-BFB1-2D665AD52A93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4640-2CF6-48E3-ABA3-998485D1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19553"/>
            <a:ext cx="9919437" cy="5133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38581E-8E49-4684-89EB-E6E713CB0727}"/>
              </a:ext>
            </a:extLst>
          </p:cNvPr>
          <p:cNvSpPr/>
          <p:nvPr/>
        </p:nvSpPr>
        <p:spPr>
          <a:xfrm>
            <a:off x="9579153" y="5399443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E1016-3E6D-41A5-A13C-676B5B25FA98}"/>
              </a:ext>
            </a:extLst>
          </p:cNvPr>
          <p:cNvSpPr/>
          <p:nvPr/>
        </p:nvSpPr>
        <p:spPr>
          <a:xfrm>
            <a:off x="4717444" y="5399446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BB03C-E182-46EF-AB9B-27D37E00FC55}"/>
              </a:ext>
            </a:extLst>
          </p:cNvPr>
          <p:cNvSpPr/>
          <p:nvPr/>
        </p:nvSpPr>
        <p:spPr>
          <a:xfrm>
            <a:off x="5014687" y="5399446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53E97-824B-4600-8030-4524381441FC}"/>
              </a:ext>
            </a:extLst>
          </p:cNvPr>
          <p:cNvSpPr/>
          <p:nvPr/>
        </p:nvSpPr>
        <p:spPr>
          <a:xfrm>
            <a:off x="2612847" y="5399446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753D6-1A2F-43A1-85BB-7DC0DAECB1CF}"/>
              </a:ext>
            </a:extLst>
          </p:cNvPr>
          <p:cNvSpPr/>
          <p:nvPr/>
        </p:nvSpPr>
        <p:spPr>
          <a:xfrm>
            <a:off x="2055399" y="5399445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5415E-261C-46B0-84AC-49159B74E1AC}"/>
              </a:ext>
            </a:extLst>
          </p:cNvPr>
          <p:cNvSpPr/>
          <p:nvPr/>
        </p:nvSpPr>
        <p:spPr>
          <a:xfrm>
            <a:off x="1497951" y="5399444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C7F63-77C0-459E-87BB-B1D2F0D56C69}"/>
              </a:ext>
            </a:extLst>
          </p:cNvPr>
          <p:cNvSpPr/>
          <p:nvPr/>
        </p:nvSpPr>
        <p:spPr>
          <a:xfrm>
            <a:off x="4420201" y="5399446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188C3-1A49-4CA7-8ED9-BCE91F5D5B04}"/>
              </a:ext>
            </a:extLst>
          </p:cNvPr>
          <p:cNvSpPr/>
          <p:nvPr/>
        </p:nvSpPr>
        <p:spPr>
          <a:xfrm>
            <a:off x="2334123" y="5399449"/>
            <a:ext cx="297243" cy="76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A60CF-7291-4AF3-9F2D-EFC99F398330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Question 05: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13A92D-4FFA-44A3-B61A-AC300EC73F33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CF4E12-5908-4CE0-96A5-F79E842A4A1D}"/>
              </a:ext>
            </a:extLst>
          </p:cNvPr>
          <p:cNvSpPr txBox="1"/>
          <p:nvPr/>
        </p:nvSpPr>
        <p:spPr>
          <a:xfrm>
            <a:off x="289509" y="1097283"/>
            <a:ext cx="690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Geographical distribution of the serotypes?</a:t>
            </a:r>
          </a:p>
        </p:txBody>
      </p:sp>
    </p:spTree>
    <p:extLst>
      <p:ext uri="{BB962C8B-B14F-4D97-AF65-F5344CB8AC3E}">
        <p14:creationId xmlns:p14="http://schemas.microsoft.com/office/powerpoint/2010/main" val="1076854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40707-EBBE-4BB6-A672-08B3AE8B5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/>
          <a:stretch/>
        </p:blipFill>
        <p:spPr>
          <a:xfrm>
            <a:off x="6460756" y="336550"/>
            <a:ext cx="5493488" cy="618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352443-5D96-4049-8997-53A28F62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" r="43759" b="90000"/>
          <a:stretch/>
        </p:blipFill>
        <p:spPr>
          <a:xfrm>
            <a:off x="6384556" y="5835650"/>
            <a:ext cx="3140444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4AF74-78EC-410D-9EE4-E3F686C80B0F}"/>
              </a:ext>
            </a:extLst>
          </p:cNvPr>
          <p:cNvSpPr txBox="1"/>
          <p:nvPr/>
        </p:nvSpPr>
        <p:spPr>
          <a:xfrm>
            <a:off x="782995" y="2644170"/>
            <a:ext cx="5922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Dhaka has the highest no. of sample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Eastern side has better transportation facility. That’s why, we are getting larger sample from those districts.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04C44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A11B-A334-4E7D-9EBB-E96344F045B4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Streptococcus pneumoniae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BC6F01-00A4-4372-B1C2-CBAE2611EF6E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28873-7CEE-4ACE-A54E-1348CBC0BB1A}"/>
              </a:ext>
            </a:extLst>
          </p:cNvPr>
          <p:cNvSpPr txBox="1"/>
          <p:nvPr/>
        </p:nvSpPr>
        <p:spPr>
          <a:xfrm>
            <a:off x="782995" y="1720840"/>
            <a:ext cx="5922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In Bangladesh, more than 50 different serotypes have been detected to cause IPD cases and 78% of them occur within the first year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To reduce burden of invasive pneumococcal disease, Bangladesh introduced the 10-valent Pneumococcal conjugate vaccine in the national routine vaccination in March 2015.</a:t>
            </a:r>
          </a:p>
        </p:txBody>
      </p:sp>
      <p:pic>
        <p:nvPicPr>
          <p:cNvPr id="6" name="Picture 2" descr="Pneumococcal Disease – National Foundation for Infectious Diseases">
            <a:extLst>
              <a:ext uri="{FF2B5EF4-FFF2-40B4-BE49-F238E27FC236}">
                <a16:creationId xmlns:a16="http://schemas.microsoft.com/office/drawing/2014/main" id="{28F11E94-B482-4441-A4A9-49DADF1A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3" y="1772557"/>
            <a:ext cx="4898154" cy="33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97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A60CF-7291-4AF3-9F2D-EFC99F398330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Summary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13A92D-4FFA-44A3-B61A-AC300EC73F33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CF4E12-5908-4CE0-96A5-F79E842A4A1D}"/>
              </a:ext>
            </a:extLst>
          </p:cNvPr>
          <p:cNvSpPr txBox="1"/>
          <p:nvPr/>
        </p:nvSpPr>
        <p:spPr>
          <a:xfrm>
            <a:off x="797785" y="1874728"/>
            <a:ext cx="105964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Certain serotypes that are more severe: 19F, 2, 5,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Causes death: 19F, 5, 2, 1</a:t>
            </a:r>
            <a:endParaRPr lang="en-US" sz="2800" b="0" dirty="0">
              <a:solidFill>
                <a:srgbClr val="504C44"/>
              </a:solidFill>
              <a:effectLst/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Most likely to cause meningitis: 2, 5, 8,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Severe and causes meningitis: 2,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Impact of PCV 10: 4, 5, 6B, 14, 18C, 19F, 23F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04C44"/>
                </a:solidFill>
                <a:latin typeface="Bell MT" panose="02020503060305020303" pitchFamily="18" charset="0"/>
              </a:rPr>
              <a:t>Transition of age group: 1, 7F, 12F, 17F, 18, 38, 24, 18C, 9V, 7B, 6C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504C44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420B-E622-44AA-8B0B-26A0A9A7D217}"/>
              </a:ext>
            </a:extLst>
          </p:cNvPr>
          <p:cNvSpPr/>
          <p:nvPr/>
        </p:nvSpPr>
        <p:spPr>
          <a:xfrm>
            <a:off x="4743450" y="3924300"/>
            <a:ext cx="419100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F9C5-C420-4FF3-9B18-E01EA829BC09}"/>
              </a:ext>
            </a:extLst>
          </p:cNvPr>
          <p:cNvSpPr/>
          <p:nvPr/>
        </p:nvSpPr>
        <p:spPr>
          <a:xfrm>
            <a:off x="5162550" y="3943350"/>
            <a:ext cx="4191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157E8-58EB-4A56-A11E-E009D12FD68F}"/>
              </a:ext>
            </a:extLst>
          </p:cNvPr>
          <p:cNvSpPr/>
          <p:nvPr/>
        </p:nvSpPr>
        <p:spPr>
          <a:xfrm>
            <a:off x="8689114" y="3943350"/>
            <a:ext cx="645385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60FB9-30D9-4501-A00E-5D804ED3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402F-6F5E-4C0E-8BB6-D409AA8E792D}"/>
              </a:ext>
            </a:extLst>
          </p:cNvPr>
          <p:cNvSpPr/>
          <p:nvPr/>
        </p:nvSpPr>
        <p:spPr>
          <a:xfrm rot="19460210">
            <a:off x="-2935987" y="-2086691"/>
            <a:ext cx="11927229" cy="5416518"/>
          </a:xfrm>
          <a:prstGeom prst="rect">
            <a:avLst/>
          </a:prstGeom>
          <a:solidFill>
            <a:srgbClr val="F75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36A7A-4063-4F0F-BF88-84F70A09E972}"/>
              </a:ext>
            </a:extLst>
          </p:cNvPr>
          <p:cNvSpPr txBox="1"/>
          <p:nvPr/>
        </p:nvSpPr>
        <p:spPr>
          <a:xfrm>
            <a:off x="2998926" y="2444839"/>
            <a:ext cx="6942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212F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CE4D8-381A-437C-8E57-C61B9DBBB92F}"/>
              </a:ext>
            </a:extLst>
          </p:cNvPr>
          <p:cNvSpPr/>
          <p:nvPr/>
        </p:nvSpPr>
        <p:spPr>
          <a:xfrm>
            <a:off x="-5303" y="1045943"/>
            <a:ext cx="2745519" cy="3106957"/>
          </a:xfrm>
          <a:prstGeom prst="rect">
            <a:avLst/>
          </a:prstGeom>
          <a:solidFill>
            <a:srgbClr val="F75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203E2-61FF-43CE-B1FC-C1D3FF07D7FA}"/>
              </a:ext>
            </a:extLst>
          </p:cNvPr>
          <p:cNvSpPr/>
          <p:nvPr/>
        </p:nvSpPr>
        <p:spPr>
          <a:xfrm rot="19460210">
            <a:off x="5390186" y="3105515"/>
            <a:ext cx="11927229" cy="5416518"/>
          </a:xfrm>
          <a:prstGeom prst="rect">
            <a:avLst/>
          </a:prstGeom>
          <a:solidFill>
            <a:srgbClr val="0CA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4 -0.00139 L 8.33333E-7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6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A11B-A334-4E7D-9EBB-E96344F045B4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504C44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Streptococcus pneumoniae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BC6F01-00A4-4372-B1C2-CBAE2611EF6E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1DF7F3-A9F0-4B35-A0D7-AB91ADE69820}"/>
              </a:ext>
            </a:extLst>
          </p:cNvPr>
          <p:cNvSpPr txBox="1"/>
          <p:nvPr/>
        </p:nvSpPr>
        <p:spPr>
          <a:xfrm>
            <a:off x="1024275" y="2828835"/>
            <a:ext cx="1014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504C44"/>
                </a:solidFill>
                <a:latin typeface="Bell MT" panose="02020503060305020303" pitchFamily="18" charset="0"/>
              </a:rPr>
              <a:t>Using a hospital-based surveillance conducted by the Child Health Research Foundation (CHRF), we are trying to observe...</a:t>
            </a:r>
          </a:p>
        </p:txBody>
      </p:sp>
    </p:spTree>
    <p:extLst>
      <p:ext uri="{BB962C8B-B14F-4D97-AF65-F5344CB8AC3E}">
        <p14:creationId xmlns:p14="http://schemas.microsoft.com/office/powerpoint/2010/main" val="3919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6B14C4-5079-446F-8150-8F091AAFF663}"/>
              </a:ext>
            </a:extLst>
          </p:cNvPr>
          <p:cNvSpPr txBox="1"/>
          <p:nvPr/>
        </p:nvSpPr>
        <p:spPr>
          <a:xfrm>
            <a:off x="4521859" y="853468"/>
            <a:ext cx="3327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Californian FB" panose="0207040306080B030204" pitchFamily="18" charset="0"/>
              </a:rPr>
              <a:t>QUESTIONS</a:t>
            </a:r>
            <a:endParaRPr lang="en-US" sz="4400" dirty="0">
              <a:latin typeface="Californian FB" panose="0207040306080B03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FAF60F9-3A51-4DC8-B019-3089588A3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83543"/>
              </p:ext>
            </p:extLst>
          </p:nvPr>
        </p:nvGraphicFramePr>
        <p:xfrm>
          <a:off x="2091519" y="2256559"/>
          <a:ext cx="8188656" cy="277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84">
                  <a:extLst>
                    <a:ext uri="{9D8B030D-6E8A-4147-A177-3AD203B41FA5}">
                      <a16:colId xmlns:a16="http://schemas.microsoft.com/office/drawing/2014/main" val="685273316"/>
                    </a:ext>
                  </a:extLst>
                </a:gridCol>
                <a:gridCol w="3309685">
                  <a:extLst>
                    <a:ext uri="{9D8B030D-6E8A-4147-A177-3AD203B41FA5}">
                      <a16:colId xmlns:a16="http://schemas.microsoft.com/office/drawing/2014/main" val="1412896475"/>
                    </a:ext>
                  </a:extLst>
                </a:gridCol>
                <a:gridCol w="886998">
                  <a:extLst>
                    <a:ext uri="{9D8B030D-6E8A-4147-A177-3AD203B41FA5}">
                      <a16:colId xmlns:a16="http://schemas.microsoft.com/office/drawing/2014/main" val="22996113"/>
                    </a:ext>
                  </a:extLst>
                </a:gridCol>
                <a:gridCol w="3208089">
                  <a:extLst>
                    <a:ext uri="{9D8B030D-6E8A-4147-A177-3AD203B41FA5}">
                      <a16:colId xmlns:a16="http://schemas.microsoft.com/office/drawing/2014/main" val="2886935394"/>
                    </a:ext>
                  </a:extLst>
                </a:gridCol>
              </a:tblGrid>
              <a:tr h="924791">
                <a:tc>
                  <a:txBody>
                    <a:bodyPr/>
                    <a:lstStyle/>
                    <a:p>
                      <a:r>
                        <a:rPr lang="en-US" sz="3800" dirty="0">
                          <a:solidFill>
                            <a:srgbClr val="BCBCBC"/>
                          </a:solidFill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504C44"/>
                          </a:solidFill>
                          <a:latin typeface="+mn-lt"/>
                        </a:rPr>
                        <a:t>Which serotypes are more likely to cause meningitis?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CBCB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04C44"/>
                          </a:solidFill>
                        </a:rPr>
                        <a:t>Is there any correlation between hospital duration and serotype?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67510"/>
                  </a:ext>
                </a:extLst>
              </a:tr>
              <a:tr h="934779">
                <a:tc>
                  <a:txBody>
                    <a:bodyPr/>
                    <a:lstStyle/>
                    <a:p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CBCB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504C44"/>
                          </a:solidFill>
                        </a:rPr>
                        <a:t>Show the temporal changes in serotype distribution.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CBCB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504C44"/>
                          </a:solidFill>
                        </a:rPr>
                        <a:t>Is there any correlation between age and serotype?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6403"/>
                  </a:ext>
                </a:extLst>
              </a:tr>
              <a:tr h="732962">
                <a:tc>
                  <a:txBody>
                    <a:bodyPr/>
                    <a:lstStyle/>
                    <a:p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CBCB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04C44"/>
                          </a:solidFill>
                        </a:rPr>
                        <a:t>Which serotypes are more likely to cause death/DORB/referred/discharge?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CBCB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504C44"/>
                          </a:solidFill>
                        </a:rPr>
                        <a:t>Geographical distribution of the serotypes?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4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5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A11B-A334-4E7D-9EBB-E96344F045B4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Dataset of Dhaka </a:t>
            </a:r>
            <a:r>
              <a:rPr lang="en-US" sz="4400" b="0" i="0" u="none" strike="noStrike" dirty="0" err="1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Shishu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 Hospital</a:t>
            </a:r>
            <a:endParaRPr lang="en-US" sz="4400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C2C7F-8B10-4EDC-B648-AAE1BC70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15" y="942535"/>
            <a:ext cx="9599967" cy="46738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BC6F01-00A4-4372-B1C2-CBAE2611EF6E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A11B-A334-4E7D-9EBB-E96344F045B4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Dataset of Dhaka </a:t>
            </a:r>
            <a:r>
              <a:rPr lang="en-US" sz="4400" b="0" i="0" u="none" strike="noStrike" dirty="0" err="1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Shishu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 Hospital</a:t>
            </a:r>
            <a:endParaRPr lang="en-US" sz="4400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47FF4-0E79-4BF2-B150-B1815B09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46" y="946754"/>
            <a:ext cx="7796071" cy="51525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3136D7-D3CA-41A7-8DFE-1C88C2A187EE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8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A11B-A334-4E7D-9EBB-E96344F045B4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Dataset of Dhaka </a:t>
            </a:r>
            <a:r>
              <a:rPr lang="en-US" sz="4400" b="0" i="0" u="none" strike="noStrike" dirty="0" err="1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Shishu</a:t>
            </a:r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 Hospital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9D568-5FED-4D3E-B33E-D8E09456A6D6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CDA831-6E2C-430F-98C8-7A52318DBADC}"/>
              </a:ext>
            </a:extLst>
          </p:cNvPr>
          <p:cNvSpPr txBox="1"/>
          <p:nvPr/>
        </p:nvSpPr>
        <p:spPr>
          <a:xfrm>
            <a:off x="1713453" y="2828835"/>
            <a:ext cx="8765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Total Sample: 789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Features or variables: Year, Age, Case Definitions, Zilla, Outcome, </a:t>
            </a:r>
          </a:p>
          <a:p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    Hospital Duration, Serotypes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4C44"/>
                </a:solidFill>
                <a:latin typeface="Bell MT" panose="02020503060305020303" pitchFamily="18" charset="0"/>
              </a:rPr>
              <a:t>Omitted Serotypes: </a:t>
            </a:r>
            <a:r>
              <a:rPr lang="en-US" sz="2400" b="0" dirty="0">
                <a:solidFill>
                  <a:srgbClr val="504C44"/>
                </a:solidFill>
                <a:effectLst/>
                <a:latin typeface="Courier New" panose="02070309020205020404" pitchFamily="49" charset="0"/>
              </a:rPr>
              <a:t>ND,NTD,NoPCV13,QNS,NON TYPABLE</a:t>
            </a:r>
          </a:p>
        </p:txBody>
      </p:sp>
    </p:spTree>
    <p:extLst>
      <p:ext uri="{BB962C8B-B14F-4D97-AF65-F5344CB8AC3E}">
        <p14:creationId xmlns:p14="http://schemas.microsoft.com/office/powerpoint/2010/main" val="110686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0F056-37D4-4E39-AD69-509BBBE9A68A}"/>
              </a:ext>
            </a:extLst>
          </p:cNvPr>
          <p:cNvSpPr txBox="1"/>
          <p:nvPr/>
        </p:nvSpPr>
        <p:spPr>
          <a:xfrm>
            <a:off x="181454" y="50111"/>
            <a:ext cx="8117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u="none" strike="noStrike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Question 01:</a:t>
            </a:r>
            <a:endParaRPr lang="en-US" sz="4400" dirty="0">
              <a:latin typeface="Bell MT" panose="020205030603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20E00-8305-4CBA-B883-0120F123CB22}"/>
              </a:ext>
            </a:extLst>
          </p:cNvPr>
          <p:cNvCxnSpPr/>
          <p:nvPr/>
        </p:nvCxnSpPr>
        <p:spPr>
          <a:xfrm>
            <a:off x="289509" y="689113"/>
            <a:ext cx="11612981" cy="0"/>
          </a:xfrm>
          <a:prstGeom prst="line">
            <a:avLst/>
          </a:prstGeom>
          <a:ln w="28575">
            <a:solidFill>
              <a:srgbClr val="7C766A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C14319-EAA6-435A-8B95-F2A054CE584A}"/>
              </a:ext>
            </a:extLst>
          </p:cNvPr>
          <p:cNvSpPr txBox="1"/>
          <p:nvPr/>
        </p:nvSpPr>
        <p:spPr>
          <a:xfrm>
            <a:off x="289509" y="1097283"/>
            <a:ext cx="8276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504C44"/>
                </a:solidFill>
                <a:effectLst/>
                <a:latin typeface="Bell MT" panose="02020503060305020303" pitchFamily="18" charset="0"/>
              </a:rPr>
              <a:t>Which serotypes are more likely to cause meningitis?</a:t>
            </a:r>
          </a:p>
        </p:txBody>
      </p:sp>
    </p:spTree>
    <p:extLst>
      <p:ext uri="{BB962C8B-B14F-4D97-AF65-F5344CB8AC3E}">
        <p14:creationId xmlns:p14="http://schemas.microsoft.com/office/powerpoint/2010/main" val="2394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13501</TotalTime>
  <Words>652</Words>
  <Application>Microsoft Office PowerPoint</Application>
  <PresentationFormat>Widescreen</PresentationFormat>
  <Paragraphs>97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Bell MT</vt:lpstr>
      <vt:lpstr>Calibri</vt:lpstr>
      <vt:lpstr>Calibri Light</vt:lpstr>
      <vt:lpstr>Californian FB</vt:lpstr>
      <vt:lpstr>Courier New</vt:lpstr>
      <vt:lpstr>Tahoma</vt:lpstr>
      <vt:lpstr>Office Theme</vt:lpstr>
      <vt:lpstr>Analysis of Streptococcus pneumoniae  in Bangladesh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capacity for COVID-19 diagnostics in Bangladesh</dc:title>
  <dc:creator>Senjuti Saha</dc:creator>
  <cp:lastModifiedBy>Hp</cp:lastModifiedBy>
  <cp:revision>220</cp:revision>
  <dcterms:created xsi:type="dcterms:W3CDTF">2020-04-22T06:57:31Z</dcterms:created>
  <dcterms:modified xsi:type="dcterms:W3CDTF">2023-01-09T09:22:59Z</dcterms:modified>
</cp:coreProperties>
</file>