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50"/>
  </p:notesMasterIdLst>
  <p:sldIdLst>
    <p:sldId id="318" r:id="rId2"/>
    <p:sldId id="327" r:id="rId3"/>
    <p:sldId id="328" r:id="rId4"/>
    <p:sldId id="329" r:id="rId5"/>
    <p:sldId id="257" r:id="rId6"/>
    <p:sldId id="276" r:id="rId7"/>
    <p:sldId id="278" r:id="rId8"/>
    <p:sldId id="279" r:id="rId9"/>
    <p:sldId id="280" r:id="rId10"/>
    <p:sldId id="320" r:id="rId11"/>
    <p:sldId id="281" r:id="rId12"/>
    <p:sldId id="282" r:id="rId13"/>
    <p:sldId id="283" r:id="rId14"/>
    <p:sldId id="284" r:id="rId15"/>
    <p:sldId id="285" r:id="rId16"/>
    <p:sldId id="286" r:id="rId17"/>
    <p:sldId id="321" r:id="rId18"/>
    <p:sldId id="287" r:id="rId19"/>
    <p:sldId id="288" r:id="rId20"/>
    <p:sldId id="289" r:id="rId21"/>
    <p:sldId id="290" r:id="rId22"/>
    <p:sldId id="291" r:id="rId23"/>
    <p:sldId id="322" r:id="rId24"/>
    <p:sldId id="292" r:id="rId25"/>
    <p:sldId id="293" r:id="rId26"/>
    <p:sldId id="294" r:id="rId27"/>
    <p:sldId id="295" r:id="rId28"/>
    <p:sldId id="296" r:id="rId29"/>
    <p:sldId id="297" r:id="rId30"/>
    <p:sldId id="330" r:id="rId31"/>
    <p:sldId id="331" r:id="rId32"/>
    <p:sldId id="332" r:id="rId33"/>
    <p:sldId id="333" r:id="rId34"/>
    <p:sldId id="334" r:id="rId35"/>
    <p:sldId id="336" r:id="rId36"/>
    <p:sldId id="323" r:id="rId37"/>
    <p:sldId id="298" r:id="rId38"/>
    <p:sldId id="299" r:id="rId39"/>
    <p:sldId id="300" r:id="rId40"/>
    <p:sldId id="324" r:id="rId41"/>
    <p:sldId id="301" r:id="rId42"/>
    <p:sldId id="302" r:id="rId43"/>
    <p:sldId id="303" r:id="rId44"/>
    <p:sldId id="304" r:id="rId45"/>
    <p:sldId id="305" r:id="rId46"/>
    <p:sldId id="306" r:id="rId47"/>
    <p:sldId id="337" r:id="rId48"/>
    <p:sldId id="30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3519" autoAdjust="0"/>
  </p:normalViewPr>
  <p:slideViewPr>
    <p:cSldViewPr>
      <p:cViewPr varScale="1">
        <p:scale>
          <a:sx n="104" d="100"/>
          <a:sy n="104" d="100"/>
        </p:scale>
        <p:origin x="188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F1E6B-4592-4854-9FA2-AE1728DE70A5}" type="datetimeFigureOut">
              <a:rPr lang="en-US" smtClean="0"/>
              <a:pPr/>
              <a:t>8/19/19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09B10-8299-408B-B257-612CE94CA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9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09B10-8299-408B-B257-612CE94CAAE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6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23F1-7FA9-420D-B65C-1E377AB4AC74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0323F1-7FA9-420D-B65C-1E377AB4AC74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A2503B5-9DA9-44F1-8824-14663F5270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2514600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7030A0"/>
                </a:solidFill>
              </a:rPr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188318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457200"/>
            <a:ext cx="7239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Classes, Objects,</a:t>
            </a:r>
          </a:p>
          <a:p>
            <a:pPr algn="ctr"/>
            <a:r>
              <a:rPr lang="en-US" sz="9600" b="1" dirty="0">
                <a:solidFill>
                  <a:srgbClr val="FF0000"/>
                </a:solidFill>
              </a:rPr>
              <a:t>Fields, Methods</a:t>
            </a:r>
          </a:p>
        </p:txBody>
      </p:sp>
    </p:spTree>
    <p:extLst>
      <p:ext uri="{BB962C8B-B14F-4D97-AF65-F5344CB8AC3E}">
        <p14:creationId xmlns:p14="http://schemas.microsoft.com/office/powerpoint/2010/main" val="166099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7543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Student {</a:t>
            </a:r>
          </a:p>
          <a:p>
            <a:r>
              <a:rPr lang="en-US" dirty="0"/>
              <a:t>// code to implement a single student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Instructor {</a:t>
            </a:r>
          </a:p>
          <a:p>
            <a:r>
              <a:rPr lang="en-US" dirty="0"/>
              <a:t>// code to implement a single instructor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StaffMember {</a:t>
            </a:r>
          </a:p>
          <a:p>
            <a:r>
              <a:rPr lang="en-US" dirty="0"/>
              <a:t>// code to implement a single staff member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Course {</a:t>
            </a:r>
          </a:p>
          <a:p>
            <a:r>
              <a:rPr lang="en-US" dirty="0"/>
              <a:t>// code to implement a single course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971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Creating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905000"/>
            <a:ext cx="75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Student harry;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harry = new Student();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harry = new Instructor();</a:t>
            </a:r>
          </a:p>
        </p:txBody>
      </p:sp>
    </p:spTree>
    <p:extLst>
      <p:ext uri="{BB962C8B-B14F-4D97-AF65-F5344CB8AC3E}">
        <p14:creationId xmlns:p14="http://schemas.microsoft.com/office/powerpoint/2010/main" val="88179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Definition of a Field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447800"/>
            <a:ext cx="75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field is a variable defined directly within a class and corresponds to an attribute.</a:t>
            </a:r>
          </a:p>
          <a:p>
            <a:r>
              <a:rPr lang="en-US" sz="2400" dirty="0"/>
              <a:t>Every instance of the object will have storage for the field.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92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 Classes -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905000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public class Student {</a:t>
            </a:r>
          </a:p>
          <a:p>
            <a:r>
              <a:rPr lang="en-US" dirty="0"/>
              <a:t>// code for doing other things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  public void setName(String studentName) {</a:t>
            </a:r>
          </a:p>
          <a:p>
            <a:r>
              <a:rPr lang="en-US" dirty="0">
                <a:solidFill>
                  <a:srgbClr val="0070C0"/>
                </a:solidFill>
              </a:rPr>
              <a:t>  // code to remember the name</a:t>
            </a:r>
          </a:p>
          <a:p>
            <a:r>
              <a:rPr lang="en-US" dirty="0">
                <a:solidFill>
                  <a:srgbClr val="0070C0"/>
                </a:solidFill>
              </a:rPr>
              <a:t>  }</a:t>
            </a:r>
          </a:p>
          <a:p>
            <a:endParaRPr lang="en-US" dirty="0"/>
          </a:p>
          <a:p>
            <a:r>
              <a:rPr lang="en-US" dirty="0"/>
              <a:t>} 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Student aStudent = new Student();</a:t>
            </a:r>
          </a:p>
          <a:p>
            <a:r>
              <a:rPr lang="en-US" dirty="0">
                <a:solidFill>
                  <a:srgbClr val="00B0F0"/>
                </a:solidFill>
              </a:rPr>
              <a:t>aStudent.setName("Ron");</a:t>
            </a:r>
          </a:p>
        </p:txBody>
      </p:sp>
    </p:spTree>
    <p:extLst>
      <p:ext uri="{BB962C8B-B14F-4D97-AF65-F5344CB8AC3E}">
        <p14:creationId xmlns:p14="http://schemas.microsoft.com/office/powerpoint/2010/main" val="58650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 Classes – Fields and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447800"/>
            <a:ext cx="7543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public class Student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private String name;</a:t>
            </a:r>
          </a:p>
          <a:p>
            <a:r>
              <a:rPr lang="en-US" dirty="0"/>
              <a:t>  public void setName(String studentName) {</a:t>
            </a:r>
          </a:p>
          <a:p>
            <a:r>
              <a:rPr lang="en-US" dirty="0"/>
              <a:t>    name = studentName;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public String getName() {</a:t>
            </a:r>
          </a:p>
          <a:p>
            <a:r>
              <a:rPr lang="en-US" dirty="0"/>
              <a:t>    return name;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Student student1 = new Student();</a:t>
            </a:r>
          </a:p>
          <a:p>
            <a:r>
              <a:rPr lang="en-US" dirty="0"/>
              <a:t>Student student2 = new Student();</a:t>
            </a:r>
          </a:p>
          <a:p>
            <a:r>
              <a:rPr lang="en-US" dirty="0"/>
              <a:t>student1.setName("John");</a:t>
            </a:r>
          </a:p>
          <a:p>
            <a:r>
              <a:rPr lang="en-US" dirty="0"/>
              <a:t>student2.setName("Mary");</a:t>
            </a:r>
          </a:p>
          <a:p>
            <a:r>
              <a:rPr lang="en-US" dirty="0"/>
              <a:t>System.out.println(student1.getName());</a:t>
            </a:r>
          </a:p>
          <a:p>
            <a:r>
              <a:rPr lang="en-US" dirty="0"/>
              <a:t>System.out.println(student2.getName());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Notion of Private Fields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143001"/>
            <a:ext cx="75438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public class Student {</a:t>
            </a:r>
          </a:p>
          <a:p>
            <a:r>
              <a:rPr lang="en-US" sz="1600" dirty="0"/>
              <a:t>// fields to store the classes the student has registered for.</a:t>
            </a:r>
          </a:p>
          <a:p>
            <a:r>
              <a:rPr lang="en-US" sz="1600" dirty="0"/>
              <a:t>  private String name;</a:t>
            </a:r>
          </a:p>
          <a:p>
            <a:r>
              <a:rPr lang="en-US" sz="1600" dirty="0"/>
              <a:t>  private double gpa;</a:t>
            </a:r>
          </a:p>
          <a:p>
            <a:r>
              <a:rPr lang="en-US" sz="1600" dirty="0"/>
              <a:t>  public void setName(String studentName) {</a:t>
            </a:r>
          </a:p>
          <a:p>
            <a:r>
              <a:rPr lang="en-US" sz="1600" dirty="0"/>
              <a:t>    name = studentName;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public void addCourse(Course newCourse){</a:t>
            </a:r>
          </a:p>
          <a:p>
            <a:r>
              <a:rPr lang="en-US" sz="1600" dirty="0"/>
              <a:t>  // code to store a ref to newCourse in the Student object.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private void computeGPA(){</a:t>
            </a:r>
          </a:p>
          <a:p>
            <a:r>
              <a:rPr lang="en-US" sz="1600" dirty="0"/>
              <a:t>  // code to access the stored courses, compute and set the gpa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public double getGPA() {</a:t>
            </a:r>
          </a:p>
          <a:p>
            <a:r>
              <a:rPr lang="en-US" sz="1600" dirty="0"/>
              <a:t>    return gpa;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public void assignGrade(Course aCourse, char newGrade) {</a:t>
            </a:r>
          </a:p>
          <a:p>
            <a:r>
              <a:rPr lang="en-US" sz="1600" dirty="0"/>
              <a:t>     // code to assign newGrade to aCourse </a:t>
            </a:r>
          </a:p>
          <a:p>
            <a:r>
              <a:rPr lang="en-US" sz="1600" dirty="0"/>
              <a:t>     computeGPA();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7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0574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591954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Constructors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143001"/>
            <a:ext cx="75438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public class Student {</a:t>
            </a:r>
          </a:p>
          <a:p>
            <a:r>
              <a:rPr lang="en-US" sz="1600" dirty="0"/>
              <a:t>  private String name;</a:t>
            </a:r>
          </a:p>
          <a:p>
            <a:r>
              <a:rPr lang="en-US" sz="1600" dirty="0"/>
              <a:t>  private String address;</a:t>
            </a:r>
          </a:p>
          <a:p>
            <a:r>
              <a:rPr lang="en-US" sz="1600" dirty="0"/>
              <a:t>  private double gpa;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public Student(String studentName) {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name = studentName;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}</a:t>
            </a:r>
          </a:p>
          <a:p>
            <a:r>
              <a:rPr lang="en-US" sz="1600" dirty="0"/>
              <a:t>  public void setName(String studentName) {</a:t>
            </a:r>
          </a:p>
          <a:p>
            <a:r>
              <a:rPr lang="en-US" sz="1600" dirty="0"/>
              <a:t>    name = studentName;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public String getName() {</a:t>
            </a:r>
          </a:p>
          <a:p>
            <a:r>
              <a:rPr lang="en-US" sz="1600" dirty="0"/>
              <a:t>    return name;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// other methods not shown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>
                <a:solidFill>
                  <a:srgbClr val="00B050"/>
                </a:solidFill>
              </a:rPr>
              <a:t>Student aStudent = new Student("John");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Student aStudent = new Student();</a:t>
            </a:r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43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Constructors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143001"/>
            <a:ext cx="7543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public class Student {</a:t>
            </a:r>
          </a:p>
          <a:p>
            <a:r>
              <a:rPr lang="en-US" sz="1600" dirty="0"/>
              <a:t>  private String name;</a:t>
            </a:r>
          </a:p>
          <a:p>
            <a:r>
              <a:rPr lang="en-US" sz="1600" dirty="0"/>
              <a:t>  private String address;</a:t>
            </a:r>
          </a:p>
          <a:p>
            <a:r>
              <a:rPr lang="en-US" sz="1600" dirty="0"/>
              <a:t>  private double gpa;</a:t>
            </a:r>
          </a:p>
          <a:p>
            <a:r>
              <a:rPr lang="en-US" sz="1600" dirty="0"/>
              <a:t>  public Student(String studentName) {</a:t>
            </a:r>
          </a:p>
          <a:p>
            <a:r>
              <a:rPr lang="en-US" sz="1600" dirty="0"/>
              <a:t>     </a:t>
            </a:r>
            <a:r>
              <a:rPr lang="en-US" sz="1600" dirty="0">
                <a:solidFill>
                  <a:srgbClr val="00B0F0"/>
                </a:solidFill>
              </a:rPr>
              <a:t>this(studentName, null);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public Student(String studentName, String studentAddress) {</a:t>
            </a:r>
          </a:p>
          <a:p>
            <a:r>
              <a:rPr lang="en-US" sz="1600" dirty="0"/>
              <a:t>     name = studentName;</a:t>
            </a:r>
          </a:p>
          <a:p>
            <a:r>
              <a:rPr lang="en-US" sz="1600" dirty="0"/>
              <a:t>     address = studentAddress;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public Student() {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// methods not shown</a:t>
            </a:r>
          </a:p>
          <a:p>
            <a:r>
              <a:rPr lang="en-US" sz="16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5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0574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807466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Definition of a Constructor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447800"/>
            <a:ext cx="7543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constructor is like a method in that it can have an access </a:t>
            </a:r>
            <a:r>
              <a:rPr lang="en-US" sz="2400" dirty="0" err="1"/>
              <a:t>specifier</a:t>
            </a:r>
            <a:r>
              <a:rPr lang="en-US" sz="2400" dirty="0"/>
              <a:t> (like</a:t>
            </a:r>
          </a:p>
          <a:p>
            <a:r>
              <a:rPr lang="en-US" sz="2400" dirty="0"/>
              <a:t>public or private), a name, parameters, and executable code.</a:t>
            </a:r>
          </a:p>
          <a:p>
            <a:r>
              <a:rPr lang="en-US" sz="2400" dirty="0"/>
              <a:t>However, constructors have the following differences or special features.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Constructors cannot have a return type: not even void.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Constructors have the same name as the class in which they are defined.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Constructors are called when the object is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 Representation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of an Object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7543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public class Student {</a:t>
            </a:r>
          </a:p>
          <a:p>
            <a:r>
              <a:rPr lang="en-US" sz="1600" dirty="0"/>
              <a:t>  private String name;</a:t>
            </a:r>
          </a:p>
          <a:p>
            <a:r>
              <a:rPr lang="en-US" sz="1600" dirty="0"/>
              <a:t>  private String address;</a:t>
            </a:r>
          </a:p>
          <a:p>
            <a:r>
              <a:rPr lang="en-US" sz="1600" dirty="0"/>
              <a:t>  private double gpa;</a:t>
            </a:r>
          </a:p>
          <a:p>
            <a:r>
              <a:rPr lang="en-US" sz="1600" dirty="0"/>
              <a:t>  public Student(String studentName, String studentAddress) {</a:t>
            </a:r>
          </a:p>
          <a:p>
            <a:r>
              <a:rPr lang="en-US" sz="1600" dirty="0"/>
              <a:t>     name = studentName;</a:t>
            </a:r>
          </a:p>
          <a:p>
            <a:r>
              <a:rPr lang="en-US" sz="1600" dirty="0"/>
              <a:t>     address = studentAddress;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public String toString() {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  return "Name " + name + " Address " + address + " GPA " + gpa;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}</a:t>
            </a:r>
          </a:p>
          <a:p>
            <a:r>
              <a:rPr lang="en-US" sz="1600" dirty="0"/>
              <a:t>  // Other methods not shown</a:t>
            </a:r>
          </a:p>
          <a:p>
            <a:r>
              <a:rPr lang="en-US" sz="16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86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Static Fields and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348800"/>
            <a:ext cx="8153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One instance per class</a:t>
            </a:r>
          </a:p>
          <a:p>
            <a:endParaRPr lang="en-US" sz="1600" dirty="0"/>
          </a:p>
          <a:p>
            <a:r>
              <a:rPr lang="en-US" sz="1600" dirty="0"/>
              <a:t>public class Student {</a:t>
            </a:r>
          </a:p>
          <a:p>
            <a:r>
              <a:rPr lang="en-US" sz="1600" dirty="0"/>
              <a:t>  private String name;</a:t>
            </a:r>
          </a:p>
          <a:p>
            <a:r>
              <a:rPr lang="en-US" sz="1600" dirty="0"/>
              <a:t>  // other fields not shown;</a:t>
            </a:r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</a:rPr>
              <a:t>  private static double minimumGPA;</a:t>
            </a:r>
          </a:p>
          <a:p>
            <a:r>
              <a:rPr lang="en-US" sz="1600" dirty="0"/>
              <a:t> // constructor and instance methods not shown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public static void setMinimumGPA(double newMinimum) {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  minimumGPA = newMinimum;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}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public static double getMinimumGPA() {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  return minimumGPA;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Student.setMinimumGPA(2.0);</a:t>
            </a:r>
          </a:p>
          <a:p>
            <a:r>
              <a:rPr lang="en-US" sz="1600" dirty="0"/>
              <a:t> System.out.println("Minimum GPA requirement is " +</a:t>
            </a:r>
          </a:p>
          <a:p>
            <a:r>
              <a:rPr lang="en-US" sz="1600" dirty="0"/>
              <a:t>                             Student.getMinimumGPA());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2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057400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Working with Related Classes</a:t>
            </a:r>
          </a:p>
        </p:txBody>
      </p:sp>
    </p:spTree>
    <p:extLst>
      <p:ext uri="{BB962C8B-B14F-4D97-AF65-F5344CB8AC3E}">
        <p14:creationId xmlns:p14="http://schemas.microsoft.com/office/powerpoint/2010/main" val="1745621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Programming with Related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348800"/>
            <a:ext cx="8153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Course {</a:t>
            </a:r>
          </a:p>
          <a:p>
            <a:r>
              <a:rPr lang="en-US" sz="2400" dirty="0"/>
              <a:t>  private String id;</a:t>
            </a:r>
          </a:p>
          <a:p>
            <a:r>
              <a:rPr lang="en-US" sz="2400" dirty="0"/>
              <a:t>  private String name;</a:t>
            </a:r>
          </a:p>
          <a:p>
            <a:r>
              <a:rPr lang="en-US" sz="2400" dirty="0"/>
              <a:t>  private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numberofCredits</a:t>
            </a:r>
            <a:r>
              <a:rPr lang="en-US" sz="2400" dirty="0"/>
              <a:t>;</a:t>
            </a:r>
          </a:p>
          <a:p>
            <a:r>
              <a:rPr lang="en-US" sz="2400" dirty="0"/>
              <a:t>  private String description;</a:t>
            </a:r>
          </a:p>
          <a:p>
            <a:r>
              <a:rPr lang="en-US" sz="2400" dirty="0"/>
              <a:t>  public Course(String </a:t>
            </a:r>
            <a:r>
              <a:rPr lang="en-US" sz="2400" dirty="0" err="1"/>
              <a:t>courseId</a:t>
            </a:r>
            <a:r>
              <a:rPr lang="en-US" sz="2400" dirty="0"/>
              <a:t>, </a:t>
            </a:r>
            <a:r>
              <a:rPr lang="en-US" sz="2400" dirty="0" err="1"/>
              <a:t>courseName</a:t>
            </a:r>
            <a:r>
              <a:rPr lang="en-US" sz="2400" dirty="0"/>
              <a:t>) {</a:t>
            </a:r>
          </a:p>
          <a:p>
            <a:r>
              <a:rPr lang="en-US" sz="2400" dirty="0"/>
              <a:t>    id = </a:t>
            </a:r>
            <a:r>
              <a:rPr lang="en-US" sz="2400" dirty="0" err="1"/>
              <a:t>courseId</a:t>
            </a:r>
            <a:r>
              <a:rPr lang="en-US" sz="2400" dirty="0"/>
              <a:t>;</a:t>
            </a:r>
          </a:p>
          <a:p>
            <a:r>
              <a:rPr lang="en-US" sz="2400" dirty="0"/>
              <a:t>    name = </a:t>
            </a:r>
            <a:r>
              <a:rPr lang="en-US" sz="2400" dirty="0" err="1"/>
              <a:t>courseName</a:t>
            </a:r>
            <a:r>
              <a:rPr lang="en-US" sz="2400" dirty="0"/>
              <a:t>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// methods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4264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Programming with </a:t>
            </a:r>
            <a:r>
              <a:rPr lang="en-US" sz="36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Related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348800"/>
            <a:ext cx="8153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Course {</a:t>
            </a:r>
          </a:p>
          <a:p>
            <a:r>
              <a:rPr lang="en-US" dirty="0"/>
              <a:t>// fields, constructors</a:t>
            </a:r>
          </a:p>
          <a:p>
            <a:r>
              <a:rPr lang="en-US" dirty="0"/>
              <a:t>  public void </a:t>
            </a:r>
            <a:r>
              <a:rPr lang="en-US" dirty="0" err="1"/>
              <a:t>setNumberOfCredits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credits) {</a:t>
            </a:r>
          </a:p>
          <a:p>
            <a:r>
              <a:rPr lang="en-US" dirty="0"/>
              <a:t>    </a:t>
            </a:r>
            <a:r>
              <a:rPr lang="en-US" dirty="0" err="1"/>
              <a:t>numberOfCredits</a:t>
            </a:r>
            <a:r>
              <a:rPr lang="en-US" dirty="0"/>
              <a:t> = credits;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public void </a:t>
            </a:r>
            <a:r>
              <a:rPr lang="en-US" dirty="0" err="1"/>
              <a:t>setDescription</a:t>
            </a:r>
            <a:r>
              <a:rPr lang="en-US" dirty="0"/>
              <a:t>(String </a:t>
            </a:r>
            <a:r>
              <a:rPr lang="en-US" dirty="0" err="1"/>
              <a:t>courseDescription</a:t>
            </a:r>
            <a:r>
              <a:rPr lang="en-US" dirty="0"/>
              <a:t>) {</a:t>
            </a:r>
          </a:p>
          <a:p>
            <a:r>
              <a:rPr lang="en-US" dirty="0"/>
              <a:t>    description = </a:t>
            </a:r>
            <a:r>
              <a:rPr lang="en-US" dirty="0" err="1"/>
              <a:t>courseDescription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public String </a:t>
            </a:r>
            <a:r>
              <a:rPr lang="en-US" dirty="0" err="1"/>
              <a:t>getId</a:t>
            </a:r>
            <a:r>
              <a:rPr lang="en-US" dirty="0"/>
              <a:t>() {</a:t>
            </a:r>
          </a:p>
          <a:p>
            <a:r>
              <a:rPr lang="en-US" dirty="0"/>
              <a:t>    return id;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public String </a:t>
            </a:r>
            <a:r>
              <a:rPr lang="en-US" dirty="0" err="1"/>
              <a:t>getName</a:t>
            </a:r>
            <a:r>
              <a:rPr lang="en-US" dirty="0"/>
              <a:t>() {</a:t>
            </a:r>
          </a:p>
          <a:p>
            <a:r>
              <a:rPr lang="en-US" dirty="0"/>
              <a:t>    return name;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getNumberOfCredits</a:t>
            </a:r>
            <a:r>
              <a:rPr lang="en-US" dirty="0"/>
              <a:t>() {</a:t>
            </a:r>
          </a:p>
          <a:p>
            <a:r>
              <a:rPr lang="en-US" dirty="0"/>
              <a:t>    return </a:t>
            </a:r>
            <a:r>
              <a:rPr lang="en-US" dirty="0" err="1"/>
              <a:t>numberOfCredits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8071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Programming with </a:t>
            </a:r>
            <a:r>
              <a:rPr lang="en-US" sz="36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Related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348800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Section {</a:t>
            </a:r>
          </a:p>
          <a:p>
            <a:r>
              <a:rPr lang="en-US" dirty="0"/>
              <a:t>  private String semester;</a:t>
            </a:r>
          </a:p>
          <a:p>
            <a:r>
              <a:rPr lang="en-US" dirty="0"/>
              <a:t>  private String place;</a:t>
            </a:r>
          </a:p>
          <a:p>
            <a:r>
              <a:rPr lang="en-US" dirty="0"/>
              <a:t>  private String </a:t>
            </a:r>
            <a:r>
              <a:rPr lang="en-US" dirty="0" err="1"/>
              <a:t>daysAndTimes</a:t>
            </a:r>
            <a:r>
              <a:rPr lang="en-US" dirty="0"/>
              <a:t>;</a:t>
            </a:r>
          </a:p>
          <a:p>
            <a:r>
              <a:rPr lang="en-US" dirty="0"/>
              <a:t>  private Course </a:t>
            </a:r>
            <a:r>
              <a:rPr lang="en-US" dirty="0" err="1"/>
              <a:t>course</a:t>
            </a:r>
            <a:r>
              <a:rPr lang="en-US" dirty="0"/>
              <a:t>;</a:t>
            </a:r>
          </a:p>
          <a:p>
            <a:r>
              <a:rPr lang="en-US" dirty="0"/>
              <a:t>  public Section(Course </a:t>
            </a:r>
            <a:r>
              <a:rPr lang="en-US" dirty="0" err="1"/>
              <a:t>theCourse</a:t>
            </a:r>
            <a:r>
              <a:rPr lang="en-US" dirty="0"/>
              <a:t>, String </a:t>
            </a:r>
            <a:r>
              <a:rPr lang="en-US" dirty="0" err="1"/>
              <a:t>theSemester</a:t>
            </a:r>
            <a:r>
              <a:rPr lang="en-US" dirty="0"/>
              <a:t>, </a:t>
            </a:r>
          </a:p>
          <a:p>
            <a:r>
              <a:rPr lang="en-US" dirty="0"/>
              <a:t>                  String </a:t>
            </a:r>
            <a:r>
              <a:rPr lang="en-US" dirty="0" err="1"/>
              <a:t>thePlace</a:t>
            </a:r>
            <a:r>
              <a:rPr lang="en-US" dirty="0"/>
              <a:t>, String </a:t>
            </a:r>
            <a:r>
              <a:rPr lang="en-US" dirty="0" err="1"/>
              <a:t>theDaysAndTimes</a:t>
            </a:r>
            <a:r>
              <a:rPr lang="en-US" dirty="0"/>
              <a:t>) {</a:t>
            </a:r>
          </a:p>
          <a:p>
            <a:r>
              <a:rPr lang="en-US" dirty="0"/>
              <a:t>    course = </a:t>
            </a:r>
            <a:r>
              <a:rPr lang="en-US" dirty="0" err="1"/>
              <a:t>theCourse</a:t>
            </a:r>
            <a:r>
              <a:rPr lang="en-US" dirty="0"/>
              <a:t>;</a:t>
            </a:r>
          </a:p>
          <a:p>
            <a:r>
              <a:rPr lang="en-US" dirty="0"/>
              <a:t>    place = </a:t>
            </a:r>
            <a:r>
              <a:rPr lang="en-US" dirty="0" err="1"/>
              <a:t>thePlace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daysAndTimes</a:t>
            </a:r>
            <a:r>
              <a:rPr lang="en-US" dirty="0"/>
              <a:t> = </a:t>
            </a:r>
            <a:r>
              <a:rPr lang="en-US" dirty="0" err="1"/>
              <a:t>theDaysAndTimes</a:t>
            </a:r>
            <a:r>
              <a:rPr lang="en-US" dirty="0"/>
              <a:t>;</a:t>
            </a:r>
          </a:p>
          <a:p>
            <a:r>
              <a:rPr lang="en-US" dirty="0"/>
              <a:t>    semester = </a:t>
            </a:r>
            <a:r>
              <a:rPr lang="en-US" dirty="0" err="1"/>
              <a:t>theSemester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// methods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989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Programming with </a:t>
            </a:r>
            <a:r>
              <a:rPr lang="en-US" sz="36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Related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348800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Section {</a:t>
            </a:r>
          </a:p>
          <a:p>
            <a:r>
              <a:rPr lang="en-US" dirty="0"/>
              <a:t>  private String semester;</a:t>
            </a:r>
          </a:p>
          <a:p>
            <a:r>
              <a:rPr lang="en-US" dirty="0"/>
              <a:t>  private String place;</a:t>
            </a:r>
          </a:p>
          <a:p>
            <a:r>
              <a:rPr lang="en-US" dirty="0"/>
              <a:t>  private String </a:t>
            </a:r>
            <a:r>
              <a:rPr lang="en-US" dirty="0" err="1"/>
              <a:t>daysAndTimes</a:t>
            </a:r>
            <a:r>
              <a:rPr lang="en-US" dirty="0"/>
              <a:t>;</a:t>
            </a:r>
          </a:p>
          <a:p>
            <a:r>
              <a:rPr lang="en-US" dirty="0"/>
              <a:t>  private Course </a:t>
            </a:r>
            <a:r>
              <a:rPr lang="en-US" dirty="0" err="1"/>
              <a:t>course</a:t>
            </a:r>
            <a:r>
              <a:rPr lang="en-US" dirty="0"/>
              <a:t>;</a:t>
            </a:r>
          </a:p>
          <a:p>
            <a:r>
              <a:rPr lang="en-US" dirty="0"/>
              <a:t>  public Section(Course </a:t>
            </a:r>
            <a:r>
              <a:rPr lang="en-US" dirty="0" err="1"/>
              <a:t>theCourse</a:t>
            </a:r>
            <a:r>
              <a:rPr lang="en-US" dirty="0"/>
              <a:t>, String </a:t>
            </a:r>
            <a:r>
              <a:rPr lang="en-US" dirty="0" err="1"/>
              <a:t>theSemester</a:t>
            </a:r>
            <a:r>
              <a:rPr lang="en-US" dirty="0"/>
              <a:t>, </a:t>
            </a:r>
          </a:p>
          <a:p>
            <a:r>
              <a:rPr lang="en-US" dirty="0"/>
              <a:t>                  String </a:t>
            </a:r>
            <a:r>
              <a:rPr lang="en-US" dirty="0" err="1"/>
              <a:t>thePlace</a:t>
            </a:r>
            <a:r>
              <a:rPr lang="en-US" dirty="0"/>
              <a:t>, String </a:t>
            </a:r>
            <a:r>
              <a:rPr lang="en-US" dirty="0" err="1"/>
              <a:t>theDaysAndTimes</a:t>
            </a:r>
            <a:r>
              <a:rPr lang="en-US" dirty="0"/>
              <a:t>) {</a:t>
            </a:r>
          </a:p>
          <a:p>
            <a:r>
              <a:rPr lang="en-US" dirty="0"/>
              <a:t>    course = </a:t>
            </a:r>
            <a:r>
              <a:rPr lang="en-US" dirty="0" err="1"/>
              <a:t>theCourse</a:t>
            </a:r>
            <a:r>
              <a:rPr lang="en-US" dirty="0"/>
              <a:t>;</a:t>
            </a:r>
          </a:p>
          <a:p>
            <a:r>
              <a:rPr lang="en-US" dirty="0"/>
              <a:t>    place = </a:t>
            </a:r>
            <a:r>
              <a:rPr lang="en-US" dirty="0" err="1"/>
              <a:t>thePlace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daysAndTimes</a:t>
            </a:r>
            <a:r>
              <a:rPr lang="en-US" dirty="0"/>
              <a:t> = </a:t>
            </a:r>
            <a:r>
              <a:rPr lang="en-US" dirty="0" err="1"/>
              <a:t>theDaysAndTimes</a:t>
            </a:r>
            <a:r>
              <a:rPr lang="en-US" dirty="0"/>
              <a:t>;</a:t>
            </a:r>
          </a:p>
          <a:p>
            <a:r>
              <a:rPr lang="en-US" dirty="0"/>
              <a:t>    semester = </a:t>
            </a:r>
            <a:r>
              <a:rPr lang="en-US" dirty="0" err="1"/>
              <a:t>theSemester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// methods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4330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Programming with </a:t>
            </a:r>
            <a:r>
              <a:rPr lang="en-US" sz="36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Related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34880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Section {</a:t>
            </a:r>
          </a:p>
          <a:p>
            <a:r>
              <a:rPr lang="en-US" dirty="0"/>
              <a:t>  public String </a:t>
            </a:r>
            <a:r>
              <a:rPr lang="en-US" dirty="0" err="1"/>
              <a:t>getPlace</a:t>
            </a:r>
            <a:r>
              <a:rPr lang="en-US" dirty="0"/>
              <a:t>() {</a:t>
            </a:r>
          </a:p>
          <a:p>
            <a:r>
              <a:rPr lang="en-US" dirty="0"/>
              <a:t>    return place;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//other get methods</a:t>
            </a:r>
          </a:p>
          <a:p>
            <a:r>
              <a:rPr lang="en-US" dirty="0"/>
              <a:t>  public void </a:t>
            </a:r>
            <a:r>
              <a:rPr lang="en-US" dirty="0" err="1"/>
              <a:t>setPlace</a:t>
            </a:r>
            <a:r>
              <a:rPr lang="en-US" dirty="0"/>
              <a:t>(String </a:t>
            </a:r>
            <a:r>
              <a:rPr lang="en-US" dirty="0" err="1"/>
              <a:t>newPlace</a:t>
            </a:r>
            <a:r>
              <a:rPr lang="en-US" dirty="0"/>
              <a:t>) {</a:t>
            </a:r>
          </a:p>
          <a:p>
            <a:r>
              <a:rPr lang="en-US" dirty="0"/>
              <a:t>    place = </a:t>
            </a:r>
            <a:r>
              <a:rPr lang="en-US" dirty="0" err="1"/>
              <a:t>newPlace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public void </a:t>
            </a:r>
            <a:r>
              <a:rPr lang="en-US" dirty="0" err="1"/>
              <a:t>setDaysAndTimes</a:t>
            </a:r>
            <a:r>
              <a:rPr lang="en-US" dirty="0"/>
              <a:t>(String </a:t>
            </a:r>
            <a:r>
              <a:rPr lang="en-US" dirty="0" err="1"/>
              <a:t>newDaysAndTimes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daysAndTimes</a:t>
            </a:r>
            <a:r>
              <a:rPr lang="en-US" dirty="0"/>
              <a:t> = </a:t>
            </a:r>
            <a:r>
              <a:rPr lang="en-US" dirty="0" err="1"/>
              <a:t>newDaysAndTimes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6550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Programming with </a:t>
            </a:r>
            <a:r>
              <a:rPr lang="en-US" sz="36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Related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34880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Course cs350 = new Course("CS 350", "Data Structures");</a:t>
            </a:r>
          </a:p>
          <a:p>
            <a:r>
              <a:rPr lang="en-US" dirty="0"/>
              <a:t>Section cs350Section1 = cs350.createSection("Fall 2004", </a:t>
            </a:r>
          </a:p>
          <a:p>
            <a:r>
              <a:rPr lang="en-US" dirty="0"/>
              <a:t>                                    "Lecture Hall 12", "T H 1-2:15");</a:t>
            </a:r>
          </a:p>
          <a:p>
            <a:r>
              <a:rPr lang="en-US" dirty="0"/>
              <a:t>Section cs350Section2 = cs350.createSection("Fall 2004", </a:t>
            </a:r>
          </a:p>
          <a:p>
            <a:r>
              <a:rPr lang="en-US" dirty="0"/>
              <a:t>                                    "Lecture Hall 25", "`M W F 10-10:50");</a:t>
            </a:r>
          </a:p>
        </p:txBody>
      </p:sp>
    </p:spTree>
    <p:extLst>
      <p:ext uri="{BB962C8B-B14F-4D97-AF65-F5344CB8AC3E}">
        <p14:creationId xmlns:p14="http://schemas.microsoft.com/office/powerpoint/2010/main" val="210761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413621"/>
            <a:ext cx="72390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2895600"/>
            <a:ext cx="9144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object1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863008"/>
            <a:ext cx="9144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object2</a:t>
            </a:r>
          </a:p>
        </p:txBody>
      </p:sp>
      <p:sp>
        <p:nvSpPr>
          <p:cNvPr id="5" name="Rectangle 4"/>
          <p:cNvSpPr/>
          <p:nvPr/>
        </p:nvSpPr>
        <p:spPr>
          <a:xfrm flipH="1">
            <a:off x="5638800" y="2633869"/>
            <a:ext cx="10668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object3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3390900" y="4548808"/>
            <a:ext cx="14478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object4</a:t>
            </a:r>
          </a:p>
        </p:txBody>
      </p:sp>
      <p:sp>
        <p:nvSpPr>
          <p:cNvPr id="7" name="Rectangle 6"/>
          <p:cNvSpPr/>
          <p:nvPr/>
        </p:nvSpPr>
        <p:spPr>
          <a:xfrm>
            <a:off x="5748130" y="4015408"/>
            <a:ext cx="9144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609600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Decompose the system into a number of objects and </a:t>
            </a:r>
            <a:r>
              <a:rPr lang="en-US" sz="3600"/>
              <a:t>their relationships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7632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0574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77040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FAA37-E08A-AB4A-B999-8E31B4EAE0B3}"/>
              </a:ext>
            </a:extLst>
          </p:cNvPr>
          <p:cNvSpPr/>
          <p:nvPr/>
        </p:nvSpPr>
        <p:spPr>
          <a:xfrm>
            <a:off x="457200" y="1676400"/>
            <a:ext cx="777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Section {</a:t>
            </a:r>
          </a:p>
          <a:p>
            <a:pPr lvl="1"/>
            <a:r>
              <a:rPr lang="en-US" dirty="0"/>
              <a:t>private Student </a:t>
            </a:r>
            <a:r>
              <a:rPr lang="en-US" dirty="0" err="1"/>
              <a:t>studentList</a:t>
            </a:r>
            <a:r>
              <a:rPr lang="en-US" dirty="0"/>
              <a:t>[];</a:t>
            </a:r>
          </a:p>
          <a:p>
            <a:pPr lvl="1"/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numStudents</a:t>
            </a:r>
            <a:r>
              <a:rPr lang="en-US" dirty="0"/>
              <a:t>;</a:t>
            </a:r>
          </a:p>
          <a:p>
            <a:endParaRPr lang="en-US" dirty="0"/>
          </a:p>
          <a:p>
            <a:pPr lvl="1"/>
            <a:r>
              <a:rPr lang="en-US" dirty="0"/>
              <a:t>public Section(Course </a:t>
            </a:r>
            <a:r>
              <a:rPr lang="en-US" dirty="0" err="1"/>
              <a:t>theCourse</a:t>
            </a:r>
            <a:r>
              <a:rPr lang="en-US" dirty="0"/>
              <a:t>, String </a:t>
            </a:r>
            <a:r>
              <a:rPr lang="en-US" dirty="0" err="1"/>
              <a:t>theSemester</a:t>
            </a:r>
            <a:r>
              <a:rPr lang="en-US" dirty="0"/>
              <a:t>, String </a:t>
            </a:r>
            <a:r>
              <a:rPr lang="en-US" dirty="0" err="1"/>
              <a:t>thePlace</a:t>
            </a:r>
            <a:r>
              <a:rPr lang="en-US" dirty="0"/>
              <a:t>, String </a:t>
            </a:r>
            <a:r>
              <a:rPr lang="en-US" dirty="0" err="1"/>
              <a:t>theDaysAndTimes</a:t>
            </a:r>
            <a:r>
              <a:rPr lang="en-US" dirty="0"/>
              <a:t>) {</a:t>
            </a:r>
          </a:p>
          <a:p>
            <a:pPr lvl="2"/>
            <a:r>
              <a:rPr lang="en-US" dirty="0"/>
              <a:t>course = </a:t>
            </a:r>
            <a:r>
              <a:rPr lang="en-US" dirty="0" err="1"/>
              <a:t>theCourse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place = </a:t>
            </a:r>
            <a:r>
              <a:rPr lang="en-US" dirty="0" err="1"/>
              <a:t>thePlace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daysAndTimes</a:t>
            </a:r>
            <a:r>
              <a:rPr lang="en-US" dirty="0"/>
              <a:t> = </a:t>
            </a:r>
            <a:r>
              <a:rPr lang="en-US" dirty="0" err="1"/>
              <a:t>theDaysAndTimes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semester = </a:t>
            </a:r>
            <a:r>
              <a:rPr lang="en-US" dirty="0" err="1"/>
              <a:t>theSemester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studentList</a:t>
            </a:r>
            <a:r>
              <a:rPr lang="en-US" dirty="0"/>
              <a:t> = new Student[30];</a:t>
            </a:r>
          </a:p>
          <a:p>
            <a:pPr lvl="2"/>
            <a:r>
              <a:rPr lang="en-US" dirty="0" err="1"/>
              <a:t>numStudents</a:t>
            </a:r>
            <a:r>
              <a:rPr lang="en-US" dirty="0"/>
              <a:t> = 0;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// other code not shown</a:t>
            </a:r>
          </a:p>
          <a:p>
            <a:r>
              <a:rPr lang="en-US" dirty="0"/>
              <a:t>}</a:t>
            </a:r>
            <a:endParaRPr lang="en-US" dirty="0"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DC3D56-451B-734B-BDCA-FA40D2F6F9A8}"/>
              </a:ext>
            </a:extLst>
          </p:cNvPr>
          <p:cNvSpPr txBox="1">
            <a:spLocks/>
          </p:cNvSpPr>
          <p:nvPr/>
        </p:nvSpPr>
        <p:spPr>
          <a:xfrm>
            <a:off x="609600" y="5334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Maintaing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 Section Object</a:t>
            </a:r>
          </a:p>
        </p:txBody>
      </p:sp>
    </p:spTree>
    <p:extLst>
      <p:ext uri="{BB962C8B-B14F-4D97-AF65-F5344CB8AC3E}">
        <p14:creationId xmlns:p14="http://schemas.microsoft.com/office/powerpoint/2010/main" val="3564671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FAA37-E08A-AB4A-B999-8E31B4EAE0B3}"/>
              </a:ext>
            </a:extLst>
          </p:cNvPr>
          <p:cNvSpPr/>
          <p:nvPr/>
        </p:nvSpPr>
        <p:spPr>
          <a:xfrm>
            <a:off x="457200" y="1676400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printStudents</a:t>
            </a:r>
            <a:r>
              <a:rPr lang="en-US" dirty="0"/>
              <a:t>() {</a:t>
            </a:r>
          </a:p>
          <a:p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count = 0; count &lt; </a:t>
            </a:r>
            <a:r>
              <a:rPr lang="en-US" dirty="0" err="1"/>
              <a:t>numStudents</a:t>
            </a:r>
            <a:r>
              <a:rPr lang="en-US" dirty="0"/>
              <a:t>; count++) {</a:t>
            </a:r>
          </a:p>
          <a:p>
            <a:r>
              <a:rPr lang="en-US" dirty="0"/>
              <a:t>		</a:t>
            </a:r>
            <a:r>
              <a:rPr lang="en-US" dirty="0" err="1"/>
              <a:t>studentList</a:t>
            </a:r>
            <a:r>
              <a:rPr lang="en-US" dirty="0"/>
              <a:t>[count].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addStudent</a:t>
            </a:r>
            <a:r>
              <a:rPr lang="en-US" dirty="0"/>
              <a:t>(Student student) {</a:t>
            </a:r>
          </a:p>
          <a:p>
            <a:r>
              <a:rPr lang="en-US" dirty="0"/>
              <a:t>	if (</a:t>
            </a:r>
            <a:r>
              <a:rPr lang="en-US" dirty="0" err="1"/>
              <a:t>numStudents</a:t>
            </a:r>
            <a:r>
              <a:rPr lang="en-US" dirty="0"/>
              <a:t> &lt; 30) {</a:t>
            </a:r>
          </a:p>
          <a:p>
            <a:r>
              <a:rPr lang="en-US" dirty="0"/>
              <a:t>		</a:t>
            </a:r>
            <a:r>
              <a:rPr lang="en-US" dirty="0" err="1"/>
              <a:t>studentList</a:t>
            </a:r>
            <a:r>
              <a:rPr lang="en-US" dirty="0"/>
              <a:t>[</a:t>
            </a:r>
            <a:r>
              <a:rPr lang="en-US" dirty="0" err="1"/>
              <a:t>numStudents</a:t>
            </a:r>
            <a:r>
              <a:rPr lang="en-US" dirty="0"/>
              <a:t>] = student;</a:t>
            </a:r>
          </a:p>
          <a:p>
            <a:r>
              <a:rPr lang="en-US" dirty="0"/>
              <a:t>		</a:t>
            </a:r>
            <a:r>
              <a:rPr lang="en-US" dirty="0" err="1"/>
              <a:t>numStudents</a:t>
            </a:r>
            <a:r>
              <a:rPr lang="en-US" dirty="0"/>
              <a:t>++;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DC3D56-451B-734B-BDCA-FA40D2F6F9A8}"/>
              </a:ext>
            </a:extLst>
          </p:cNvPr>
          <p:cNvSpPr txBox="1">
            <a:spLocks/>
          </p:cNvSpPr>
          <p:nvPr/>
        </p:nvSpPr>
        <p:spPr>
          <a:xfrm>
            <a:off x="609600" y="5334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More Methods to Support a Section</a:t>
            </a:r>
          </a:p>
        </p:txBody>
      </p:sp>
    </p:spTree>
    <p:extLst>
      <p:ext uri="{BB962C8B-B14F-4D97-AF65-F5344CB8AC3E}">
        <p14:creationId xmlns:p14="http://schemas.microsoft.com/office/powerpoint/2010/main" val="2190585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FAA37-E08A-AB4A-B999-8E31B4EAE0B3}"/>
              </a:ext>
            </a:extLst>
          </p:cNvPr>
          <p:cNvSpPr/>
          <p:nvPr/>
        </p:nvSpPr>
        <p:spPr>
          <a:xfrm>
            <a:off x="457200" y="16764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Lack of Cohesion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Unnecessary Coupling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Lack of Reuse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DC3D56-451B-734B-BDCA-FA40D2F6F9A8}"/>
              </a:ext>
            </a:extLst>
          </p:cNvPr>
          <p:cNvSpPr txBox="1">
            <a:spLocks/>
          </p:cNvSpPr>
          <p:nvPr/>
        </p:nvSpPr>
        <p:spPr>
          <a:xfrm>
            <a:off x="609600" y="5334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920627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FAA37-E08A-AB4A-B999-8E31B4EAE0B3}"/>
              </a:ext>
            </a:extLst>
          </p:cNvPr>
          <p:cNvSpPr/>
          <p:nvPr/>
        </p:nvSpPr>
        <p:spPr>
          <a:xfrm>
            <a:off x="457200" y="1676400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StudentLinkedList</a:t>
            </a:r>
            <a:r>
              <a:rPr lang="en-US" dirty="0"/>
              <a:t> {</a:t>
            </a:r>
          </a:p>
          <a:p>
            <a:r>
              <a:rPr lang="en-US" dirty="0"/>
              <a:t>	// fields for maintaining a linked list</a:t>
            </a:r>
          </a:p>
          <a:p>
            <a:r>
              <a:rPr lang="en-US" dirty="0"/>
              <a:t>	public void add(Student student) {</a:t>
            </a:r>
          </a:p>
          <a:p>
            <a:r>
              <a:rPr lang="en-US" dirty="0"/>
              <a:t>		// code for adding a student to the list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delete(String name) {</a:t>
            </a:r>
          </a:p>
          <a:p>
            <a:r>
              <a:rPr lang="en-US" dirty="0"/>
              <a:t>		// code for deleting a student from the list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print() {</a:t>
            </a:r>
          </a:p>
          <a:p>
            <a:r>
              <a:rPr lang="en-US" dirty="0"/>
              <a:t>		// code for printing the list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other methods</a:t>
            </a:r>
          </a:p>
          <a:p>
            <a:r>
              <a:rPr lang="en-US" dirty="0"/>
              <a:t>}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DC3D56-451B-734B-BDCA-FA40D2F6F9A8}"/>
              </a:ext>
            </a:extLst>
          </p:cNvPr>
          <p:cNvSpPr txBox="1">
            <a:spLocks/>
          </p:cNvSpPr>
          <p:nvPr/>
        </p:nvSpPr>
        <p:spPr>
          <a:xfrm>
            <a:off x="609600" y="5334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Create a Collection Class for Student</a:t>
            </a:r>
          </a:p>
        </p:txBody>
      </p:sp>
    </p:spTree>
    <p:extLst>
      <p:ext uri="{BB962C8B-B14F-4D97-AF65-F5344CB8AC3E}">
        <p14:creationId xmlns:p14="http://schemas.microsoft.com/office/powerpoint/2010/main" val="2454252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FAA37-E08A-AB4A-B999-8E31B4EAE0B3}"/>
              </a:ext>
            </a:extLst>
          </p:cNvPr>
          <p:cNvSpPr/>
          <p:nvPr/>
        </p:nvSpPr>
        <p:spPr>
          <a:xfrm>
            <a:off x="457200" y="16764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Section {</a:t>
            </a:r>
          </a:p>
          <a:p>
            <a:r>
              <a:rPr lang="en-US" dirty="0"/>
              <a:t>	private </a:t>
            </a:r>
            <a:r>
              <a:rPr lang="en-US" dirty="0" err="1"/>
              <a:t>StudentLinkedList</a:t>
            </a:r>
            <a:r>
              <a:rPr lang="en-US" dirty="0"/>
              <a:t> </a:t>
            </a:r>
            <a:r>
              <a:rPr lang="en-US" dirty="0" err="1"/>
              <a:t>studentList</a:t>
            </a:r>
            <a:r>
              <a:rPr lang="en-US" dirty="0"/>
              <a:t>;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DC3D56-451B-734B-BDCA-FA40D2F6F9A8}"/>
              </a:ext>
            </a:extLst>
          </p:cNvPr>
          <p:cNvSpPr txBox="1">
            <a:spLocks/>
          </p:cNvSpPr>
          <p:nvPr/>
        </p:nvSpPr>
        <p:spPr>
          <a:xfrm>
            <a:off x="609600" y="5334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Use the Collection in Section</a:t>
            </a:r>
          </a:p>
        </p:txBody>
      </p:sp>
    </p:spTree>
    <p:extLst>
      <p:ext uri="{BB962C8B-B14F-4D97-AF65-F5344CB8AC3E}">
        <p14:creationId xmlns:p14="http://schemas.microsoft.com/office/powerpoint/2010/main" val="4244178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0574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1710834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Notion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of this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348800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Section </a:t>
            </a:r>
            <a:r>
              <a:rPr lang="en-US" sz="2400" dirty="0" err="1"/>
              <a:t>createSection</a:t>
            </a:r>
            <a:r>
              <a:rPr lang="en-US" sz="2400" dirty="0"/>
              <a:t>(String semester, String place, String time) {</a:t>
            </a:r>
          </a:p>
          <a:p>
            <a:r>
              <a:rPr lang="en-US" sz="2400" dirty="0"/>
              <a:t>  return new Section(/* parameters */);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How do we invoke the constructor of  Section from the </a:t>
            </a:r>
            <a:r>
              <a:rPr lang="en-US" sz="2400" dirty="0" err="1"/>
              <a:t>createSection</a:t>
            </a:r>
            <a:r>
              <a:rPr lang="en-US" sz="2400" dirty="0"/>
              <a:t> method?</a:t>
            </a:r>
          </a:p>
        </p:txBody>
      </p:sp>
    </p:spTree>
    <p:extLst>
      <p:ext uri="{BB962C8B-B14F-4D97-AF65-F5344CB8AC3E}">
        <p14:creationId xmlns:p14="http://schemas.microsoft.com/office/powerpoint/2010/main" val="2116905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Notion of this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348800"/>
            <a:ext cx="815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C {</a:t>
            </a:r>
          </a:p>
          <a:p>
            <a:r>
              <a:rPr lang="en-US" sz="2400" dirty="0"/>
              <a:t>  public void m() {</a:t>
            </a:r>
          </a:p>
          <a:p>
            <a:r>
              <a:rPr lang="en-US" sz="2400" dirty="0"/>
              <a:t>    C2 </a:t>
            </a:r>
            <a:r>
              <a:rPr lang="en-US" sz="2400" dirty="0" err="1"/>
              <a:t>c2</a:t>
            </a:r>
            <a:r>
              <a:rPr lang="en-US" sz="2400" dirty="0"/>
              <a:t> = new C2();</a:t>
            </a:r>
          </a:p>
          <a:p>
            <a:r>
              <a:rPr lang="en-US" sz="2400" dirty="0"/>
              <a:t>   c2.m2(this);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public class C2 {</a:t>
            </a:r>
          </a:p>
          <a:p>
            <a:r>
              <a:rPr lang="en-US" sz="2400" dirty="0"/>
              <a:t>  public void m2(C </a:t>
            </a:r>
            <a:r>
              <a:rPr lang="en-US" sz="2400" dirty="0" err="1"/>
              <a:t>aC</a:t>
            </a:r>
            <a:r>
              <a:rPr lang="en-US" sz="2400" dirty="0"/>
              <a:t>) {</a:t>
            </a:r>
          </a:p>
          <a:p>
            <a:r>
              <a:rPr lang="en-US" sz="2400" dirty="0"/>
              <a:t>    // code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C c1 = new C();</a:t>
            </a:r>
          </a:p>
          <a:p>
            <a:r>
              <a:rPr lang="en-US" sz="2400" dirty="0"/>
              <a:t>c1.m();</a:t>
            </a:r>
          </a:p>
        </p:txBody>
      </p:sp>
      <p:pic>
        <p:nvPicPr>
          <p:cNvPr id="5" name="Picture 4" descr="C2F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1828800"/>
            <a:ext cx="401292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80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Notion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of this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3488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Section </a:t>
            </a:r>
            <a:r>
              <a:rPr lang="en-US" sz="2400" dirty="0" err="1"/>
              <a:t>createSection</a:t>
            </a:r>
            <a:r>
              <a:rPr lang="en-US" sz="2400" dirty="0"/>
              <a:t>(String semester, String place,</a:t>
            </a:r>
          </a:p>
          <a:p>
            <a:r>
              <a:rPr lang="en-US" sz="2400" dirty="0"/>
              <a:t>                                                             String time) {</a:t>
            </a:r>
          </a:p>
          <a:p>
            <a:r>
              <a:rPr lang="en-US" sz="2400" dirty="0"/>
              <a:t>  return new Section(this, semester, place, time);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375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8300" y="1657529"/>
            <a:ext cx="3276600" cy="381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828800"/>
            <a:ext cx="2743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3733800"/>
            <a:ext cx="2743200" cy="1371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Objects contain data and have behaviors</a:t>
            </a:r>
          </a:p>
        </p:txBody>
      </p:sp>
    </p:spTree>
    <p:extLst>
      <p:ext uri="{BB962C8B-B14F-4D97-AF65-F5344CB8AC3E}">
        <p14:creationId xmlns:p14="http://schemas.microsoft.com/office/powerpoint/2010/main" val="1927337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0574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735878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Interfaces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7543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2400" dirty="0"/>
              <a:t>A specification for classes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public </a:t>
            </a:r>
            <a:r>
              <a:rPr lang="en-US" sz="2400" dirty="0">
                <a:solidFill>
                  <a:srgbClr val="0070C0"/>
                </a:solidFill>
              </a:rPr>
              <a:t>interface</a:t>
            </a:r>
            <a:r>
              <a:rPr lang="en-US" sz="2400" dirty="0"/>
              <a:t> StudentList {</a:t>
            </a:r>
          </a:p>
          <a:p>
            <a:r>
              <a:rPr lang="en-US" sz="2400" dirty="0"/>
              <a:t>  public void add(Student student);</a:t>
            </a:r>
          </a:p>
          <a:p>
            <a:r>
              <a:rPr lang="en-US" sz="2400" dirty="0"/>
              <a:t>  public void delete(String name);</a:t>
            </a:r>
          </a:p>
          <a:p>
            <a:r>
              <a:rPr lang="en-US" sz="2400" dirty="0"/>
              <a:t>  public void print();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671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85800" y="4572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Implementing Interfaces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905000"/>
            <a:ext cx="754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StudentLinkedList </a:t>
            </a:r>
            <a:r>
              <a:rPr lang="en-US" sz="2400" dirty="0">
                <a:solidFill>
                  <a:srgbClr val="0070C0"/>
                </a:solidFill>
              </a:rPr>
              <a:t>implements</a:t>
            </a:r>
            <a:r>
              <a:rPr lang="en-US" sz="2400" dirty="0"/>
              <a:t> StudentList {</a:t>
            </a:r>
          </a:p>
          <a:p>
            <a:r>
              <a:rPr lang="en-US" sz="2400" dirty="0"/>
              <a:t>  // fields for maintaining a linked list  </a:t>
            </a:r>
          </a:p>
          <a:p>
            <a:r>
              <a:rPr lang="en-US" sz="2400" dirty="0"/>
              <a:t>  public void add(Student student) {</a:t>
            </a:r>
          </a:p>
          <a:p>
            <a:r>
              <a:rPr lang="en-US" sz="2400" dirty="0"/>
              <a:t>  // code for adding a student to the list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public void delete(String name) {</a:t>
            </a:r>
          </a:p>
          <a:p>
            <a:r>
              <a:rPr lang="en-US" sz="2400" dirty="0"/>
              <a:t>  // code for deleting a student from the list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public void print() {</a:t>
            </a:r>
          </a:p>
          <a:p>
            <a:r>
              <a:rPr lang="en-US" sz="2400" dirty="0"/>
              <a:t>  // code for printing the list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6995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StudentArrayList</a:t>
            </a:r>
            <a:r>
              <a:rPr lang="en-US" sz="1800" dirty="0"/>
              <a:t> implements </a:t>
            </a:r>
            <a:r>
              <a:rPr lang="en-US" sz="1800" dirty="0" err="1"/>
              <a:t>StudentList</a:t>
            </a:r>
            <a:r>
              <a:rPr lang="en-US" sz="1800" dirty="0"/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private Student[] students;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private </a:t>
            </a:r>
            <a:r>
              <a:rPr lang="en-US" sz="1800" dirty="0" err="1"/>
              <a:t>int</a:t>
            </a:r>
            <a:r>
              <a:rPr lang="en-US" sz="1800" dirty="0"/>
              <a:t> first;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private </a:t>
            </a:r>
            <a:r>
              <a:rPr lang="en-US" sz="1800" dirty="0" err="1"/>
              <a:t>int</a:t>
            </a:r>
            <a:r>
              <a:rPr lang="en-US" sz="1800" dirty="0"/>
              <a:t> count;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private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initialCapacity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public </a:t>
            </a:r>
            <a:r>
              <a:rPr lang="en-US" sz="1800" dirty="0" err="1"/>
              <a:t>StudentArrayList</a:t>
            </a:r>
            <a:r>
              <a:rPr lang="en-US" sz="1800" dirty="0"/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  students = new Student[10];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initialCapacity</a:t>
            </a:r>
            <a:r>
              <a:rPr lang="en-US" sz="1800" dirty="0"/>
              <a:t> = 10;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public </a:t>
            </a:r>
            <a:r>
              <a:rPr lang="en-US" sz="1800" dirty="0" err="1"/>
              <a:t>StudentArrayList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capacity) {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  students = new Student[capacity];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initialCapacity</a:t>
            </a:r>
            <a:r>
              <a:rPr lang="en-US" sz="1800" dirty="0"/>
              <a:t> = capacity;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  // methods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487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public void add(Student </a:t>
            </a:r>
            <a:r>
              <a:rPr lang="en-US" dirty="0" err="1"/>
              <a:t>student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if (count == </a:t>
            </a:r>
            <a:r>
              <a:rPr lang="en-US" dirty="0" err="1"/>
              <a:t>students.length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  reallocate(count * 2);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last = (first + count) % </a:t>
            </a:r>
            <a:r>
              <a:rPr lang="en-US" dirty="0" err="1"/>
              <a:t>students.length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students[last] = student;</a:t>
            </a:r>
          </a:p>
          <a:p>
            <a:pPr>
              <a:buNone/>
            </a:pPr>
            <a:r>
              <a:rPr lang="en-US" dirty="0"/>
              <a:t>    count++;</a:t>
            </a:r>
          </a:p>
          <a:p>
            <a:pPr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04394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public void reallocate(</a:t>
            </a:r>
            <a:r>
              <a:rPr lang="en-US" dirty="0" err="1"/>
              <a:t>int</a:t>
            </a:r>
            <a:r>
              <a:rPr lang="en-US" dirty="0"/>
              <a:t> size) {</a:t>
            </a:r>
          </a:p>
          <a:p>
            <a:pPr>
              <a:buNone/>
            </a:pPr>
            <a:r>
              <a:rPr lang="en-US" dirty="0"/>
              <a:t>    Student[] temp = new Student[size];</a:t>
            </a:r>
          </a:p>
          <a:p>
            <a:pPr>
              <a:buNone/>
            </a:pPr>
            <a:r>
              <a:rPr lang="en-US" dirty="0"/>
              <a:t>    if (first + count &gt;= </a:t>
            </a:r>
            <a:r>
              <a:rPr lang="en-US" dirty="0" err="1"/>
              <a:t>students.length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count1 = </a:t>
            </a:r>
            <a:r>
              <a:rPr lang="en-US" dirty="0" err="1"/>
              <a:t>students.length</a:t>
            </a:r>
            <a:r>
              <a:rPr lang="en-US" dirty="0"/>
              <a:t> - first;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count2 = count - count1;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System.arraycopy</a:t>
            </a:r>
            <a:r>
              <a:rPr lang="en-US" dirty="0"/>
              <a:t>(students, first, temp, 0, count1);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System.arraycopy</a:t>
            </a:r>
            <a:r>
              <a:rPr lang="en-US" dirty="0"/>
              <a:t>(students, first + count1, temp, count1, count2);</a:t>
            </a:r>
          </a:p>
          <a:p>
            <a:pPr>
              <a:buNone/>
            </a:pPr>
            <a:r>
              <a:rPr lang="en-US" dirty="0"/>
              <a:t>    } else 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System.arraycopy</a:t>
            </a:r>
            <a:r>
              <a:rPr lang="en-US" dirty="0"/>
              <a:t>(students, first, temp, 0, count);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students = temp;</a:t>
            </a:r>
          </a:p>
          <a:p>
            <a:pPr>
              <a:buNone/>
            </a:pPr>
            <a:r>
              <a:rPr lang="en-US" dirty="0"/>
              <a:t>    first = 0;</a:t>
            </a:r>
          </a:p>
          <a:p>
            <a:pPr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250446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public void delete(String name) {</a:t>
            </a:r>
          </a:p>
          <a:p>
            <a:pPr>
              <a:buNone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index = first, counter = 0; counter &lt; count; </a:t>
            </a:r>
          </a:p>
          <a:p>
            <a:pPr>
              <a:buNone/>
            </a:pPr>
            <a:r>
              <a:rPr lang="en-US" dirty="0"/>
              <a:t>               counter++, index = (index + 1) % </a:t>
            </a:r>
            <a:r>
              <a:rPr lang="en-US" dirty="0" err="1"/>
              <a:t>students.length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  if (students[index].</a:t>
            </a:r>
            <a:r>
              <a:rPr lang="en-US" dirty="0" err="1"/>
              <a:t>getName</a:t>
            </a:r>
            <a:r>
              <a:rPr lang="en-US" dirty="0"/>
              <a:t>().equals(name)) {</a:t>
            </a:r>
          </a:p>
          <a:p>
            <a:pPr>
              <a:buNone/>
            </a:pPr>
            <a:r>
              <a:rPr lang="en-US" dirty="0"/>
              <a:t>        students[index] = students[(first + count - 1) % </a:t>
            </a:r>
          </a:p>
          <a:p>
            <a:pPr>
              <a:buNone/>
            </a:pPr>
            <a:r>
              <a:rPr lang="en-US" dirty="0"/>
              <a:t>                                                          </a:t>
            </a:r>
            <a:r>
              <a:rPr lang="en-US" dirty="0" err="1"/>
              <a:t>students.length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/>
              <a:t>        students[(first + count - 1) % </a:t>
            </a:r>
            <a:r>
              <a:rPr lang="en-US" dirty="0" err="1"/>
              <a:t>students.length</a:t>
            </a:r>
            <a:r>
              <a:rPr lang="en-US" dirty="0"/>
              <a:t>] = null;</a:t>
            </a:r>
          </a:p>
          <a:p>
            <a:pPr>
              <a:buNone/>
            </a:pPr>
            <a:r>
              <a:rPr lang="en-US" dirty="0"/>
              <a:t>        count--;</a:t>
            </a:r>
          </a:p>
          <a:p>
            <a:pPr>
              <a:buNone/>
            </a:pPr>
            <a:r>
              <a:rPr lang="en-US" dirty="0"/>
              <a:t>        return;</a:t>
            </a:r>
          </a:p>
          <a:p>
            <a:pPr>
              <a:buNone/>
            </a:pPr>
            <a:r>
              <a:rPr lang="en-US" dirty="0"/>
              <a:t>      }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9712381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057400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266906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Useful when you know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 class’s specifications	</a:t>
            </a:r>
          </a:p>
          <a:p>
            <a:r>
              <a:rPr lang="en-US" dirty="0"/>
              <a:t>But not how to implement it completely.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public abstract class Shape {</a:t>
            </a:r>
          </a:p>
          <a:p>
            <a:pPr>
              <a:buNone/>
            </a:pPr>
            <a:r>
              <a:rPr lang="en-US" dirty="0"/>
              <a:t>  private double area;</a:t>
            </a:r>
          </a:p>
          <a:p>
            <a:pPr>
              <a:buNone/>
            </a:pPr>
            <a:r>
              <a:rPr lang="en-US" dirty="0"/>
              <a:t>  public abstract void </a:t>
            </a:r>
            <a:r>
              <a:rPr lang="en-US" dirty="0" err="1"/>
              <a:t>computeArea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public double </a:t>
            </a:r>
            <a:r>
              <a:rPr lang="en-US" dirty="0" err="1"/>
              <a:t>getArea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  return area;</a:t>
            </a:r>
          </a:p>
          <a:p>
            <a:pPr>
              <a:buNone/>
            </a:pPr>
            <a:r>
              <a:rPr lang="en-US" dirty="0"/>
              <a:t>  }</a:t>
            </a:r>
          </a:p>
          <a:p>
            <a:pPr>
              <a:buNone/>
            </a:pPr>
            <a:r>
              <a:rPr lang="en-US" dirty="0"/>
              <a:t>  // more fields and methods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683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60438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dirty="0"/>
              <a:t>Key Terms</a:t>
            </a: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0" y="1981200"/>
            <a:ext cx="8183563" cy="41878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Object</a:t>
            </a:r>
          </a:p>
          <a:p>
            <a:pPr algn="l"/>
            <a:r>
              <a:rPr lang="en-US" dirty="0"/>
              <a:t>Class</a:t>
            </a:r>
          </a:p>
          <a:p>
            <a:pPr algn="l"/>
            <a:r>
              <a:rPr lang="en-US" dirty="0"/>
              <a:t>Interface (abstract specification of functionality)</a:t>
            </a:r>
          </a:p>
          <a:p>
            <a:pPr algn="l"/>
            <a:r>
              <a:rPr lang="en-US" dirty="0"/>
              <a:t>UML (language to describe the system)</a:t>
            </a:r>
          </a:p>
          <a:p>
            <a:pPr algn="l"/>
            <a:r>
              <a:rPr lang="en-US" dirty="0"/>
              <a:t>Design patterns (standard solutions)</a:t>
            </a:r>
          </a:p>
          <a:p>
            <a:pPr algn="l"/>
            <a:r>
              <a:rPr lang="en-US" dirty="0"/>
              <a:t>Inheritance and Composition </a:t>
            </a:r>
          </a:p>
          <a:p>
            <a:pPr algn="l"/>
            <a:r>
              <a:rPr lang="en-US" dirty="0"/>
              <a:t>Conceptual classes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Measures of Good 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371600"/>
            <a:ext cx="75438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Modularity: a number of distinct components  independently and then  integrating these to provide the required functionality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Encapsulation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Abstract Data Type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Cohesion: how focused are the responsibilities of a module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Coupling: dependency between modules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Modifiability and Testability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Safety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Advantages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371600"/>
            <a:ext cx="75438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Objects often represent real-world entities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Improves productivity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Accommodates changes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Reduces risks in system development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Disadvantages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371600"/>
            <a:ext cx="754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Tends to be less efficient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Harder to learn the paradigm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914400" y="381000"/>
            <a:ext cx="7772400" cy="7540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History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371600"/>
            <a:ext cx="7543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err="1"/>
              <a:t>Simula</a:t>
            </a:r>
            <a:r>
              <a:rPr lang="en-US" sz="2800" dirty="0"/>
              <a:t> 67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Smalltalk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C++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/>
              <a:t>ObjectLisp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Common Lisp Object System (CLOS)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Java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Design Patterns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Unified Modeling Language (UML)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1742</TotalTime>
  <Words>2046</Words>
  <Application>Microsoft Macintosh PowerPoint</Application>
  <PresentationFormat>On-screen Show (4:3)</PresentationFormat>
  <Paragraphs>452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Wingdings 2</vt:lpstr>
      <vt:lpstr>Equity</vt:lpstr>
      <vt:lpstr>PowerPoint Presentation</vt:lpstr>
      <vt:lpstr>PowerPoint Presentation</vt:lpstr>
      <vt:lpstr>PowerPoint Presentation</vt:lpstr>
      <vt:lpstr>PowerPoint Presentation</vt:lpstr>
      <vt:lpstr>Key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 Interfaces</vt:lpstr>
      <vt:lpstr>Adding a Student</vt:lpstr>
      <vt:lpstr>Array Reallocation</vt:lpstr>
      <vt:lpstr>Deleting a Student</vt:lpstr>
      <vt:lpstr>PowerPoint Presentation</vt:lpstr>
      <vt:lpstr>Abstract Classes</vt:lpstr>
    </vt:vector>
  </TitlesOfParts>
  <Company>Metropolitan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Object-Oriented Software Creation?</dc:title>
  <dc:creator>juntto01</dc:creator>
  <cp:lastModifiedBy>Brahma Dathan</cp:lastModifiedBy>
  <cp:revision>94</cp:revision>
  <dcterms:created xsi:type="dcterms:W3CDTF">2008-08-22T19:59:09Z</dcterms:created>
  <dcterms:modified xsi:type="dcterms:W3CDTF">2019-08-19T19:21:16Z</dcterms:modified>
</cp:coreProperties>
</file>