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86" r:id="rId7"/>
    <p:sldId id="288" r:id="rId8"/>
    <p:sldId id="299" r:id="rId9"/>
    <p:sldId id="300" r:id="rId10"/>
    <p:sldId id="301" r:id="rId11"/>
    <p:sldId id="290" r:id="rId12"/>
    <p:sldId id="289" r:id="rId13"/>
    <p:sldId id="302" r:id="rId14"/>
    <p:sldId id="304" r:id="rId15"/>
    <p:sldId id="303" r:id="rId16"/>
    <p:sldId id="298" r:id="rId17"/>
    <p:sldId id="29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2E7CEC-E0CD-4AA1-A28D-764C455A9CF9}" v="186" dt="2025-03-29T16:01:54.252"/>
    <p1510:client id="{09D50333-7C56-4E50-BE22-EC7B85A64DA8}" v="8" dt="2025-03-29T14:57:56.868"/>
    <p1510:client id="{341072B4-27CE-456C-906A-B18501FCD1C9}" v="19" dt="2025-03-27T22:41:32.657"/>
    <p1510:client id="{50CDAD9E-E8ED-422C-833D-097FC54606C5}" v="10" dt="2025-03-29T15:00:27.427"/>
    <p1510:client id="{66634FDF-D533-4449-B54C-53BD8BDE897C}" v="127" dt="2025-03-27T22:39:46.252"/>
    <p1510:client id="{BB3692D4-E134-4695-9C9E-54A6454FAA4D}" v="504" dt="2025-03-29T11:17:29.272"/>
    <p1510:client id="{CE6B06ED-2F43-404E-9AF6-AB0952013A19}" v="289" dt="2025-03-29T15:39:18.256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02090-022A-F121-E61A-4E5FA00EF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E13CD3-460D-22AE-968A-BAF30325B7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03F50D-5396-79E0-FC13-05FDAB4595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CB37F-1891-0DB2-712B-AEABAB2476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55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45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093" y="141473"/>
            <a:ext cx="6568613" cy="2560130"/>
          </a:xfrm>
        </p:spPr>
        <p:txBody>
          <a:bodyPr/>
          <a:lstStyle/>
          <a:p>
            <a:r>
              <a:rPr lang="en-US" sz="4800">
                <a:ea typeface="+mj-lt"/>
                <a:cs typeface="+mj-lt"/>
              </a:rPr>
              <a:t>Clustering documents and visualization of Embedding Vector Space</a:t>
            </a:r>
            <a:endParaRPr lang="en-US" sz="4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4F127-A53C-B3A2-D340-F0CE594D18EC}"/>
              </a:ext>
            </a:extLst>
          </p:cNvPr>
          <p:cNvSpPr txBox="1"/>
          <p:nvPr/>
        </p:nvSpPr>
        <p:spPr>
          <a:xfrm>
            <a:off x="2391513" y="2882858"/>
            <a:ext cx="370331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Presented By:</a:t>
            </a:r>
          </a:p>
          <a:p>
            <a:pPr marL="285750" indent="-285750">
              <a:buFont typeface="Arial"/>
              <a:buChar char="•"/>
            </a:pPr>
            <a:r>
              <a:rPr lang="en-US" sz="2000"/>
              <a:t>Aditya Shidhaye (1566213)</a:t>
            </a:r>
          </a:p>
          <a:p>
            <a:pPr marL="285750" indent="-285750">
              <a:buFont typeface="Arial"/>
              <a:buChar char="•"/>
            </a:pPr>
            <a:r>
              <a:rPr lang="en-US" sz="2000"/>
              <a:t>Pradeep Patwa (1564727)</a:t>
            </a:r>
          </a:p>
          <a:p>
            <a:pPr marL="285750" indent="-285750">
              <a:buFont typeface="Arial"/>
              <a:buChar char="•"/>
            </a:pPr>
            <a:r>
              <a:rPr lang="en-US" sz="2000"/>
              <a:t>Adithya Ramesh (1567434)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379E1-D212-12DD-4F45-AC32AF81E015}"/>
              </a:ext>
            </a:extLst>
          </p:cNvPr>
          <p:cNvSpPr txBox="1"/>
          <p:nvPr/>
        </p:nvSpPr>
        <p:spPr>
          <a:xfrm>
            <a:off x="7632700" y="5181600"/>
            <a:ext cx="28194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Examined by:</a:t>
            </a:r>
          </a:p>
          <a:p>
            <a:r>
              <a:rPr lang="en-US"/>
              <a:t>Prof. </a:t>
            </a:r>
            <a:r>
              <a:rPr lang="en-US">
                <a:ea typeface="+mn-lt"/>
                <a:cs typeface="+mn-lt"/>
              </a:rPr>
              <a:t>Dr. Damir Dobric</a:t>
            </a:r>
          </a:p>
          <a:p>
            <a:r>
              <a:rPr lang="en-US">
                <a:ea typeface="+mn-lt"/>
                <a:cs typeface="+mn-lt"/>
              </a:rPr>
              <a:t>Prof. Dr. Andreas Pech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8346-7AAD-7A16-9B02-4904751B3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54736" cy="1222151"/>
          </a:xfrm>
        </p:spPr>
        <p:txBody>
          <a:bodyPr/>
          <a:lstStyle/>
          <a:p>
            <a:r>
              <a:rPr lang="en-US" sz="6600"/>
              <a:t>Outputs</a:t>
            </a:r>
          </a:p>
        </p:txBody>
      </p:sp>
      <p:pic>
        <p:nvPicPr>
          <p:cNvPr id="5" name="Content Placeholder 4" descr="A graph showing a diagram of different colored dots&#10;&#10;AI-generated content may be incorrect.">
            <a:extLst>
              <a:ext uri="{FF2B5EF4-FFF2-40B4-BE49-F238E27FC236}">
                <a16:creationId xmlns:a16="http://schemas.microsoft.com/office/drawing/2014/main" id="{21FD915B-6B75-A2AF-3158-7318D9264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469" r="1406" b="469"/>
          <a:stretch/>
        </p:blipFill>
        <p:spPr>
          <a:xfrm>
            <a:off x="253869" y="1598966"/>
            <a:ext cx="4865546" cy="3642534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9832C0-109D-3EFD-B1A8-ED53BEE7BCA3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rcRect l="1163" r="196" b="-105"/>
          <a:stretch/>
        </p:blipFill>
        <p:spPr>
          <a:xfrm>
            <a:off x="6609287" y="1596518"/>
            <a:ext cx="4879756" cy="3657905"/>
          </a:xfrm>
        </p:spPr>
      </p:pic>
      <p:pic>
        <p:nvPicPr>
          <p:cNvPr id="3" name="Graphic 2" descr="Line arrow: Straight with solid fill">
            <a:extLst>
              <a:ext uri="{FF2B5EF4-FFF2-40B4-BE49-F238E27FC236}">
                <a16:creationId xmlns:a16="http://schemas.microsoft.com/office/drawing/2014/main" id="{A989CCD9-C87C-CF85-92C0-CFDA13A94A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141426" y="3279956"/>
            <a:ext cx="1465743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DF06B0-37C5-FB69-4357-3DC18942BF5B}"/>
              </a:ext>
            </a:extLst>
          </p:cNvPr>
          <p:cNvSpPr txBox="1"/>
          <p:nvPr/>
        </p:nvSpPr>
        <p:spPr>
          <a:xfrm>
            <a:off x="5316710" y="2989697"/>
            <a:ext cx="111200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K - means</a:t>
            </a:r>
          </a:p>
          <a:p>
            <a:r>
              <a:rPr lang="en-US" sz="1600" b="1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2726363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ECFCFA9-3E0B-6973-CA59-56AB3B90C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437" y="932512"/>
            <a:ext cx="4751258" cy="49867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0C8121-D264-255A-B3EB-A5B5D0C823CA}"/>
              </a:ext>
            </a:extLst>
          </p:cNvPr>
          <p:cNvSpPr txBox="1"/>
          <p:nvPr/>
        </p:nvSpPr>
        <p:spPr>
          <a:xfrm>
            <a:off x="1378074" y="2459763"/>
            <a:ext cx="389893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/>
              <a:t>Cosine Similarity values</a:t>
            </a:r>
            <a:br>
              <a:rPr lang="en-US" sz="3600" b="1"/>
            </a:b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17892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BEF4A01-8C96-2070-78E9-D01EC78EE02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352" y="1062605"/>
            <a:ext cx="6721680" cy="4481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56E4F7-2999-9433-B904-7E40245B63E0}"/>
              </a:ext>
            </a:extLst>
          </p:cNvPr>
          <p:cNvSpPr txBox="1"/>
          <p:nvPr/>
        </p:nvSpPr>
        <p:spPr>
          <a:xfrm>
            <a:off x="8444917" y="2292991"/>
            <a:ext cx="3061981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/>
              <a:t>Heatmap</a:t>
            </a:r>
            <a:r>
              <a:rPr lang="en-US" b="1"/>
              <a:t> representation of the embeddings based on the category they belong.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3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786E-306F-FA21-4F87-81A032C6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sz="6600">
                <a:ea typeface="+mj-lt"/>
                <a:cs typeface="+mj-lt"/>
              </a:rPr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3C2944-59E3-2B30-2697-03F311DD2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4832"/>
            <a:ext cx="9779182" cy="4320683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b="1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AI-driven document clustering provides a more efficient and scalable approach.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OpenAI embeddings enhance clustering accuracy by capturing semantic meaning.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Future improvements can lead to even more refined document classification models.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Trade-off between accuracy and efficiency</a:t>
            </a:r>
            <a:br>
              <a:rPr lang="en-US">
                <a:ea typeface="+mn-lt"/>
                <a:cs typeface="+mn-lt"/>
              </a:rPr>
            </a:b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63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8246" y="2783227"/>
            <a:ext cx="5129710" cy="1291400"/>
          </a:xfrm>
        </p:spPr>
        <p:txBody>
          <a:bodyPr/>
          <a:lstStyle/>
          <a:p>
            <a:r>
              <a:rPr lang="en-US" sz="720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53241"/>
            <a:ext cx="9594210" cy="1164014"/>
          </a:xfrm>
        </p:spPr>
        <p:txBody>
          <a:bodyPr/>
          <a:lstStyle/>
          <a:p>
            <a:r>
              <a:rPr lang="en-US" sz="660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676" y="1968057"/>
            <a:ext cx="4663440" cy="410182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/>
              <a:t>Introduction</a:t>
            </a:r>
          </a:p>
          <a:p>
            <a:pPr marL="457200" indent="-457200">
              <a:buChar char="•"/>
            </a:pPr>
            <a:r>
              <a:rPr lang="en-US" sz="3600">
                <a:ea typeface="+mn-lt"/>
                <a:cs typeface="+mn-lt"/>
              </a:rPr>
              <a:t>Problem Statement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>
                <a:ea typeface="+mn-lt"/>
                <a:cs typeface="+mn-lt"/>
              </a:rPr>
              <a:t>Methodology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>
                <a:ea typeface="+mn-lt"/>
                <a:cs typeface="+mn-lt"/>
              </a:rPr>
              <a:t>Implementation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>
                <a:ea typeface="+mn-lt"/>
                <a:cs typeface="+mn-lt"/>
              </a:rPr>
              <a:t>Results</a:t>
            </a:r>
            <a:r>
              <a:rPr lang="en-US" sz="360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/>
              <a:t>Conclusion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000714"/>
            <a:ext cx="4686463" cy="719496"/>
          </a:xfrm>
        </p:spPr>
        <p:txBody>
          <a:bodyPr/>
          <a:lstStyle/>
          <a:p>
            <a:r>
              <a:rPr lang="en-US" sz="660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DB91DC-D640-E9A6-DF08-AC63BFA90096}"/>
              </a:ext>
            </a:extLst>
          </p:cNvPr>
          <p:cNvSpPr txBox="1"/>
          <p:nvPr/>
        </p:nvSpPr>
        <p:spPr>
          <a:xfrm>
            <a:off x="1161648" y="1854199"/>
            <a:ext cx="517427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Document clustering is an essential technique for organizing large volumes of textual data.</a:t>
            </a: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Traditional clustering (TF-IDF, </a:t>
            </a:r>
            <a:r>
              <a:rPr lang="en-US" sz="2400" err="1">
                <a:ea typeface="+mn-lt"/>
                <a:cs typeface="+mn-lt"/>
              </a:rPr>
              <a:t>BoW</a:t>
            </a:r>
            <a:r>
              <a:rPr lang="en-US" sz="2400">
                <a:ea typeface="+mn-lt"/>
                <a:cs typeface="+mn-lt"/>
              </a:rPr>
              <a:t>) approaches often struggle with capturing semantic meaning.</a:t>
            </a: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This project leverages OpenAI’s text embeddings for efficient and meaningful document grouping.</a:t>
            </a:r>
            <a:endParaRPr lang="en-US" sz="2400"/>
          </a:p>
        </p:txBody>
      </p:sp>
      <p:pic>
        <p:nvPicPr>
          <p:cNvPr id="8" name="Picture Placeholder 7" descr="Free High-Quality OpenAI Logo for Creative Design">
            <a:extLst>
              <a:ext uri="{FF2B5EF4-FFF2-40B4-BE49-F238E27FC236}">
                <a16:creationId xmlns:a16="http://schemas.microsoft.com/office/drawing/2014/main" id="{72EFD7AA-B638-AFA9-2E5D-E6F37818D1A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3106" b="3106"/>
          <a:stretch/>
        </p:blipFill>
        <p:spPr/>
      </p:pic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644" y="2219800"/>
            <a:ext cx="3985999" cy="2089366"/>
          </a:xfrm>
        </p:spPr>
        <p:txBody>
          <a:bodyPr/>
          <a:lstStyle/>
          <a:p>
            <a:r>
              <a:rPr lang="en-US" sz="6600">
                <a:ea typeface="+mj-lt"/>
                <a:cs typeface="+mj-lt"/>
              </a:rPr>
              <a:t>Problem Statement</a:t>
            </a:r>
            <a:endParaRPr lang="en-US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8033" y="1605134"/>
            <a:ext cx="5484162" cy="3576507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Large datasets contain unstructured textual data that is difficult to categorize manually.</a:t>
            </a:r>
            <a:endParaRPr lang="en-US" sz="2400"/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Keyword-based approaches fail to capture semantic relationships between documents.</a:t>
            </a:r>
            <a:endParaRPr lang="en-US" sz="2400"/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 goal is to create an AI-powered clustering model that groups similar documents efficiently.</a:t>
            </a:r>
            <a:endParaRPr lang="en-US" sz="24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D07BD-E93E-E16F-5039-9318E4BED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5572-739B-5B56-5526-174D7357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229" y="473792"/>
            <a:ext cx="5252720" cy="814198"/>
          </a:xfr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z="5400">
                <a:ea typeface="+mj-lt"/>
                <a:cs typeface="+mj-lt"/>
              </a:rPr>
              <a:t>Methodology</a:t>
            </a:r>
            <a:r>
              <a:rPr lang="en-US" sz="4800">
                <a:ea typeface="+mj-lt"/>
                <a:cs typeface="+mj-lt"/>
              </a:rPr>
              <a:t> </a:t>
            </a:r>
            <a:endParaRPr lang="en-US" sz="4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ACAD1C-7CD3-4988-1C72-2E4D6594C9CB}"/>
              </a:ext>
            </a:extLst>
          </p:cNvPr>
          <p:cNvSpPr txBox="1"/>
          <p:nvPr/>
        </p:nvSpPr>
        <p:spPr>
          <a:xfrm>
            <a:off x="951458" y="1285239"/>
            <a:ext cx="9273322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ea typeface="+mn-lt"/>
                <a:cs typeface="+mn-lt"/>
              </a:rPr>
              <a:t>Text Embedding Process</a:t>
            </a:r>
            <a:endParaRPr lang="en-US" sz="2800"/>
          </a:p>
          <a:p>
            <a:endParaRPr lang="en-US" sz="2400" b="1">
              <a:ea typeface="+mn-lt"/>
              <a:cs typeface="+mn-lt"/>
            </a:endParaRPr>
          </a:p>
          <a:p>
            <a:endParaRPr lang="en-US" sz="2400" b="1">
              <a:ea typeface="+mn-lt"/>
              <a:cs typeface="+mn-lt"/>
            </a:endParaRPr>
          </a:p>
          <a:p>
            <a:endParaRPr lang="en-US" sz="2400" b="1">
              <a:ea typeface="+mn-lt"/>
              <a:cs typeface="+mn-lt"/>
            </a:endParaRPr>
          </a:p>
          <a:p>
            <a:endParaRPr lang="en-US" sz="2400" b="1">
              <a:ea typeface="+mn-lt"/>
              <a:cs typeface="+mn-lt"/>
            </a:endParaRPr>
          </a:p>
          <a:p>
            <a:endParaRPr lang="en-US" sz="2400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OpenAI’s </a:t>
            </a:r>
            <a:r>
              <a:rPr lang="en-US" sz="2400" b="1">
                <a:ea typeface="+mn-lt"/>
                <a:cs typeface="+mn-lt"/>
              </a:rPr>
              <a:t>text-embedding-3-large</a:t>
            </a:r>
            <a:r>
              <a:rPr lang="en-US" sz="2400">
                <a:ea typeface="+mn-lt"/>
                <a:cs typeface="+mn-lt"/>
              </a:rPr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Captures semantic relationships between words and phrases.</a:t>
            </a:r>
            <a:endParaRPr lang="en-US" sz="2400"/>
          </a:p>
          <a:p>
            <a:r>
              <a:rPr lang="en-US" sz="2000">
                <a:ea typeface="+mn-lt"/>
                <a:cs typeface="+mn-lt"/>
              </a:rPr>
              <a:t>  </a:t>
            </a:r>
            <a:r>
              <a:rPr lang="en-US" sz="2000" err="1">
                <a:ea typeface="+mn-lt"/>
                <a:cs typeface="+mn-lt"/>
              </a:rPr>
              <a:t>Eg.</a:t>
            </a:r>
            <a:r>
              <a:rPr lang="en-US" sz="2000">
                <a:ea typeface="+mn-lt"/>
                <a:cs typeface="+mn-lt"/>
              </a:rPr>
              <a:t> Apple(fruit)/Apple(company), not feeling good / sick</a:t>
            </a:r>
            <a:endParaRPr lang="en-US" sz="24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Allows for more accurate clustering compared to traditional term frequency methods.</a:t>
            </a:r>
            <a:endParaRPr lang="en-US" sz="2400"/>
          </a:p>
          <a:p>
            <a:endParaRPr lang="en-US" sz="2000"/>
          </a:p>
        </p:txBody>
      </p:sp>
      <p:pic>
        <p:nvPicPr>
          <p:cNvPr id="4" name="Picture 3" descr="What does the new OpenAI embedding models offer? - Dataconomy">
            <a:extLst>
              <a:ext uri="{FF2B5EF4-FFF2-40B4-BE49-F238E27FC236}">
                <a16:creationId xmlns:a16="http://schemas.microsoft.com/office/drawing/2014/main" id="{DB675F0A-2A25-C285-FF85-F6B800766E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706" r="3241" b="4458"/>
          <a:stretch/>
        </p:blipFill>
        <p:spPr>
          <a:xfrm>
            <a:off x="2883614" y="1976862"/>
            <a:ext cx="5229875" cy="14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7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A3A7A94-FEED-D45F-EF53-E45CBD349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4909" y="1248375"/>
            <a:ext cx="6807200" cy="3667386"/>
          </a:xfrm>
        </p:spPr>
        <p:txBody>
          <a:bodyPr/>
          <a:lstStyle/>
          <a:p>
            <a:r>
              <a:rPr lang="en-US" sz="3600" b="1">
                <a:ea typeface="+mn-lt"/>
                <a:cs typeface="+mn-lt"/>
              </a:rPr>
              <a:t>Clustering Algorithm</a:t>
            </a:r>
            <a:endParaRPr lang="en-US" sz="3600"/>
          </a:p>
          <a:p>
            <a:endParaRPr lang="en-US" sz="2400" b="1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K-Means Clustering</a:t>
            </a:r>
            <a:r>
              <a:rPr lang="en-US" sz="2400">
                <a:ea typeface="+mn-lt"/>
                <a:cs typeface="+mn-lt"/>
              </a:rPr>
              <a:t>: An unsupervised learning algorithm that partitions data into K clusters.</a:t>
            </a:r>
            <a:endParaRPr lang="en-US" sz="2400"/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Objective</a:t>
            </a:r>
            <a:r>
              <a:rPr lang="en-US" sz="2400">
                <a:ea typeface="+mn-lt"/>
                <a:cs typeface="+mn-lt"/>
              </a:rPr>
              <a:t>: Minimize intra-cluster distance and maximize inter-cluster separation.</a:t>
            </a:r>
            <a:endParaRPr lang="en-US" sz="2400"/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 embeddings are clustered based on their numerical similarities.</a:t>
            </a:r>
            <a:endParaRPr lang="en-US" sz="2400"/>
          </a:p>
          <a:p>
            <a:endParaRPr lang="en-US" sz="2400"/>
          </a:p>
        </p:txBody>
      </p:sp>
      <p:pic>
        <p:nvPicPr>
          <p:cNvPr id="5" name="Picture 4" descr="(3330) K means clustering | Intuition | Machine Learning | Data Science ...">
            <a:extLst>
              <a:ext uri="{FF2B5EF4-FFF2-40B4-BE49-F238E27FC236}">
                <a16:creationId xmlns:a16="http://schemas.microsoft.com/office/drawing/2014/main" id="{63F68A78-29EA-6B61-6EDA-82CA2A46BA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6" t="11993" r="7835" b="15867"/>
          <a:stretch/>
        </p:blipFill>
        <p:spPr>
          <a:xfrm>
            <a:off x="114626" y="1562100"/>
            <a:ext cx="4836573" cy="273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4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6CA92-619C-BAF7-713D-6AD858EB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57" y="1183253"/>
            <a:ext cx="5486400" cy="4016016"/>
          </a:xfrm>
        </p:spPr>
        <p:txBody>
          <a:bodyPr/>
          <a:lstStyle/>
          <a:p>
            <a:endParaRPr lang="en-US" sz="3600">
              <a:ea typeface="+mj-lt"/>
              <a:cs typeface="+mj-lt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2000" b="0">
                <a:ea typeface="+mj-lt"/>
                <a:cs typeface="+mj-lt"/>
              </a:rPr>
              <a:t>measure </a:t>
            </a:r>
            <a:r>
              <a:rPr lang="en-US" sz="2000" b="0" err="1">
                <a:ea typeface="+mj-lt"/>
                <a:cs typeface="+mj-lt"/>
              </a:rPr>
              <a:t>simililarity</a:t>
            </a:r>
            <a:r>
              <a:rPr lang="en-US" sz="2000" b="0">
                <a:ea typeface="+mj-lt"/>
                <a:cs typeface="+mj-lt"/>
              </a:rPr>
              <a:t> within the same cluster.</a:t>
            </a:r>
            <a:br>
              <a:rPr lang="en-US"/>
            </a:br>
            <a:endParaRPr lang="en-US" sz="2000"/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2000">
                <a:ea typeface="+mj-lt"/>
                <a:cs typeface="+mj-lt"/>
              </a:rPr>
              <a:t>Intra-cluster similarity</a:t>
            </a:r>
            <a:r>
              <a:rPr lang="en-US" sz="2000" b="0">
                <a:ea typeface="+mj-lt"/>
                <a:cs typeface="+mj-lt"/>
              </a:rPr>
              <a:t>: Higher similarity within a cluster indicates well-defined groups.</a:t>
            </a:r>
            <a:br>
              <a:rPr lang="en-US" sz="2000" b="0">
                <a:ea typeface="+mj-lt"/>
                <a:cs typeface="+mj-lt"/>
              </a:rPr>
            </a:br>
            <a:r>
              <a:rPr lang="en-US" sz="1800">
                <a:ea typeface="+mj-lt"/>
                <a:cs typeface="+mj-lt"/>
              </a:rPr>
              <a:t>Similarity = 0.95</a:t>
            </a:r>
            <a:r>
              <a:rPr lang="en-US" sz="1800" b="0">
                <a:ea typeface="+mj-lt"/>
                <a:cs typeface="+mj-lt"/>
              </a:rPr>
              <a:t> → "Artificial Intelligence" and "Machine Learning" (very related)</a:t>
            </a:r>
            <a:br>
              <a:rPr lang="en-US"/>
            </a:br>
            <a:endParaRPr lang="en-US" sz="1800" b="0">
              <a:ea typeface="+mj-lt"/>
              <a:cs typeface="+mj-lt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2000">
                <a:ea typeface="+mj-lt"/>
                <a:cs typeface="+mj-lt"/>
              </a:rPr>
              <a:t>Inter-cluster similarity</a:t>
            </a:r>
            <a:r>
              <a:rPr lang="en-US" sz="2000" b="0">
                <a:ea typeface="+mj-lt"/>
                <a:cs typeface="+mj-lt"/>
              </a:rPr>
              <a:t>: Lower similarity between different clusters ensures better separation.</a:t>
            </a:r>
            <a:br>
              <a:rPr lang="en-US" sz="2000" b="0">
                <a:ea typeface="+mj-lt"/>
                <a:cs typeface="+mj-lt"/>
              </a:rPr>
            </a:br>
            <a:r>
              <a:rPr lang="en-US" sz="1800">
                <a:ea typeface="+mj-lt"/>
                <a:cs typeface="+mj-lt"/>
              </a:rPr>
              <a:t>Similarity = 0.10</a:t>
            </a:r>
            <a:r>
              <a:rPr lang="en-US" sz="1800" b="0">
                <a:ea typeface="+mj-lt"/>
                <a:cs typeface="+mj-lt"/>
              </a:rPr>
              <a:t> → "Artificial Intelligence" and "Cooking Recipes" (almost unrelated)</a:t>
            </a:r>
            <a:endParaRPr lang="en-US" sz="1800"/>
          </a:p>
          <a:p>
            <a:endParaRPr lang="en-US" sz="2400"/>
          </a:p>
        </p:txBody>
      </p:sp>
      <p:pic>
        <p:nvPicPr>
          <p:cNvPr id="7" name="Picture 6" descr="What is cosine similarity? | AI Agents That Work">
            <a:extLst>
              <a:ext uri="{FF2B5EF4-FFF2-40B4-BE49-F238E27FC236}">
                <a16:creationId xmlns:a16="http://schemas.microsoft.com/office/drawing/2014/main" id="{7E49F0DE-AEF7-E4A2-CBB7-D9DA8E8354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316" t="8175" r="9491" b="13613"/>
          <a:stretch/>
        </p:blipFill>
        <p:spPr>
          <a:xfrm>
            <a:off x="6228826" y="1372108"/>
            <a:ext cx="5956658" cy="34894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4FAA89-B5C5-7B5F-CBE5-690891788BD9}"/>
              </a:ext>
            </a:extLst>
          </p:cNvPr>
          <p:cNvSpPr txBox="1"/>
          <p:nvPr/>
        </p:nvSpPr>
        <p:spPr>
          <a:xfrm>
            <a:off x="7391400" y="5206999"/>
            <a:ext cx="30987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Closer angle = more similar</a:t>
            </a:r>
            <a:r>
              <a:rPr lang="en-US">
                <a:ea typeface="+mn-lt"/>
                <a:cs typeface="+mn-lt"/>
              </a:rPr>
              <a:t> | </a:t>
            </a:r>
            <a:r>
              <a:rPr lang="en-US" b="1">
                <a:ea typeface="+mn-lt"/>
                <a:cs typeface="+mn-lt"/>
              </a:rPr>
              <a:t>Wider angle = less similar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64960-2829-C99E-4629-C95249F2B1B7}"/>
              </a:ext>
            </a:extLst>
          </p:cNvPr>
          <p:cNvSpPr txBox="1"/>
          <p:nvPr/>
        </p:nvSpPr>
        <p:spPr>
          <a:xfrm>
            <a:off x="4140199" y="215900"/>
            <a:ext cx="605458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/>
              <a:t>Cosine Similarity Analysis</a:t>
            </a:r>
            <a:br>
              <a:rPr lang="en-US" sz="3600" b="1"/>
            </a:b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35372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425" y="348479"/>
            <a:ext cx="6101836" cy="791982"/>
          </a:xfrm>
        </p:spPr>
        <p:txBody>
          <a:bodyPr/>
          <a:lstStyle/>
          <a:p>
            <a:r>
              <a:rPr lang="en-US" sz="6600"/>
              <a:t>Implementation</a:t>
            </a:r>
          </a:p>
        </p:txBody>
      </p:sp>
      <p:pic>
        <p:nvPicPr>
          <p:cNvPr id="8" name="Content Placeholder 7" descr="A diagram of data processing&#10;&#10;AI-generated content may be incorrect.">
            <a:extLst>
              <a:ext uri="{FF2B5EF4-FFF2-40B4-BE49-F238E27FC236}">
                <a16:creationId xmlns:a16="http://schemas.microsoft.com/office/drawing/2014/main" id="{55A1101E-8928-03C0-8BF1-23E1EF6D0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1290" t="5555" r="2120" b="5808"/>
          <a:stretch/>
        </p:blipFill>
        <p:spPr>
          <a:xfrm>
            <a:off x="1818075" y="1247136"/>
            <a:ext cx="7330784" cy="4906527"/>
          </a:xfrm>
        </p:spPr>
      </p:pic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08607"/>
            <a:ext cx="9779183" cy="1272267"/>
          </a:xfrm>
        </p:spPr>
        <p:txBody>
          <a:bodyPr/>
          <a:lstStyle/>
          <a:p>
            <a:r>
              <a:rPr lang="en-US" sz="6600">
                <a:ea typeface="+mj-lt"/>
                <a:cs typeface="+mj-lt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94093" y="2317433"/>
            <a:ext cx="9780587" cy="370258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9690" indent="0">
              <a:buNone/>
            </a:pPr>
            <a:endParaRPr lang="en-US" sz="2400" b="1"/>
          </a:p>
          <a:p>
            <a:pPr indent="-283210"/>
            <a:r>
              <a:rPr lang="en-US" sz="2800">
                <a:ea typeface="+mn-lt"/>
                <a:cs typeface="+mn-lt"/>
              </a:rPr>
              <a:t>Clusters were successfully formed based on the semantic meaning of documents.</a:t>
            </a:r>
            <a:endParaRPr lang="en-US" sz="2800"/>
          </a:p>
          <a:p>
            <a:pPr indent="-283210"/>
            <a:r>
              <a:rPr lang="en-US" sz="2800">
                <a:ea typeface="+mn-lt"/>
                <a:cs typeface="+mn-lt"/>
              </a:rPr>
              <a:t>Cosine similarity confirmed well-defined groups with minimal overlap.</a:t>
            </a:r>
            <a:endParaRPr lang="en-US" sz="2800"/>
          </a:p>
          <a:p>
            <a:pPr indent="-283210"/>
            <a:r>
              <a:rPr lang="en-US" sz="2800">
                <a:ea typeface="+mn-lt"/>
                <a:cs typeface="+mn-lt"/>
              </a:rPr>
              <a:t>Visualization showed clear separation between clusters.</a:t>
            </a:r>
            <a:endParaRPr lang="en-US" sz="2800"/>
          </a:p>
          <a:p>
            <a:pPr indent="-283210"/>
            <a:r>
              <a:rPr lang="en-US" sz="2800">
                <a:ea typeface="+mn-lt"/>
                <a:cs typeface="+mn-lt"/>
              </a:rPr>
              <a:t>Challenges: Optimal selection of K-value and processing time for large datasets.</a:t>
            </a:r>
            <a:endParaRPr lang="en-US" sz="2800"/>
          </a:p>
          <a:p>
            <a:pPr indent="-283210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7188B1-CB43-4216-A332-EE7733BC2215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CE52C7A-8834-4F18-859F-7167A187E138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Custom</vt:lpstr>
      <vt:lpstr>Clustering documents and visualization of Embedding Vector Space</vt:lpstr>
      <vt:lpstr>Content</vt:lpstr>
      <vt:lpstr>Introduction</vt:lpstr>
      <vt:lpstr>Problem Statement</vt:lpstr>
      <vt:lpstr>Methodology </vt:lpstr>
      <vt:lpstr>PowerPoint Presentation</vt:lpstr>
      <vt:lpstr> measure simililarity within the same cluster.  Intra-cluster similarity: Higher similarity within a cluster indicates well-defined groups. Similarity = 0.95 → "Artificial Intelligence" and "Machine Learning" (very related)  Inter-cluster similarity: Lower similarity between different clusters ensures better separation. Similarity = 0.10 → "Artificial Intelligence" and "Cooking Recipes" (almost unrelated) </vt:lpstr>
      <vt:lpstr>Implementation</vt:lpstr>
      <vt:lpstr>Results</vt:lpstr>
      <vt:lpstr>Outputs</vt:lpstr>
      <vt:lpstr>PowerPoint Presentation</vt:lpstr>
      <vt:lpstr>PowerPoint Presentation</vt:lpstr>
      <vt:lpstr>Conclusion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</cp:revision>
  <dcterms:created xsi:type="dcterms:W3CDTF">2025-03-26T16:48:19Z</dcterms:created>
  <dcterms:modified xsi:type="dcterms:W3CDTF">2025-03-29T16:27:31Z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