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1.xml" ContentType="application/vnd.openxmlformats-officedocument.presentationml.comment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omments/comment2.xml" ContentType="application/vnd.openxmlformats-officedocument.presentationml.comments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omments/comment3.xml" ContentType="application/vnd.openxmlformats-officedocument.presentationml.comments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omments/comment4.xml" ContentType="application/vnd.openxmlformats-officedocument.presentationml.comments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67" r:id="rId2"/>
    <p:sldId id="316" r:id="rId3"/>
    <p:sldId id="327" r:id="rId4"/>
    <p:sldId id="318" r:id="rId5"/>
    <p:sldId id="319" r:id="rId6"/>
    <p:sldId id="321" r:id="rId7"/>
    <p:sldId id="328" r:id="rId8"/>
    <p:sldId id="323" r:id="rId9"/>
    <p:sldId id="324" r:id="rId10"/>
    <p:sldId id="325" r:id="rId11"/>
    <p:sldId id="32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172" autoAdjust="0"/>
    <p:restoredTop sz="94626" autoAdjust="0"/>
  </p:normalViewPr>
  <p:slideViewPr>
    <p:cSldViewPr>
      <p:cViewPr>
        <p:scale>
          <a:sx n="100" d="100"/>
          <a:sy n="100" d="100"/>
        </p:scale>
        <p:origin x="413" y="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0:01:00.855" idx="1">
    <p:pos x="336" y="960"/>
    <p:text>if "input" in this first bullet refers to the following three statements after the colon and separated by commas, then consider making those three items into sub-bullets.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0:03:35.094" idx="2">
    <p:pos x="548" y="384"/>
    <p:text>slide heading?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0:05:22.088" idx="3">
    <p:pos x="298" y="960"/>
    <p:text>the bullet relationships are confusing here: is bullet 2 part of bullet 1? Is bullet 3 answering bullet 2?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0:19:15.417" idx="6">
    <p:pos x="3429" y="1418"/>
    <p:text>should "T(I,j)" be further to the left so it aligns with the subsequent equals signs?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8.xml"/><Relationship Id="rId10" Type="http://schemas.openxmlformats.org/officeDocument/2006/relationships/customXml" Target="../ink/ink30.xml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1.xml"/><Relationship Id="rId10" Type="http://schemas.openxmlformats.org/officeDocument/2006/relationships/customXml" Target="../ink/ink33.xml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comments" Target="../comments/comment1.xml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6.xml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comments" Target="../comments/comment3.xml"/><Relationship Id="rId10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13" Type="http://schemas.openxmlformats.org/officeDocument/2006/relationships/image" Target="../media/image10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25" Type="http://schemas.openxmlformats.org/officeDocument/2006/relationships/customXml" Target="../ink/ink13.xml"/><Relationship Id="rId7" Type="http://schemas.openxmlformats.org/officeDocument/2006/relationships/image" Target="../media/image7.png"/><Relationship Id="rId17" Type="http://schemas.openxmlformats.org/officeDocument/2006/relationships/image" Target="../media/image190.png"/><Relationship Id="rId2" Type="http://schemas.openxmlformats.org/officeDocument/2006/relationships/image" Target="../media/image1.jpg"/><Relationship Id="rId20" Type="http://schemas.openxmlformats.org/officeDocument/2006/relationships/image" Target="../media/image21.png"/><Relationship Id="rId29" Type="http://schemas.openxmlformats.org/officeDocument/2006/relationships/image" Target="../media/image11.png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.png"/><Relationship Id="rId11" Type="http://schemas.openxmlformats.org/officeDocument/2006/relationships/image" Target="../media/image9.png"/><Relationship Id="rId23" Type="http://schemas.openxmlformats.org/officeDocument/2006/relationships/image" Target="../media/image3.png"/><Relationship Id="rId28" Type="http://schemas.openxmlformats.org/officeDocument/2006/relationships/customXml" Target="../ink/ink16.xml"/><Relationship Id="rId19" Type="http://schemas.openxmlformats.org/officeDocument/2006/relationships/image" Target="../media/image200.png"/><Relationship Id="rId22" Type="http://schemas.openxmlformats.org/officeDocument/2006/relationships/image" Target="../media/image19.png"/><Relationship Id="rId9" Type="http://schemas.openxmlformats.org/officeDocument/2006/relationships/image" Target="../media/image8.png"/><Relationship Id="rId27" Type="http://schemas.openxmlformats.org/officeDocument/2006/relationships/customXml" Target="../ink/ink15.xml"/><Relationship Id="rId30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7.xml"/><Relationship Id="rId15" Type="http://schemas.openxmlformats.org/officeDocument/2006/relationships/image" Target="../media/image230.png"/><Relationship Id="rId10" Type="http://schemas.openxmlformats.org/officeDocument/2006/relationships/customXml" Target="../ink/ink19.xml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7" Type="http://schemas.openxmlformats.org/officeDocument/2006/relationships/image" Target="../media/image29.png"/><Relationship Id="rId2" Type="http://schemas.openxmlformats.org/officeDocument/2006/relationships/image" Target="../media/image1.jp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customXml" Target="../ink/ink20.xml"/><Relationship Id="rId15" Type="http://schemas.openxmlformats.org/officeDocument/2006/relationships/image" Target="../media/image2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6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2.xml"/><Relationship Id="rId15" Type="http://schemas.openxmlformats.org/officeDocument/2006/relationships/image" Target="../media/image24.png"/><Relationship Id="rId10" Type="http://schemas.openxmlformats.org/officeDocument/2006/relationships/customXml" Target="../ink/ink24.xml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5.xml"/><Relationship Id="rId15" Type="http://schemas.openxmlformats.org/officeDocument/2006/relationships/image" Target="../media/image240.png"/><Relationship Id="rId10" Type="http://schemas.openxmlformats.org/officeDocument/2006/relationships/customXml" Target="../ink/ink27.xml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10.1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Optimal Static Binary Search Trees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DYNAMIC PROGRAMMING: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95F6B5-9215-4343-ADB0-E22D33CFA23A}"/>
              </a:ext>
            </a:extLst>
          </p:cNvPr>
          <p:cNvSpPr txBox="1">
            <a:spLocks/>
          </p:cNvSpPr>
          <p:nvPr/>
        </p:nvSpPr>
        <p:spPr>
          <a:xfrm>
            <a:off x="932104" y="1398104"/>
            <a:ext cx="10121229" cy="4745038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How do we design dynamic programming algorithms?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What is the top-level decision question?</a:t>
            </a:r>
          </a:p>
          <a:p>
            <a:pPr marL="1028700" lvl="1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There could be many possible questions.</a:t>
            </a:r>
          </a:p>
          <a:p>
            <a:pPr marL="1028700" lvl="1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Picking the right one is an art.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Once a top-level question is chosen, understand the number of subproblems.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Do we have optimal substructure i.e. do we want to solve the subproblems optimally for the overall optimum solution?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Write down a recurrence for solving a larger problem from smaller problems.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Next, design a recursive algorithm that solves the whole problem by considering each answer to the top-level question and by recursively solving the resulting subproblems.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Or, skip the previous step and design a bottom-up algorithm.</a:t>
            </a:r>
          </a:p>
        </p:txBody>
      </p:sp>
    </p:spTree>
    <p:extLst>
      <p:ext uri="{BB962C8B-B14F-4D97-AF65-F5344CB8AC3E}">
        <p14:creationId xmlns:p14="http://schemas.microsoft.com/office/powerpoint/2010/main" val="7629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DYNAMIC PROGRAMMING: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95F6B5-9215-4343-ADB0-E22D33CFA23A}"/>
              </a:ext>
            </a:extLst>
          </p:cNvPr>
          <p:cNvSpPr txBox="1">
            <a:spLocks/>
          </p:cNvSpPr>
          <p:nvPr/>
        </p:nvSpPr>
        <p:spPr>
          <a:xfrm>
            <a:off x="711932" y="1398023"/>
            <a:ext cx="10121229" cy="4745038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637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Design choice: whether to implement the algorithm “top-down” or “bottom-up”</a:t>
            </a:r>
          </a:p>
          <a:p>
            <a:pPr marL="1028700" lvl="1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Top-down: start at the top-level problem and recursively solve subproblems with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memoization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1028700" lvl="1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Bottom-up: iteratively compute solutions to subproblems starting with the smallest subproblems.</a:t>
            </a:r>
          </a:p>
          <a:p>
            <a:pPr marL="1485900" lvl="2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Generally a little faster</a:t>
            </a:r>
          </a:p>
          <a:p>
            <a:pPr marL="1485900" lvl="2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Requires work to make sure subproblems are solved in the correct order</a:t>
            </a:r>
          </a:p>
          <a:p>
            <a:pPr marL="1028700" lvl="1" indent="-342900">
              <a:lnSpc>
                <a:spcPct val="110000"/>
              </a:lnSpc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Basic algorithm only computes the cost of the solution</a:t>
            </a: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pPr marL="1485763" lvl="2" indent="-342900">
              <a:lnSpc>
                <a:spcPct val="110000"/>
              </a:lnSpc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Keeping track of the actual solution requires extra bookkeeping.</a:t>
            </a:r>
          </a:p>
        </p:txBody>
      </p:sp>
    </p:spTree>
    <p:extLst>
      <p:ext uri="{BB962C8B-B14F-4D97-AF65-F5344CB8AC3E}">
        <p14:creationId xmlns:p14="http://schemas.microsoft.com/office/powerpoint/2010/main" val="3574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OPTIMAL STATIC 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Input: </a:t>
                </a:r>
              </a:p>
              <a:p>
                <a:pPr marL="799963" lvl="1" indent="-342900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keys (in sorted order)  </a:t>
                </a:r>
              </a:p>
              <a:p>
                <a:pPr marL="7999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&lt;. . .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</a:t>
                </a:r>
              </a:p>
              <a:p>
                <a:pPr marL="799963" lvl="1" indent="-342900"/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Along with probability of each key being accessed,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&lt;.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Goal: build a binary search tree (BST) that minimizes average access time</a:t>
                </a:r>
              </a:p>
              <a:p>
                <a:pPr marL="1028700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3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         P(access)	 access time</a:t>
                </a:r>
              </a:p>
              <a:p>
                <a:pPr lvl="3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285750" indent="-28575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Called “static” because we do not insert or delete keys, just search for them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8" y="4667972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>
            <a:extLst>
              <a:ext uri="{FF2B5EF4-FFF2-40B4-BE49-F238E27FC236}">
                <a16:creationId xmlns:a16="http://schemas.microsoft.com/office/drawing/2014/main" id="{1EA727BB-ED54-42BD-B3AD-595984E6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0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37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A11E64-6E1C-2F44-AF5E-538E4536B4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5503" y="1939304"/>
          <a:ext cx="791971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86">
                  <a:extLst>
                    <a:ext uri="{9D8B030D-6E8A-4147-A177-3AD203B41FA5}">
                      <a16:colId xmlns:a16="http://schemas.microsoft.com/office/drawing/2014/main" val="5930777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549670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542407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98265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5941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18964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30816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25056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35865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257475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29320905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</a:t>
                      </a:r>
                      <a:endParaRPr lang="en-US" sz="2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6202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P(access)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98868"/>
                  </a:ext>
                </a:extLst>
              </a:tr>
            </a:tbl>
          </a:graphicData>
        </a:graphic>
      </p:graphicFrame>
      <p:sp>
        <p:nvSpPr>
          <p:cNvPr id="189" name="Oval 188">
            <a:extLst>
              <a:ext uri="{FF2B5EF4-FFF2-40B4-BE49-F238E27FC236}">
                <a16:creationId xmlns:a16="http://schemas.microsoft.com/office/drawing/2014/main" id="{D867D027-3FF9-4352-9734-0DD978A3304E}"/>
              </a:ext>
            </a:extLst>
          </p:cNvPr>
          <p:cNvSpPr/>
          <p:nvPr/>
        </p:nvSpPr>
        <p:spPr>
          <a:xfrm>
            <a:off x="5905821" y="3120111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210C04A-8F68-4DE1-BEAF-AAE50A324F76}"/>
              </a:ext>
            </a:extLst>
          </p:cNvPr>
          <p:cNvSpPr/>
          <p:nvPr/>
        </p:nvSpPr>
        <p:spPr>
          <a:xfrm>
            <a:off x="4330788" y="3701718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B225710-4754-424A-986C-3D0AFABA598F}"/>
              </a:ext>
            </a:extLst>
          </p:cNvPr>
          <p:cNvSpPr/>
          <p:nvPr/>
        </p:nvSpPr>
        <p:spPr>
          <a:xfrm>
            <a:off x="3565380" y="4421653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08EFB61-7878-4850-9A5E-42C4BA3625AA}"/>
              </a:ext>
            </a:extLst>
          </p:cNvPr>
          <p:cNvSpPr/>
          <p:nvPr/>
        </p:nvSpPr>
        <p:spPr>
          <a:xfrm>
            <a:off x="4972930" y="4421653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7DB6EA0-AEC9-41B4-A37F-3C4E19FE759F}"/>
              </a:ext>
            </a:extLst>
          </p:cNvPr>
          <p:cNvSpPr/>
          <p:nvPr/>
        </p:nvSpPr>
        <p:spPr>
          <a:xfrm>
            <a:off x="2884889" y="5168145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096D1AA-D6A3-40A6-AC61-84466B517CEC}"/>
              </a:ext>
            </a:extLst>
          </p:cNvPr>
          <p:cNvSpPr/>
          <p:nvPr/>
        </p:nvSpPr>
        <p:spPr>
          <a:xfrm>
            <a:off x="6010596" y="5168145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2A95E6A8-6C8A-4796-AF9A-CC5E89E05306}"/>
              </a:ext>
            </a:extLst>
          </p:cNvPr>
          <p:cNvSpPr/>
          <p:nvPr/>
        </p:nvSpPr>
        <p:spPr>
          <a:xfrm>
            <a:off x="7194447" y="5177111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E0B8C37-FE57-4E39-9658-0E1F59609149}"/>
              </a:ext>
            </a:extLst>
          </p:cNvPr>
          <p:cNvSpPr/>
          <p:nvPr/>
        </p:nvSpPr>
        <p:spPr>
          <a:xfrm>
            <a:off x="6643353" y="4421653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E8059FDB-B5DC-4CFE-9B3C-50D10563F55F}"/>
              </a:ext>
            </a:extLst>
          </p:cNvPr>
          <p:cNvSpPr/>
          <p:nvPr/>
        </p:nvSpPr>
        <p:spPr>
          <a:xfrm>
            <a:off x="7429210" y="3701718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04FAB78-9314-460F-8C5D-796A133BD9A4}"/>
              </a:ext>
            </a:extLst>
          </p:cNvPr>
          <p:cNvSpPr/>
          <p:nvPr/>
        </p:nvSpPr>
        <p:spPr>
          <a:xfrm>
            <a:off x="8167353" y="4421653"/>
            <a:ext cx="494182" cy="543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468FF73-FD9F-4D5C-887A-6442FE4E4D65}"/>
              </a:ext>
            </a:extLst>
          </p:cNvPr>
          <p:cNvCxnSpPr>
            <a:cxnSpLocks/>
            <a:stCxn id="189" idx="3"/>
            <a:endCxn id="190" idx="7"/>
          </p:cNvCxnSpPr>
          <p:nvPr/>
        </p:nvCxnSpPr>
        <p:spPr>
          <a:xfrm flipH="1">
            <a:off x="4752599" y="3584103"/>
            <a:ext cx="1225593" cy="1972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A8B3400-D98A-49B6-8826-4CFFAED56DB4}"/>
              </a:ext>
            </a:extLst>
          </p:cNvPr>
          <p:cNvCxnSpPr>
            <a:cxnSpLocks/>
            <a:stCxn id="189" idx="5"/>
            <a:endCxn id="197" idx="1"/>
          </p:cNvCxnSpPr>
          <p:nvPr/>
        </p:nvCxnSpPr>
        <p:spPr>
          <a:xfrm>
            <a:off x="6327632" y="3584103"/>
            <a:ext cx="1173949" cy="1972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E7231DD-5030-46D2-A2EC-E05476F1FE5F}"/>
              </a:ext>
            </a:extLst>
          </p:cNvPr>
          <p:cNvCxnSpPr>
            <a:stCxn id="190" idx="5"/>
            <a:endCxn id="192" idx="1"/>
          </p:cNvCxnSpPr>
          <p:nvPr/>
        </p:nvCxnSpPr>
        <p:spPr>
          <a:xfrm>
            <a:off x="4752599" y="4165710"/>
            <a:ext cx="292702" cy="335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8513164-91E3-400E-BB43-CF6023209BBF}"/>
              </a:ext>
            </a:extLst>
          </p:cNvPr>
          <p:cNvCxnSpPr>
            <a:stCxn id="190" idx="3"/>
            <a:endCxn id="191" idx="7"/>
          </p:cNvCxnSpPr>
          <p:nvPr/>
        </p:nvCxnSpPr>
        <p:spPr>
          <a:xfrm flipH="1">
            <a:off x="3987191" y="4165710"/>
            <a:ext cx="415968" cy="335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E81A6AC-FCD0-4296-9489-FEC9DEAFD89F}"/>
              </a:ext>
            </a:extLst>
          </p:cNvPr>
          <p:cNvCxnSpPr>
            <a:cxnSpLocks/>
            <a:stCxn id="191" idx="3"/>
            <a:endCxn id="193" idx="7"/>
          </p:cNvCxnSpPr>
          <p:nvPr/>
        </p:nvCxnSpPr>
        <p:spPr>
          <a:xfrm flipH="1">
            <a:off x="3306700" y="4885645"/>
            <a:ext cx="331051" cy="3621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C2EFE03-DFB5-481A-9B5D-645B50CF7828}"/>
              </a:ext>
            </a:extLst>
          </p:cNvPr>
          <p:cNvCxnSpPr>
            <a:stCxn id="197" idx="5"/>
            <a:endCxn id="198" idx="1"/>
          </p:cNvCxnSpPr>
          <p:nvPr/>
        </p:nvCxnSpPr>
        <p:spPr>
          <a:xfrm>
            <a:off x="7851021" y="4165710"/>
            <a:ext cx="388703" cy="335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713A90F-AB89-4404-98DA-98C4E4D26923}"/>
              </a:ext>
            </a:extLst>
          </p:cNvPr>
          <p:cNvCxnSpPr>
            <a:stCxn id="197" idx="3"/>
            <a:endCxn id="196" idx="7"/>
          </p:cNvCxnSpPr>
          <p:nvPr/>
        </p:nvCxnSpPr>
        <p:spPr>
          <a:xfrm flipH="1">
            <a:off x="7065164" y="4165710"/>
            <a:ext cx="436417" cy="335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C40809E-163F-41FE-B71E-0C39B0357557}"/>
              </a:ext>
            </a:extLst>
          </p:cNvPr>
          <p:cNvCxnSpPr>
            <a:stCxn id="196" idx="5"/>
            <a:endCxn id="195" idx="1"/>
          </p:cNvCxnSpPr>
          <p:nvPr/>
        </p:nvCxnSpPr>
        <p:spPr>
          <a:xfrm>
            <a:off x="7065164" y="4885645"/>
            <a:ext cx="201654" cy="371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2F1B357-BBA8-4048-B649-CBCED04C616C}"/>
              </a:ext>
            </a:extLst>
          </p:cNvPr>
          <p:cNvCxnSpPr>
            <a:stCxn id="196" idx="3"/>
            <a:endCxn id="194" idx="7"/>
          </p:cNvCxnSpPr>
          <p:nvPr/>
        </p:nvCxnSpPr>
        <p:spPr>
          <a:xfrm flipH="1">
            <a:off x="6432407" y="4885645"/>
            <a:ext cx="283317" cy="3621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3C5F5090-F69F-45CE-9786-86427DC341B2}"/>
              </a:ext>
            </a:extLst>
          </p:cNvPr>
          <p:cNvSpPr txBox="1"/>
          <p:nvPr/>
        </p:nvSpPr>
        <p:spPr>
          <a:xfrm>
            <a:off x="3658149" y="4472824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6490695-17BB-4694-A467-1E70FAE3FF7E}"/>
              </a:ext>
            </a:extLst>
          </p:cNvPr>
          <p:cNvSpPr txBox="1"/>
          <p:nvPr/>
        </p:nvSpPr>
        <p:spPr>
          <a:xfrm>
            <a:off x="2997617" y="5236836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07211A0-5DC7-452D-9A9A-6814E07FD09B}"/>
              </a:ext>
            </a:extLst>
          </p:cNvPr>
          <p:cNvSpPr txBox="1"/>
          <p:nvPr/>
        </p:nvSpPr>
        <p:spPr>
          <a:xfrm>
            <a:off x="4437832" y="3752623"/>
            <a:ext cx="28245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6DD89BB-68BD-4D9F-8A38-74C69AD2268A}"/>
              </a:ext>
            </a:extLst>
          </p:cNvPr>
          <p:cNvSpPr txBox="1"/>
          <p:nvPr/>
        </p:nvSpPr>
        <p:spPr>
          <a:xfrm>
            <a:off x="5066774" y="4473402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1B85172-D945-4EFA-B6CA-C6726E315C73}"/>
              </a:ext>
            </a:extLst>
          </p:cNvPr>
          <p:cNvSpPr txBox="1"/>
          <p:nvPr/>
        </p:nvSpPr>
        <p:spPr>
          <a:xfrm>
            <a:off x="6002871" y="3161043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A988515-3FB8-46BB-9C54-B0C128D5B3B9}"/>
              </a:ext>
            </a:extLst>
          </p:cNvPr>
          <p:cNvSpPr txBox="1"/>
          <p:nvPr/>
        </p:nvSpPr>
        <p:spPr>
          <a:xfrm>
            <a:off x="6133349" y="5236836"/>
            <a:ext cx="2551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87CACD7-5B83-4D1D-81A9-671BD3106880}"/>
              </a:ext>
            </a:extLst>
          </p:cNvPr>
          <p:cNvSpPr txBox="1"/>
          <p:nvPr/>
        </p:nvSpPr>
        <p:spPr>
          <a:xfrm>
            <a:off x="6740840" y="4467282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734858-4D0C-4A98-81B6-295660CEFFD0}"/>
              </a:ext>
            </a:extLst>
          </p:cNvPr>
          <p:cNvSpPr txBox="1"/>
          <p:nvPr/>
        </p:nvSpPr>
        <p:spPr>
          <a:xfrm>
            <a:off x="7297735" y="5236836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DE7D8E4-3665-4AD4-B3D2-7AFC85489D06}"/>
              </a:ext>
            </a:extLst>
          </p:cNvPr>
          <p:cNvSpPr txBox="1"/>
          <p:nvPr/>
        </p:nvSpPr>
        <p:spPr>
          <a:xfrm>
            <a:off x="7551629" y="3760440"/>
            <a:ext cx="23756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6E9379D-5D22-46AC-B6EA-60DC3688AFAE}"/>
              </a:ext>
            </a:extLst>
          </p:cNvPr>
          <p:cNvSpPr txBox="1"/>
          <p:nvPr/>
        </p:nvSpPr>
        <p:spPr>
          <a:xfrm>
            <a:off x="8283333" y="4490321"/>
            <a:ext cx="23756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6057F70-E1EA-47C9-8F47-C4164B197575}"/>
              </a:ext>
            </a:extLst>
          </p:cNvPr>
          <p:cNvSpPr txBox="1"/>
          <p:nvPr/>
        </p:nvSpPr>
        <p:spPr>
          <a:xfrm>
            <a:off x="5894073" y="282652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E916C2E-AE2A-4D35-96DE-A474CA5805F8}"/>
              </a:ext>
            </a:extLst>
          </p:cNvPr>
          <p:cNvSpPr txBox="1"/>
          <p:nvPr/>
        </p:nvSpPr>
        <p:spPr>
          <a:xfrm>
            <a:off x="4358984" y="3387899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0.08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A4C9453-0BB2-4886-95B9-42C2BCD16BF2}"/>
              </a:ext>
            </a:extLst>
          </p:cNvPr>
          <p:cNvSpPr txBox="1"/>
          <p:nvPr/>
        </p:nvSpPr>
        <p:spPr>
          <a:xfrm>
            <a:off x="3596584" y="4057729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0.15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AB3498F-EC60-475F-87C1-1F2CF192B53E}"/>
              </a:ext>
            </a:extLst>
          </p:cNvPr>
          <p:cNvSpPr txBox="1"/>
          <p:nvPr/>
        </p:nvSpPr>
        <p:spPr>
          <a:xfrm>
            <a:off x="2909804" y="484051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75203D5-E04A-4650-BA7F-932B71917009}"/>
              </a:ext>
            </a:extLst>
          </p:cNvPr>
          <p:cNvSpPr txBox="1"/>
          <p:nvPr/>
        </p:nvSpPr>
        <p:spPr>
          <a:xfrm>
            <a:off x="5012365" y="405772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F2B83FB-B9A7-4491-A689-1F75226400A1}"/>
              </a:ext>
            </a:extLst>
          </p:cNvPr>
          <p:cNvSpPr txBox="1"/>
          <p:nvPr/>
        </p:nvSpPr>
        <p:spPr>
          <a:xfrm>
            <a:off x="7453537" y="3360060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0.15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83244F7-DC6D-490C-8F47-518E11782138}"/>
              </a:ext>
            </a:extLst>
          </p:cNvPr>
          <p:cNvSpPr txBox="1"/>
          <p:nvPr/>
        </p:nvSpPr>
        <p:spPr>
          <a:xfrm>
            <a:off x="6684822" y="410095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3FFB393-FDFA-4268-9106-0499CABA1BB8}"/>
              </a:ext>
            </a:extLst>
          </p:cNvPr>
          <p:cNvSpPr txBox="1"/>
          <p:nvPr/>
        </p:nvSpPr>
        <p:spPr>
          <a:xfrm>
            <a:off x="6027498" y="487221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0.05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181101E-4F36-4047-AE31-8C23F4FFC7E5}"/>
              </a:ext>
            </a:extLst>
          </p:cNvPr>
          <p:cNvSpPr txBox="1"/>
          <p:nvPr/>
        </p:nvSpPr>
        <p:spPr>
          <a:xfrm>
            <a:off x="7214969" y="488049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66A3F77-ADAB-4A57-B67B-5DD82DA5C2B5}"/>
              </a:ext>
            </a:extLst>
          </p:cNvPr>
          <p:cNvSpPr txBox="1"/>
          <p:nvPr/>
        </p:nvSpPr>
        <p:spPr>
          <a:xfrm>
            <a:off x="8201643" y="410055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016DDA-B5B0-4A3A-8C1E-0942F9AE10D7}"/>
              </a:ext>
            </a:extLst>
          </p:cNvPr>
          <p:cNvGrpSpPr/>
          <p:nvPr/>
        </p:nvGrpSpPr>
        <p:grpSpPr>
          <a:xfrm>
            <a:off x="1293812" y="6243934"/>
            <a:ext cx="2027712" cy="461666"/>
            <a:chOff x="1293812" y="6243934"/>
            <a:chExt cx="2027712" cy="461666"/>
          </a:xfrm>
        </p:grpSpPr>
        <p:sp>
          <p:nvSpPr>
            <p:cNvPr id="228" name="Word_43-1">
              <a:extLst>
                <a:ext uri="{FF2B5EF4-FFF2-40B4-BE49-F238E27FC236}">
                  <a16:creationId xmlns:a16="http://schemas.microsoft.com/office/drawing/2014/main" id="{1FE85B27-09F3-41E6-9DEC-CFBB553B8C5B}"/>
                </a:ext>
              </a:extLst>
            </p:cNvPr>
            <p:cNvSpPr txBox="1"/>
            <p:nvPr/>
          </p:nvSpPr>
          <p:spPr>
            <a:xfrm>
              <a:off x="1293812" y="6243934"/>
              <a:ext cx="803105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IN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Average</a:t>
              </a:r>
              <a:r>
                <a:rPr lang="en-IN" dirty="0"/>
                <a:t> </a:t>
              </a:r>
            </a:p>
          </p:txBody>
        </p:sp>
        <p:sp>
          <p:nvSpPr>
            <p:cNvPr id="229" name="Word_43-2">
              <a:extLst>
                <a:ext uri="{FF2B5EF4-FFF2-40B4-BE49-F238E27FC236}">
                  <a16:creationId xmlns:a16="http://schemas.microsoft.com/office/drawing/2014/main" id="{127E0DEB-CAB9-420F-A28C-CF8703715C9B}"/>
                </a:ext>
              </a:extLst>
            </p:cNvPr>
            <p:cNvSpPr txBox="1"/>
            <p:nvPr/>
          </p:nvSpPr>
          <p:spPr>
            <a:xfrm>
              <a:off x="2096917" y="6243934"/>
              <a:ext cx="71333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IN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Access</a:t>
              </a:r>
              <a:r>
                <a:rPr lang="en-IN" dirty="0"/>
                <a:t> </a:t>
              </a:r>
            </a:p>
          </p:txBody>
        </p:sp>
        <p:sp>
          <p:nvSpPr>
            <p:cNvPr id="230" name="Word_43-3">
              <a:extLst>
                <a:ext uri="{FF2B5EF4-FFF2-40B4-BE49-F238E27FC236}">
                  <a16:creationId xmlns:a16="http://schemas.microsoft.com/office/drawing/2014/main" id="{84152957-9B4F-46F6-9424-5240944BCF74}"/>
                </a:ext>
              </a:extLst>
            </p:cNvPr>
            <p:cNvSpPr txBox="1"/>
            <p:nvPr/>
          </p:nvSpPr>
          <p:spPr>
            <a:xfrm>
              <a:off x="2843829" y="6243935"/>
              <a:ext cx="477695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IN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Time</a:t>
              </a:r>
              <a:r>
                <a:rPr lang="en-IN" dirty="0"/>
                <a:t> </a:t>
              </a:r>
            </a:p>
          </p:txBody>
        </p:sp>
      </p:grpSp>
      <p:sp>
        <p:nvSpPr>
          <p:cNvPr id="231" name="Word_43-4">
            <a:extLst>
              <a:ext uri="{FF2B5EF4-FFF2-40B4-BE49-F238E27FC236}">
                <a16:creationId xmlns:a16="http://schemas.microsoft.com/office/drawing/2014/main" id="{4C335BFF-EFEA-4750-A2D4-3B540560149A}"/>
              </a:ext>
            </a:extLst>
          </p:cNvPr>
          <p:cNvSpPr txBox="1"/>
          <p:nvPr/>
        </p:nvSpPr>
        <p:spPr>
          <a:xfrm>
            <a:off x="3357478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/>
              <a:t>= </a:t>
            </a:r>
          </a:p>
        </p:txBody>
      </p:sp>
      <p:sp>
        <p:nvSpPr>
          <p:cNvPr id="232" name="Word_43-5">
            <a:extLst>
              <a:ext uri="{FF2B5EF4-FFF2-40B4-BE49-F238E27FC236}">
                <a16:creationId xmlns:a16="http://schemas.microsoft.com/office/drawing/2014/main" id="{3D71038E-3FCB-4922-A701-639187556392}"/>
              </a:ext>
            </a:extLst>
          </p:cNvPr>
          <p:cNvSpPr txBox="1"/>
          <p:nvPr/>
        </p:nvSpPr>
        <p:spPr>
          <a:xfrm>
            <a:off x="3487322" y="6294896"/>
            <a:ext cx="431208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0.2*1</a:t>
            </a:r>
            <a:r>
              <a:rPr lang="en-IN" dirty="0"/>
              <a:t> </a:t>
            </a:r>
          </a:p>
        </p:txBody>
      </p:sp>
      <p:sp>
        <p:nvSpPr>
          <p:cNvPr id="233" name="Word_43-6">
            <a:extLst>
              <a:ext uri="{FF2B5EF4-FFF2-40B4-BE49-F238E27FC236}">
                <a16:creationId xmlns:a16="http://schemas.microsoft.com/office/drawing/2014/main" id="{FF4DA952-5778-4FC0-99A9-AC171BA33FB8}"/>
              </a:ext>
            </a:extLst>
          </p:cNvPr>
          <p:cNvSpPr txBox="1"/>
          <p:nvPr/>
        </p:nvSpPr>
        <p:spPr>
          <a:xfrm>
            <a:off x="3936163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+ </a:t>
            </a:r>
          </a:p>
        </p:txBody>
      </p:sp>
      <p:sp>
        <p:nvSpPr>
          <p:cNvPr id="234" name="Word_43-7">
            <a:extLst>
              <a:ext uri="{FF2B5EF4-FFF2-40B4-BE49-F238E27FC236}">
                <a16:creationId xmlns:a16="http://schemas.microsoft.com/office/drawing/2014/main" id="{F1D9251D-4EFB-4BC9-9552-6CD4A95F19AD}"/>
              </a:ext>
            </a:extLst>
          </p:cNvPr>
          <p:cNvSpPr txBox="1"/>
          <p:nvPr/>
        </p:nvSpPr>
        <p:spPr>
          <a:xfrm>
            <a:off x="4066007" y="6294896"/>
            <a:ext cx="524182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0.08*2</a:t>
            </a:r>
            <a:r>
              <a:rPr lang="en-IN" dirty="0"/>
              <a:t> </a:t>
            </a:r>
          </a:p>
        </p:txBody>
      </p:sp>
      <p:sp>
        <p:nvSpPr>
          <p:cNvPr id="235" name="Word_43-8">
            <a:extLst>
              <a:ext uri="{FF2B5EF4-FFF2-40B4-BE49-F238E27FC236}">
                <a16:creationId xmlns:a16="http://schemas.microsoft.com/office/drawing/2014/main" id="{BE78835D-E34F-4063-8DA8-5DB5F3999553}"/>
              </a:ext>
            </a:extLst>
          </p:cNvPr>
          <p:cNvSpPr txBox="1"/>
          <p:nvPr/>
        </p:nvSpPr>
        <p:spPr>
          <a:xfrm>
            <a:off x="4606219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+ </a:t>
            </a:r>
          </a:p>
        </p:txBody>
      </p:sp>
      <p:sp>
        <p:nvSpPr>
          <p:cNvPr id="236" name="Word_43-9">
            <a:extLst>
              <a:ext uri="{FF2B5EF4-FFF2-40B4-BE49-F238E27FC236}">
                <a16:creationId xmlns:a16="http://schemas.microsoft.com/office/drawing/2014/main" id="{00F38ADB-7C7F-4ABB-9B1C-FA862084FF64}"/>
              </a:ext>
            </a:extLst>
          </p:cNvPr>
          <p:cNvSpPr txBox="1"/>
          <p:nvPr/>
        </p:nvSpPr>
        <p:spPr>
          <a:xfrm>
            <a:off x="4736063" y="6294896"/>
            <a:ext cx="524182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0.15*2</a:t>
            </a:r>
            <a:r>
              <a:rPr lang="en-IN" dirty="0"/>
              <a:t> </a:t>
            </a:r>
          </a:p>
        </p:txBody>
      </p:sp>
      <p:sp>
        <p:nvSpPr>
          <p:cNvPr id="237" name="Word_43-10">
            <a:extLst>
              <a:ext uri="{FF2B5EF4-FFF2-40B4-BE49-F238E27FC236}">
                <a16:creationId xmlns:a16="http://schemas.microsoft.com/office/drawing/2014/main" id="{2B790C07-1F89-427D-8DBD-63C29ECDFD66}"/>
              </a:ext>
            </a:extLst>
          </p:cNvPr>
          <p:cNvSpPr txBox="1"/>
          <p:nvPr/>
        </p:nvSpPr>
        <p:spPr>
          <a:xfrm>
            <a:off x="5276275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+ </a:t>
            </a:r>
          </a:p>
        </p:txBody>
      </p:sp>
      <p:sp>
        <p:nvSpPr>
          <p:cNvPr id="238" name="Word_43-11">
            <a:extLst>
              <a:ext uri="{FF2B5EF4-FFF2-40B4-BE49-F238E27FC236}">
                <a16:creationId xmlns:a16="http://schemas.microsoft.com/office/drawing/2014/main" id="{56920A2E-837E-47F5-BF74-B97623738B70}"/>
              </a:ext>
            </a:extLst>
          </p:cNvPr>
          <p:cNvSpPr txBox="1"/>
          <p:nvPr/>
        </p:nvSpPr>
        <p:spPr>
          <a:xfrm>
            <a:off x="5406119" y="6294896"/>
            <a:ext cx="524182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0.15*3</a:t>
            </a:r>
            <a:r>
              <a:rPr lang="en-IN" dirty="0"/>
              <a:t> </a:t>
            </a:r>
          </a:p>
        </p:txBody>
      </p:sp>
      <p:sp>
        <p:nvSpPr>
          <p:cNvPr id="239" name="Word_43-12">
            <a:extLst>
              <a:ext uri="{FF2B5EF4-FFF2-40B4-BE49-F238E27FC236}">
                <a16:creationId xmlns:a16="http://schemas.microsoft.com/office/drawing/2014/main" id="{E34455B1-9150-4034-8955-FFA88BB4CA15}"/>
              </a:ext>
            </a:extLst>
          </p:cNvPr>
          <p:cNvSpPr txBox="1"/>
          <p:nvPr/>
        </p:nvSpPr>
        <p:spPr>
          <a:xfrm>
            <a:off x="5946331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+ </a:t>
            </a:r>
          </a:p>
        </p:txBody>
      </p:sp>
      <p:sp>
        <p:nvSpPr>
          <p:cNvPr id="240" name="Word_43-13">
            <a:extLst>
              <a:ext uri="{FF2B5EF4-FFF2-40B4-BE49-F238E27FC236}">
                <a16:creationId xmlns:a16="http://schemas.microsoft.com/office/drawing/2014/main" id="{CF174BDC-DDFC-4015-AB7A-8983FDFE1EC9}"/>
              </a:ext>
            </a:extLst>
          </p:cNvPr>
          <p:cNvSpPr txBox="1"/>
          <p:nvPr/>
        </p:nvSpPr>
        <p:spPr>
          <a:xfrm>
            <a:off x="6076175" y="6294896"/>
            <a:ext cx="431208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0.1*3</a:t>
            </a:r>
            <a:r>
              <a:rPr lang="en-IN" dirty="0"/>
              <a:t> </a:t>
            </a:r>
          </a:p>
        </p:txBody>
      </p:sp>
      <p:sp>
        <p:nvSpPr>
          <p:cNvPr id="241" name="Word_43-14">
            <a:extLst>
              <a:ext uri="{FF2B5EF4-FFF2-40B4-BE49-F238E27FC236}">
                <a16:creationId xmlns:a16="http://schemas.microsoft.com/office/drawing/2014/main" id="{E376B1DA-A0A8-49A1-B1AC-9B6211C47F44}"/>
              </a:ext>
            </a:extLst>
          </p:cNvPr>
          <p:cNvSpPr txBox="1"/>
          <p:nvPr/>
        </p:nvSpPr>
        <p:spPr>
          <a:xfrm>
            <a:off x="6525016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+ </a:t>
            </a:r>
          </a:p>
        </p:txBody>
      </p:sp>
      <p:sp>
        <p:nvSpPr>
          <p:cNvPr id="242" name="Word_43-15">
            <a:extLst>
              <a:ext uri="{FF2B5EF4-FFF2-40B4-BE49-F238E27FC236}">
                <a16:creationId xmlns:a16="http://schemas.microsoft.com/office/drawing/2014/main" id="{71D1A1E4-192B-46A2-8AF2-664265225F35}"/>
              </a:ext>
            </a:extLst>
          </p:cNvPr>
          <p:cNvSpPr txBox="1"/>
          <p:nvPr/>
        </p:nvSpPr>
        <p:spPr>
          <a:xfrm>
            <a:off x="6654860" y="6294896"/>
            <a:ext cx="431208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0.1*3</a:t>
            </a:r>
            <a:r>
              <a:rPr lang="en-IN" dirty="0"/>
              <a:t> </a:t>
            </a:r>
          </a:p>
        </p:txBody>
      </p:sp>
      <p:sp>
        <p:nvSpPr>
          <p:cNvPr id="243" name="Word_43-16">
            <a:extLst>
              <a:ext uri="{FF2B5EF4-FFF2-40B4-BE49-F238E27FC236}">
                <a16:creationId xmlns:a16="http://schemas.microsoft.com/office/drawing/2014/main" id="{B3A08608-8517-49AB-A2CA-56F88BB193CD}"/>
              </a:ext>
            </a:extLst>
          </p:cNvPr>
          <p:cNvSpPr txBox="1"/>
          <p:nvPr/>
        </p:nvSpPr>
        <p:spPr>
          <a:xfrm>
            <a:off x="7103701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+ </a:t>
            </a:r>
          </a:p>
        </p:txBody>
      </p:sp>
      <p:sp>
        <p:nvSpPr>
          <p:cNvPr id="244" name="Word_43-17">
            <a:extLst>
              <a:ext uri="{FF2B5EF4-FFF2-40B4-BE49-F238E27FC236}">
                <a16:creationId xmlns:a16="http://schemas.microsoft.com/office/drawing/2014/main" id="{88A638DD-1074-4BD1-8D14-C8BAC02C7621}"/>
              </a:ext>
            </a:extLst>
          </p:cNvPr>
          <p:cNvSpPr txBox="1"/>
          <p:nvPr/>
        </p:nvSpPr>
        <p:spPr>
          <a:xfrm>
            <a:off x="7233545" y="6294896"/>
            <a:ext cx="524182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0.05*3</a:t>
            </a:r>
            <a:r>
              <a:rPr lang="en-IN" dirty="0"/>
              <a:t> </a:t>
            </a:r>
          </a:p>
        </p:txBody>
      </p:sp>
      <p:sp>
        <p:nvSpPr>
          <p:cNvPr id="245" name="Word_43-18">
            <a:extLst>
              <a:ext uri="{FF2B5EF4-FFF2-40B4-BE49-F238E27FC236}">
                <a16:creationId xmlns:a16="http://schemas.microsoft.com/office/drawing/2014/main" id="{3A54F720-2AC7-47CB-B0E1-A93378D35A45}"/>
              </a:ext>
            </a:extLst>
          </p:cNvPr>
          <p:cNvSpPr txBox="1"/>
          <p:nvPr/>
        </p:nvSpPr>
        <p:spPr>
          <a:xfrm>
            <a:off x="7773757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+ </a:t>
            </a:r>
          </a:p>
        </p:txBody>
      </p:sp>
      <p:sp>
        <p:nvSpPr>
          <p:cNvPr id="246" name="Word_43-19">
            <a:extLst>
              <a:ext uri="{FF2B5EF4-FFF2-40B4-BE49-F238E27FC236}">
                <a16:creationId xmlns:a16="http://schemas.microsoft.com/office/drawing/2014/main" id="{59BC939E-3EA6-478E-9E17-3FB158633DCE}"/>
              </a:ext>
            </a:extLst>
          </p:cNvPr>
          <p:cNvSpPr txBox="1"/>
          <p:nvPr/>
        </p:nvSpPr>
        <p:spPr>
          <a:xfrm>
            <a:off x="7903601" y="6294896"/>
            <a:ext cx="524182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0.05*4</a:t>
            </a:r>
            <a:r>
              <a:rPr lang="en-IN" dirty="0"/>
              <a:t> </a:t>
            </a:r>
          </a:p>
        </p:txBody>
      </p:sp>
      <p:sp>
        <p:nvSpPr>
          <p:cNvPr id="247" name="Word_43-20">
            <a:extLst>
              <a:ext uri="{FF2B5EF4-FFF2-40B4-BE49-F238E27FC236}">
                <a16:creationId xmlns:a16="http://schemas.microsoft.com/office/drawing/2014/main" id="{8BCFBFF7-F900-4EEE-A5F2-1F59DB0050BB}"/>
              </a:ext>
            </a:extLst>
          </p:cNvPr>
          <p:cNvSpPr txBox="1"/>
          <p:nvPr/>
        </p:nvSpPr>
        <p:spPr>
          <a:xfrm>
            <a:off x="8443813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+ </a:t>
            </a:r>
          </a:p>
        </p:txBody>
      </p:sp>
      <p:sp>
        <p:nvSpPr>
          <p:cNvPr id="248" name="Word_43-21">
            <a:extLst>
              <a:ext uri="{FF2B5EF4-FFF2-40B4-BE49-F238E27FC236}">
                <a16:creationId xmlns:a16="http://schemas.microsoft.com/office/drawing/2014/main" id="{C22CFD31-CD05-4A07-8B90-54FA5BF0E2CB}"/>
              </a:ext>
            </a:extLst>
          </p:cNvPr>
          <p:cNvSpPr txBox="1"/>
          <p:nvPr/>
        </p:nvSpPr>
        <p:spPr>
          <a:xfrm>
            <a:off x="8573657" y="6294896"/>
            <a:ext cx="524182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0.05*4</a:t>
            </a:r>
            <a:r>
              <a:rPr lang="en-IN" dirty="0"/>
              <a:t> </a:t>
            </a:r>
          </a:p>
        </p:txBody>
      </p:sp>
      <p:sp>
        <p:nvSpPr>
          <p:cNvPr id="249" name="Word_43-22">
            <a:extLst>
              <a:ext uri="{FF2B5EF4-FFF2-40B4-BE49-F238E27FC236}">
                <a16:creationId xmlns:a16="http://schemas.microsoft.com/office/drawing/2014/main" id="{FADF2D79-E356-4F87-A7A0-7643279A6D94}"/>
              </a:ext>
            </a:extLst>
          </p:cNvPr>
          <p:cNvSpPr txBox="1"/>
          <p:nvPr/>
        </p:nvSpPr>
        <p:spPr>
          <a:xfrm>
            <a:off x="9113869" y="6294896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+ </a:t>
            </a:r>
          </a:p>
        </p:txBody>
      </p:sp>
      <p:sp>
        <p:nvSpPr>
          <p:cNvPr id="250" name="Word_43-23">
            <a:extLst>
              <a:ext uri="{FF2B5EF4-FFF2-40B4-BE49-F238E27FC236}">
                <a16:creationId xmlns:a16="http://schemas.microsoft.com/office/drawing/2014/main" id="{B97017B8-FA85-4E3E-867C-1D4A1EA1E48D}"/>
              </a:ext>
            </a:extLst>
          </p:cNvPr>
          <p:cNvSpPr txBox="1"/>
          <p:nvPr/>
        </p:nvSpPr>
        <p:spPr>
          <a:xfrm>
            <a:off x="9243713" y="6294896"/>
            <a:ext cx="1013098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0.07*4</a:t>
            </a:r>
            <a:r>
              <a:rPr lang="en-IN" dirty="0"/>
              <a:t> = </a:t>
            </a:r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2.54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1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OPTIMAL STATIC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Question for top-level decision : Which element to make the root?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we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the root:</a:t>
                </a:r>
              </a:p>
              <a:p>
                <a:pPr marL="1028700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Search tree property</a:t>
                </a:r>
              </a:p>
              <a:p>
                <a:pPr marL="1485900" lvl="2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left subtree must consist of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485900" lvl="2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right subtree must consist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028837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Left and right subtrees should also be optimal BSTs for their elements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7D0E30-16DB-FC42-BDAF-5EF6B63BDDEA}"/>
                  </a:ext>
                </a:extLst>
              </p:cNvPr>
              <p:cNvSpPr txBox="1"/>
              <p:nvPr/>
            </p:nvSpPr>
            <p:spPr>
              <a:xfrm>
                <a:off x="2917147" y="2598003"/>
                <a:ext cx="26438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Compute right subtree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(using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. . 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7D0E30-16DB-FC42-BDAF-5EF6B63BD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147" y="2598003"/>
                <a:ext cx="2643865" cy="830997"/>
              </a:xfrm>
              <a:prstGeom prst="rect">
                <a:avLst/>
              </a:prstGeom>
              <a:blipFill>
                <a:blip r:embed="rId3"/>
                <a:stretch>
                  <a:fillRect l="-3695" t="-5839" r="-2771" b="-175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AFC555-C058-5E4C-BD0E-57C22EDBD829}"/>
                  </a:ext>
                </a:extLst>
              </p:cNvPr>
              <p:cNvSpPr txBox="1"/>
              <p:nvPr/>
            </p:nvSpPr>
            <p:spPr>
              <a:xfrm>
                <a:off x="1907130" y="2618663"/>
                <a:ext cx="1878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as root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AFC555-C058-5E4C-BD0E-57C22EDB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30" y="2618663"/>
                <a:ext cx="1878656" cy="461665"/>
              </a:xfrm>
              <a:prstGeom prst="rect">
                <a:avLst/>
              </a:prstGeom>
              <a:blipFill>
                <a:blip r:embed="rId20"/>
                <a:stretch>
                  <a:fillRect l="-4698" t="-5263" r="-402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CD7C4A-D086-5746-88B0-13FA638DEC8D}"/>
                  </a:ext>
                </a:extLst>
              </p:cNvPr>
              <p:cNvSpPr txBox="1"/>
              <p:nvPr/>
            </p:nvSpPr>
            <p:spPr>
              <a:xfrm>
                <a:off x="3670693" y="2604685"/>
                <a:ext cx="2081019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as root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(of the right subtree)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CD7C4A-D086-5746-88B0-13FA638D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93" y="2604685"/>
                <a:ext cx="2081019" cy="860748"/>
              </a:xfrm>
              <a:prstGeom prst="rect">
                <a:avLst/>
              </a:prstGeom>
              <a:blipFill>
                <a:blip r:embed="rId21"/>
                <a:stretch>
                  <a:fillRect l="-4386" t="-1418" r="-3216" b="-15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FE91C9-B628-8842-8C4F-FDDF44426044}"/>
                  </a:ext>
                </a:extLst>
              </p:cNvPr>
              <p:cNvSpPr txBox="1"/>
              <p:nvPr/>
            </p:nvSpPr>
            <p:spPr>
              <a:xfrm>
                <a:off x="2665412" y="2590800"/>
                <a:ext cx="2379882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Compute left subtree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(keys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. . 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FE91C9-B628-8842-8C4F-FDDF4442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12" y="2590800"/>
                <a:ext cx="2379882" cy="860748"/>
              </a:xfrm>
              <a:prstGeom prst="rect">
                <a:avLst/>
              </a:prstGeom>
              <a:blipFill>
                <a:blip r:embed="rId22"/>
                <a:stretch>
                  <a:fillRect l="-3836" t="-5674" r="-512" b="-16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F6CBB5-C6F3-4F7A-B95B-FFFE80D7BD49}"/>
              </a:ext>
            </a:extLst>
          </p:cNvPr>
          <p:cNvCxnSpPr>
            <a:cxnSpLocks/>
          </p:cNvCxnSpPr>
          <p:nvPr/>
        </p:nvCxnSpPr>
        <p:spPr>
          <a:xfrm>
            <a:off x="4505405" y="2457020"/>
            <a:ext cx="750807" cy="2611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OPTIMAL STATIC BST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What subproblems might need to be solved?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		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					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  <a:blipFill>
                <a:blip r:embed="rId30"/>
                <a:stretch>
                  <a:fillRect l="-964" t="-16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CF8462-09A9-9943-9FE1-13FC39F82C94}"/>
                  </a:ext>
                </a:extLst>
              </p:cNvPr>
              <p:cNvSpPr txBox="1"/>
              <p:nvPr/>
            </p:nvSpPr>
            <p:spPr>
              <a:xfrm>
                <a:off x="836549" y="3164020"/>
                <a:ext cx="24400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Goal: create optimal BST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keys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CF8462-09A9-9943-9FE1-13FC39F82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9" y="3164020"/>
                <a:ext cx="2440092" cy="830997"/>
              </a:xfrm>
              <a:prstGeom prst="rect">
                <a:avLst/>
              </a:prstGeom>
              <a:blipFill>
                <a:blip r:embed="rId16"/>
                <a:stretch>
                  <a:fillRect l="-3741" t="-5882" r="-2743" b="-183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40A311-1896-A24F-8006-908D8775F5A4}"/>
                  </a:ext>
                </a:extLst>
              </p:cNvPr>
              <p:cNvSpPr txBox="1"/>
              <p:nvPr/>
            </p:nvSpPr>
            <p:spPr>
              <a:xfrm>
                <a:off x="2608211" y="2028341"/>
                <a:ext cx="454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40A311-1896-A24F-8006-908D8775F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11" y="2028341"/>
                <a:ext cx="454996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EFB596-73B9-A64B-9B92-6ED734CD3DEA}"/>
                  </a:ext>
                </a:extLst>
              </p:cNvPr>
              <p:cNvSpPr txBox="1"/>
              <p:nvPr/>
            </p:nvSpPr>
            <p:spPr>
              <a:xfrm>
                <a:off x="4261588" y="2015998"/>
                <a:ext cx="454612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EFB596-73B9-A64B-9B92-6ED734CD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588" y="2015998"/>
                <a:ext cx="454612" cy="424796"/>
              </a:xfrm>
              <a:prstGeom prst="rect">
                <a:avLst/>
              </a:prstGeom>
              <a:blipFill>
                <a:blip r:embed="rId19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7633E3-C4EF-49C2-A394-B60E5176CAD4}"/>
              </a:ext>
            </a:extLst>
          </p:cNvPr>
          <p:cNvCxnSpPr>
            <a:cxnSpLocks/>
          </p:cNvCxnSpPr>
          <p:nvPr/>
        </p:nvCxnSpPr>
        <p:spPr>
          <a:xfrm>
            <a:off x="2807283" y="2457020"/>
            <a:ext cx="1730627" cy="0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4916E2-683E-4003-AA35-CF1342A03A26}"/>
              </a:ext>
            </a:extLst>
          </p:cNvPr>
          <p:cNvCxnSpPr>
            <a:cxnSpLocks/>
          </p:cNvCxnSpPr>
          <p:nvPr/>
        </p:nvCxnSpPr>
        <p:spPr>
          <a:xfrm flipV="1">
            <a:off x="1217612" y="2455379"/>
            <a:ext cx="1589671" cy="4252"/>
          </a:xfrm>
          <a:prstGeom prst="line">
            <a:avLst/>
          </a:prstGeom>
          <a:ln w="25400">
            <a:solidFill>
              <a:schemeClr val="tx1"/>
            </a:solidFill>
            <a:headEnd type="diamond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7BE3EDD6-07F4-4D35-A77A-CA75223B399F}"/>
              </a:ext>
            </a:extLst>
          </p:cNvPr>
          <p:cNvSpPr/>
          <p:nvPr/>
        </p:nvSpPr>
        <p:spPr>
          <a:xfrm>
            <a:off x="4465717" y="2407526"/>
            <a:ext cx="103422" cy="9570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E20AF597-0088-4289-8969-418461BFB925}"/>
              </a:ext>
            </a:extLst>
          </p:cNvPr>
          <p:cNvSpPr/>
          <p:nvPr/>
        </p:nvSpPr>
        <p:spPr>
          <a:xfrm>
            <a:off x="2755572" y="2409262"/>
            <a:ext cx="103422" cy="9570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39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4115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3" grpId="0"/>
      <p:bldP spid="23" grpId="1"/>
      <p:bldP spid="24" grpId="0"/>
      <p:bldP spid="24" grpId="1"/>
      <p:bldP spid="25" grpId="0"/>
      <p:bldP spid="14" grpId="0"/>
      <p:bldP spid="16" grpId="0"/>
      <p:bldP spid="16" grpId="1"/>
      <p:bldP spid="18" grpId="0"/>
      <p:bldP spid="22" grpId="0"/>
      <p:bldP spid="29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OPTIMAL STATIC BST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What subproblems might need to be solved?</a:t>
                </a:r>
              </a:p>
              <a:p>
                <a:pPr marL="1028700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Potentially one for each contiguous set of keys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  . .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]</a:t>
                </a:r>
              </a:p>
              <a:p>
                <a:pPr marL="1028700" lvl="1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How many are there?</a:t>
                </a:r>
              </a:p>
              <a:p>
                <a:pPr marL="1028700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Each contiguous set is defined by choosing two keys from our set (smallest and largest key in the interval)</a:t>
                </a:r>
              </a:p>
              <a:p>
                <a:pPr marL="1028700" lvl="1" indent="-342900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1028700" lvl="1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  <a:blipFill>
                <a:blip r:embed="rId15"/>
                <a:stretch>
                  <a:fillRect l="-752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30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OPTIMAL STATIC BST: RECURRENCE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Can we define a recurrence for this problem?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= average access time of an optimal BST for the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. . .,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as root:</a:t>
                </a: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  <a:blipFill>
                <a:blip r:embed="rId11"/>
                <a:stretch>
                  <a:fillRect l="-752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A159F0A-F9C4-CC4C-9BAC-9FDCEAFF1AF5}"/>
              </a:ext>
            </a:extLst>
          </p:cNvPr>
          <p:cNvGrpSpPr/>
          <p:nvPr/>
        </p:nvGrpSpPr>
        <p:grpSpPr>
          <a:xfrm>
            <a:off x="2756372" y="3285110"/>
            <a:ext cx="5490245" cy="1179777"/>
            <a:chOff x="2756372" y="3285110"/>
            <a:chExt cx="5490245" cy="117977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A1F3B88-662C-4287-8260-A511820730F6}"/>
                </a:ext>
              </a:extLst>
            </p:cNvPr>
            <p:cNvGrpSpPr/>
            <p:nvPr/>
          </p:nvGrpSpPr>
          <p:grpSpPr>
            <a:xfrm>
              <a:off x="3309554" y="3285110"/>
              <a:ext cx="657225" cy="985514"/>
              <a:chOff x="3309554" y="3285110"/>
              <a:chExt cx="657225" cy="98551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AD1DF68-D4FD-470E-AA24-C2EABED232BC}"/>
                  </a:ext>
                </a:extLst>
              </p:cNvPr>
              <p:cNvSpPr/>
              <p:nvPr/>
            </p:nvSpPr>
            <p:spPr>
              <a:xfrm>
                <a:off x="3359980" y="3285110"/>
                <a:ext cx="585404" cy="585404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9726E12-8FC3-4BBB-9451-ECED8CC2925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309554" y="3870514"/>
                    <a:ext cx="6572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9726E12-8FC3-4BBB-9451-ECED8CC29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309554" y="3870514"/>
                    <a:ext cx="65722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E297184-6C2A-49CB-A4B5-152B1440B1B4}"/>
                </a:ext>
              </a:extLst>
            </p:cNvPr>
            <p:cNvGrpSpPr/>
            <p:nvPr/>
          </p:nvGrpSpPr>
          <p:grpSpPr>
            <a:xfrm>
              <a:off x="2756372" y="3285110"/>
              <a:ext cx="5490245" cy="1179777"/>
              <a:chOff x="2756372" y="3285110"/>
              <a:chExt cx="5490245" cy="117977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0B3B3D6-E912-4917-9E81-EEDD90650FCE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H="1">
                <a:off x="2756372" y="3784784"/>
                <a:ext cx="689338" cy="64664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84D42D2-9F6D-421C-9DC1-2249FB5C6C78}"/>
                  </a:ext>
                </a:extLst>
              </p:cNvPr>
              <p:cNvCxnSpPr>
                <a:stCxn id="33" idx="5"/>
                <a:endCxn id="28" idx="0"/>
              </p:cNvCxnSpPr>
              <p:nvPr/>
            </p:nvCxnSpPr>
            <p:spPr>
              <a:xfrm>
                <a:off x="3859654" y="3784784"/>
                <a:ext cx="526225" cy="68010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009B6E-AC12-46C4-A6C5-BDCD60E28961}"/>
                  </a:ext>
                </a:extLst>
              </p:cNvPr>
              <p:cNvSpPr txBox="1"/>
              <p:nvPr/>
            </p:nvSpPr>
            <p:spPr>
              <a:xfrm flipH="1">
                <a:off x="5673374" y="3285110"/>
                <a:ext cx="2573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Open Sans" panose="020B0606030504020204"/>
                  </a:rPr>
                  <a:t>Search times for every element in both subtrees increases by 1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99DF71-5A16-484F-9FB1-600B2BFB9E6B}"/>
              </a:ext>
            </a:extLst>
          </p:cNvPr>
          <p:cNvGrpSpPr/>
          <p:nvPr/>
        </p:nvGrpSpPr>
        <p:grpSpPr>
          <a:xfrm>
            <a:off x="2132012" y="4343400"/>
            <a:ext cx="7172980" cy="1680723"/>
            <a:chOff x="2132012" y="4343400"/>
            <a:chExt cx="7172980" cy="168072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8F5119-BCB4-43DA-BFFB-DF82B2F307ED}"/>
                </a:ext>
              </a:extLst>
            </p:cNvPr>
            <p:cNvGrpSpPr/>
            <p:nvPr/>
          </p:nvGrpSpPr>
          <p:grpSpPr>
            <a:xfrm>
              <a:off x="2132012" y="4447954"/>
              <a:ext cx="1238865" cy="1576169"/>
              <a:chOff x="2132012" y="4447954"/>
              <a:chExt cx="1238865" cy="1576169"/>
            </a:xfrm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F4AC1313-0E76-438A-B44B-775755FE72E2}"/>
                  </a:ext>
                </a:extLst>
              </p:cNvPr>
              <p:cNvSpPr/>
              <p:nvPr/>
            </p:nvSpPr>
            <p:spPr>
              <a:xfrm>
                <a:off x="2337271" y="4447954"/>
                <a:ext cx="838200" cy="1143000"/>
              </a:xfrm>
              <a:prstGeom prst="triangl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D6745F3-5229-48D0-B687-79676B76E59F}"/>
                      </a:ext>
                    </a:extLst>
                  </p:cNvPr>
                  <p:cNvSpPr txBox="1"/>
                  <p:nvPr/>
                </p:nvSpPr>
                <p:spPr>
                  <a:xfrm>
                    <a:off x="2132012" y="5624013"/>
                    <a:ext cx="12388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ℓ−1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D6745F3-5229-48D0-B687-79676B76E5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2012" y="5624013"/>
                    <a:ext cx="1238865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3A626A-5D5D-44FA-8C1A-BB4C2B02FC48}"/>
                </a:ext>
              </a:extLst>
            </p:cNvPr>
            <p:cNvGrpSpPr/>
            <p:nvPr/>
          </p:nvGrpSpPr>
          <p:grpSpPr>
            <a:xfrm>
              <a:off x="3789131" y="4447954"/>
              <a:ext cx="1238481" cy="1567796"/>
              <a:chOff x="3789131" y="4447954"/>
              <a:chExt cx="1238481" cy="1567796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B905113E-6321-462B-8670-454C63F375D0}"/>
                  </a:ext>
                </a:extLst>
              </p:cNvPr>
              <p:cNvSpPr/>
              <p:nvPr/>
            </p:nvSpPr>
            <p:spPr>
              <a:xfrm>
                <a:off x="3966779" y="4447954"/>
                <a:ext cx="838200" cy="1143000"/>
              </a:xfrm>
              <a:prstGeom prst="triangl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B9283D-D54A-4932-AC95-04552074E9E4}"/>
                      </a:ext>
                    </a:extLst>
                  </p:cNvPr>
                  <p:cNvSpPr txBox="1"/>
                  <p:nvPr/>
                </p:nvSpPr>
                <p:spPr>
                  <a:xfrm>
                    <a:off x="3789131" y="5590954"/>
                    <a:ext cx="1238481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B9283D-D54A-4932-AC95-04552074E9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9131" y="5590954"/>
                    <a:ext cx="1238481" cy="42479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D1300C3-856E-4B01-9225-C536D1E4CA14}"/>
                    </a:ext>
                  </a:extLst>
                </p:cNvPr>
                <p:cNvSpPr txBox="1"/>
                <p:nvPr/>
              </p:nvSpPr>
              <p:spPr>
                <a:xfrm flipH="1">
                  <a:off x="5673374" y="4343400"/>
                  <a:ext cx="3289652" cy="676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Open Sans" panose="020B0606030504020204"/>
                    </a:rPr>
                    <a:t>P(access element in left subtree)</a:t>
                  </a:r>
                </a:p>
                <a:p>
                  <a:r>
                    <a:rPr lang="en-US" sz="1600" dirty="0">
                      <a:latin typeface="Open Sans" panose="020B0606030504020204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2000" dirty="0">
                    <a:latin typeface="Open Sans" panose="020B0606030504020204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D1300C3-856E-4B01-9225-C536D1E4C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73374" y="4343400"/>
                  <a:ext cx="3289652" cy="676404"/>
                </a:xfrm>
                <a:prstGeom prst="rect">
                  <a:avLst/>
                </a:prstGeom>
                <a:blipFill>
                  <a:blip r:embed="rId17"/>
                  <a:stretch>
                    <a:fillRect l="-769" t="-29630" b="-10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508CB5A-7DD2-4969-A9C6-6C88CEFF0C7C}"/>
                    </a:ext>
                  </a:extLst>
                </p:cNvPr>
                <p:cNvSpPr txBox="1"/>
                <p:nvPr/>
              </p:nvSpPr>
              <p:spPr>
                <a:xfrm flipH="1">
                  <a:off x="5617548" y="5225647"/>
                  <a:ext cx="3687444" cy="717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Open Sans" panose="020B0606030504020204"/>
                    </a:rPr>
                    <a:t>P(access element in right subtree)</a:t>
                  </a:r>
                </a:p>
                <a:p>
                  <a:r>
                    <a:rPr lang="en-US" sz="1600" dirty="0">
                      <a:latin typeface="Open Sans" panose="020B0606030504020204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2000" dirty="0">
                    <a:latin typeface="Open Sans" panose="020B0606030504020204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508CB5A-7DD2-4969-A9C6-6C88CEFF0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17548" y="5225647"/>
                  <a:ext cx="3687444" cy="717953"/>
                </a:xfrm>
                <a:prstGeom prst="rect">
                  <a:avLst/>
                </a:prstGeom>
                <a:blipFill>
                  <a:blip r:embed="rId18"/>
                  <a:stretch>
                    <a:fillRect l="-685" t="-22414" b="-965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90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OPTIMAL STATIC BST: RECURRENCE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Can we define a recurrence for this problem?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= average access time of an optimal BST for the keys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. . .,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i="1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14:m>
                  <m:oMath xmlns:m="http://schemas.openxmlformats.org/officeDocument/2006/math"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𝑀𝑖𝑛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≤ℓ≤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ℓ−1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+1∙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ℓ−1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ℓ+1,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+1∙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=ℓ+1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  1∙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𝑀𝑖𝑛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≤ℓ≤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ℓ−1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ℓ+1,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]</m:t>
                        </m:r>
                      </m:e>
                    </m:nary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Last term is independent of the choice of root index. Can precompute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  <a:blipFill>
                <a:blip r:embed="rId15"/>
                <a:stretch>
                  <a:fillRect l="-843" t="-23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OPTIMAL STATIC BST: RUNNING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spcBef>
                    <a:spcPts val="0"/>
                  </a:spcBef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leave the pseudocode for the algorithm as an exercise.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Number of subproblems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Time required to calculate subproblem (given previous subproblem solutions):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latin typeface="Cordia New" panose="020B0304020202020204" pitchFamily="34" charset="-34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Total runtime: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95F6B5-9215-4343-ADB0-E22D33CFA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04" y="1398104"/>
                <a:ext cx="10121229" cy="4745038"/>
              </a:xfrm>
              <a:prstGeom prst="rect">
                <a:avLst/>
              </a:prstGeom>
              <a:blipFill>
                <a:blip r:embed="rId15"/>
                <a:stretch>
                  <a:fillRect l="-752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5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724</Words>
  <Application>Microsoft Office PowerPoint</Application>
  <PresentationFormat>Custom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Open Sans</vt:lpstr>
      <vt:lpstr>Office Theme</vt:lpstr>
      <vt:lpstr>CIT 596 MODULE 10.1</vt:lpstr>
      <vt:lpstr>OPTIMAL STATIC BINARY SEARCH TREES</vt:lpstr>
      <vt:lpstr>EXAMPLE</vt:lpstr>
      <vt:lpstr>OPTIMAL STATIC BST</vt:lpstr>
      <vt:lpstr>OPTIMAL STATIC BST</vt:lpstr>
      <vt:lpstr>OPTIMAL STATIC BST</vt:lpstr>
      <vt:lpstr>OPTIMAL STATIC BST: RECURRENCE</vt:lpstr>
      <vt:lpstr>OPTIMAL STATIC BST: RECURRENCE</vt:lpstr>
      <vt:lpstr>OPTIMAL STATIC BST: RUNNING TIME</vt:lpstr>
      <vt:lpstr>DYNAMIC PROGRAMMING: DESIGN</vt:lpstr>
      <vt:lpstr>DYNAMIC PROGRAMMING: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Goel, Kushagra</cp:lastModifiedBy>
  <cp:revision>146</cp:revision>
  <cp:lastPrinted>2019-03-11T18:22:43Z</cp:lastPrinted>
  <dcterms:created xsi:type="dcterms:W3CDTF">2019-03-06T22:16:45Z</dcterms:created>
  <dcterms:modified xsi:type="dcterms:W3CDTF">2019-05-09T19:50:56Z</dcterms:modified>
</cp:coreProperties>
</file>