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omments/comment1.xml" ContentType="application/vnd.openxmlformats-officedocument.presentationml.comments+xml"/>
  <Override PartName="/ppt/ink/ink9.xml" ContentType="application/inkml+xml"/>
  <Override PartName="/ppt/ink/ink10.xml" ContentType="application/inkml+xml"/>
  <Override PartName="/ppt/ink/ink11.xml" ContentType="application/inkml+xml"/>
  <Override PartName="/ppt/ink/ink12.xml" ContentType="application/inkml+xml"/>
  <Override PartName="/ppt/comments/comment2.xml" ContentType="application/vnd.openxmlformats-officedocument.presentationml.comments+xml"/>
  <Override PartName="/ppt/ink/ink13.xml" ContentType="application/inkml+xml"/>
  <Override PartName="/ppt/ink/ink14.xml" ContentType="application/inkml+xml"/>
  <Override PartName="/ppt/ink/ink15.xml" ContentType="application/inkml+xml"/>
  <Override PartName="/ppt/ink/ink16.xml" ContentType="application/inkml+xml"/>
  <Override PartName="/ppt/comments/comment3.xml" ContentType="application/vnd.openxmlformats-officedocument.presentationml.comments+xml"/>
  <Override PartName="/ppt/ink/ink17.xml" ContentType="application/inkml+xml"/>
  <Override PartName="/ppt/ink/ink18.xml" ContentType="application/inkml+xml"/>
  <Override PartName="/ppt/ink/ink19.xml" ContentType="application/inkml+xml"/>
  <Override PartName="/ppt/ink/ink20.xml" ContentType="application/inkml+xml"/>
  <Override PartName="/ppt/comments/comment4.xml" ContentType="application/vnd.openxmlformats-officedocument.presentationml.comments+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omments/comment5.xml" ContentType="application/vnd.openxmlformats-officedocument.presentationml.comments+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67" r:id="rId2"/>
    <p:sldId id="316" r:id="rId3"/>
    <p:sldId id="317" r:id="rId4"/>
    <p:sldId id="318" r:id="rId5"/>
    <p:sldId id="319" r:id="rId6"/>
    <p:sldId id="320" r:id="rId7"/>
    <p:sldId id="321" r:id="rId8"/>
    <p:sldId id="322" r:id="rId9"/>
    <p:sldId id="324"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Jon Sammut" initials="AJ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820"/>
    <a:srgbClr val="274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2" autoAdjust="0"/>
    <p:restoredTop sz="94626" autoAdjust="0"/>
  </p:normalViewPr>
  <p:slideViewPr>
    <p:cSldViewPr>
      <p:cViewPr varScale="1">
        <p:scale>
          <a:sx n="113" d="100"/>
          <a:sy n="113" d="100"/>
        </p:scale>
        <p:origin x="216" y="168"/>
      </p:cViewPr>
      <p:guideLst>
        <p:guide pos="3839"/>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9T10:46:09.871" idx="1">
    <p:pos x="268" y="1024"/>
    <p:text>is there a reason why "2" is in formula font for these first three bullets? Numerals have been in text font for bullets in other slides.</p:text>
    <p:extLst>
      <p:ext uri="{C676402C-5697-4E1C-873F-D02D1690AC5C}">
        <p15:threadingInfo xmlns:p15="http://schemas.microsoft.com/office/powerpoint/2012/main" timeZoneBias="240"/>
      </p:ext>
    </p:extLst>
  </p:cm>
  <p:cm authorId="1" dt="2019-04-09T10:47:49.104" idx="2">
    <p:pos x="6150" y="2210"/>
    <p:text>further to last comment, the formatting for numbers in this example looks inconsistent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09T10:50:19.484" idx="3">
    <p:pos x="327" y="1616"/>
    <p:text>this third bullet originally read "Denoting the matrix we get by this kind of multiplication as..." but I thought that was unclear.</p:text>
    <p:extLst>
      <p:ext uri="{C676402C-5697-4E1C-873F-D02D1690AC5C}">
        <p15:threadingInfo xmlns:p15="http://schemas.microsoft.com/office/powerpoint/2012/main" timeZoneBias="240"/>
      </p:ext>
    </p:extLst>
  </p:cm>
  <p:cm authorId="1" dt="2019-04-09T11:14:28.407" idx="8">
    <p:pos x="1652" y="1821"/>
    <p:text>fourth bullet: "repeat WHAT?"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09T10:55:58.347" idx="4">
    <p:pos x="3938" y="1942"/>
    <p:text>flag: just checking if it's "over all" or "overall"</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09T11:02:15.766" idx="5">
    <p:pos x="341" y="3576"/>
    <p:text>"JUST log n" is confused because "just" makes "log" sound like an action at first when it seems to be a modifier of the noun (?) "multiplies." Consider revising i.e.e. "Just log n matrix multiplication is sufficient"</p:text>
    <p:extLst>
      <p:ext uri="{C676402C-5697-4E1C-873F-D02D1690AC5C}">
        <p15:threadingInfo xmlns:p15="http://schemas.microsoft.com/office/powerpoint/2012/main" timeZoneBias="240"/>
      </p:ext>
    </p:extLst>
  </p:cm>
  <p:cm authorId="1" dt="2019-04-09T11:12:14.811" idx="7">
    <p:pos x="356" y="1186"/>
    <p:text>FLAG first bullet says algorithm takes 0(n3) and second bullet says it takes 0(n4)</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09T11:09:26.585" idx="6">
    <p:pos x="398" y="2168"/>
    <p:text>second-to-last bullet: does "infinitely" refer to the action of shortening or to the paths? are you infinitely shortening the paths or are you shortening paths that infinitely pass through it? This might already be clear to a student.</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5/8/19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47.9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1 16383,'0'0'0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7.71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4:58.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5/8/19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F4E34-DE42-854D-BBB7-E07567F78077}"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39CC2-9AE2-EB45-83C4-753CA7404E81}" type="slidenum">
              <a:rPr lang="en-US" smtClean="0"/>
              <a:t>‹#›</a:t>
            </a:fld>
            <a:endParaRPr lang="en-US"/>
          </a:p>
        </p:txBody>
      </p:sp>
    </p:spTree>
    <p:extLst>
      <p:ext uri="{BB962C8B-B14F-4D97-AF65-F5344CB8AC3E}">
        <p14:creationId xmlns:p14="http://schemas.microsoft.com/office/powerpoint/2010/main" val="4125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3158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011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43469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938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332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012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6096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401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739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985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5/8/19</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1072438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2.png"/><Relationship Id="rId10" Type="http://schemas.openxmlformats.org/officeDocument/2006/relationships/customXml" Target="../ink/ink3.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0.png"/><Relationship Id="rId18" Type="http://schemas.openxmlformats.org/officeDocument/2006/relationships/image" Target="../media/image16.png"/><Relationship Id="rId3" Type="http://schemas.openxmlformats.org/officeDocument/2006/relationships/image" Target="../media/image120.png"/><Relationship Id="rId7" Type="http://schemas.openxmlformats.org/officeDocument/2006/relationships/image" Target="../media/image7.png"/><Relationship Id="rId12" Type="http://schemas.openxmlformats.org/officeDocument/2006/relationships/customXml" Target="../ink/ink8.xml"/><Relationship Id="rId17" Type="http://schemas.openxmlformats.org/officeDocument/2006/relationships/image" Target="../media/image15.png"/><Relationship Id="rId2" Type="http://schemas.openxmlformats.org/officeDocument/2006/relationships/image" Target="../media/image1.jpg"/><Relationship Id="rId16" Type="http://schemas.openxmlformats.org/officeDocument/2006/relationships/image" Target="../media/image14.png"/><Relationship Id="rId20" Type="http://schemas.openxmlformats.org/officeDocument/2006/relationships/comments" Target="../comments/comment1.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3.png"/><Relationship Id="rId10" Type="http://schemas.openxmlformats.org/officeDocument/2006/relationships/customXml" Target="../ink/ink7.xml"/><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customXml" Target="../ink/ink12.xml"/><Relationship Id="rId2" Type="http://schemas.openxmlformats.org/officeDocument/2006/relationships/image" Target="../media/image1.jpg"/><Relationship Id="rId16" Type="http://schemas.openxmlformats.org/officeDocument/2006/relationships/comments" Target="../comments/comment2.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9.png"/><Relationship Id="rId10" Type="http://schemas.openxmlformats.org/officeDocument/2006/relationships/customXml" Target="../ink/ink1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0.png"/><Relationship Id="rId3"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customXml" Target="../ink/ink1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comments" Target="../comments/comment3.xml"/><Relationship Id="rId10"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20.xml"/><Relationship Id="rId17" Type="http://schemas.openxmlformats.org/officeDocument/2006/relationships/comments" Target="../comments/comment4.xml"/><Relationship Id="rId2" Type="http://schemas.openxmlformats.org/officeDocument/2006/relationships/image" Target="../media/image1.jp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22.png"/><Relationship Id="rId10" Type="http://schemas.openxmlformats.org/officeDocument/2006/relationships/customXml" Target="../ink/ink19.xml"/><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2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customXml" Target="../ink/ink23.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10.png"/><Relationship Id="rId3" Type="http://schemas.openxmlformats.org/officeDocument/2006/relationships/image" Target="../media/image26.png"/><Relationship Id="rId7" Type="http://schemas.openxmlformats.org/officeDocument/2006/relationships/image" Target="../media/image7.png"/><Relationship Id="rId12" Type="http://schemas.openxmlformats.org/officeDocument/2006/relationships/customXml" Target="../ink/ink2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comments" Target="../comments/comment5.xml"/><Relationship Id="rId10" Type="http://schemas.openxmlformats.org/officeDocument/2006/relationships/customXml" Target="../ink/ink27.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0.png"/><Relationship Id="rId18" Type="http://schemas.openxmlformats.org/officeDocument/2006/relationships/image" Target="../media/image20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32.xml"/><Relationship Id="rId17" Type="http://schemas.openxmlformats.org/officeDocument/2006/relationships/image" Target="../media/image190.png"/><Relationship Id="rId2" Type="http://schemas.openxmlformats.org/officeDocument/2006/relationships/image" Target="../media/image1.jpg"/><Relationship Id="rId16" Type="http://schemas.openxmlformats.org/officeDocument/2006/relationships/image" Target="../media/image180.png"/><Relationship Id="rId1" Type="http://schemas.openxmlformats.org/officeDocument/2006/relationships/slideLayout" Target="../slideLayouts/slideLayout2.xml"/><Relationship Id="rId11" Type="http://schemas.openxmlformats.org/officeDocument/2006/relationships/image" Target="../media/image9.png"/><Relationship Id="rId5" Type="http://schemas.openxmlformats.org/officeDocument/2006/relationships/customXml" Target="../ink/ink29.xml"/><Relationship Id="rId15" Type="http://schemas.openxmlformats.org/officeDocument/2006/relationships/image" Target="../media/image170.png"/><Relationship Id="rId10" Type="http://schemas.openxmlformats.org/officeDocument/2006/relationships/customXml" Target="../ink/ink31.xml"/><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ctrTitle"/>
          </p:nvPr>
        </p:nvSpPr>
        <p:spPr>
          <a:xfrm>
            <a:off x="1523603" y="1122363"/>
            <a:ext cx="9141619" cy="2387600"/>
          </a:xfrm>
        </p:spPr>
        <p:txBody>
          <a:bodyPr/>
          <a:lstStyle/>
          <a:p>
            <a:pPr algn="l"/>
            <a:r>
              <a:rPr lang="en-US" b="1" dirty="0">
                <a:solidFill>
                  <a:schemeClr val="bg1"/>
                </a:solidFill>
                <a:latin typeface="Kohinoor Devanagari" panose="02000000000000000000" pitchFamily="2" charset="77"/>
                <a:cs typeface="Kohinoor Devanagari" panose="02000000000000000000" pitchFamily="2" charset="77"/>
              </a:rPr>
              <a:t>CIT 596</a:t>
            </a:r>
            <a:br>
              <a:rPr lang="en-US" b="1" dirty="0">
                <a:solidFill>
                  <a:schemeClr val="bg1"/>
                </a:solidFill>
                <a:latin typeface="Kohinoor Devanagari" panose="02000000000000000000" pitchFamily="2" charset="77"/>
                <a:cs typeface="Kohinoor Devanagari" panose="02000000000000000000" pitchFamily="2" charset="77"/>
              </a:rPr>
            </a:br>
            <a:r>
              <a:rPr lang="en-US" b="1" dirty="0">
                <a:solidFill>
                  <a:schemeClr val="bg1"/>
                </a:solidFill>
                <a:latin typeface="Kohinoor Devanagari" panose="02000000000000000000" pitchFamily="2" charset="77"/>
                <a:cs typeface="Kohinoor Devanagari" panose="02000000000000000000" pitchFamily="2" charset="77"/>
              </a:rPr>
              <a:t>MODULE 10.2</a:t>
            </a:r>
          </a:p>
        </p:txBody>
      </p:sp>
      <p:sp>
        <p:nvSpPr>
          <p:cNvPr id="3" name="Subtitle 2">
            <a:extLst>
              <a:ext uri="{FF2B5EF4-FFF2-40B4-BE49-F238E27FC236}">
                <a16:creationId xmlns:a16="http://schemas.microsoft.com/office/drawing/2014/main" id="{CB0BEA70-1360-0C43-9765-7BD3B11D46B8}"/>
              </a:ext>
            </a:extLst>
          </p:cNvPr>
          <p:cNvSpPr>
            <a:spLocks noGrp="1"/>
          </p:cNvSpPr>
          <p:nvPr>
            <p:ph type="subTitle" idx="1"/>
          </p:nvPr>
        </p:nvSpPr>
        <p:spPr/>
        <p:txBody>
          <a:bodyPr>
            <a:normAutofit/>
          </a:bodyPr>
          <a:lstStyle/>
          <a:p>
            <a:pPr algn="l"/>
            <a:r>
              <a:rPr lang="en-US" sz="3500" dirty="0">
                <a:solidFill>
                  <a:schemeClr val="bg1"/>
                </a:solidFill>
                <a:latin typeface="Cordia New" panose="020B0304020202020204" pitchFamily="34" charset="-34"/>
                <a:cs typeface="Cordia New" panose="020B0304020202020204" pitchFamily="34" charset="-34"/>
              </a:rPr>
              <a:t>All-pairs Shortest paths by </a:t>
            </a:r>
            <a:r>
              <a:rPr lang="en-US" sz="3500">
                <a:solidFill>
                  <a:schemeClr val="bg1"/>
                </a:solidFill>
                <a:latin typeface="Cordia New" panose="020B0304020202020204" pitchFamily="34" charset="-34"/>
                <a:cs typeface="Cordia New" panose="020B0304020202020204" pitchFamily="34" charset="-34"/>
              </a:rPr>
              <a:t>Matrix Multiplication</a:t>
            </a:r>
          </a:p>
          <a:p>
            <a:pPr algn="l"/>
            <a:r>
              <a:rPr lang="en-US" sz="3500">
                <a:solidFill>
                  <a:schemeClr val="bg1"/>
                </a:solidFill>
                <a:latin typeface="Cordia New" panose="020B0304020202020204" pitchFamily="34" charset="-34"/>
                <a:cs typeface="Cordia New" panose="020B0304020202020204" pitchFamily="34" charset="-34"/>
              </a:rPr>
              <a:t>Sampath </a:t>
            </a:r>
            <a:r>
              <a:rPr lang="en-US" sz="3500" dirty="0">
                <a:solidFill>
                  <a:schemeClr val="bg1"/>
                </a:solidFill>
                <a:latin typeface="Cordia New" panose="020B0304020202020204" pitchFamily="34" charset="-34"/>
                <a:cs typeface="Cordia New" panose="020B0304020202020204" pitchFamily="34" charset="-34"/>
              </a:rPr>
              <a:t>Kannan</a:t>
            </a:r>
          </a:p>
          <a:p>
            <a:pPr algn="l"/>
            <a:endParaRPr lang="en-US" sz="3500" dirty="0"/>
          </a:p>
        </p:txBody>
      </p:sp>
      <p:pic>
        <p:nvPicPr>
          <p:cNvPr id="6" name="Picture 5">
            <a:extLst>
              <a:ext uri="{FF2B5EF4-FFF2-40B4-BE49-F238E27FC236}">
                <a16:creationId xmlns:a16="http://schemas.microsoft.com/office/drawing/2014/main" id="{48018B4B-E87A-734B-A18C-F68D6F663210}"/>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2431" y="-1049444"/>
            <a:ext cx="3292040" cy="4104889"/>
          </a:xfrm>
          <a:prstGeom prst="rect">
            <a:avLst/>
          </a:prstGeom>
        </p:spPr>
      </p:pic>
      <p:pic>
        <p:nvPicPr>
          <p:cNvPr id="8" name="Picture 7">
            <a:extLst>
              <a:ext uri="{FF2B5EF4-FFF2-40B4-BE49-F238E27FC236}">
                <a16:creationId xmlns:a16="http://schemas.microsoft.com/office/drawing/2014/main" id="{0989B541-2A42-9E40-9B2D-EA08A163AA03}"/>
              </a:ext>
            </a:extLst>
          </p:cNvPr>
          <p:cNvPicPr>
            <a:picLocks noChangeAspect="1"/>
          </p:cNvPicPr>
          <p:nvPr/>
        </p:nvPicPr>
        <p:blipFill>
          <a:blip r:embed="rId4">
            <a:alphaModFix amt="19000"/>
            <a:extLst>
              <a:ext uri="{28A0092B-C50C-407E-A947-70E740481C1C}">
                <a14:useLocalDpi xmlns:a14="http://schemas.microsoft.com/office/drawing/2010/main" val="0"/>
              </a:ext>
            </a:extLst>
          </a:blip>
          <a:stretch>
            <a:fillRect/>
          </a:stretch>
        </p:blipFill>
        <p:spPr>
          <a:xfrm>
            <a:off x="379412" y="4402953"/>
            <a:ext cx="3292040" cy="2274500"/>
          </a:xfrm>
          <a:prstGeom prst="rect">
            <a:avLst/>
          </a:prstGeom>
        </p:spPr>
      </p:pic>
      <p:pic>
        <p:nvPicPr>
          <p:cNvPr id="10" name="Picture 9">
            <a:extLst>
              <a:ext uri="{FF2B5EF4-FFF2-40B4-BE49-F238E27FC236}">
                <a16:creationId xmlns:a16="http://schemas.microsoft.com/office/drawing/2014/main" id="{DEEF2A54-15A6-0443-92A1-DA8D4C57F049}"/>
              </a:ext>
            </a:extLst>
          </p:cNvPr>
          <p:cNvPicPr>
            <a:picLocks noChangeAspect="1"/>
          </p:cNvPicPr>
          <p:nvPr/>
        </p:nvPicPr>
        <p:blipFill>
          <a:blip r:embed="rId5">
            <a:alphaModFix amt="19000"/>
            <a:extLst>
              <a:ext uri="{28A0092B-C50C-407E-A947-70E740481C1C}">
                <a14:useLocalDpi xmlns:a14="http://schemas.microsoft.com/office/drawing/2010/main" val="0"/>
              </a:ext>
            </a:extLst>
          </a:blip>
          <a:stretch>
            <a:fillRect/>
          </a:stretch>
        </p:blipFill>
        <p:spPr>
          <a:xfrm>
            <a:off x="4189412" y="515071"/>
            <a:ext cx="8901019" cy="5989784"/>
          </a:xfrm>
          <a:prstGeom prst="rect">
            <a:avLst/>
          </a:prstGeom>
        </p:spPr>
      </p:pic>
    </p:spTree>
    <p:extLst>
      <p:ext uri="{BB962C8B-B14F-4D97-AF65-F5344CB8AC3E}">
        <p14:creationId xmlns:p14="http://schemas.microsoft.com/office/powerpoint/2010/main" val="15320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ALL PAIRS SHORTEST PATH PROBLEM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342900" indent="-342900"/>
                <a:r>
                  <a:rPr lang="en-US" sz="2400" dirty="0">
                    <a:latin typeface="Cordia New" panose="020B0304020202020204" pitchFamily="34" charset="-34"/>
                    <a:cs typeface="Cordia New" panose="020B0304020202020204" pitchFamily="34" charset="-34"/>
                  </a:rPr>
                  <a:t>Problem: given a weighted directed graph </a:t>
                </a:r>
                <a14:m>
                  <m:oMath xmlns:m="http://schemas.openxmlformats.org/officeDocument/2006/math">
                    <m:r>
                      <a:rPr lang="en-US" sz="2400" i="1" dirty="0">
                        <a:latin typeface="Cambria Math" panose="02040503050406030204" pitchFamily="18" charset="0"/>
                      </a:rPr>
                      <m:t>𝐺</m:t>
                    </m:r>
                    <m:r>
                      <a:rPr lang="en-US" sz="2400" i="1" dirty="0" smtClean="0">
                        <a:latin typeface="Cambria Math" panose="02040503050406030204" pitchFamily="18" charset="0"/>
                      </a:rPr>
                      <m:t>=</m:t>
                    </m:r>
                    <m:r>
                      <a:rPr lang="en-US" sz="2400" i="1" dirty="0">
                        <a:latin typeface="Cambria Math" panose="02040503050406030204" pitchFamily="18" charset="0"/>
                      </a:rPr>
                      <m:t>(</m:t>
                    </m:r>
                    <m:r>
                      <a:rPr lang="en-US" sz="2400" i="1" dirty="0">
                        <a:latin typeface="Cambria Math" panose="02040503050406030204" pitchFamily="18" charset="0"/>
                      </a:rPr>
                      <m:t>𝑉</m:t>
                    </m:r>
                    <m:r>
                      <a:rPr lang="en-US" sz="2400" i="1" dirty="0">
                        <a:latin typeface="Cambria Math" panose="02040503050406030204" pitchFamily="18" charset="0"/>
                      </a:rPr>
                      <m:t>, </m:t>
                    </m:r>
                    <m:r>
                      <a:rPr lang="en-US" sz="2400" i="1" dirty="0">
                        <a:latin typeface="Cambria Math" panose="02040503050406030204" pitchFamily="18" charset="0"/>
                      </a:rPr>
                      <m:t>𝐸</m:t>
                    </m:r>
                    <m:r>
                      <a:rPr lang="en-US" sz="2400" i="1" dirty="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with weight function </a:t>
                </a:r>
                <a14:m>
                  <m:oMath xmlns:m="http://schemas.openxmlformats.org/officeDocument/2006/math">
                    <m:r>
                      <a:rPr lang="en-US" sz="2400" i="1" dirty="0">
                        <a:latin typeface="Cambria Math" panose="02040503050406030204" pitchFamily="18" charset="0"/>
                      </a:rPr>
                      <m:t>𝑤</m:t>
                    </m:r>
                  </m:oMath>
                </a14:m>
                <a:r>
                  <a:rPr lang="en-US" sz="2400" dirty="0">
                    <a:latin typeface="Cordia New" panose="020B0304020202020204" pitchFamily="34" charset="-34"/>
                    <a:cs typeface="Cordia New" panose="020B0304020202020204" pitchFamily="34" charset="-34"/>
                  </a:rPr>
                  <a:t>, find the shortest paths between every pair of vertices </a:t>
                </a:r>
                <a14:m>
                  <m:oMath xmlns:m="http://schemas.openxmlformats.org/officeDocument/2006/math">
                    <m:r>
                      <a:rPr lang="en-US" sz="2400" i="1" dirty="0">
                        <a:latin typeface="Cambria Math" panose="02040503050406030204" pitchFamily="18" charset="0"/>
                      </a:rPr>
                      <m:t>𝑢</m:t>
                    </m:r>
                    <m:r>
                      <a:rPr lang="en-US" sz="2400" i="1" dirty="0">
                        <a:latin typeface="Cambria Math" panose="02040503050406030204" pitchFamily="18" charset="0"/>
                      </a:rPr>
                      <m:t>, </m:t>
                    </m:r>
                    <m:r>
                      <a:rPr lang="en-US" sz="2400" i="1" dirty="0">
                        <a:latin typeface="Cambria Math" panose="02040503050406030204" pitchFamily="18" charset="0"/>
                      </a:rPr>
                      <m:t>𝑣</m:t>
                    </m:r>
                  </m:oMath>
                </a14:m>
                <a:r>
                  <a:rPr lang="en-US" sz="2400" dirty="0">
                    <a:latin typeface="Cordia New" panose="020B0304020202020204" pitchFamily="34" charset="-34"/>
                    <a:cs typeface="Cordia New" panose="020B0304020202020204" pitchFamily="34" charset="-34"/>
                  </a:rPr>
                  <a:t>.</a:t>
                </a:r>
              </a:p>
              <a:p>
                <a:pPr marL="342900" indent="-342900"/>
                <a:r>
                  <a:rPr lang="en-US" sz="2400" dirty="0">
                    <a:latin typeface="Cordia New" panose="020B0304020202020204" pitchFamily="34" charset="-34"/>
                    <a:cs typeface="Cordia New" panose="020B0304020202020204" pitchFamily="34" charset="-34"/>
                  </a:rPr>
                  <a:t>The first solution represents </a:t>
                </a:r>
                <a14:m>
                  <m:oMath xmlns:m="http://schemas.openxmlformats.org/officeDocument/2006/math">
                    <m:r>
                      <a:rPr lang="en-US" sz="2400" i="1" dirty="0">
                        <a:latin typeface="Cambria Math" panose="02040503050406030204" pitchFamily="18" charset="0"/>
                      </a:rPr>
                      <m:t>𝐺</m:t>
                    </m:r>
                  </m:oMath>
                </a14:m>
                <a:r>
                  <a:rPr lang="en-US" sz="2400" dirty="0">
                    <a:latin typeface="Cordia New" panose="020B0304020202020204" pitchFamily="34" charset="-34"/>
                    <a:cs typeface="Cordia New" panose="020B0304020202020204" pitchFamily="34" charset="-34"/>
                  </a:rPr>
                  <a:t> by a matrix </a:t>
                </a:r>
                <a14:m>
                  <m:oMath xmlns:m="http://schemas.openxmlformats.org/officeDocument/2006/math">
                    <m:r>
                      <a:rPr lang="en-US" sz="2400" i="1" dirty="0">
                        <a:latin typeface="Cambria Math" panose="02040503050406030204" pitchFamily="18" charset="0"/>
                      </a:rPr>
                      <m:t>𝐴</m:t>
                    </m:r>
                  </m:oMath>
                </a14:m>
                <a:r>
                  <a:rPr lang="en-US" sz="2400" dirty="0">
                    <a:latin typeface="Cordia New" panose="020B0304020202020204" pitchFamily="34" charset="-34"/>
                    <a:cs typeface="Cordia New" panose="020B0304020202020204" pitchFamily="34" charset="-34"/>
                  </a:rPr>
                  <a:t>, which is like the adjacency matrix except:</a:t>
                </a:r>
              </a:p>
              <a:p>
                <a:pPr marL="0" indent="0">
                  <a:buNone/>
                </a:pPr>
                <a:r>
                  <a:rPr lang="en-US" sz="2400" dirty="0">
                    <a:latin typeface="Cordia New" panose="020B0304020202020204" pitchFamily="34" charset="-34"/>
                    <a:cs typeface="Cordia New" panose="020B0304020202020204" pitchFamily="34" charset="-34"/>
                  </a:rPr>
                  <a:t>	</a:t>
                </a:r>
                <a14:m>
                  <m:oMath xmlns:m="http://schemas.openxmlformats.org/officeDocument/2006/math">
                    <m:r>
                      <a:rPr lang="en-US" sz="2400" i="1">
                        <a:latin typeface="Cambria Math" panose="02040503050406030204" pitchFamily="18" charset="0"/>
                      </a:rPr>
                      <m:t>𝐴</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𝑗</m:t>
                        </m:r>
                      </m:e>
                    </m:d>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smtClean="0">
                                <a:latin typeface="Cambria Math" panose="02040503050406030204" pitchFamily="18" charset="0"/>
                              </a:rPr>
                              <m:t>0</m:t>
                            </m:r>
                            <m:r>
                              <a:rPr lang="en-US" sz="2400" b="0" i="1" smtClean="0">
                                <a:latin typeface="Cambria Math" panose="02040503050406030204" pitchFamily="18" charset="0"/>
                              </a:rPr>
                              <m:t>  </m:t>
                            </m:r>
                          </m:e>
                          <m:e>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m:t>
                            </m:r>
                          </m:e>
                          <m:e>
                            <m:r>
                              <m:rPr>
                                <m:nor/>
                              </m:rPr>
                              <a:rPr lang="en-US" sz="2400">
                                <a:latin typeface="Cordia New" panose="020B0304020202020204" pitchFamily="34" charset="-34"/>
                                <a:cs typeface="Cordia New" panose="020B0304020202020204" pitchFamily="34" charset="-34"/>
                              </a:rPr>
                              <m:t>∞</m:t>
                            </m:r>
                          </m:e>
                        </m:eqArr>
                      </m:e>
                    </m:d>
                  </m:oMath>
                </a14:m>
                <a:endParaRPr lang="en-US" sz="2400" dirty="0">
                  <a:latin typeface="Cordia New" panose="020B0304020202020204" pitchFamily="34" charset="-34"/>
                  <a:cs typeface="Cordia New" panose="020B0304020202020204" pitchFamily="34" charset="-34"/>
                </a:endParaRPr>
              </a:p>
              <a:p>
                <a:pPr marL="342900" indent="-342900"/>
                <a:endParaRPr lang="en-US" sz="2400" dirty="0">
                  <a:latin typeface="Cordia New" panose="020B0304020202020204" pitchFamily="34" charset="-34"/>
                  <a:cs typeface="Cordia New" panose="020B0304020202020204" pitchFamily="34" charset="-34"/>
                </a:endParaRPr>
              </a:p>
              <a:p>
                <a:pPr marL="342900" indent="-342900"/>
                <a:endParaRPr lang="en-US" sz="2400" dirty="0">
                  <a:latin typeface="Cordia New" panose="020B0304020202020204" pitchFamily="34" charset="-34"/>
                  <a:cs typeface="Cordia New" panose="020B0304020202020204" pitchFamily="34" charset="-34"/>
                </a:endParaRPr>
              </a:p>
              <a:p>
                <a:pPr marL="342900" indent="-342900"/>
                <a:r>
                  <a:rPr lang="en-US" sz="2400" dirty="0">
                    <a:latin typeface="Cordia New" panose="020B0304020202020204" pitchFamily="34" charset="-34"/>
                    <a:cs typeface="Cordia New" panose="020B0304020202020204" pitchFamily="34" charset="-34"/>
                  </a:rPr>
                  <a:t>Thus </a:t>
                </a:r>
                <a14:m>
                  <m:oMath xmlns:m="http://schemas.openxmlformats.org/officeDocument/2006/math">
                    <m:r>
                      <a:rPr lang="en-US" sz="2400" i="1" dirty="0">
                        <a:latin typeface="Cambria Math" panose="02040503050406030204" pitchFamily="18" charset="0"/>
                      </a:rPr>
                      <m:t>𝐴</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 </m:t>
                    </m:r>
                    <m:r>
                      <a:rPr lang="en-US" sz="2400" i="1" dirty="0">
                        <a:latin typeface="Cambria Math" panose="02040503050406030204" pitchFamily="18" charset="0"/>
                      </a:rPr>
                      <m:t>𝑗</m:t>
                    </m:r>
                    <m:r>
                      <a:rPr lang="en-US" sz="2400" i="1" dirty="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represents the weight of the shortest path between any pair of vertices using at most 1 edge. </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24" t="-35465" b="-436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grpSp>
        <p:nvGrpSpPr>
          <p:cNvPr id="53" name="Group 52">
            <a:extLst>
              <a:ext uri="{FF2B5EF4-FFF2-40B4-BE49-F238E27FC236}">
                <a16:creationId xmlns:a16="http://schemas.microsoft.com/office/drawing/2014/main" id="{93EC15CA-B81B-43F9-97C7-87B806F1056F}"/>
              </a:ext>
            </a:extLst>
          </p:cNvPr>
          <p:cNvGrpSpPr/>
          <p:nvPr/>
        </p:nvGrpSpPr>
        <p:grpSpPr>
          <a:xfrm>
            <a:off x="7770812" y="2824353"/>
            <a:ext cx="1893377" cy="2073849"/>
            <a:chOff x="7856910" y="2611436"/>
            <a:chExt cx="1558158" cy="1697827"/>
          </a:xfrm>
        </p:grpSpPr>
        <p:sp>
          <p:nvSpPr>
            <p:cNvPr id="54" name="Oval 53">
              <a:extLst>
                <a:ext uri="{FF2B5EF4-FFF2-40B4-BE49-F238E27FC236}">
                  <a16:creationId xmlns:a16="http://schemas.microsoft.com/office/drawing/2014/main" id="{968AF517-85AA-4FA6-9DE6-0B806374E69C}"/>
                </a:ext>
              </a:extLst>
            </p:cNvPr>
            <p:cNvSpPr>
              <a:spLocks noChangeAspect="1"/>
            </p:cNvSpPr>
            <p:nvPr/>
          </p:nvSpPr>
          <p:spPr>
            <a:xfrm>
              <a:off x="7936812" y="3062797"/>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ordia New" panose="020B0304020202020204" pitchFamily="34" charset="-34"/>
                  <a:cs typeface="Cordia New" panose="020B0304020202020204" pitchFamily="34" charset="-34"/>
                </a:rPr>
                <a:t>1</a:t>
              </a:r>
              <a:endParaRPr lang="en-IN" sz="2000" dirty="0">
                <a:latin typeface="Cordia New" panose="020B0304020202020204" pitchFamily="34" charset="-34"/>
                <a:cs typeface="Cordia New" panose="020B0304020202020204" pitchFamily="34" charset="-34"/>
              </a:endParaRPr>
            </a:p>
          </p:txBody>
        </p:sp>
        <p:sp>
          <p:nvSpPr>
            <p:cNvPr id="55" name="Oval 54">
              <a:extLst>
                <a:ext uri="{FF2B5EF4-FFF2-40B4-BE49-F238E27FC236}">
                  <a16:creationId xmlns:a16="http://schemas.microsoft.com/office/drawing/2014/main" id="{D3A42072-1081-441C-97BD-6DF81948F51B}"/>
                </a:ext>
              </a:extLst>
            </p:cNvPr>
            <p:cNvSpPr>
              <a:spLocks noChangeAspect="1"/>
            </p:cNvSpPr>
            <p:nvPr/>
          </p:nvSpPr>
          <p:spPr>
            <a:xfrm>
              <a:off x="9158725" y="4052920"/>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ordia New" panose="020B0304020202020204" pitchFamily="34" charset="-34"/>
                  <a:cs typeface="Cordia New" panose="020B0304020202020204" pitchFamily="34" charset="-34"/>
                </a:rPr>
                <a:t>3</a:t>
              </a:r>
              <a:endParaRPr lang="en-IN" sz="2000" dirty="0">
                <a:latin typeface="Cordia New" panose="020B0304020202020204" pitchFamily="34" charset="-34"/>
                <a:cs typeface="Cordia New" panose="020B0304020202020204" pitchFamily="34" charset="-34"/>
              </a:endParaRPr>
            </a:p>
          </p:txBody>
        </p:sp>
        <p:sp>
          <p:nvSpPr>
            <p:cNvPr id="56" name="Oval 55">
              <a:extLst>
                <a:ext uri="{FF2B5EF4-FFF2-40B4-BE49-F238E27FC236}">
                  <a16:creationId xmlns:a16="http://schemas.microsoft.com/office/drawing/2014/main" id="{EBFA02F9-0D91-446F-8489-16B3F364ED90}"/>
                </a:ext>
              </a:extLst>
            </p:cNvPr>
            <p:cNvSpPr>
              <a:spLocks noChangeAspect="1"/>
            </p:cNvSpPr>
            <p:nvPr/>
          </p:nvSpPr>
          <p:spPr>
            <a:xfrm>
              <a:off x="7936812" y="4052920"/>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ordia New" panose="020B0304020202020204" pitchFamily="34" charset="-34"/>
                  <a:cs typeface="Cordia New" panose="020B0304020202020204" pitchFamily="34" charset="-34"/>
                </a:rPr>
                <a:t>4</a:t>
              </a:r>
              <a:endParaRPr lang="en-IN" sz="2400" dirty="0">
                <a:latin typeface="Cordia New" panose="020B0304020202020204" pitchFamily="34" charset="-34"/>
                <a:cs typeface="Cordia New" panose="020B0304020202020204" pitchFamily="34" charset="-34"/>
              </a:endParaRPr>
            </a:p>
          </p:txBody>
        </p:sp>
        <p:sp>
          <p:nvSpPr>
            <p:cNvPr id="57" name="Oval 56">
              <a:extLst>
                <a:ext uri="{FF2B5EF4-FFF2-40B4-BE49-F238E27FC236}">
                  <a16:creationId xmlns:a16="http://schemas.microsoft.com/office/drawing/2014/main" id="{394DFB8F-8CF0-45D9-A6F2-5069965ACE9F}"/>
                </a:ext>
              </a:extLst>
            </p:cNvPr>
            <p:cNvSpPr>
              <a:spLocks noChangeAspect="1"/>
            </p:cNvSpPr>
            <p:nvPr/>
          </p:nvSpPr>
          <p:spPr>
            <a:xfrm>
              <a:off x="9158725" y="3062797"/>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ordia New" panose="020B0304020202020204" pitchFamily="34" charset="-34"/>
                  <a:cs typeface="Cordia New" panose="020B0304020202020204" pitchFamily="34" charset="-34"/>
                </a:rPr>
                <a:t>2</a:t>
              </a:r>
              <a:endParaRPr lang="en-IN" sz="2000" dirty="0">
                <a:latin typeface="Cordia New" panose="020B0304020202020204" pitchFamily="34" charset="-34"/>
                <a:cs typeface="Cordia New" panose="020B0304020202020204" pitchFamily="34" charset="-34"/>
              </a:endParaRPr>
            </a:p>
          </p:txBody>
        </p:sp>
        <p:sp>
          <p:nvSpPr>
            <p:cNvPr id="58" name="TextBox 57">
              <a:extLst>
                <a:ext uri="{FF2B5EF4-FFF2-40B4-BE49-F238E27FC236}">
                  <a16:creationId xmlns:a16="http://schemas.microsoft.com/office/drawing/2014/main" id="{1F8B1AEB-7521-4053-9E63-1EC0B5641DCE}"/>
                </a:ext>
              </a:extLst>
            </p:cNvPr>
            <p:cNvSpPr txBox="1"/>
            <p:nvPr/>
          </p:nvSpPr>
          <p:spPr>
            <a:xfrm>
              <a:off x="8621638" y="3133575"/>
              <a:ext cx="228484" cy="327564"/>
            </a:xfrm>
            <a:prstGeom prst="rect">
              <a:avLst/>
            </a:prstGeom>
            <a:noFill/>
          </p:spPr>
          <p:txBody>
            <a:bodyPr wrap="none" rtlCol="0">
              <a:spAutoFit/>
            </a:bodyPr>
            <a:lstStyle/>
            <a:p>
              <a:pPr algn="ctr"/>
              <a:r>
                <a:rPr lang="en-US" sz="2000" dirty="0">
                  <a:solidFill>
                    <a:schemeClr val="lt1"/>
                  </a:solidFill>
                  <a:latin typeface="Cordia New" panose="020B0304020202020204" pitchFamily="34" charset="-34"/>
                  <a:cs typeface="Cordia New" panose="020B0304020202020204" pitchFamily="34" charset="-34"/>
                </a:rPr>
                <a:t>7</a:t>
              </a:r>
              <a:endParaRPr lang="en-IN" sz="2000" dirty="0">
                <a:solidFill>
                  <a:schemeClr val="lt1"/>
                </a:solidFill>
                <a:latin typeface="Cordia New" panose="020B0304020202020204" pitchFamily="34" charset="-34"/>
                <a:cs typeface="Cordia New" panose="020B0304020202020204" pitchFamily="34" charset="-34"/>
              </a:endParaRPr>
            </a:p>
          </p:txBody>
        </p:sp>
        <p:sp>
          <p:nvSpPr>
            <p:cNvPr id="59" name="TextBox 58">
              <a:extLst>
                <a:ext uri="{FF2B5EF4-FFF2-40B4-BE49-F238E27FC236}">
                  <a16:creationId xmlns:a16="http://schemas.microsoft.com/office/drawing/2014/main" id="{F9E41718-BFDE-4EDF-BFC3-C9002E3CE2C4}"/>
                </a:ext>
              </a:extLst>
            </p:cNvPr>
            <p:cNvSpPr txBox="1"/>
            <p:nvPr/>
          </p:nvSpPr>
          <p:spPr>
            <a:xfrm>
              <a:off x="8006985" y="3533559"/>
              <a:ext cx="220569" cy="302366"/>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2</a:t>
              </a:r>
            </a:p>
          </p:txBody>
        </p:sp>
        <p:cxnSp>
          <p:nvCxnSpPr>
            <p:cNvPr id="60" name="Straight Arrow Connector 59">
              <a:extLst>
                <a:ext uri="{FF2B5EF4-FFF2-40B4-BE49-F238E27FC236}">
                  <a16:creationId xmlns:a16="http://schemas.microsoft.com/office/drawing/2014/main" id="{BD026EAB-93D9-418A-A47E-2221D7CE4436}"/>
                </a:ext>
              </a:extLst>
            </p:cNvPr>
            <p:cNvCxnSpPr>
              <a:cxnSpLocks/>
              <a:stCxn id="56" idx="0"/>
              <a:endCxn id="54" idx="4"/>
            </p:cNvCxnSpPr>
            <p:nvPr/>
          </p:nvCxnSpPr>
          <p:spPr>
            <a:xfrm flipV="1">
              <a:off x="8064984" y="3319140"/>
              <a:ext cx="0" cy="7337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D5E8E44-AA3C-4781-888E-2B428D6053D2}"/>
                </a:ext>
              </a:extLst>
            </p:cNvPr>
            <p:cNvCxnSpPr>
              <a:cxnSpLocks/>
              <a:stCxn id="57" idx="2"/>
              <a:endCxn id="54" idx="6"/>
            </p:cNvCxnSpPr>
            <p:nvPr/>
          </p:nvCxnSpPr>
          <p:spPr>
            <a:xfrm flipH="1">
              <a:off x="8193155" y="3190969"/>
              <a:ext cx="96557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5A86C16-7D68-4A5A-AB69-ABDE08490824}"/>
                </a:ext>
              </a:extLst>
            </p:cNvPr>
            <p:cNvCxnSpPr>
              <a:cxnSpLocks/>
              <a:stCxn id="54" idx="3"/>
              <a:endCxn id="56" idx="1"/>
            </p:cNvCxnSpPr>
            <p:nvPr/>
          </p:nvCxnSpPr>
          <p:spPr>
            <a:xfrm>
              <a:off x="7974353" y="3281599"/>
              <a:ext cx="0" cy="80886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CA17F2A3-C596-459A-AED1-5E40CC553F89}"/>
                </a:ext>
              </a:extLst>
            </p:cNvPr>
            <p:cNvSpPr txBox="1"/>
            <p:nvPr/>
          </p:nvSpPr>
          <p:spPr>
            <a:xfrm>
              <a:off x="7856910" y="3554528"/>
              <a:ext cx="45719" cy="327564"/>
            </a:xfrm>
            <a:prstGeom prst="rect">
              <a:avLst/>
            </a:prstGeom>
            <a:noFill/>
          </p:spPr>
          <p:txBody>
            <a:bodyPr wrap="square" rtlCol="0">
              <a:spAutoFit/>
            </a:bodyPr>
            <a:lstStyle/>
            <a:p>
              <a:pPr algn="ctr"/>
              <a:r>
                <a:rPr lang="en-US" sz="2000" dirty="0">
                  <a:solidFill>
                    <a:schemeClr val="lt1"/>
                  </a:solidFill>
                  <a:latin typeface="Cordia New" panose="020B0304020202020204" pitchFamily="34" charset="-34"/>
                  <a:cs typeface="Cordia New" panose="020B0304020202020204" pitchFamily="34" charset="-34"/>
                </a:rPr>
                <a:t>1</a:t>
              </a:r>
              <a:endParaRPr lang="en-IN" sz="2000" dirty="0">
                <a:solidFill>
                  <a:schemeClr val="lt1"/>
                </a:solidFill>
                <a:latin typeface="Cordia New" panose="020B0304020202020204" pitchFamily="34" charset="-34"/>
                <a:cs typeface="Cordia New" panose="020B0304020202020204" pitchFamily="34" charset="-34"/>
              </a:endParaRPr>
            </a:p>
          </p:txBody>
        </p:sp>
        <p:cxnSp>
          <p:nvCxnSpPr>
            <p:cNvPr id="64" name="Straight Arrow Connector 63">
              <a:extLst>
                <a:ext uri="{FF2B5EF4-FFF2-40B4-BE49-F238E27FC236}">
                  <a16:creationId xmlns:a16="http://schemas.microsoft.com/office/drawing/2014/main" id="{5AB7510F-F513-490B-8C84-D052F7041061}"/>
                </a:ext>
              </a:extLst>
            </p:cNvPr>
            <p:cNvCxnSpPr>
              <a:cxnSpLocks/>
              <a:stCxn id="57" idx="4"/>
              <a:endCxn id="55" idx="0"/>
            </p:cNvCxnSpPr>
            <p:nvPr/>
          </p:nvCxnSpPr>
          <p:spPr>
            <a:xfrm>
              <a:off x="9286897" y="3319140"/>
              <a:ext cx="0" cy="7337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1A394BD8-3407-4535-87B5-340B16C9E58E}"/>
                </a:ext>
              </a:extLst>
            </p:cNvPr>
            <p:cNvSpPr txBox="1"/>
            <p:nvPr/>
          </p:nvSpPr>
          <p:spPr>
            <a:xfrm>
              <a:off x="9106838" y="3577699"/>
              <a:ext cx="228484" cy="327564"/>
            </a:xfrm>
            <a:prstGeom prst="rect">
              <a:avLst/>
            </a:prstGeom>
            <a:noFill/>
          </p:spPr>
          <p:txBody>
            <a:bodyPr wrap="none" rtlCol="0">
              <a:spAutoFit/>
            </a:bodyPr>
            <a:lstStyle/>
            <a:p>
              <a:r>
                <a:rPr lang="en-US" sz="2000" dirty="0">
                  <a:latin typeface="Cordia New" panose="020B0304020202020204" pitchFamily="34" charset="-34"/>
                  <a:cs typeface="Cordia New" panose="020B0304020202020204" pitchFamily="34" charset="-34"/>
                </a:rPr>
                <a:t>3</a:t>
              </a:r>
              <a:endParaRPr lang="en-IN" sz="2000" dirty="0">
                <a:latin typeface="Cordia New" panose="020B0304020202020204" pitchFamily="34" charset="-34"/>
                <a:cs typeface="Cordia New" panose="020B0304020202020204" pitchFamily="34" charset="-34"/>
              </a:endParaRPr>
            </a:p>
          </p:txBody>
        </p:sp>
        <p:cxnSp>
          <p:nvCxnSpPr>
            <p:cNvPr id="66" name="Straight Arrow Connector 65">
              <a:extLst>
                <a:ext uri="{FF2B5EF4-FFF2-40B4-BE49-F238E27FC236}">
                  <a16:creationId xmlns:a16="http://schemas.microsoft.com/office/drawing/2014/main" id="{50A3B34E-AB4E-4360-A512-7C3C7F5DA155}"/>
                </a:ext>
              </a:extLst>
            </p:cNvPr>
            <p:cNvCxnSpPr>
              <a:cxnSpLocks/>
              <a:stCxn id="57" idx="3"/>
              <a:endCxn id="56" idx="7"/>
            </p:cNvCxnSpPr>
            <p:nvPr/>
          </p:nvCxnSpPr>
          <p:spPr>
            <a:xfrm flipH="1">
              <a:off x="8155614" y="3281599"/>
              <a:ext cx="1040652" cy="80886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9035395-0349-430C-8510-24A80A98C315}"/>
                </a:ext>
              </a:extLst>
            </p:cNvPr>
            <p:cNvSpPr txBox="1"/>
            <p:nvPr/>
          </p:nvSpPr>
          <p:spPr>
            <a:xfrm>
              <a:off x="8530457" y="3469163"/>
              <a:ext cx="228484" cy="327564"/>
            </a:xfrm>
            <a:prstGeom prst="rect">
              <a:avLst/>
            </a:prstGeom>
            <a:noFill/>
          </p:spPr>
          <p:txBody>
            <a:bodyPr wrap="none" rtlCol="0">
              <a:spAutoFit/>
            </a:bodyPr>
            <a:lstStyle/>
            <a:p>
              <a:pPr algn="ctr"/>
              <a:r>
                <a:rPr lang="en-US" sz="2000" dirty="0">
                  <a:solidFill>
                    <a:schemeClr val="lt1"/>
                  </a:solidFill>
                  <a:latin typeface="Cordia New" panose="020B0304020202020204" pitchFamily="34" charset="-34"/>
                  <a:cs typeface="Cordia New" panose="020B0304020202020204" pitchFamily="34" charset="-34"/>
                </a:rPr>
                <a:t>2</a:t>
              </a:r>
              <a:endParaRPr lang="en-IN" sz="2000" dirty="0">
                <a:solidFill>
                  <a:schemeClr val="lt1"/>
                </a:solidFill>
                <a:latin typeface="Cordia New" panose="020B0304020202020204" pitchFamily="34" charset="-34"/>
                <a:cs typeface="Cordia New" panose="020B0304020202020204" pitchFamily="34" charset="-34"/>
              </a:endParaRPr>
            </a:p>
          </p:txBody>
        </p:sp>
        <p:cxnSp>
          <p:nvCxnSpPr>
            <p:cNvPr id="68" name="Straight Arrow Connector 77">
              <a:extLst>
                <a:ext uri="{FF2B5EF4-FFF2-40B4-BE49-F238E27FC236}">
                  <a16:creationId xmlns:a16="http://schemas.microsoft.com/office/drawing/2014/main" id="{02F2FEBD-D24F-4FFF-A561-89F4617A1C0D}"/>
                </a:ext>
              </a:extLst>
            </p:cNvPr>
            <p:cNvCxnSpPr>
              <a:cxnSpLocks/>
              <a:stCxn id="55" idx="6"/>
              <a:endCxn id="54" idx="0"/>
            </p:cNvCxnSpPr>
            <p:nvPr/>
          </p:nvCxnSpPr>
          <p:spPr>
            <a:xfrm flipH="1" flipV="1">
              <a:off x="8064984" y="3062797"/>
              <a:ext cx="1350084" cy="1118295"/>
            </a:xfrm>
            <a:prstGeom prst="curvedConnector4">
              <a:avLst>
                <a:gd name="adj1" fmla="val -16932"/>
                <a:gd name="adj2" fmla="val 120442"/>
              </a:avLst>
            </a:prstGeom>
            <a:ln w="2540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93835689-B5B4-48B0-ADCB-090AE6633829}"/>
                </a:ext>
              </a:extLst>
            </p:cNvPr>
            <p:cNvSpPr txBox="1"/>
            <p:nvPr/>
          </p:nvSpPr>
          <p:spPr>
            <a:xfrm>
              <a:off x="8621398" y="2611436"/>
              <a:ext cx="228484" cy="327564"/>
            </a:xfrm>
            <a:prstGeom prst="rect">
              <a:avLst/>
            </a:prstGeom>
            <a:noFill/>
          </p:spPr>
          <p:txBody>
            <a:bodyPr wrap="none" rtlCol="0">
              <a:spAutoFit/>
            </a:bodyPr>
            <a:lstStyle>
              <a:defPPr>
                <a:defRPr lang="en-US"/>
              </a:defPPr>
              <a:lvl1pPr>
                <a:defRPr sz="1200"/>
              </a:lvl1pPr>
            </a:lstStyle>
            <a:p>
              <a:pPr algn="ctr"/>
              <a:r>
                <a:rPr lang="en-US" sz="2000" dirty="0">
                  <a:solidFill>
                    <a:schemeClr val="lt1"/>
                  </a:solidFill>
                  <a:latin typeface="Cordia New" panose="020B0304020202020204" pitchFamily="34" charset="-34"/>
                  <a:cs typeface="Cordia New" panose="020B0304020202020204" pitchFamily="34" charset="-34"/>
                </a:rPr>
                <a:t>1</a:t>
              </a:r>
              <a:endParaRPr lang="en-IN" sz="2000" dirty="0">
                <a:solidFill>
                  <a:schemeClr val="lt1"/>
                </a:solidFill>
                <a:latin typeface="Cordia New" panose="020B0304020202020204" pitchFamily="34" charset="-34"/>
                <a:cs typeface="Cordia New" panose="020B0304020202020204" pitchFamily="34" charset="-34"/>
              </a:endParaRPr>
            </a:p>
          </p:txBody>
        </p:sp>
        <p:cxnSp>
          <p:nvCxnSpPr>
            <p:cNvPr id="70" name="Straight Arrow Connector 69">
              <a:extLst>
                <a:ext uri="{FF2B5EF4-FFF2-40B4-BE49-F238E27FC236}">
                  <a16:creationId xmlns:a16="http://schemas.microsoft.com/office/drawing/2014/main" id="{2003274E-ED30-4E92-9DA5-178FC6EA7050}"/>
                </a:ext>
              </a:extLst>
            </p:cNvPr>
            <p:cNvCxnSpPr>
              <a:stCxn id="56" idx="6"/>
              <a:endCxn id="55" idx="2"/>
            </p:cNvCxnSpPr>
            <p:nvPr/>
          </p:nvCxnSpPr>
          <p:spPr>
            <a:xfrm>
              <a:off x="8193155" y="4181092"/>
              <a:ext cx="96557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5EEA4759-8763-4133-9CD4-E678BABFB8CA}"/>
                </a:ext>
              </a:extLst>
            </p:cNvPr>
            <p:cNvSpPr txBox="1"/>
            <p:nvPr/>
          </p:nvSpPr>
          <p:spPr>
            <a:xfrm>
              <a:off x="8576564" y="3948584"/>
              <a:ext cx="228484" cy="327564"/>
            </a:xfrm>
            <a:prstGeom prst="rect">
              <a:avLst/>
            </a:prstGeom>
            <a:noFill/>
          </p:spPr>
          <p:txBody>
            <a:bodyPr wrap="none" rtlCol="0">
              <a:spAutoFit/>
            </a:bodyPr>
            <a:lstStyle/>
            <a:p>
              <a:r>
                <a:rPr lang="en-US" sz="2000" dirty="0">
                  <a:latin typeface="Cordia New" panose="020B0304020202020204" pitchFamily="34" charset="-34"/>
                  <a:cs typeface="Cordia New" panose="020B0304020202020204" pitchFamily="34" charset="-34"/>
                </a:rPr>
                <a:t>5</a:t>
              </a:r>
              <a:endParaRPr lang="en-IN" dirty="0">
                <a:latin typeface="Cordia New" panose="020B0304020202020204" pitchFamily="34" charset="-34"/>
                <a:cs typeface="Cordia New" panose="020B0304020202020204" pitchFamily="34" charset="-34"/>
              </a:endParaRP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F41F2D8-A3DF-1E42-BCFA-84ED7D6FEBCF}"/>
                  </a:ext>
                </a:extLst>
              </p:cNvPr>
              <p:cNvSpPr txBox="1"/>
              <p:nvPr/>
            </p:nvSpPr>
            <p:spPr>
              <a:xfrm>
                <a:off x="4229814" y="2919650"/>
                <a:ext cx="1167564" cy="1215717"/>
              </a:xfrm>
              <a:prstGeom prst="rect">
                <a:avLst/>
              </a:prstGeom>
              <a:noFill/>
            </p:spPr>
            <p:txBody>
              <a:bodyPr wrap="none" rtlCol="0">
                <a:spAutoFit/>
              </a:bodyPr>
              <a:lstStyle/>
              <a:p>
                <a:pPr>
                  <a:spcBef>
                    <a:spcPts val="300"/>
                  </a:spcBef>
                </a:pPr>
                <a:r>
                  <a:rPr lang="en-US" sz="2400" dirty="0">
                    <a:latin typeface="Cordia New" panose="020B0304020202020204" pitchFamily="34" charset="-34"/>
                    <a:cs typeface="Cordia New" panose="020B0304020202020204" pitchFamily="34" charset="-34"/>
                  </a:rPr>
                  <a:t>If </a:t>
                </a:r>
                <a14:m>
                  <m:oMath xmlns:m="http://schemas.openxmlformats.org/officeDocument/2006/math">
                    <m:r>
                      <a:rPr lang="en-US" sz="2000" i="1" dirty="0" smtClean="0">
                        <a:latin typeface="Cambria Math" panose="02040503050406030204" pitchFamily="18" charset="0"/>
                      </a:rPr>
                      <m:t>𝑖</m:t>
                    </m:r>
                    <m:r>
                      <a:rPr lang="en-US" sz="2000" i="1" dirty="0" smtClean="0">
                        <a:latin typeface="Cambria Math" panose="02040503050406030204" pitchFamily="18" charset="0"/>
                      </a:rPr>
                      <m:t> = </m:t>
                    </m:r>
                    <m:r>
                      <a:rPr lang="en-US" sz="2000" i="1" dirty="0" smtClean="0">
                        <a:latin typeface="Cambria Math" panose="02040503050406030204" pitchFamily="18" charset="0"/>
                      </a:rPr>
                      <m:t>𝑗</m:t>
                    </m:r>
                  </m:oMath>
                </a14:m>
                <a:endParaRPr lang="en-US" sz="2000" dirty="0">
                  <a:latin typeface="Cordia New" panose="020B0304020202020204" pitchFamily="34" charset="-34"/>
                  <a:cs typeface="Cordia New" panose="020B0304020202020204" pitchFamily="34" charset="-34"/>
                </a:endParaRPr>
              </a:p>
              <a:p>
                <a:pPr>
                  <a:spcBef>
                    <a:spcPts val="300"/>
                  </a:spcBef>
                </a:pPr>
                <a:r>
                  <a:rPr lang="en-US" sz="2000" dirty="0">
                    <a:latin typeface="Cordia New" panose="020B0304020202020204" pitchFamily="34" charset="-34"/>
                    <a:cs typeface="Cordia New" panose="020B0304020202020204" pitchFamily="34" charset="-34"/>
                  </a:rPr>
                  <a:t>If (</a:t>
                </a:r>
                <a14:m>
                  <m:oMath xmlns:m="http://schemas.openxmlformats.org/officeDocument/2006/math">
                    <m:r>
                      <a:rPr lang="en-US" sz="2000" i="1" dirty="0" smtClean="0">
                        <a:latin typeface="Cambria Math" panose="02040503050406030204" pitchFamily="18" charset="0"/>
                      </a:rPr>
                      <m:t>𝑖</m:t>
                    </m:r>
                    <m:r>
                      <a:rPr lang="en-US" sz="2000" i="1" dirty="0" smtClean="0">
                        <a:latin typeface="Cambria Math" panose="02040503050406030204" pitchFamily="18" charset="0"/>
                      </a:rPr>
                      <m:t>, </m:t>
                    </m:r>
                    <m:r>
                      <a:rPr lang="en-US" sz="2000" i="1" dirty="0" smtClean="0">
                        <a:latin typeface="Cambria Math" panose="02040503050406030204" pitchFamily="18" charset="0"/>
                      </a:rPr>
                      <m:t>𝑗</m:t>
                    </m:r>
                  </m:oMath>
                </a14:m>
                <a:r>
                  <a:rPr lang="en-US" sz="2000" dirty="0">
                    <a:latin typeface="Cordia New" panose="020B0304020202020204" pitchFamily="34" charset="-34"/>
                    <a:cs typeface="Cordia New" panose="020B0304020202020204" pitchFamily="34" charset="-34"/>
                  </a:rPr>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oMath>
                </a14:m>
                <a:endParaRPr lang="en-US" sz="2400" dirty="0">
                  <a:latin typeface="Cordia New" panose="020B0304020202020204" pitchFamily="34" charset="-34"/>
                  <a:cs typeface="Cordia New" panose="020B0304020202020204" pitchFamily="34" charset="-34"/>
                </a:endParaRPr>
              </a:p>
              <a:p>
                <a:pPr>
                  <a:spcBef>
                    <a:spcPts val="300"/>
                  </a:spcBef>
                </a:pPr>
                <a:r>
                  <a:rPr lang="en-US" sz="2400" dirty="0">
                    <a:latin typeface="Cordia New" panose="020B0304020202020204" pitchFamily="34" charset="-34"/>
                    <a:cs typeface="Cordia New" panose="020B0304020202020204" pitchFamily="34" charset="-34"/>
                  </a:rPr>
                  <a:t>otherwise</a:t>
                </a:r>
              </a:p>
            </p:txBody>
          </p:sp>
        </mc:Choice>
        <mc:Fallback xmlns="">
          <p:sp>
            <p:nvSpPr>
              <p:cNvPr id="36" name="TextBox 35">
                <a:extLst>
                  <a:ext uri="{FF2B5EF4-FFF2-40B4-BE49-F238E27FC236}">
                    <a16:creationId xmlns:a16="http://schemas.microsoft.com/office/drawing/2014/main" id="{9F41F2D8-A3DF-1E42-BCFA-84ED7D6FEBCF}"/>
                  </a:ext>
                </a:extLst>
              </p:cNvPr>
              <p:cNvSpPr txBox="1">
                <a:spLocks noRot="1" noChangeAspect="1" noMove="1" noResize="1" noEditPoints="1" noAdjustHandles="1" noChangeArrowheads="1" noChangeShapeType="1" noTextEdit="1"/>
              </p:cNvSpPr>
              <p:nvPr/>
            </p:nvSpPr>
            <p:spPr>
              <a:xfrm>
                <a:off x="4229814" y="2919650"/>
                <a:ext cx="1167564" cy="1215717"/>
              </a:xfrm>
              <a:prstGeom prst="rect">
                <a:avLst/>
              </a:prstGeom>
              <a:blipFill>
                <a:blip r:embed="rId15"/>
                <a:stretch>
                  <a:fillRect l="-7527" t="-3093" b="-9278"/>
                </a:stretch>
              </a:blipFill>
            </p:spPr>
            <p:txBody>
              <a:bodyPr/>
              <a:lstStyle/>
              <a:p>
                <a:r>
                  <a:rPr lang="en-US">
                    <a:noFill/>
                  </a:rPr>
                  <a:t> </a:t>
                </a:r>
              </a:p>
            </p:txBody>
          </p:sp>
        </mc:Fallback>
      </mc:AlternateContent>
    </p:spTree>
    <p:extLst>
      <p:ext uri="{BB962C8B-B14F-4D97-AF65-F5344CB8AC3E}">
        <p14:creationId xmlns:p14="http://schemas.microsoft.com/office/powerpoint/2010/main" val="283290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ALL PAIRS SOLUTION 1</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342900" indent="-342900">
                  <a:spcBef>
                    <a:spcPts val="600"/>
                  </a:spcBef>
                </a:pPr>
                <a:r>
                  <a:rPr lang="en-US" sz="2400" dirty="0">
                    <a:latin typeface="Cordia New" panose="020B0304020202020204" pitchFamily="34" charset="-34"/>
                    <a:cs typeface="Cordia New" panose="020B0304020202020204" pitchFamily="34" charset="-34"/>
                  </a:rPr>
                  <a:t>How do we find the weight of the shortest path using at most 2 edges?</a:t>
                </a:r>
              </a:p>
              <a:p>
                <a:pPr marL="342900" indent="-342900">
                  <a:spcBef>
                    <a:spcPts val="600"/>
                  </a:spcBef>
                </a:pPr>
                <a:r>
                  <a:rPr lang="en-US" sz="2400" dirty="0">
                    <a:latin typeface="Cordia New" panose="020B0304020202020204" pitchFamily="34" charset="-34"/>
                    <a:cs typeface="Cordia New" panose="020B0304020202020204" pitchFamily="34" charset="-34"/>
                  </a:rPr>
                  <a:t>A path from </a:t>
                </a:r>
                <a14:m>
                  <m:oMath xmlns:m="http://schemas.openxmlformats.org/officeDocument/2006/math">
                    <m:r>
                      <a:rPr lang="en-US" sz="1800" i="1" dirty="0">
                        <a:latin typeface="Cambria Math" panose="02040503050406030204" pitchFamily="18" charset="0"/>
                      </a:rPr>
                      <m:t>𝑖</m:t>
                    </m:r>
                    <m:r>
                      <a:rPr lang="en-US" sz="1800" i="1" dirty="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to </a:t>
                </a:r>
                <a14:m>
                  <m:oMath xmlns:m="http://schemas.openxmlformats.org/officeDocument/2006/math">
                    <m:r>
                      <a:rPr lang="en-US" sz="1800" i="1" dirty="0">
                        <a:latin typeface="Cambria Math" panose="02040503050406030204" pitchFamily="18" charset="0"/>
                      </a:rPr>
                      <m:t>𝑗</m:t>
                    </m:r>
                    <m:r>
                      <a:rPr lang="en-US" sz="1800" i="1" dirty="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using 2 edges goes through an intermediate vertex </a:t>
                </a:r>
                <a14:m>
                  <m:oMath xmlns:m="http://schemas.openxmlformats.org/officeDocument/2006/math">
                    <m:r>
                      <a:rPr lang="en-US" sz="2000" i="1" dirty="0">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a:t>
                </a:r>
              </a:p>
              <a:p>
                <a:pPr marL="342900" indent="-342900">
                  <a:spcBef>
                    <a:spcPts val="600"/>
                  </a:spcBef>
                </a:pPr>
                <a:r>
                  <a:rPr lang="en-US" sz="2400" dirty="0">
                    <a:latin typeface="Cordia New" panose="020B0304020202020204" pitchFamily="34" charset="-34"/>
                    <a:cs typeface="Cordia New" panose="020B0304020202020204" pitchFamily="34" charset="-34"/>
                  </a:rPr>
                  <a:t>The weight of the length 2 path  </a:t>
                </a:r>
                <a14:m>
                  <m:oMath xmlns:m="http://schemas.openxmlformats.org/officeDocument/2006/math">
                    <m:r>
                      <a:rPr lang="en-US" sz="2000" i="1" dirty="0">
                        <a:latin typeface="Cambria Math" panose="02040503050406030204" pitchFamily="18" charset="0"/>
                      </a:rPr>
                      <m:t>𝑖</m:t>
                    </m:r>
                    <m:r>
                      <a:rPr lang="en-US" sz="2000" i="1" dirty="0">
                        <a:latin typeface="Cambria Math" panose="02040503050406030204" pitchFamily="18" charset="0"/>
                      </a:rPr>
                      <m:t> ↝ </m:t>
                    </m:r>
                    <m:r>
                      <a:rPr lang="en-US" sz="2000" i="1" dirty="0">
                        <a:latin typeface="Cambria Math" panose="02040503050406030204" pitchFamily="18" charset="0"/>
                      </a:rPr>
                      <m:t>𝑘</m:t>
                    </m:r>
                    <m:r>
                      <a:rPr lang="en-US" sz="2000" i="1" dirty="0">
                        <a:latin typeface="Cambria Math" panose="02040503050406030204" pitchFamily="18" charset="0"/>
                      </a:rPr>
                      <m:t> ↝ </m:t>
                    </m:r>
                    <m:r>
                      <a:rPr lang="en-US" sz="2000" i="1" dirty="0">
                        <a:latin typeface="Cambria Math" panose="02040503050406030204" pitchFamily="18" charset="0"/>
                      </a:rPr>
                      <m:t>𝑗</m:t>
                    </m:r>
                    <m:r>
                      <a:rPr lang="en-US" sz="2000" i="1" dirty="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is  </a:t>
                </a:r>
                <a14:m>
                  <m:oMath xmlns:m="http://schemas.openxmlformats.org/officeDocument/2006/math">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err="1">
                        <a:latin typeface="Cambria Math" panose="02040503050406030204" pitchFamily="18" charset="0"/>
                      </a:rPr>
                      <m:t>𝑖</m:t>
                    </m:r>
                    <m:r>
                      <a:rPr lang="en-US" sz="2000" i="1" dirty="0">
                        <a:latin typeface="Cambria Math" panose="02040503050406030204" pitchFamily="18" charset="0"/>
                      </a:rPr>
                      <m:t>, </m:t>
                    </m:r>
                    <m:r>
                      <a:rPr lang="en-US" sz="2000" i="1" dirty="0">
                        <a:latin typeface="Cambria Math" panose="02040503050406030204" pitchFamily="18" charset="0"/>
                      </a:rPr>
                      <m:t>𝑘</m:t>
                    </m:r>
                    <m:r>
                      <a:rPr lang="en-US" sz="2000" i="1" dirty="0">
                        <a:latin typeface="Cambria Math" panose="02040503050406030204" pitchFamily="18" charset="0"/>
                      </a:rPr>
                      <m:t>] + </m:t>
                    </m:r>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𝑘</m:t>
                    </m:r>
                    <m:r>
                      <a:rPr lang="en-US" sz="2000" i="1" dirty="0">
                        <a:latin typeface="Cambria Math" panose="02040503050406030204" pitchFamily="18" charset="0"/>
                      </a:rPr>
                      <m:t>, </m:t>
                    </m:r>
                    <m:r>
                      <a:rPr lang="en-US" sz="2000" i="1" dirty="0">
                        <a:latin typeface="Cambria Math" panose="02040503050406030204" pitchFamily="18" charset="0"/>
                      </a:rPr>
                      <m:t>𝑗</m:t>
                    </m:r>
                    <m:r>
                      <a:rPr lang="en-US" sz="2000" i="1" dirty="0">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a:t>
                </a:r>
              </a:p>
              <a:p>
                <a:pPr marL="342900" indent="-342900">
                  <a:spcBef>
                    <a:spcPts val="600"/>
                  </a:spcBef>
                </a:pPr>
                <a:r>
                  <a:rPr lang="en-US" sz="2400" dirty="0">
                    <a:latin typeface="Cordia New" panose="020B0304020202020204" pitchFamily="34" charset="-34"/>
                    <a:cs typeface="Cordia New" panose="020B0304020202020204" pitchFamily="34" charset="-34"/>
                  </a:rPr>
                  <a:t>If we consider every possible </a:t>
                </a:r>
                <a14:m>
                  <m:oMath xmlns:m="http://schemas.openxmlformats.org/officeDocument/2006/math">
                    <m:r>
                      <a:rPr lang="en-US" sz="2000" i="1" dirty="0">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we would have considered every way of going from </a:t>
                </a:r>
                <a14:m>
                  <m:oMath xmlns:m="http://schemas.openxmlformats.org/officeDocument/2006/math">
                    <m:r>
                      <a:rPr lang="en-US" sz="2000" i="1" dirty="0">
                        <a:latin typeface="Cambria Math" panose="02040503050406030204" pitchFamily="18" charset="0"/>
                      </a:rPr>
                      <m:t>𝑖</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dirty="0">
                        <a:latin typeface="Cambria Math" panose="02040503050406030204" pitchFamily="18" charset="0"/>
                      </a:rPr>
                      <m:t>𝑗</m:t>
                    </m:r>
                  </m:oMath>
                </a14:m>
                <a:r>
                  <a:rPr lang="en-US" sz="2400" dirty="0">
                    <a:latin typeface="Cordia New" panose="020B0304020202020204" pitchFamily="34" charset="-34"/>
                    <a:cs typeface="Cordia New" panose="020B0304020202020204" pitchFamily="34" charset="-34"/>
                  </a:rPr>
                  <a:t> in (at most) two hops.</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521" r="-6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A7BBC7B-E56A-7640-85BE-951501382EDF}"/>
                  </a:ext>
                </a:extLst>
              </p:cNvPr>
              <p:cNvSpPr/>
              <p:nvPr/>
            </p:nvSpPr>
            <p:spPr>
              <a:xfrm>
                <a:off x="2428644" y="3593937"/>
                <a:ext cx="1854578" cy="1534010"/>
              </a:xfrm>
              <a:prstGeom prst="rect">
                <a:avLst/>
              </a:prstGeom>
            </p:spPr>
            <p:txBody>
              <a:bodyPr wrap="square">
                <a:spAutoFit/>
              </a:bodyPr>
              <a:lstStyle/>
              <a:p>
                <a:pPr marL="342900" indent="-342900">
                  <a:spcBef>
                    <a:spcPts val="600"/>
                  </a:spcBef>
                  <a:buFont typeface="Arial" panose="020B0604020202020204" pitchFamily="34" charset="0"/>
                  <a:buChar char="•"/>
                </a:pPr>
                <a:endParaRPr lang="en-US" sz="2000" dirty="0">
                  <a:latin typeface="Cordia New" panose="020B0304020202020204" pitchFamily="34" charset="-34"/>
                  <a:cs typeface="Cordia New" panose="020B0304020202020204" pitchFamily="34" charset="-34"/>
                </a:endParaRPr>
              </a:p>
              <a:p>
                <a14:m>
                  <m:oMath xmlns:m="http://schemas.openxmlformats.org/officeDocument/2006/math">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0</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2</m:t>
                              </m:r>
                            </m:e>
                            <m:e>
                              <m:r>
                                <a:rPr lang="en-US" sz="2000" i="1">
                                  <a:latin typeface="Cambria Math" panose="02040503050406030204" pitchFamily="18" charset="0"/>
                                </a:rPr>
                                <m:t>1</m:t>
                              </m:r>
                            </m:e>
                          </m:mr>
                          <m:mr>
                            <m:e>
                              <m:r>
                                <a:rPr lang="en-US" sz="2000" i="1">
                                  <a:latin typeface="Cambria Math" panose="02040503050406030204" pitchFamily="18" charset="0"/>
                                </a:rPr>
                                <m:t>7</m:t>
                              </m:r>
                            </m:e>
                            <m:e>
                              <m:r>
                                <a:rPr lang="en-US" sz="2000" i="1">
                                  <a:latin typeface="Cambria Math" panose="02040503050406030204" pitchFamily="18" charset="0"/>
                                </a:rPr>
                                <m:t>0</m:t>
                              </m:r>
                            </m:e>
                            <m:e>
                              <m:r>
                                <a:rPr lang="en-US" sz="2000" i="1">
                                  <a:latin typeface="Cambria Math" panose="02040503050406030204" pitchFamily="18" charset="0"/>
                                </a:rPr>
                                <m:t>3</m:t>
                              </m:r>
                            </m:e>
                            <m:e>
                              <m:r>
                                <a:rPr lang="en-US" sz="2000" i="1">
                                  <a:latin typeface="Cambria Math" panose="02040503050406030204" pitchFamily="18" charset="0"/>
                                </a:rPr>
                                <m:t>2</m:t>
                              </m:r>
                            </m:e>
                          </m:mr>
                          <m:mr>
                            <m:e>
                              <m:r>
                                <m:rPr>
                                  <m:nor/>
                                </m:rPr>
                                <a:rPr lang="en-US" sz="2000">
                                  <a:latin typeface="Cordia New" panose="020B0304020202020204" pitchFamily="34" charset="-34"/>
                                  <a:cs typeface="Cordia New" panose="020B0304020202020204" pitchFamily="34" charset="-34"/>
                                </a:rPr>
                                <m:t>∞</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0</m:t>
                              </m:r>
                            </m:e>
                            <m:e>
                              <m:r>
                                <a:rPr lang="en-US" sz="2000" i="1">
                                  <a:latin typeface="Cambria Math" panose="02040503050406030204" pitchFamily="18" charset="0"/>
                                </a:rPr>
                                <m:t>1</m:t>
                              </m:r>
                            </m:e>
                          </m:mr>
                          <m:mr>
                            <m:e>
                              <m:r>
                                <a:rPr lang="en-US" sz="2000" i="1">
                                  <a:latin typeface="Cambria Math" panose="02040503050406030204" pitchFamily="18" charset="0"/>
                                </a:rPr>
                                <m:t>2</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5</m:t>
                              </m:r>
                            </m:e>
                            <m:e>
                              <m:r>
                                <a:rPr lang="en-US" sz="2000" i="1">
                                  <a:latin typeface="Cambria Math" panose="02040503050406030204" pitchFamily="18" charset="0"/>
                                </a:rPr>
                                <m:t>0</m:t>
                              </m:r>
                            </m:e>
                          </m:mr>
                        </m:m>
                      </m:e>
                    </m:d>
                  </m:oMath>
                </a14:m>
                <a:r>
                  <a:rPr lang="en-US" sz="2000" dirty="0">
                    <a:latin typeface="Cordia New" panose="020B0304020202020204" pitchFamily="34" charset="-34"/>
                    <a:cs typeface="Cordia New" panose="020B0304020202020204" pitchFamily="34" charset="-34"/>
                  </a:rPr>
                  <a:t> </a:t>
                </a:r>
              </a:p>
            </p:txBody>
          </p:sp>
        </mc:Choice>
        <mc:Fallback xmlns="">
          <p:sp>
            <p:nvSpPr>
              <p:cNvPr id="11" name="Rectangle 10">
                <a:extLst>
                  <a:ext uri="{FF2B5EF4-FFF2-40B4-BE49-F238E27FC236}">
                    <a16:creationId xmlns:a16="http://schemas.microsoft.com/office/drawing/2014/main" id="{1A7BBC7B-E56A-7640-85BE-951501382EDF}"/>
                  </a:ext>
                </a:extLst>
              </p:cNvPr>
              <p:cNvSpPr>
                <a:spLocks noRot="1" noChangeAspect="1" noMove="1" noResize="1" noEditPoints="1" noAdjustHandles="1" noChangeArrowheads="1" noChangeShapeType="1" noTextEdit="1"/>
              </p:cNvSpPr>
              <p:nvPr/>
            </p:nvSpPr>
            <p:spPr>
              <a:xfrm>
                <a:off x="2428644" y="3593937"/>
                <a:ext cx="1854578" cy="1534010"/>
              </a:xfrm>
              <a:prstGeom prst="rect">
                <a:avLst/>
              </a:prstGeom>
              <a:blipFill>
                <a:blip r:embed="rId15"/>
                <a:stretch>
                  <a:fillRect b="-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052C052-E960-C647-8ABD-FE4D37D7E4C7}"/>
                  </a:ext>
                </a:extLst>
              </p:cNvPr>
              <p:cNvSpPr txBox="1"/>
              <p:nvPr/>
            </p:nvSpPr>
            <p:spPr>
              <a:xfrm>
                <a:off x="4588933" y="3870936"/>
                <a:ext cx="1938159" cy="1226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0</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2</m:t>
                                </m:r>
                              </m:e>
                              <m:e>
                                <m:r>
                                  <a:rPr lang="en-US" sz="2000" i="1">
                                    <a:latin typeface="Cambria Math" panose="02040503050406030204" pitchFamily="18" charset="0"/>
                                  </a:rPr>
                                  <m:t>1</m:t>
                                </m:r>
                              </m:e>
                            </m:mr>
                            <m:mr>
                              <m:e>
                                <m:r>
                                  <a:rPr lang="en-US" sz="2000" i="1">
                                    <a:latin typeface="Cambria Math" panose="02040503050406030204" pitchFamily="18" charset="0"/>
                                  </a:rPr>
                                  <m:t>7</m:t>
                                </m:r>
                              </m:e>
                              <m:e>
                                <m:r>
                                  <a:rPr lang="en-US" sz="2000" i="1">
                                    <a:latin typeface="Cambria Math" panose="02040503050406030204" pitchFamily="18" charset="0"/>
                                  </a:rPr>
                                  <m:t>0</m:t>
                                </m:r>
                              </m:e>
                              <m:e>
                                <m:r>
                                  <a:rPr lang="en-US" sz="2000" i="1">
                                    <a:latin typeface="Cambria Math" panose="02040503050406030204" pitchFamily="18" charset="0"/>
                                  </a:rPr>
                                  <m:t>3</m:t>
                                </m:r>
                              </m:e>
                              <m:e>
                                <m:r>
                                  <a:rPr lang="en-US" sz="2000" i="1">
                                    <a:latin typeface="Cambria Math" panose="02040503050406030204" pitchFamily="18" charset="0"/>
                                  </a:rPr>
                                  <m:t>2</m:t>
                                </m:r>
                              </m:e>
                            </m:mr>
                            <m:mr>
                              <m:e>
                                <m:r>
                                  <m:rPr>
                                    <m:nor/>
                                  </m:rPr>
                                  <a:rPr lang="en-US" sz="2000">
                                    <a:latin typeface="Cordia New" panose="020B0304020202020204" pitchFamily="34" charset="-34"/>
                                    <a:cs typeface="Cordia New" panose="020B0304020202020204" pitchFamily="34" charset="-34"/>
                                  </a:rPr>
                                  <m:t>∞</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0</m:t>
                                </m:r>
                              </m:e>
                              <m:e>
                                <m:r>
                                  <a:rPr lang="en-US" sz="2000" i="1">
                                    <a:latin typeface="Cambria Math" panose="02040503050406030204" pitchFamily="18" charset="0"/>
                                  </a:rPr>
                                  <m:t>1</m:t>
                                </m:r>
                              </m:e>
                            </m:mr>
                            <m:mr>
                              <m:e>
                                <m:r>
                                  <a:rPr lang="en-US" sz="2000" i="1">
                                    <a:latin typeface="Cambria Math" panose="02040503050406030204" pitchFamily="18" charset="0"/>
                                  </a:rPr>
                                  <m:t>2</m:t>
                                </m:r>
                              </m:e>
                              <m:e>
                                <m:r>
                                  <m:rPr>
                                    <m:nor/>
                                  </m:rPr>
                                  <a:rPr lang="en-US" sz="2000">
                                    <a:latin typeface="Cordia New" panose="020B0304020202020204" pitchFamily="34" charset="-34"/>
                                    <a:cs typeface="Cordia New" panose="020B0304020202020204" pitchFamily="34" charset="-34"/>
                                  </a:rPr>
                                  <m:t>∞</m:t>
                                </m:r>
                              </m:e>
                              <m:e>
                                <m:r>
                                  <a:rPr lang="en-US" sz="2000" i="1">
                                    <a:latin typeface="Cambria Math" panose="02040503050406030204" pitchFamily="18" charset="0"/>
                                  </a:rPr>
                                  <m:t>5</m:t>
                                </m:r>
                              </m:e>
                              <m:e>
                                <m:r>
                                  <a:rPr lang="en-US" sz="2000" i="1">
                                    <a:latin typeface="Cambria Math" panose="02040503050406030204" pitchFamily="18" charset="0"/>
                                  </a:rPr>
                                  <m:t>0</m:t>
                                </m:r>
                              </m:e>
                            </m:mr>
                          </m:m>
                        </m:e>
                      </m:d>
                    </m:oMath>
                  </m:oMathPara>
                </a14:m>
                <a:endParaRPr lang="en-US" sz="2000" dirty="0">
                  <a:latin typeface="Cordia New" panose="020B0304020202020204" pitchFamily="34" charset="-34"/>
                  <a:cs typeface="Cordia New" panose="020B0304020202020204" pitchFamily="34" charset="-34"/>
                </a:endParaRPr>
              </a:p>
            </p:txBody>
          </p:sp>
        </mc:Choice>
        <mc:Fallback xmlns="">
          <p:sp>
            <p:nvSpPr>
              <p:cNvPr id="12" name="TextBox 11">
                <a:extLst>
                  <a:ext uri="{FF2B5EF4-FFF2-40B4-BE49-F238E27FC236}">
                    <a16:creationId xmlns:a16="http://schemas.microsoft.com/office/drawing/2014/main" id="{4052C052-E960-C647-8ABD-FE4D37D7E4C7}"/>
                  </a:ext>
                </a:extLst>
              </p:cNvPr>
              <p:cNvSpPr txBox="1">
                <a:spLocks noRot="1" noChangeAspect="1" noMove="1" noResize="1" noEditPoints="1" noAdjustHandles="1" noChangeArrowheads="1" noChangeShapeType="1" noTextEdit="1"/>
              </p:cNvSpPr>
              <p:nvPr/>
            </p:nvSpPr>
            <p:spPr>
              <a:xfrm>
                <a:off x="4588933" y="3870936"/>
                <a:ext cx="1938159" cy="1226233"/>
              </a:xfrm>
              <a:prstGeom prst="rect">
                <a:avLst/>
              </a:prstGeom>
              <a:blipFill>
                <a:blip r:embed="rId16"/>
                <a:stretch>
                  <a:fillRect b="-10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CA41559-057A-7944-A865-0D34E02768C1}"/>
                  </a:ext>
                </a:extLst>
              </p:cNvPr>
              <p:cNvSpPr txBox="1"/>
              <p:nvPr/>
            </p:nvSpPr>
            <p:spPr>
              <a:xfrm>
                <a:off x="1827212" y="4171890"/>
                <a:ext cx="3210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m:t>
                      </m:r>
                    </m:oMath>
                  </m:oMathPara>
                </a14:m>
                <a:endParaRPr lang="en-US" sz="2000" dirty="0">
                  <a:latin typeface="Cordia New" panose="020B0304020202020204" pitchFamily="34" charset="-34"/>
                  <a:cs typeface="Cordia New" panose="020B0304020202020204" pitchFamily="34" charset="-34"/>
                </a:endParaRPr>
              </a:p>
            </p:txBody>
          </p:sp>
        </mc:Choice>
        <mc:Fallback xmlns="">
          <p:sp>
            <p:nvSpPr>
              <p:cNvPr id="14" name="TextBox 13">
                <a:extLst>
                  <a:ext uri="{FF2B5EF4-FFF2-40B4-BE49-F238E27FC236}">
                    <a16:creationId xmlns:a16="http://schemas.microsoft.com/office/drawing/2014/main" id="{6CA41559-057A-7944-A865-0D34E02768C1}"/>
                  </a:ext>
                </a:extLst>
              </p:cNvPr>
              <p:cNvSpPr txBox="1">
                <a:spLocks noRot="1" noChangeAspect="1" noMove="1" noResize="1" noEditPoints="1" noAdjustHandles="1" noChangeArrowheads="1" noChangeShapeType="1" noTextEdit="1"/>
              </p:cNvSpPr>
              <p:nvPr/>
            </p:nvSpPr>
            <p:spPr>
              <a:xfrm>
                <a:off x="1827212" y="4171890"/>
                <a:ext cx="321049" cy="400110"/>
              </a:xfrm>
              <a:prstGeom prst="rect">
                <a:avLst/>
              </a:prstGeom>
              <a:blipFill>
                <a:blip r:embed="rId17"/>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150F2717-F549-514A-B4F6-1C40D77DA691}"/>
              </a:ext>
            </a:extLst>
          </p:cNvPr>
          <p:cNvCxnSpPr>
            <a:cxnSpLocks/>
          </p:cNvCxnSpPr>
          <p:nvPr/>
        </p:nvCxnSpPr>
        <p:spPr>
          <a:xfrm>
            <a:off x="2099733" y="4321113"/>
            <a:ext cx="355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EE0A20-DED6-3C46-93B1-BAADD9C17175}"/>
                  </a:ext>
                </a:extLst>
              </p:cNvPr>
              <p:cNvSpPr txBox="1"/>
              <p:nvPr/>
            </p:nvSpPr>
            <p:spPr>
              <a:xfrm>
                <a:off x="5765925" y="3409890"/>
                <a:ext cx="3284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𝑗</m:t>
                      </m:r>
                    </m:oMath>
                  </m:oMathPara>
                </a14:m>
                <a:endParaRPr lang="en-US" sz="2000" dirty="0">
                  <a:latin typeface="Cordia New" panose="020B0304020202020204" pitchFamily="34" charset="-34"/>
                  <a:cs typeface="Cordia New" panose="020B0304020202020204" pitchFamily="34" charset="-34"/>
                </a:endParaRPr>
              </a:p>
            </p:txBody>
          </p:sp>
        </mc:Choice>
        <mc:Fallback xmlns="">
          <p:sp>
            <p:nvSpPr>
              <p:cNvPr id="16" name="TextBox 15">
                <a:extLst>
                  <a:ext uri="{FF2B5EF4-FFF2-40B4-BE49-F238E27FC236}">
                    <a16:creationId xmlns:a16="http://schemas.microsoft.com/office/drawing/2014/main" id="{D4EE0A20-DED6-3C46-93B1-BAADD9C17175}"/>
                  </a:ext>
                </a:extLst>
              </p:cNvPr>
              <p:cNvSpPr txBox="1">
                <a:spLocks noRot="1" noChangeAspect="1" noMove="1" noResize="1" noEditPoints="1" noAdjustHandles="1" noChangeArrowheads="1" noChangeShapeType="1" noTextEdit="1"/>
              </p:cNvSpPr>
              <p:nvPr/>
            </p:nvSpPr>
            <p:spPr>
              <a:xfrm>
                <a:off x="5765925" y="3409890"/>
                <a:ext cx="328487" cy="400110"/>
              </a:xfrm>
              <a:prstGeom prst="rect">
                <a:avLst/>
              </a:prstGeom>
              <a:blipFill>
                <a:blip r:embed="rId18"/>
                <a:stretch>
                  <a:fillRect b="-3030"/>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7BFFCEC9-1B4A-324C-9D37-241562B944FE}"/>
              </a:ext>
            </a:extLst>
          </p:cNvPr>
          <p:cNvCxnSpPr>
            <a:cxnSpLocks/>
          </p:cNvCxnSpPr>
          <p:nvPr/>
        </p:nvCxnSpPr>
        <p:spPr>
          <a:xfrm>
            <a:off x="5727284" y="3490016"/>
            <a:ext cx="0" cy="38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32011A-76B1-AF49-9D9D-1E4DBDE8F72D}"/>
                  </a:ext>
                </a:extLst>
              </p:cNvPr>
              <p:cNvSpPr txBox="1"/>
              <p:nvPr/>
            </p:nvSpPr>
            <p:spPr>
              <a:xfrm>
                <a:off x="6666726" y="3820272"/>
                <a:ext cx="5144357" cy="1692771"/>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Possibilities for going from node 2 to node 3 in 2 steps:</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    7+2=9</m:t>
                      </m:r>
                    </m:oMath>
                  </m:oMathPara>
                </a14:m>
                <a:endParaRPr lang="en-US" sz="2000" b="0" dirty="0">
                  <a:latin typeface="Cordia New" panose="020B0304020202020204" pitchFamily="34" charset="-34"/>
                  <a:cs typeface="Cordia New" panose="020B0304020202020204" pitchFamily="34" charset="-34"/>
                </a:endParaRPr>
              </a:p>
              <a:p>
                <a:r>
                  <a:rPr lang="en-US" sz="2000" dirty="0">
                    <a:latin typeface="Cordia New" panose="020B0304020202020204" pitchFamily="34" charset="-34"/>
                    <a:cs typeface="Cordia New" panose="020B0304020202020204" pitchFamily="34" charset="-34"/>
                  </a:rPr>
                  <a:t>	</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𝑘</m:t>
                    </m:r>
                    <m:r>
                      <a:rPr lang="en-US" sz="2000" b="0" i="1" smtClean="0">
                        <a:latin typeface="Cambria Math" panose="02040503050406030204" pitchFamily="18" charset="0"/>
                      </a:rPr>
                      <m:t>=2:    0+3=3</m:t>
                    </m:r>
                  </m:oMath>
                </a14:m>
                <a:endParaRPr lang="en-US" sz="2000" b="0" dirty="0">
                  <a:latin typeface="Cordia New" panose="020B0304020202020204" pitchFamily="34" charset="-34"/>
                  <a:cs typeface="Cordia New" panose="020B0304020202020204" pitchFamily="34" charset="-34"/>
                </a:endParaRPr>
              </a:p>
              <a:p>
                <a:r>
                  <a:rPr lang="en-US" sz="2000" dirty="0">
                    <a:latin typeface="Cordia New" panose="020B0304020202020204" pitchFamily="34" charset="-34"/>
                    <a:cs typeface="Cordia New" panose="020B0304020202020204" pitchFamily="34" charset="-34"/>
                  </a:rPr>
                  <a:t>		</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𝑘</m:t>
                    </m:r>
                    <m:r>
                      <a:rPr lang="en-US" sz="2000" b="0" i="1" smtClean="0">
                        <a:latin typeface="Cambria Math" panose="02040503050406030204" pitchFamily="18" charset="0"/>
                      </a:rPr>
                      <m:t>=3:    3+0=3</m:t>
                    </m:r>
                  </m:oMath>
                </a14:m>
                <a:endParaRPr lang="en-US" sz="2000" b="0" dirty="0">
                  <a:latin typeface="Cordia New" panose="020B0304020202020204" pitchFamily="34" charset="-34"/>
                  <a:cs typeface="Cordia New" panose="020B0304020202020204" pitchFamily="34" charset="-34"/>
                </a:endParaRPr>
              </a:p>
              <a:p>
                <a:r>
                  <a:rPr lang="en-US" sz="2000" dirty="0">
                    <a:latin typeface="Cordia New" panose="020B0304020202020204" pitchFamily="34" charset="-34"/>
                    <a:cs typeface="Cordia New" panose="020B0304020202020204" pitchFamily="34" charset="-34"/>
                  </a:rPr>
                  <a:t>		</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𝑘</m:t>
                    </m:r>
                    <m:r>
                      <a:rPr lang="en-US" sz="2000" b="0" i="1" smtClean="0">
                        <a:latin typeface="Cambria Math" panose="02040503050406030204" pitchFamily="18" charset="0"/>
                      </a:rPr>
                      <m:t>=4:    2+5=7</m:t>
                    </m:r>
                  </m:oMath>
                </a14:m>
                <a:endParaRPr lang="en-US" sz="2000" dirty="0">
                  <a:latin typeface="Cordia New" panose="020B0304020202020204" pitchFamily="34" charset="-34"/>
                  <a:cs typeface="Cordia New" panose="020B0304020202020204" pitchFamily="34" charset="-34"/>
                </a:endParaRPr>
              </a:p>
            </p:txBody>
          </p:sp>
        </mc:Choice>
        <mc:Fallback xmlns="">
          <p:sp>
            <p:nvSpPr>
              <p:cNvPr id="18" name="TextBox 17">
                <a:extLst>
                  <a:ext uri="{FF2B5EF4-FFF2-40B4-BE49-F238E27FC236}">
                    <a16:creationId xmlns:a16="http://schemas.microsoft.com/office/drawing/2014/main" id="{7932011A-76B1-AF49-9D9D-1E4DBDE8F72D}"/>
                  </a:ext>
                </a:extLst>
              </p:cNvPr>
              <p:cNvSpPr txBox="1">
                <a:spLocks noRot="1" noChangeAspect="1" noMove="1" noResize="1" noEditPoints="1" noAdjustHandles="1" noChangeArrowheads="1" noChangeShapeType="1" noTextEdit="1"/>
              </p:cNvSpPr>
              <p:nvPr/>
            </p:nvSpPr>
            <p:spPr>
              <a:xfrm>
                <a:off x="6666726" y="3820272"/>
                <a:ext cx="5144357" cy="1692771"/>
              </a:xfrm>
              <a:prstGeom prst="rect">
                <a:avLst/>
              </a:prstGeom>
              <a:blipFill>
                <a:blip r:embed="rId19"/>
                <a:stretch>
                  <a:fillRect l="-1896" t="-2888" r="-592"/>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832C46FA-FB24-AC4C-9500-70FCF5FE1D7B}"/>
              </a:ext>
            </a:extLst>
          </p:cNvPr>
          <p:cNvSpPr txBox="1"/>
          <p:nvPr/>
        </p:nvSpPr>
        <p:spPr>
          <a:xfrm>
            <a:off x="1320975" y="5537904"/>
            <a:ext cx="4527201"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 This looks like a matrix multiplication except. . . </a:t>
            </a:r>
          </a:p>
        </p:txBody>
      </p:sp>
      <p:sp>
        <p:nvSpPr>
          <p:cNvPr id="20" name="Rectangle 19">
            <a:extLst>
              <a:ext uri="{FF2B5EF4-FFF2-40B4-BE49-F238E27FC236}">
                <a16:creationId xmlns:a16="http://schemas.microsoft.com/office/drawing/2014/main" id="{E365E0D5-6A28-ED44-A007-633555A17D74}"/>
              </a:ext>
            </a:extLst>
          </p:cNvPr>
          <p:cNvSpPr/>
          <p:nvPr/>
        </p:nvSpPr>
        <p:spPr>
          <a:xfrm>
            <a:off x="2560285" y="4179200"/>
            <a:ext cx="332509" cy="3166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D2DC908-62AF-8348-AA11-C6AC9D2554EE}"/>
              </a:ext>
            </a:extLst>
          </p:cNvPr>
          <p:cNvSpPr/>
          <p:nvPr/>
        </p:nvSpPr>
        <p:spPr>
          <a:xfrm>
            <a:off x="5637212" y="3886200"/>
            <a:ext cx="332509" cy="3166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388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3"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3"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grpId="0" nodeType="clickEffect">
                                  <p:stCondLst>
                                    <p:cond delay="0"/>
                                  </p:stCondLst>
                                  <p:childTnLst>
                                    <p:animMotion origin="layout" path="M 4.05574E-6 2.59259E-6 L 0.0336 -3.33333E-6 " pathEditMode="relative" rAng="0" ptsTypes="AA">
                                      <p:cBhvr>
                                        <p:cTn id="55" dur="2000" fill="hold"/>
                                        <p:tgtEl>
                                          <p:spTgt spid="20"/>
                                        </p:tgtEl>
                                        <p:attrNameLst>
                                          <p:attrName>ppt_x</p:attrName>
                                          <p:attrName>ppt_y</p:attrName>
                                        </p:attrNameLst>
                                      </p:cBhvr>
                                      <p:rCtr x="1797" y="46"/>
                                    </p:animMotion>
                                  </p:childTnLst>
                                </p:cTn>
                              </p:par>
                              <p:par>
                                <p:cTn id="56" presetID="42" presetClass="path" presetSubtype="0" accel="50000" decel="50000" fill="hold" grpId="0" nodeType="withEffect">
                                  <p:stCondLst>
                                    <p:cond delay="0"/>
                                  </p:stCondLst>
                                  <p:childTnLst>
                                    <p:animMotion origin="layout" path="M 4.57411E-6 -3.33333E-6 L 4.57411E-6 0.04259 " pathEditMode="relative" rAng="0" ptsTypes="AA">
                                      <p:cBhvr>
                                        <p:cTn id="57" dur="2000" fill="hold"/>
                                        <p:tgtEl>
                                          <p:spTgt spid="21"/>
                                        </p:tgtEl>
                                        <p:attrNameLst>
                                          <p:attrName>ppt_x</p:attrName>
                                          <p:attrName>ppt_y</p:attrName>
                                        </p:attrNameLst>
                                      </p:cBhvr>
                                      <p:rCtr x="0" y="2106"/>
                                    </p:animMotion>
                                  </p:childTnLst>
                                </p:cTn>
                              </p:par>
                            </p:childTnLst>
                          </p:cTn>
                        </p:par>
                        <p:par>
                          <p:cTn id="58" fill="hold">
                            <p:stCondLst>
                              <p:cond delay="2000"/>
                            </p:stCondLst>
                            <p:childTnLst>
                              <p:par>
                                <p:cTn id="59" presetID="1" presetClass="entr" presetSubtype="0" fill="hold" nodeType="afterEffect">
                                  <p:stCondLst>
                                    <p:cond delay="0"/>
                                  </p:stCondLst>
                                  <p:childTnLst>
                                    <p:set>
                                      <p:cBhvr>
                                        <p:cTn id="6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grpId="1" nodeType="clickEffect">
                                  <p:stCondLst>
                                    <p:cond delay="0"/>
                                  </p:stCondLst>
                                  <p:childTnLst>
                                    <p:animMotion origin="layout" path="M 0.0336 2.59259E-6 L 0.06526 -2.59259E-6 " pathEditMode="relative" rAng="0" ptsTypes="AA">
                                      <p:cBhvr>
                                        <p:cTn id="64" dur="2000" fill="hold"/>
                                        <p:tgtEl>
                                          <p:spTgt spid="20"/>
                                        </p:tgtEl>
                                        <p:attrNameLst>
                                          <p:attrName>ppt_x</p:attrName>
                                          <p:attrName>ppt_y</p:attrName>
                                        </p:attrNameLst>
                                      </p:cBhvr>
                                      <p:rCtr x="1823" y="-116"/>
                                    </p:animMotion>
                                  </p:childTnLst>
                                </p:cTn>
                              </p:par>
                              <p:par>
                                <p:cTn id="65" presetID="42" presetClass="path" presetSubtype="0" accel="50000" decel="50000" fill="hold" grpId="1" nodeType="withEffect">
                                  <p:stCondLst>
                                    <p:cond delay="0"/>
                                  </p:stCondLst>
                                  <p:childTnLst>
                                    <p:animMotion origin="layout" path="M -1.45833E-6 0.04259 L -1.45833E-6 0.0787 " pathEditMode="relative" rAng="0" ptsTypes="AA">
                                      <p:cBhvr>
                                        <p:cTn id="66" dur="2000" fill="hold"/>
                                        <p:tgtEl>
                                          <p:spTgt spid="21"/>
                                        </p:tgtEl>
                                        <p:attrNameLst>
                                          <p:attrName>ppt_x</p:attrName>
                                          <p:attrName>ppt_y</p:attrName>
                                        </p:attrNameLst>
                                      </p:cBhvr>
                                      <p:rCtr x="0" y="1806"/>
                                    </p:animMotion>
                                  </p:childTnLst>
                                </p:cTn>
                              </p:par>
                            </p:childTnLst>
                          </p:cTn>
                        </p:par>
                        <p:par>
                          <p:cTn id="67" fill="hold">
                            <p:stCondLst>
                              <p:cond delay="2000"/>
                            </p:stCondLst>
                            <p:childTnLst>
                              <p:par>
                                <p:cTn id="68" presetID="1" presetClass="entr" presetSubtype="0" fill="hold" nodeType="afterEffect">
                                  <p:stCondLst>
                                    <p:cond delay="0"/>
                                  </p:stCondLst>
                                  <p:childTnLst>
                                    <p:set>
                                      <p:cBhvr>
                                        <p:cTn id="69"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grpId="2" nodeType="clickEffect">
                                  <p:stCondLst>
                                    <p:cond delay="0"/>
                                  </p:stCondLst>
                                  <p:childTnLst>
                                    <p:animMotion origin="layout" path="M 0.06525 2.59259E-6 L 0.10132 0.00092 " pathEditMode="relative" rAng="0" ptsTypes="AA">
                                      <p:cBhvr>
                                        <p:cTn id="73" dur="2000" fill="hold"/>
                                        <p:tgtEl>
                                          <p:spTgt spid="20"/>
                                        </p:tgtEl>
                                        <p:attrNameLst>
                                          <p:attrName>ppt_x</p:attrName>
                                          <p:attrName>ppt_y</p:attrName>
                                        </p:attrNameLst>
                                      </p:cBhvr>
                                      <p:rCtr x="1797" y="46"/>
                                    </p:animMotion>
                                  </p:childTnLst>
                                </p:cTn>
                              </p:par>
                              <p:par>
                                <p:cTn id="74" presetID="42" presetClass="path" presetSubtype="0" accel="50000" decel="50000" fill="hold" grpId="2" nodeType="withEffect">
                                  <p:stCondLst>
                                    <p:cond delay="0"/>
                                  </p:stCondLst>
                                  <p:childTnLst>
                                    <p:animMotion origin="layout" path="M 4.57411E-6 0.07871 L 4.57411E-6 0.12477 " pathEditMode="relative" rAng="0" ptsTypes="AA">
                                      <p:cBhvr>
                                        <p:cTn id="75" dur="2000" fill="hold"/>
                                        <p:tgtEl>
                                          <p:spTgt spid="21"/>
                                        </p:tgtEl>
                                        <p:attrNameLst>
                                          <p:attrName>ppt_x</p:attrName>
                                          <p:attrName>ppt_y</p:attrName>
                                        </p:attrNameLst>
                                      </p:cBhvr>
                                      <p:rCtr x="0" y="1921"/>
                                    </p:animMotion>
                                  </p:childTnLst>
                                </p:cTn>
                              </p:par>
                            </p:childTnLst>
                          </p:cTn>
                        </p:par>
                        <p:par>
                          <p:cTn id="76" fill="hold">
                            <p:stCondLst>
                              <p:cond delay="2000"/>
                            </p:stCondLst>
                            <p:childTnLst>
                              <p:par>
                                <p:cTn id="77" presetID="1" presetClass="entr" presetSubtype="0" fill="hold" nodeType="afterEffect">
                                  <p:stCondLst>
                                    <p:cond delay="0"/>
                                  </p:stCondLst>
                                  <p:childTnLst>
                                    <p:set>
                                      <p:cBhvr>
                                        <p:cTn id="7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p:bldP spid="19" grpId="0"/>
      <p:bldP spid="20" grpId="0" animBg="1"/>
      <p:bldP spid="20" grpId="1" animBg="1"/>
      <p:bldP spid="20" grpId="2" animBg="1"/>
      <p:bldP spid="20" grpId="3" animBg="1"/>
      <p:bldP spid="21" grpId="0" animBg="1"/>
      <p:bldP spid="21" grpId="1" animBg="1"/>
      <p:bldP spid="21" grpId="2" animBg="1"/>
      <p:bldP spid="21"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ALL PAIRS SOLUTION 1 (CONTINUED)</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285750" indent="-285750"/>
                <a:r>
                  <a:rPr lang="en-US" sz="2400" dirty="0">
                    <a:solidFill>
                      <a:schemeClr val="bg1"/>
                    </a:solidFill>
                    <a:latin typeface="Cordia New" panose="020B0304020202020204" pitchFamily="34" charset="-34"/>
                    <a:cs typeface="Cordia New" panose="020B0304020202020204" pitchFamily="34" charset="-34"/>
                  </a:rPr>
                  <a:t>In normal matrix multiplication, we multiply corresponding entries and add the products.</a:t>
                </a:r>
              </a:p>
              <a:p>
                <a:pPr marL="285750" indent="-285750"/>
                <a:r>
                  <a:rPr lang="en-US" sz="2400" dirty="0">
                    <a:solidFill>
                      <a:schemeClr val="bg1"/>
                    </a:solidFill>
                    <a:latin typeface="Cordia New" panose="020B0304020202020204" pitchFamily="34" charset="-34"/>
                    <a:cs typeface="Cordia New" panose="020B0304020202020204" pitchFamily="34" charset="-34"/>
                  </a:rPr>
                  <a:t>Here, we add corresponding entries and take the minimum of these sums.</a:t>
                </a:r>
              </a:p>
              <a:p>
                <a:pPr marL="342900" indent="-342900"/>
                <a:r>
                  <a:rPr lang="en-US" sz="2400" dirty="0">
                    <a:solidFill>
                      <a:schemeClr val="bg1"/>
                    </a:solidFill>
                    <a:latin typeface="Cordia New" panose="020B0304020202020204" pitchFamily="34" charset="-34"/>
                    <a:cs typeface="Cordia New" panose="020B0304020202020204" pitchFamily="34" charset="-34"/>
                  </a:rPr>
                  <a:t>Using this kind of multiplication, we get a matrix that we’ll denote as </a:t>
                </a:r>
                <a14:m>
                  <m:oMath xmlns:m="http://schemas.openxmlformats.org/officeDocument/2006/math">
                    <m:sSub>
                      <m:sSubPr>
                        <m:ctrlPr>
                          <a:rPr lang="en-US" sz="2000" i="1" dirty="0">
                            <a:solidFill>
                              <a:schemeClr val="bg1"/>
                            </a:solidFill>
                            <a:latin typeface="Cambria Math" panose="02040503050406030204" pitchFamily="18" charset="0"/>
                          </a:rPr>
                        </m:ctrlPr>
                      </m:sSubPr>
                      <m:e>
                        <m:r>
                          <a:rPr lang="en-US" sz="2000" i="1" dirty="0">
                            <a:solidFill>
                              <a:schemeClr val="bg1"/>
                            </a:solidFill>
                            <a:latin typeface="Cambria Math" panose="02040503050406030204" pitchFamily="18" charset="0"/>
                          </a:rPr>
                          <m:t>𝐴</m:t>
                        </m:r>
                      </m:e>
                      <m:sub>
                        <m:r>
                          <a:rPr lang="en-US" sz="2000" i="1" dirty="0">
                            <a:solidFill>
                              <a:schemeClr val="bg1"/>
                            </a:solidFill>
                            <a:latin typeface="Cambria Math" panose="02040503050406030204" pitchFamily="18" charset="0"/>
                          </a:rPr>
                          <m:t>2</m:t>
                        </m:r>
                      </m:sub>
                    </m:sSub>
                  </m:oMath>
                </a14:m>
                <a:r>
                  <a:rPr lang="en-US" sz="2400" dirty="0">
                    <a:solidFill>
                      <a:schemeClr val="bg1"/>
                    </a:solidFill>
                    <a:latin typeface="Cordia New" panose="020B0304020202020204" pitchFamily="34" charset="-34"/>
                    <a:cs typeface="Cordia New" panose="020B0304020202020204" pitchFamily="34" charset="-34"/>
                  </a:rPr>
                  <a:t>. </a:t>
                </a:r>
              </a:p>
              <a:p>
                <a:pPr marL="342900" indent="-342900"/>
                <a:r>
                  <a:rPr lang="en-US" sz="2400" dirty="0">
                    <a:solidFill>
                      <a:schemeClr val="bg1"/>
                    </a:solidFill>
                    <a:latin typeface="Cordia New" panose="020B0304020202020204" pitchFamily="34" charset="-34"/>
                    <a:cs typeface="Cordia New" panose="020B0304020202020204" pitchFamily="34" charset="-34"/>
                  </a:rPr>
                  <a:t>We can repeat this to get </a:t>
                </a:r>
                <a14:m>
                  <m:oMath xmlns:m="http://schemas.openxmlformats.org/officeDocument/2006/math">
                    <m:sSub>
                      <m:sSubPr>
                        <m:ctrlPr>
                          <a:rPr lang="en-US" sz="2000" i="1" dirty="0">
                            <a:solidFill>
                              <a:schemeClr val="bg1"/>
                            </a:solidFill>
                            <a:latin typeface="Cambria Math" panose="02040503050406030204" pitchFamily="18" charset="0"/>
                          </a:rPr>
                        </m:ctrlPr>
                      </m:sSubPr>
                      <m:e>
                        <m:r>
                          <a:rPr lang="en-US" sz="2000" i="1" dirty="0">
                            <a:solidFill>
                              <a:schemeClr val="bg1"/>
                            </a:solidFill>
                            <a:latin typeface="Cambria Math" panose="02040503050406030204" pitchFamily="18" charset="0"/>
                          </a:rPr>
                          <m:t>𝐴</m:t>
                        </m:r>
                      </m:e>
                      <m:sub>
                        <m:r>
                          <a:rPr lang="en-US" sz="2000" i="1" dirty="0">
                            <a:solidFill>
                              <a:schemeClr val="bg1"/>
                            </a:solidFill>
                            <a:latin typeface="Cambria Math" panose="02040503050406030204" pitchFamily="18" charset="0"/>
                          </a:rPr>
                          <m:t>3</m:t>
                        </m:r>
                      </m:sub>
                    </m:sSub>
                  </m:oMath>
                </a14:m>
                <a:r>
                  <a:rPr lang="en-US" sz="2000" dirty="0">
                    <a:solidFill>
                      <a:schemeClr val="bg1"/>
                    </a:solidFill>
                    <a:latin typeface="Cordia New" panose="020B0304020202020204" pitchFamily="34" charset="-34"/>
                    <a:cs typeface="Cordia New" panose="020B0304020202020204" pitchFamily="34" charset="-34"/>
                  </a:rPr>
                  <a:t>, </a:t>
                </a:r>
                <a14:m>
                  <m:oMath xmlns:m="http://schemas.openxmlformats.org/officeDocument/2006/math">
                    <m:sSub>
                      <m:sSubPr>
                        <m:ctrlPr>
                          <a:rPr lang="en-US" sz="2000" i="1" dirty="0">
                            <a:solidFill>
                              <a:schemeClr val="bg1"/>
                            </a:solidFill>
                            <a:latin typeface="Cambria Math" panose="02040503050406030204" pitchFamily="18" charset="0"/>
                          </a:rPr>
                        </m:ctrlPr>
                      </m:sSubPr>
                      <m:e>
                        <m:r>
                          <a:rPr lang="en-US" sz="2000" i="1" dirty="0">
                            <a:solidFill>
                              <a:schemeClr val="bg1"/>
                            </a:solidFill>
                            <a:latin typeface="Cambria Math" panose="02040503050406030204" pitchFamily="18" charset="0"/>
                          </a:rPr>
                          <m:t>𝐴</m:t>
                        </m:r>
                      </m:e>
                      <m:sub>
                        <m:r>
                          <a:rPr lang="en-US" sz="2000" i="1" dirty="0">
                            <a:solidFill>
                              <a:schemeClr val="bg1"/>
                            </a:solidFill>
                            <a:latin typeface="Cambria Math" panose="02040503050406030204" pitchFamily="18" charset="0"/>
                          </a:rPr>
                          <m:t>4</m:t>
                        </m:r>
                      </m:sub>
                    </m:sSub>
                  </m:oMath>
                </a14:m>
                <a:r>
                  <a:rPr lang="en-US" sz="2000" dirty="0">
                    <a:solidFill>
                      <a:schemeClr val="bg1"/>
                    </a:solidFill>
                    <a:latin typeface="Cordia New" panose="020B0304020202020204" pitchFamily="34" charset="-34"/>
                    <a:cs typeface="Cordia New" panose="020B0304020202020204" pitchFamily="34" charset="-34"/>
                  </a:rPr>
                  <a:t>, . . </a:t>
                </a:r>
                <a:r>
                  <a:rPr lang="en-US" sz="2400" dirty="0">
                    <a:solidFill>
                      <a:schemeClr val="bg1"/>
                    </a:solidFill>
                    <a:latin typeface="Cordia New" panose="020B0304020202020204" pitchFamily="34" charset="-34"/>
                    <a:cs typeface="Cordia New" panose="020B0304020202020204" pitchFamily="34" charset="-34"/>
                  </a:rPr>
                  <a:t>. until we get  </a:t>
                </a:r>
                <a14:m>
                  <m:oMath xmlns:m="http://schemas.openxmlformats.org/officeDocument/2006/math">
                    <m:sSub>
                      <m:sSubPr>
                        <m:ctrlPr>
                          <a:rPr lang="en-US" sz="2000" i="1" dirty="0">
                            <a:solidFill>
                              <a:schemeClr val="bg1"/>
                            </a:solidFill>
                            <a:latin typeface="Cambria Math" panose="02040503050406030204" pitchFamily="18" charset="0"/>
                          </a:rPr>
                        </m:ctrlPr>
                      </m:sSubPr>
                      <m:e>
                        <m:r>
                          <a:rPr lang="en-US" sz="2000" i="1" dirty="0">
                            <a:solidFill>
                              <a:schemeClr val="bg1"/>
                            </a:solidFill>
                            <a:latin typeface="Cambria Math" panose="02040503050406030204" pitchFamily="18" charset="0"/>
                          </a:rPr>
                          <m:t>𝐴</m:t>
                        </m:r>
                      </m:e>
                      <m:sub>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−1</m:t>
                        </m:r>
                      </m:sub>
                    </m:sSub>
                  </m:oMath>
                </a14:m>
                <a:r>
                  <a:rPr lang="en-US" sz="2400" dirty="0">
                    <a:solidFill>
                      <a:schemeClr val="bg1"/>
                    </a:solidFill>
                    <a:latin typeface="Cordia New" panose="020B0304020202020204" pitchFamily="34" charset="-34"/>
                    <a:cs typeface="Cordia New" panose="020B0304020202020204" pitchFamily="34" charset="-34"/>
                  </a:rPr>
                  <a:t>.</a:t>
                </a:r>
              </a:p>
              <a:p>
                <a:pPr marL="342900" indent="-342900"/>
                <a14:m>
                  <m:oMath xmlns:m="http://schemas.openxmlformats.org/officeDocument/2006/math">
                    <m:sSub>
                      <m:sSubPr>
                        <m:ctrlPr>
                          <a:rPr lang="en-US" sz="2000" i="1" dirty="0">
                            <a:solidFill>
                              <a:schemeClr val="bg1"/>
                            </a:solidFill>
                            <a:latin typeface="Cambria Math" panose="02040503050406030204" pitchFamily="18" charset="0"/>
                          </a:rPr>
                        </m:ctrlPr>
                      </m:sSubPr>
                      <m:e>
                        <m:r>
                          <a:rPr lang="en-US" sz="2000" i="1" dirty="0">
                            <a:solidFill>
                              <a:schemeClr val="bg1"/>
                            </a:solidFill>
                            <a:latin typeface="Cambria Math" panose="02040503050406030204" pitchFamily="18" charset="0"/>
                          </a:rPr>
                          <m:t>𝐴</m:t>
                        </m:r>
                      </m:e>
                      <m:sub>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−1</m:t>
                        </m:r>
                      </m:sub>
                    </m:sSub>
                  </m:oMath>
                </a14:m>
                <a:r>
                  <a:rPr lang="en-US" sz="2000" dirty="0">
                    <a:solidFill>
                      <a:schemeClr val="bg1"/>
                    </a:solidFill>
                    <a:latin typeface="Cordia New" panose="020B0304020202020204" pitchFamily="34" charset="-34"/>
                    <a:cs typeface="Cordia New" panose="020B0304020202020204" pitchFamily="34" charset="-34"/>
                  </a:rPr>
                  <a:t> [</a:t>
                </a:r>
                <a14:m>
                  <m:oMath xmlns:m="http://schemas.openxmlformats.org/officeDocument/2006/math">
                    <m:r>
                      <a:rPr lang="en-US" sz="2000" i="1" dirty="0">
                        <a:solidFill>
                          <a:schemeClr val="bg1"/>
                        </a:solidFill>
                        <a:latin typeface="Cambria Math" panose="02040503050406030204" pitchFamily="18" charset="0"/>
                      </a:rPr>
                      <m:t>𝑖</m:t>
                    </m:r>
                    <m:r>
                      <a:rPr lang="en-US" sz="2000" i="1" dirty="0">
                        <a:solidFill>
                          <a:schemeClr val="bg1"/>
                        </a:solidFill>
                        <a:latin typeface="Cambria Math" panose="02040503050406030204" pitchFamily="18" charset="0"/>
                      </a:rPr>
                      <m:t> , </m:t>
                    </m:r>
                    <m:r>
                      <a:rPr lang="en-US" sz="2000" i="1" dirty="0">
                        <a:solidFill>
                          <a:schemeClr val="bg1"/>
                        </a:solidFill>
                        <a:latin typeface="Cambria Math" panose="02040503050406030204" pitchFamily="18" charset="0"/>
                      </a:rPr>
                      <m:t>𝑗</m:t>
                    </m:r>
                    <m:r>
                      <a:rPr lang="en-US" sz="2000" i="1" dirty="0">
                        <a:solidFill>
                          <a:schemeClr val="bg1"/>
                        </a:solidFill>
                        <a:latin typeface="Cambria Math" panose="02040503050406030204" pitchFamily="18" charset="0"/>
                      </a:rPr>
                      <m:t> </m:t>
                    </m:r>
                  </m:oMath>
                </a14:m>
                <a:r>
                  <a:rPr lang="en-US" sz="2000" dirty="0">
                    <a:solidFill>
                      <a:schemeClr val="bg1"/>
                    </a:solidFill>
                    <a:latin typeface="Cordia New" panose="020B0304020202020204" pitchFamily="34" charset="-34"/>
                    <a:cs typeface="Cordia New" panose="020B0304020202020204" pitchFamily="34" charset="-34"/>
                  </a:rPr>
                  <a:t>] </a:t>
                </a:r>
                <a:r>
                  <a:rPr lang="en-US" sz="2400" dirty="0">
                    <a:solidFill>
                      <a:schemeClr val="bg1"/>
                    </a:solidFill>
                    <a:latin typeface="Cordia New" panose="020B0304020202020204" pitchFamily="34" charset="-34"/>
                    <a:cs typeface="Cordia New" panose="020B0304020202020204" pitchFamily="34" charset="-34"/>
                  </a:rPr>
                  <a:t>is the weight of the shortest path from </a:t>
                </a:r>
                <a14:m>
                  <m:oMath xmlns:m="http://schemas.openxmlformats.org/officeDocument/2006/math">
                    <m:r>
                      <a:rPr lang="en-US" sz="2000" i="1" dirty="0">
                        <a:solidFill>
                          <a:schemeClr val="bg1"/>
                        </a:solidFill>
                        <a:latin typeface="Cambria Math" panose="02040503050406030204" pitchFamily="18" charset="0"/>
                      </a:rPr>
                      <m:t>𝑖</m:t>
                    </m:r>
                  </m:oMath>
                </a14:m>
                <a:r>
                  <a:rPr lang="en-US" sz="2400" dirty="0">
                    <a:solidFill>
                      <a:schemeClr val="bg1"/>
                    </a:solidFill>
                    <a:latin typeface="Cordia New" panose="020B0304020202020204" pitchFamily="34" charset="-34"/>
                    <a:cs typeface="Cordia New" panose="020B0304020202020204" pitchFamily="34" charset="-34"/>
                  </a:rPr>
                  <a:t> to </a:t>
                </a:r>
                <a14:m>
                  <m:oMath xmlns:m="http://schemas.openxmlformats.org/officeDocument/2006/math">
                    <m:r>
                      <a:rPr lang="en-US" sz="2000" i="1" dirty="0">
                        <a:solidFill>
                          <a:schemeClr val="bg1"/>
                        </a:solidFill>
                        <a:latin typeface="Cambria Math" panose="02040503050406030204" pitchFamily="18" charset="0"/>
                      </a:rPr>
                      <m:t>𝑗</m:t>
                    </m:r>
                  </m:oMath>
                </a14:m>
                <a:r>
                  <a:rPr lang="en-US" sz="2400" dirty="0">
                    <a:solidFill>
                      <a:schemeClr val="bg1"/>
                    </a:solidFill>
                    <a:latin typeface="Cordia New" panose="020B0304020202020204" pitchFamily="34" charset="-34"/>
                    <a:cs typeface="Cordia New" panose="020B0304020202020204" pitchFamily="34" charset="-34"/>
                  </a:rPr>
                  <a:t> of length at most </a:t>
                </a:r>
                <a14:m>
                  <m:oMath xmlns:m="http://schemas.openxmlformats.org/officeDocument/2006/math">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 − 1. </m:t>
                    </m:r>
                  </m:oMath>
                </a14:m>
                <a:r>
                  <a:rPr lang="en-US" sz="2400" dirty="0">
                    <a:solidFill>
                      <a:schemeClr val="bg1"/>
                    </a:solidFill>
                    <a:latin typeface="Cordia New" panose="020B0304020202020204" pitchFamily="34" charset="-34"/>
                    <a:cs typeface="Cordia New" panose="020B0304020202020204" pitchFamily="34" charset="-34"/>
                  </a:rPr>
                  <a:t>Thus it is the shortest-weight simple path from </a:t>
                </a:r>
                <a14:m>
                  <m:oMath xmlns:m="http://schemas.openxmlformats.org/officeDocument/2006/math">
                    <m:r>
                      <a:rPr lang="en-US" sz="2000" i="1" dirty="0">
                        <a:solidFill>
                          <a:schemeClr val="bg1"/>
                        </a:solidFill>
                        <a:latin typeface="Cambria Math" panose="02040503050406030204" pitchFamily="18" charset="0"/>
                      </a:rPr>
                      <m:t>𝑖</m:t>
                    </m:r>
                  </m:oMath>
                </a14:m>
                <a:r>
                  <a:rPr lang="en-US" sz="2400" dirty="0">
                    <a:solidFill>
                      <a:schemeClr val="bg1"/>
                    </a:solidFill>
                    <a:latin typeface="Cordia New" panose="020B0304020202020204" pitchFamily="34" charset="-34"/>
                    <a:cs typeface="Cordia New" panose="020B0304020202020204" pitchFamily="34" charset="-34"/>
                  </a:rPr>
                  <a:t> to</a:t>
                </a:r>
                <a14:m>
                  <m:oMath xmlns:m="http://schemas.openxmlformats.org/officeDocument/2006/math">
                    <m:r>
                      <a:rPr lang="en-US" sz="2000" i="1" dirty="0">
                        <a:solidFill>
                          <a:schemeClr val="bg1"/>
                        </a:solidFill>
                        <a:latin typeface="Cambria Math" panose="02040503050406030204" pitchFamily="18" charset="0"/>
                      </a:rPr>
                      <m:t> </m:t>
                    </m:r>
                    <m:r>
                      <a:rPr lang="en-US" sz="2000" i="1" dirty="0">
                        <a:solidFill>
                          <a:schemeClr val="bg1"/>
                        </a:solidFill>
                        <a:latin typeface="Cambria Math" panose="02040503050406030204" pitchFamily="18" charset="0"/>
                      </a:rPr>
                      <m:t>𝑗</m:t>
                    </m:r>
                  </m:oMath>
                </a14:m>
                <a:r>
                  <a:rPr lang="en-US" sz="2400" dirty="0">
                    <a:solidFill>
                      <a:schemeClr val="bg1"/>
                    </a:solidFill>
                    <a:latin typeface="Cordia New" panose="020B0304020202020204" pitchFamily="34" charset="-34"/>
                    <a:cs typeface="Cordia New" panose="020B0304020202020204" pitchFamily="34" charset="-34"/>
                  </a:rPr>
                  <a:t>.</a:t>
                </a:r>
              </a:p>
              <a:p>
                <a:pPr marL="342900" indent="-342900"/>
                <a:r>
                  <a:rPr lang="en-US" sz="2400" dirty="0">
                    <a:solidFill>
                      <a:schemeClr val="bg1"/>
                    </a:solidFill>
                    <a:latin typeface="Cordia New" panose="020B0304020202020204" pitchFamily="34" charset="-34"/>
                    <a:cs typeface="Cordia New" panose="020B0304020202020204" pitchFamily="34" charset="-34"/>
                  </a:rPr>
                  <a:t>Next, we use induction to prove that </a:t>
                </a:r>
                <a14:m>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𝐴</m:t>
                        </m:r>
                      </m:e>
                      <m:sub>
                        <m:r>
                          <a:rPr lang="en-US" sz="2000" i="1">
                            <a:solidFill>
                              <a:schemeClr val="bg1"/>
                            </a:solidFill>
                            <a:latin typeface="Cambria Math" panose="02040503050406030204" pitchFamily="18" charset="0"/>
                          </a:rPr>
                          <m:t>𝑖</m:t>
                        </m:r>
                        <m:r>
                          <a:rPr lang="en-US" sz="2000" i="1">
                            <a:solidFill>
                              <a:schemeClr val="bg1"/>
                            </a:solidFill>
                            <a:latin typeface="Cambria Math" panose="02040503050406030204" pitchFamily="18" charset="0"/>
                          </a:rPr>
                          <m:t>+1</m:t>
                        </m:r>
                      </m:sub>
                    </m:sSub>
                  </m:oMath>
                </a14:m>
                <a:r>
                  <a:rPr lang="en-US" sz="2400" dirty="0">
                    <a:solidFill>
                      <a:schemeClr val="bg1"/>
                    </a:solidFill>
                    <a:latin typeface="Cordia New" panose="020B0304020202020204" pitchFamily="34" charset="-34"/>
                    <a:cs typeface="Cordia New" panose="020B0304020202020204" pitchFamily="34" charset="-34"/>
                  </a:rPr>
                  <a:t> has weights of shortest paths of at most </a:t>
                </a:r>
                <a14:m>
                  <m:oMath xmlns:m="http://schemas.openxmlformats.org/officeDocument/2006/math">
                    <m:r>
                      <a:rPr lang="en-US" sz="2000" i="1">
                        <a:solidFill>
                          <a:schemeClr val="bg1"/>
                        </a:solidFill>
                        <a:latin typeface="Cambria Math" panose="02040503050406030204" pitchFamily="18" charset="0"/>
                      </a:rPr>
                      <m:t>𝑖</m:t>
                    </m:r>
                    <m:r>
                      <a:rPr lang="en-US" sz="2000" i="1">
                        <a:solidFill>
                          <a:schemeClr val="bg1"/>
                        </a:solidFill>
                        <a:latin typeface="Cambria Math" panose="02040503050406030204" pitchFamily="18" charset="0"/>
                      </a:rPr>
                      <m:t>+1</m:t>
                    </m:r>
                  </m:oMath>
                </a14:m>
                <a:r>
                  <a:rPr lang="en-US" sz="2400" dirty="0">
                    <a:solidFill>
                      <a:schemeClr val="bg1"/>
                    </a:solidFill>
                    <a:latin typeface="Cordia New" panose="020B0304020202020204" pitchFamily="34" charset="-34"/>
                    <a:cs typeface="Cordia New" panose="020B0304020202020204" pitchFamily="34" charset="-34"/>
                  </a:rPr>
                  <a:t> hops between every pair of vertices (assuming </a:t>
                </a:r>
                <a14:m>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𝐴</m:t>
                        </m:r>
                      </m:e>
                      <m:sub>
                        <m:r>
                          <a:rPr lang="en-US" sz="2000" i="1">
                            <a:solidFill>
                              <a:schemeClr val="bg1"/>
                            </a:solidFill>
                            <a:latin typeface="Cambria Math" panose="02040503050406030204" pitchFamily="18" charset="0"/>
                          </a:rPr>
                          <m:t>𝑖</m:t>
                        </m:r>
                      </m:sub>
                    </m:sSub>
                  </m:oMath>
                </a14:m>
                <a:r>
                  <a:rPr lang="en-US" sz="2000" dirty="0">
                    <a:solidFill>
                      <a:schemeClr val="bg1"/>
                    </a:solidFill>
                    <a:latin typeface="Cordia New" panose="020B0304020202020204" pitchFamily="34" charset="-34"/>
                    <a:cs typeface="Cordia New" panose="020B0304020202020204" pitchFamily="34" charset="-34"/>
                  </a:rPr>
                  <a:t> </a:t>
                </a:r>
                <a:r>
                  <a:rPr lang="en-US" sz="2400" dirty="0">
                    <a:solidFill>
                      <a:schemeClr val="bg1"/>
                    </a:solidFill>
                    <a:latin typeface="Cordia New" panose="020B0304020202020204" pitchFamily="34" charset="-34"/>
                    <a:cs typeface="Cordia New" panose="020B0304020202020204" pitchFamily="34" charset="-34"/>
                  </a:rPr>
                  <a:t>has shortest-path weights for </a:t>
                </a:r>
                <a14:m>
                  <m:oMath xmlns:m="http://schemas.openxmlformats.org/officeDocument/2006/math">
                    <m:r>
                      <a:rPr lang="en-US" sz="2000" i="1">
                        <a:solidFill>
                          <a:schemeClr val="bg1"/>
                        </a:solidFill>
                        <a:latin typeface="Cambria Math" panose="02040503050406030204" pitchFamily="18" charset="0"/>
                      </a:rPr>
                      <m:t>𝑖</m:t>
                    </m:r>
                  </m:oMath>
                </a14:m>
                <a:r>
                  <a:rPr lang="en-US" sz="2400" i="1" dirty="0">
                    <a:solidFill>
                      <a:schemeClr val="bg1"/>
                    </a:solidFill>
                    <a:latin typeface="Cordia New" panose="020B0304020202020204" pitchFamily="34" charset="-34"/>
                    <a:cs typeface="Cordia New" panose="020B0304020202020204" pitchFamily="34" charset="-34"/>
                  </a:rPr>
                  <a:t>-</a:t>
                </a:r>
                <a:r>
                  <a:rPr lang="en-US" sz="2400" dirty="0">
                    <a:solidFill>
                      <a:schemeClr val="bg1"/>
                    </a:solidFill>
                    <a:latin typeface="Cordia New" panose="020B0304020202020204" pitchFamily="34" charset="-34"/>
                    <a:cs typeface="Cordia New" panose="020B0304020202020204" pitchFamily="34" charset="-34"/>
                  </a:rPr>
                  <a:t>hop paths).</a:t>
                </a:r>
                <a:endParaRPr lang="en-US" sz="2400" i="1" dirty="0">
                  <a:solidFill>
                    <a:schemeClr val="bg1"/>
                  </a:solidFill>
                  <a:latin typeface="Cordia New" panose="020B0304020202020204" pitchFamily="34" charset="-34"/>
                  <a:cs typeface="Cordia New" panose="020B0304020202020204" pitchFamily="34" charset="-34"/>
                </a:endParaRPr>
              </a:p>
              <a:p>
                <a:pPr marL="342900" indent="-342900"/>
                <a:endParaRPr lang="en-US" sz="3200" dirty="0">
                  <a:solidFill>
                    <a:schemeClr val="bg1"/>
                  </a:solidFill>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521" r="-127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grpSp>
        <p:nvGrpSpPr>
          <p:cNvPr id="9" name="Group 8">
            <a:extLst>
              <a:ext uri="{FF2B5EF4-FFF2-40B4-BE49-F238E27FC236}">
                <a16:creationId xmlns:a16="http://schemas.microsoft.com/office/drawing/2014/main" id="{FE9BC86F-0AA6-47AC-9923-8D35C9D7CBD3}"/>
              </a:ext>
            </a:extLst>
          </p:cNvPr>
          <p:cNvGrpSpPr/>
          <p:nvPr/>
        </p:nvGrpSpPr>
        <p:grpSpPr>
          <a:xfrm>
            <a:off x="836612" y="2438400"/>
            <a:ext cx="7010400" cy="68324"/>
            <a:chOff x="836612" y="2438400"/>
            <a:chExt cx="7010400" cy="68324"/>
          </a:xfrm>
        </p:grpSpPr>
        <p:pic>
          <p:nvPicPr>
            <p:cNvPr id="11" name="Picture 10">
              <a:extLst>
                <a:ext uri="{FF2B5EF4-FFF2-40B4-BE49-F238E27FC236}">
                  <a16:creationId xmlns:a16="http://schemas.microsoft.com/office/drawing/2014/main" id="{4D096126-91D6-344C-BA46-54CB5A31606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6612" y="2438400"/>
              <a:ext cx="2480231" cy="68324"/>
            </a:xfrm>
            <a:prstGeom prst="rect">
              <a:avLst/>
            </a:prstGeom>
          </p:spPr>
        </p:pic>
        <p:pic>
          <p:nvPicPr>
            <p:cNvPr id="12" name="Picture 11">
              <a:extLst>
                <a:ext uri="{FF2B5EF4-FFF2-40B4-BE49-F238E27FC236}">
                  <a16:creationId xmlns:a16="http://schemas.microsoft.com/office/drawing/2014/main" id="{E55807CA-0771-5B45-9024-698CD4475D0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3626" y="2438400"/>
              <a:ext cx="2480231" cy="68324"/>
            </a:xfrm>
            <a:prstGeom prst="rect">
              <a:avLst/>
            </a:prstGeom>
          </p:spPr>
        </p:pic>
        <p:pic>
          <p:nvPicPr>
            <p:cNvPr id="14" name="Picture 13">
              <a:extLst>
                <a:ext uri="{FF2B5EF4-FFF2-40B4-BE49-F238E27FC236}">
                  <a16:creationId xmlns:a16="http://schemas.microsoft.com/office/drawing/2014/main" id="{B21A4A92-5391-6A49-A847-1F7064F62C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66781" y="2438400"/>
              <a:ext cx="2480231" cy="68324"/>
            </a:xfrm>
            <a:prstGeom prst="rect">
              <a:avLst/>
            </a:prstGeom>
          </p:spPr>
        </p:pic>
      </p:grpSp>
      <p:grpSp>
        <p:nvGrpSpPr>
          <p:cNvPr id="15" name="Group 14">
            <a:extLst>
              <a:ext uri="{FF2B5EF4-FFF2-40B4-BE49-F238E27FC236}">
                <a16:creationId xmlns:a16="http://schemas.microsoft.com/office/drawing/2014/main" id="{71B92395-BC8E-493E-9BA8-369707C4BFBE}"/>
              </a:ext>
            </a:extLst>
          </p:cNvPr>
          <p:cNvGrpSpPr/>
          <p:nvPr/>
        </p:nvGrpSpPr>
        <p:grpSpPr>
          <a:xfrm>
            <a:off x="7734904" y="4624510"/>
            <a:ext cx="2819393" cy="2129667"/>
            <a:chOff x="5972012" y="5328094"/>
            <a:chExt cx="2395636" cy="1745012"/>
          </a:xfrm>
        </p:grpSpPr>
        <p:sp>
          <p:nvSpPr>
            <p:cNvPr id="16" name="Oval 15">
              <a:extLst>
                <a:ext uri="{FF2B5EF4-FFF2-40B4-BE49-F238E27FC236}">
                  <a16:creationId xmlns:a16="http://schemas.microsoft.com/office/drawing/2014/main" id="{1A74C329-0F26-492E-AF69-74FDF368AB80}"/>
                </a:ext>
              </a:extLst>
            </p:cNvPr>
            <p:cNvSpPr>
              <a:spLocks noChangeAspect="1"/>
            </p:cNvSpPr>
            <p:nvPr/>
          </p:nvSpPr>
          <p:spPr>
            <a:xfrm>
              <a:off x="7003994" y="5996814"/>
              <a:ext cx="331668" cy="331668"/>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000" baseline="-25000" dirty="0"/>
            </a:p>
          </p:txBody>
        </p:sp>
        <p:grpSp>
          <p:nvGrpSpPr>
            <p:cNvPr id="17" name="Group 16">
              <a:extLst>
                <a:ext uri="{FF2B5EF4-FFF2-40B4-BE49-F238E27FC236}">
                  <a16:creationId xmlns:a16="http://schemas.microsoft.com/office/drawing/2014/main" id="{BB812FC8-FF9D-4290-9132-E085B144E4B6}"/>
                </a:ext>
              </a:extLst>
            </p:cNvPr>
            <p:cNvGrpSpPr/>
            <p:nvPr/>
          </p:nvGrpSpPr>
          <p:grpSpPr>
            <a:xfrm>
              <a:off x="5972012" y="5328094"/>
              <a:ext cx="2395636" cy="1745012"/>
              <a:chOff x="5972012" y="5328094"/>
              <a:chExt cx="2395636" cy="1745012"/>
            </a:xfrm>
          </p:grpSpPr>
          <p:cxnSp>
            <p:nvCxnSpPr>
              <p:cNvPr id="18" name="Straight Arrow Connector 17">
                <a:extLst>
                  <a:ext uri="{FF2B5EF4-FFF2-40B4-BE49-F238E27FC236}">
                    <a16:creationId xmlns:a16="http://schemas.microsoft.com/office/drawing/2014/main" id="{E42CBF1E-69C4-4D4A-A0B8-9D852612A632}"/>
                  </a:ext>
                </a:extLst>
              </p:cNvPr>
              <p:cNvCxnSpPr>
                <a:cxnSpLocks/>
                <a:stCxn id="16" idx="6"/>
                <a:endCxn id="32" idx="2"/>
              </p:cNvCxnSpPr>
              <p:nvPr/>
            </p:nvCxnSpPr>
            <p:spPr>
              <a:xfrm>
                <a:off x="7335662" y="6162648"/>
                <a:ext cx="700319" cy="616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124A484D-CED5-4BEA-ADCA-6A04A48907BC}"/>
                  </a:ext>
                </a:extLst>
              </p:cNvPr>
              <p:cNvGrpSpPr/>
              <p:nvPr/>
            </p:nvGrpSpPr>
            <p:grpSpPr>
              <a:xfrm>
                <a:off x="5972012" y="5361321"/>
                <a:ext cx="2395636" cy="1711785"/>
                <a:chOff x="5972012" y="5361321"/>
                <a:chExt cx="2395636" cy="1711785"/>
              </a:xfrm>
            </p:grpSpPr>
            <p:grpSp>
              <p:nvGrpSpPr>
                <p:cNvPr id="23" name="Group 22">
                  <a:extLst>
                    <a:ext uri="{FF2B5EF4-FFF2-40B4-BE49-F238E27FC236}">
                      <a16:creationId xmlns:a16="http://schemas.microsoft.com/office/drawing/2014/main" id="{DD102C2C-6D07-4647-BB77-A2B69F7994BE}"/>
                    </a:ext>
                  </a:extLst>
                </p:cNvPr>
                <p:cNvGrpSpPr/>
                <p:nvPr/>
              </p:nvGrpSpPr>
              <p:grpSpPr>
                <a:xfrm>
                  <a:off x="5972012" y="5361321"/>
                  <a:ext cx="2395636" cy="1711785"/>
                  <a:chOff x="7846623" y="3012084"/>
                  <a:chExt cx="1851564" cy="1323022"/>
                </a:xfrm>
              </p:grpSpPr>
              <p:sp>
                <p:nvSpPr>
                  <p:cNvPr id="27" name="Oval 26">
                    <a:extLst>
                      <a:ext uri="{FF2B5EF4-FFF2-40B4-BE49-F238E27FC236}">
                        <a16:creationId xmlns:a16="http://schemas.microsoft.com/office/drawing/2014/main" id="{4116D9C8-ACCF-46A9-ADB3-CAEF23A82646}"/>
                      </a:ext>
                    </a:extLst>
                  </p:cNvPr>
                  <p:cNvSpPr>
                    <a:spLocks noChangeAspect="1"/>
                  </p:cNvSpPr>
                  <p:nvPr/>
                </p:nvSpPr>
                <p:spPr>
                  <a:xfrm>
                    <a:off x="8674975" y="3012084"/>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dirty="0"/>
                  </a:p>
                </p:txBody>
              </p:sp>
              <p:sp>
                <p:nvSpPr>
                  <p:cNvPr id="28" name="Oval 27">
                    <a:extLst>
                      <a:ext uri="{FF2B5EF4-FFF2-40B4-BE49-F238E27FC236}">
                        <a16:creationId xmlns:a16="http://schemas.microsoft.com/office/drawing/2014/main" id="{D2E07F99-5594-44BA-B78A-FEE8E54AA2D2}"/>
                      </a:ext>
                    </a:extLst>
                  </p:cNvPr>
                  <p:cNvSpPr>
                    <a:spLocks noChangeAspect="1"/>
                  </p:cNvSpPr>
                  <p:nvPr/>
                </p:nvSpPr>
                <p:spPr>
                  <a:xfrm>
                    <a:off x="8674975" y="4078763"/>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200" dirty="0"/>
                  </a:p>
                </p:txBody>
              </p:sp>
              <p:sp>
                <p:nvSpPr>
                  <p:cNvPr id="29" name="Oval 28">
                    <a:extLst>
                      <a:ext uri="{FF2B5EF4-FFF2-40B4-BE49-F238E27FC236}">
                        <a16:creationId xmlns:a16="http://schemas.microsoft.com/office/drawing/2014/main" id="{D2DEC2FB-7027-44A6-B914-EB41F7120109}"/>
                      </a:ext>
                    </a:extLst>
                  </p:cNvPr>
                  <p:cNvSpPr>
                    <a:spLocks noChangeAspect="1"/>
                  </p:cNvSpPr>
                  <p:nvPr/>
                </p:nvSpPr>
                <p:spPr>
                  <a:xfrm>
                    <a:off x="7846623" y="3512969"/>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ambria Math" panose="02040503050406030204" pitchFamily="18" charset="0"/>
                        <a:ea typeface="Cambria Math" panose="02040503050406030204" pitchFamily="18" charset="0"/>
                      </a:rPr>
                      <a:t>i</a:t>
                    </a:r>
                    <a:endParaRPr lang="en-IN" sz="2000" dirty="0">
                      <a:latin typeface="Cambria Math" panose="02040503050406030204" pitchFamily="18" charset="0"/>
                      <a:ea typeface="Cambria Math" panose="02040503050406030204" pitchFamily="18" charset="0"/>
                    </a:endParaRPr>
                  </a:p>
                </p:txBody>
              </p:sp>
              <p:sp>
                <p:nvSpPr>
                  <p:cNvPr id="32" name="Oval 31">
                    <a:extLst>
                      <a:ext uri="{FF2B5EF4-FFF2-40B4-BE49-F238E27FC236}">
                        <a16:creationId xmlns:a16="http://schemas.microsoft.com/office/drawing/2014/main" id="{D6ED9BCB-EDCD-4AAB-9D10-DADA610B6463}"/>
                      </a:ext>
                    </a:extLst>
                  </p:cNvPr>
                  <p:cNvSpPr>
                    <a:spLocks noChangeAspect="1"/>
                  </p:cNvSpPr>
                  <p:nvPr/>
                </p:nvSpPr>
                <p:spPr>
                  <a:xfrm>
                    <a:off x="9441844" y="3508018"/>
                    <a:ext cx="256343" cy="256343"/>
                  </a:xfrm>
                  <a:prstGeom prst="ellipse">
                    <a:avLst/>
                  </a:prstGeom>
                  <a:solidFill>
                    <a:schemeClr val="accent1"/>
                  </a:solidFill>
                  <a:ln w="25400">
                    <a:solidFill>
                      <a:schemeClr val="dk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Cambria Math" panose="02040503050406030204" pitchFamily="18" charset="0"/>
                        <a:ea typeface="Cambria Math" panose="02040503050406030204" pitchFamily="18" charset="0"/>
                      </a:rPr>
                      <a:t>j</a:t>
                    </a:r>
                    <a:endParaRPr lang="en-IN" sz="2000" dirty="0">
                      <a:latin typeface="Cambria Math" panose="02040503050406030204" pitchFamily="18" charset="0"/>
                      <a:ea typeface="Cambria Math" panose="02040503050406030204" pitchFamily="18" charset="0"/>
                    </a:endParaRPr>
                  </a:p>
                </p:txBody>
              </p:sp>
              <p:cxnSp>
                <p:nvCxnSpPr>
                  <p:cNvPr id="35" name="Straight Arrow Connector 34">
                    <a:extLst>
                      <a:ext uri="{FF2B5EF4-FFF2-40B4-BE49-F238E27FC236}">
                        <a16:creationId xmlns:a16="http://schemas.microsoft.com/office/drawing/2014/main" id="{90ABA11C-6C07-4544-8B6F-5BA4537E6A04}"/>
                      </a:ext>
                    </a:extLst>
                  </p:cNvPr>
                  <p:cNvCxnSpPr>
                    <a:cxnSpLocks/>
                    <a:stCxn id="27" idx="6"/>
                    <a:endCxn id="32" idx="1"/>
                  </p:cNvCxnSpPr>
                  <p:nvPr/>
                </p:nvCxnSpPr>
                <p:spPr>
                  <a:xfrm>
                    <a:off x="8931318" y="3140255"/>
                    <a:ext cx="548071" cy="40530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080B1A2-E0AA-41CC-B54F-C33D0DD174EA}"/>
                      </a:ext>
                    </a:extLst>
                  </p:cNvPr>
                  <p:cNvCxnSpPr>
                    <a:cxnSpLocks/>
                    <a:stCxn id="28" idx="6"/>
                    <a:endCxn id="32" idx="3"/>
                  </p:cNvCxnSpPr>
                  <p:nvPr/>
                </p:nvCxnSpPr>
                <p:spPr>
                  <a:xfrm flipV="1">
                    <a:off x="8931318" y="3726820"/>
                    <a:ext cx="548071" cy="48011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sp>
              <p:nvSpPr>
                <p:cNvPr id="24" name="Freeform: Shape 23">
                  <a:extLst>
                    <a:ext uri="{FF2B5EF4-FFF2-40B4-BE49-F238E27FC236}">
                      <a16:creationId xmlns:a16="http://schemas.microsoft.com/office/drawing/2014/main" id="{8C9C241A-9D11-426A-8CF5-981174A93E80}"/>
                    </a:ext>
                  </a:extLst>
                </p:cNvPr>
                <p:cNvSpPr/>
                <p:nvPr/>
              </p:nvSpPr>
              <p:spPr>
                <a:xfrm rot="19756178">
                  <a:off x="6187736" y="5776785"/>
                  <a:ext cx="932198" cy="70966"/>
                </a:xfrm>
                <a:custGeom>
                  <a:avLst/>
                  <a:gdLst>
                    <a:gd name="connsiteX0" fmla="*/ 0 w 1905000"/>
                    <a:gd name="connsiteY0" fmla="*/ 166523 h 321767"/>
                    <a:gd name="connsiteX1" fmla="*/ 152400 w 1905000"/>
                    <a:gd name="connsiteY1" fmla="*/ 166523 h 321767"/>
                    <a:gd name="connsiteX2" fmla="*/ 304800 w 1905000"/>
                    <a:gd name="connsiteY2" fmla="*/ 166523 h 321767"/>
                    <a:gd name="connsiteX3" fmla="*/ 457200 w 1905000"/>
                    <a:gd name="connsiteY3" fmla="*/ 2693 h 321767"/>
                    <a:gd name="connsiteX4" fmla="*/ 609600 w 1905000"/>
                    <a:gd name="connsiteY4" fmla="*/ 318923 h 321767"/>
                    <a:gd name="connsiteX5" fmla="*/ 762000 w 1905000"/>
                    <a:gd name="connsiteY5" fmla="*/ 6503 h 321767"/>
                    <a:gd name="connsiteX6" fmla="*/ 914400 w 1905000"/>
                    <a:gd name="connsiteY6" fmla="*/ 311303 h 321767"/>
                    <a:gd name="connsiteX7" fmla="*/ 1066800 w 1905000"/>
                    <a:gd name="connsiteY7" fmla="*/ 14123 h 321767"/>
                    <a:gd name="connsiteX8" fmla="*/ 1219200 w 1905000"/>
                    <a:gd name="connsiteY8" fmla="*/ 318923 h 321767"/>
                    <a:gd name="connsiteX9" fmla="*/ 1352550 w 1905000"/>
                    <a:gd name="connsiteY9" fmla="*/ 14123 h 321767"/>
                    <a:gd name="connsiteX10" fmla="*/ 1512570 w 1905000"/>
                    <a:gd name="connsiteY10" fmla="*/ 318923 h 321767"/>
                    <a:gd name="connsiteX11" fmla="*/ 1600200 w 1905000"/>
                    <a:gd name="connsiteY11" fmla="*/ 166523 h 321767"/>
                    <a:gd name="connsiteX12" fmla="*/ 1752600 w 1905000"/>
                    <a:gd name="connsiteY12" fmla="*/ 166523 h 321767"/>
                    <a:gd name="connsiteX13" fmla="*/ 1905000 w 1905000"/>
                    <a:gd name="connsiteY13" fmla="*/ 166523 h 32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21767">
                      <a:moveTo>
                        <a:pt x="0" y="166523"/>
                      </a:moveTo>
                      <a:lnTo>
                        <a:pt x="152400" y="166523"/>
                      </a:lnTo>
                      <a:cubicBezTo>
                        <a:pt x="203200" y="166523"/>
                        <a:pt x="254000" y="193828"/>
                        <a:pt x="304800" y="166523"/>
                      </a:cubicBezTo>
                      <a:cubicBezTo>
                        <a:pt x="355600" y="139218"/>
                        <a:pt x="406400" y="-22707"/>
                        <a:pt x="457200" y="2693"/>
                      </a:cubicBezTo>
                      <a:cubicBezTo>
                        <a:pt x="508000" y="28093"/>
                        <a:pt x="558800" y="318288"/>
                        <a:pt x="609600" y="318923"/>
                      </a:cubicBezTo>
                      <a:cubicBezTo>
                        <a:pt x="660400" y="319558"/>
                        <a:pt x="711200" y="7773"/>
                        <a:pt x="762000" y="6503"/>
                      </a:cubicBezTo>
                      <a:cubicBezTo>
                        <a:pt x="812800" y="5233"/>
                        <a:pt x="863600" y="310033"/>
                        <a:pt x="914400" y="311303"/>
                      </a:cubicBezTo>
                      <a:cubicBezTo>
                        <a:pt x="965200" y="312573"/>
                        <a:pt x="1016000" y="12853"/>
                        <a:pt x="1066800" y="14123"/>
                      </a:cubicBezTo>
                      <a:cubicBezTo>
                        <a:pt x="1117600" y="15393"/>
                        <a:pt x="1171575" y="318923"/>
                        <a:pt x="1219200" y="318923"/>
                      </a:cubicBezTo>
                      <a:cubicBezTo>
                        <a:pt x="1266825" y="318923"/>
                        <a:pt x="1303655" y="14123"/>
                        <a:pt x="1352550" y="14123"/>
                      </a:cubicBezTo>
                      <a:cubicBezTo>
                        <a:pt x="1401445" y="14123"/>
                        <a:pt x="1471295" y="293523"/>
                        <a:pt x="1512570" y="318923"/>
                      </a:cubicBezTo>
                      <a:cubicBezTo>
                        <a:pt x="1553845" y="344323"/>
                        <a:pt x="1560195" y="191923"/>
                        <a:pt x="1600200" y="166523"/>
                      </a:cubicBezTo>
                      <a:cubicBezTo>
                        <a:pt x="1640205" y="141123"/>
                        <a:pt x="1752600" y="166523"/>
                        <a:pt x="1752600" y="166523"/>
                      </a:cubicBezTo>
                      <a:cubicBezTo>
                        <a:pt x="1803400" y="166523"/>
                        <a:pt x="1876425" y="160173"/>
                        <a:pt x="1905000" y="166523"/>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80E156B4-617C-4A55-966F-BF49C99DEA22}"/>
                    </a:ext>
                  </a:extLst>
                </p:cNvPr>
                <p:cNvSpPr/>
                <p:nvPr/>
              </p:nvSpPr>
              <p:spPr>
                <a:xfrm>
                  <a:off x="6303675" y="6143142"/>
                  <a:ext cx="700319" cy="66581"/>
                </a:xfrm>
                <a:custGeom>
                  <a:avLst/>
                  <a:gdLst>
                    <a:gd name="connsiteX0" fmla="*/ 0 w 1905000"/>
                    <a:gd name="connsiteY0" fmla="*/ 166523 h 321767"/>
                    <a:gd name="connsiteX1" fmla="*/ 152400 w 1905000"/>
                    <a:gd name="connsiteY1" fmla="*/ 166523 h 321767"/>
                    <a:gd name="connsiteX2" fmla="*/ 304800 w 1905000"/>
                    <a:gd name="connsiteY2" fmla="*/ 166523 h 321767"/>
                    <a:gd name="connsiteX3" fmla="*/ 457200 w 1905000"/>
                    <a:gd name="connsiteY3" fmla="*/ 2693 h 321767"/>
                    <a:gd name="connsiteX4" fmla="*/ 609600 w 1905000"/>
                    <a:gd name="connsiteY4" fmla="*/ 318923 h 321767"/>
                    <a:gd name="connsiteX5" fmla="*/ 762000 w 1905000"/>
                    <a:gd name="connsiteY5" fmla="*/ 6503 h 321767"/>
                    <a:gd name="connsiteX6" fmla="*/ 914400 w 1905000"/>
                    <a:gd name="connsiteY6" fmla="*/ 311303 h 321767"/>
                    <a:gd name="connsiteX7" fmla="*/ 1066800 w 1905000"/>
                    <a:gd name="connsiteY7" fmla="*/ 14123 h 321767"/>
                    <a:gd name="connsiteX8" fmla="*/ 1219200 w 1905000"/>
                    <a:gd name="connsiteY8" fmla="*/ 318923 h 321767"/>
                    <a:gd name="connsiteX9" fmla="*/ 1352550 w 1905000"/>
                    <a:gd name="connsiteY9" fmla="*/ 14123 h 321767"/>
                    <a:gd name="connsiteX10" fmla="*/ 1512570 w 1905000"/>
                    <a:gd name="connsiteY10" fmla="*/ 318923 h 321767"/>
                    <a:gd name="connsiteX11" fmla="*/ 1600200 w 1905000"/>
                    <a:gd name="connsiteY11" fmla="*/ 166523 h 321767"/>
                    <a:gd name="connsiteX12" fmla="*/ 1752600 w 1905000"/>
                    <a:gd name="connsiteY12" fmla="*/ 166523 h 321767"/>
                    <a:gd name="connsiteX13" fmla="*/ 1905000 w 1905000"/>
                    <a:gd name="connsiteY13" fmla="*/ 166523 h 32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21767">
                      <a:moveTo>
                        <a:pt x="0" y="166523"/>
                      </a:moveTo>
                      <a:lnTo>
                        <a:pt x="152400" y="166523"/>
                      </a:lnTo>
                      <a:cubicBezTo>
                        <a:pt x="203200" y="166523"/>
                        <a:pt x="254000" y="193828"/>
                        <a:pt x="304800" y="166523"/>
                      </a:cubicBezTo>
                      <a:cubicBezTo>
                        <a:pt x="355600" y="139218"/>
                        <a:pt x="406400" y="-22707"/>
                        <a:pt x="457200" y="2693"/>
                      </a:cubicBezTo>
                      <a:cubicBezTo>
                        <a:pt x="508000" y="28093"/>
                        <a:pt x="558800" y="318288"/>
                        <a:pt x="609600" y="318923"/>
                      </a:cubicBezTo>
                      <a:cubicBezTo>
                        <a:pt x="660400" y="319558"/>
                        <a:pt x="711200" y="7773"/>
                        <a:pt x="762000" y="6503"/>
                      </a:cubicBezTo>
                      <a:cubicBezTo>
                        <a:pt x="812800" y="5233"/>
                        <a:pt x="863600" y="310033"/>
                        <a:pt x="914400" y="311303"/>
                      </a:cubicBezTo>
                      <a:cubicBezTo>
                        <a:pt x="965200" y="312573"/>
                        <a:pt x="1016000" y="12853"/>
                        <a:pt x="1066800" y="14123"/>
                      </a:cubicBezTo>
                      <a:cubicBezTo>
                        <a:pt x="1117600" y="15393"/>
                        <a:pt x="1171575" y="318923"/>
                        <a:pt x="1219200" y="318923"/>
                      </a:cubicBezTo>
                      <a:cubicBezTo>
                        <a:pt x="1266825" y="318923"/>
                        <a:pt x="1303655" y="14123"/>
                        <a:pt x="1352550" y="14123"/>
                      </a:cubicBezTo>
                      <a:cubicBezTo>
                        <a:pt x="1401445" y="14123"/>
                        <a:pt x="1471295" y="293523"/>
                        <a:pt x="1512570" y="318923"/>
                      </a:cubicBezTo>
                      <a:cubicBezTo>
                        <a:pt x="1553845" y="344323"/>
                        <a:pt x="1560195" y="191923"/>
                        <a:pt x="1600200" y="166523"/>
                      </a:cubicBezTo>
                      <a:cubicBezTo>
                        <a:pt x="1640205" y="141123"/>
                        <a:pt x="1752600" y="166523"/>
                        <a:pt x="1752600" y="166523"/>
                      </a:cubicBezTo>
                      <a:cubicBezTo>
                        <a:pt x="1803400" y="166523"/>
                        <a:pt x="1876425" y="160173"/>
                        <a:pt x="1905000" y="166523"/>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5">
                  <a:extLst>
                    <a:ext uri="{FF2B5EF4-FFF2-40B4-BE49-F238E27FC236}">
                      <a16:creationId xmlns:a16="http://schemas.microsoft.com/office/drawing/2014/main" id="{6B25EDA2-4DFA-40BE-AD5C-515C1F0B8003}"/>
                    </a:ext>
                  </a:extLst>
                </p:cNvPr>
                <p:cNvSpPr/>
                <p:nvPr/>
              </p:nvSpPr>
              <p:spPr>
                <a:xfrm rot="1847212">
                  <a:off x="6190941" y="6500423"/>
                  <a:ext cx="969690" cy="76958"/>
                </a:xfrm>
                <a:custGeom>
                  <a:avLst/>
                  <a:gdLst>
                    <a:gd name="connsiteX0" fmla="*/ 0 w 1905000"/>
                    <a:gd name="connsiteY0" fmla="*/ 166523 h 321767"/>
                    <a:gd name="connsiteX1" fmla="*/ 152400 w 1905000"/>
                    <a:gd name="connsiteY1" fmla="*/ 166523 h 321767"/>
                    <a:gd name="connsiteX2" fmla="*/ 304800 w 1905000"/>
                    <a:gd name="connsiteY2" fmla="*/ 166523 h 321767"/>
                    <a:gd name="connsiteX3" fmla="*/ 457200 w 1905000"/>
                    <a:gd name="connsiteY3" fmla="*/ 2693 h 321767"/>
                    <a:gd name="connsiteX4" fmla="*/ 609600 w 1905000"/>
                    <a:gd name="connsiteY4" fmla="*/ 318923 h 321767"/>
                    <a:gd name="connsiteX5" fmla="*/ 762000 w 1905000"/>
                    <a:gd name="connsiteY5" fmla="*/ 6503 h 321767"/>
                    <a:gd name="connsiteX6" fmla="*/ 914400 w 1905000"/>
                    <a:gd name="connsiteY6" fmla="*/ 311303 h 321767"/>
                    <a:gd name="connsiteX7" fmla="*/ 1066800 w 1905000"/>
                    <a:gd name="connsiteY7" fmla="*/ 14123 h 321767"/>
                    <a:gd name="connsiteX8" fmla="*/ 1219200 w 1905000"/>
                    <a:gd name="connsiteY8" fmla="*/ 318923 h 321767"/>
                    <a:gd name="connsiteX9" fmla="*/ 1352550 w 1905000"/>
                    <a:gd name="connsiteY9" fmla="*/ 14123 h 321767"/>
                    <a:gd name="connsiteX10" fmla="*/ 1512570 w 1905000"/>
                    <a:gd name="connsiteY10" fmla="*/ 318923 h 321767"/>
                    <a:gd name="connsiteX11" fmla="*/ 1600200 w 1905000"/>
                    <a:gd name="connsiteY11" fmla="*/ 166523 h 321767"/>
                    <a:gd name="connsiteX12" fmla="*/ 1752600 w 1905000"/>
                    <a:gd name="connsiteY12" fmla="*/ 166523 h 321767"/>
                    <a:gd name="connsiteX13" fmla="*/ 1905000 w 1905000"/>
                    <a:gd name="connsiteY13" fmla="*/ 166523 h 32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21767">
                      <a:moveTo>
                        <a:pt x="0" y="166523"/>
                      </a:moveTo>
                      <a:lnTo>
                        <a:pt x="152400" y="166523"/>
                      </a:lnTo>
                      <a:cubicBezTo>
                        <a:pt x="203200" y="166523"/>
                        <a:pt x="254000" y="193828"/>
                        <a:pt x="304800" y="166523"/>
                      </a:cubicBezTo>
                      <a:cubicBezTo>
                        <a:pt x="355600" y="139218"/>
                        <a:pt x="406400" y="-22707"/>
                        <a:pt x="457200" y="2693"/>
                      </a:cubicBezTo>
                      <a:cubicBezTo>
                        <a:pt x="508000" y="28093"/>
                        <a:pt x="558800" y="318288"/>
                        <a:pt x="609600" y="318923"/>
                      </a:cubicBezTo>
                      <a:cubicBezTo>
                        <a:pt x="660400" y="319558"/>
                        <a:pt x="711200" y="7773"/>
                        <a:pt x="762000" y="6503"/>
                      </a:cubicBezTo>
                      <a:cubicBezTo>
                        <a:pt x="812800" y="5233"/>
                        <a:pt x="863600" y="310033"/>
                        <a:pt x="914400" y="311303"/>
                      </a:cubicBezTo>
                      <a:cubicBezTo>
                        <a:pt x="965200" y="312573"/>
                        <a:pt x="1016000" y="12853"/>
                        <a:pt x="1066800" y="14123"/>
                      </a:cubicBezTo>
                      <a:cubicBezTo>
                        <a:pt x="1117600" y="15393"/>
                        <a:pt x="1171575" y="318923"/>
                        <a:pt x="1219200" y="318923"/>
                      </a:cubicBezTo>
                      <a:cubicBezTo>
                        <a:pt x="1266825" y="318923"/>
                        <a:pt x="1303655" y="14123"/>
                        <a:pt x="1352550" y="14123"/>
                      </a:cubicBezTo>
                      <a:cubicBezTo>
                        <a:pt x="1401445" y="14123"/>
                        <a:pt x="1471295" y="293523"/>
                        <a:pt x="1512570" y="318923"/>
                      </a:cubicBezTo>
                      <a:cubicBezTo>
                        <a:pt x="1553845" y="344323"/>
                        <a:pt x="1560195" y="191923"/>
                        <a:pt x="1600200" y="166523"/>
                      </a:cubicBezTo>
                      <a:cubicBezTo>
                        <a:pt x="1640205" y="141123"/>
                        <a:pt x="1752600" y="166523"/>
                        <a:pt x="1752600" y="166523"/>
                      </a:cubicBezTo>
                      <a:cubicBezTo>
                        <a:pt x="1803400" y="166523"/>
                        <a:pt x="1876425" y="160173"/>
                        <a:pt x="1905000" y="166523"/>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AC645C9F-B8CE-483C-9C01-7BF489394785}"/>
                  </a:ext>
                </a:extLst>
              </p:cNvPr>
              <p:cNvSpPr txBox="1"/>
              <p:nvPr/>
            </p:nvSpPr>
            <p:spPr>
              <a:xfrm>
                <a:off x="6990987" y="5973793"/>
                <a:ext cx="374841" cy="327843"/>
              </a:xfrm>
              <a:prstGeom prst="rect">
                <a:avLst/>
              </a:prstGeom>
              <a:noFill/>
            </p:spPr>
            <p:txBody>
              <a:bodyPr wrap="none" rtlCol="0">
                <a:spAutoFit/>
              </a:bodyPr>
              <a:lstStyle/>
              <a:p>
                <a:r>
                  <a:rPr lang="en-IN" sz="2000" dirty="0">
                    <a:solidFill>
                      <a:schemeClr val="bg1"/>
                    </a:solidFill>
                    <a:latin typeface="Cambria Math" panose="02040503050406030204" pitchFamily="18" charset="0"/>
                    <a:ea typeface="Cambria Math" panose="02040503050406030204" pitchFamily="18" charset="0"/>
                  </a:rPr>
                  <a:t>K</a:t>
                </a:r>
                <a:r>
                  <a:rPr lang="en-IN" sz="2000" baseline="-25000" dirty="0">
                    <a:solidFill>
                      <a:schemeClr val="bg1"/>
                    </a:solidFill>
                    <a:latin typeface="Cambria Math" panose="02040503050406030204" pitchFamily="18" charset="0"/>
                    <a:ea typeface="Cambria Math" panose="02040503050406030204" pitchFamily="18" charset="0"/>
                  </a:rPr>
                  <a:t>2</a:t>
                </a:r>
              </a:p>
            </p:txBody>
          </p:sp>
          <p:sp>
            <p:nvSpPr>
              <p:cNvPr id="21" name="TextBox 20">
                <a:extLst>
                  <a:ext uri="{FF2B5EF4-FFF2-40B4-BE49-F238E27FC236}">
                    <a16:creationId xmlns:a16="http://schemas.microsoft.com/office/drawing/2014/main" id="{F1DA0D38-D713-46C6-A2D7-A3660C7197FD}"/>
                  </a:ext>
                </a:extLst>
              </p:cNvPr>
              <p:cNvSpPr txBox="1"/>
              <p:nvPr/>
            </p:nvSpPr>
            <p:spPr>
              <a:xfrm>
                <a:off x="7034163" y="6732401"/>
                <a:ext cx="374841" cy="327843"/>
              </a:xfrm>
              <a:prstGeom prst="rect">
                <a:avLst/>
              </a:prstGeom>
              <a:noFill/>
            </p:spPr>
            <p:txBody>
              <a:bodyPr wrap="none" rtlCol="0">
                <a:spAutoFit/>
              </a:bodyPr>
              <a:lstStyle/>
              <a:p>
                <a:r>
                  <a:rPr lang="en-IN" sz="2000" dirty="0">
                    <a:solidFill>
                      <a:schemeClr val="bg1"/>
                    </a:solidFill>
                    <a:latin typeface="Cambria Math" panose="02040503050406030204" pitchFamily="18" charset="0"/>
                    <a:ea typeface="Cambria Math" panose="02040503050406030204" pitchFamily="18" charset="0"/>
                  </a:rPr>
                  <a:t>K</a:t>
                </a:r>
                <a:r>
                  <a:rPr lang="en-IN" sz="2000" baseline="-25000" dirty="0">
                    <a:solidFill>
                      <a:schemeClr val="bg1"/>
                    </a:solidFill>
                    <a:latin typeface="Cambria Math" panose="02040503050406030204" pitchFamily="18" charset="0"/>
                    <a:ea typeface="Cambria Math" panose="02040503050406030204" pitchFamily="18" charset="0"/>
                  </a:rPr>
                  <a:t>3</a:t>
                </a:r>
              </a:p>
            </p:txBody>
          </p:sp>
          <p:sp>
            <p:nvSpPr>
              <p:cNvPr id="22" name="TextBox 21">
                <a:extLst>
                  <a:ext uri="{FF2B5EF4-FFF2-40B4-BE49-F238E27FC236}">
                    <a16:creationId xmlns:a16="http://schemas.microsoft.com/office/drawing/2014/main" id="{A120CFCB-3441-4C98-9125-8B0AD897BE5E}"/>
                  </a:ext>
                </a:extLst>
              </p:cNvPr>
              <p:cNvSpPr txBox="1"/>
              <p:nvPr/>
            </p:nvSpPr>
            <p:spPr>
              <a:xfrm>
                <a:off x="7043770" y="5328094"/>
                <a:ext cx="441146" cy="400110"/>
              </a:xfrm>
              <a:prstGeom prst="rect">
                <a:avLst/>
              </a:prstGeom>
              <a:noFill/>
            </p:spPr>
            <p:txBody>
              <a:bodyPr wrap="none" rtlCol="0">
                <a:spAutoFit/>
              </a:bodyPr>
              <a:lstStyle/>
              <a:p>
                <a:r>
                  <a:rPr lang="en-IN" sz="2000" dirty="0">
                    <a:solidFill>
                      <a:schemeClr val="bg1"/>
                    </a:solidFill>
                    <a:latin typeface="Cambria Math" panose="02040503050406030204" pitchFamily="18" charset="0"/>
                    <a:ea typeface="Cambria Math" panose="02040503050406030204" pitchFamily="18" charset="0"/>
                  </a:rPr>
                  <a:t>K</a:t>
                </a:r>
                <a:r>
                  <a:rPr lang="en-IN" sz="2000" baseline="-25000" dirty="0">
                    <a:solidFill>
                      <a:schemeClr val="bg1"/>
                    </a:solidFill>
                    <a:latin typeface="Cambria Math" panose="02040503050406030204" pitchFamily="18" charset="0"/>
                    <a:ea typeface="Cambria Math" panose="02040503050406030204" pitchFamily="18" charset="0"/>
                  </a:rPr>
                  <a:t>1</a:t>
                </a:r>
              </a:p>
            </p:txBody>
          </p:sp>
        </p:grpSp>
      </p:grpSp>
    </p:spTree>
    <p:extLst>
      <p:ext uri="{BB962C8B-B14F-4D97-AF65-F5344CB8AC3E}">
        <p14:creationId xmlns:p14="http://schemas.microsoft.com/office/powerpoint/2010/main" val="181263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INDUCTIVE PROOF</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285750" indent="-285750"/>
                <a:r>
                  <a:rPr lang="en-US" sz="2400" dirty="0">
                    <a:latin typeface="Cordia New" panose="020B0304020202020204" pitchFamily="34" charset="-34"/>
                    <a:cs typeface="Cordia New" panose="020B0304020202020204" pitchFamily="34" charset="-34"/>
                  </a:rPr>
                  <a:t>A path with (at most) </a:t>
                </a:r>
                <a14:m>
                  <m:oMath xmlns:m="http://schemas.openxmlformats.org/officeDocument/2006/math">
                    <m:r>
                      <a:rPr lang="en-US" sz="2000" i="1">
                        <a:latin typeface="Cambria Math" panose="02040503050406030204" pitchFamily="18" charset="0"/>
                        <a:ea typeface="Cambria Math" panose="02040503050406030204" pitchFamily="18" charset="0"/>
                      </a:rPr>
                      <m:t>ℓ</m:t>
                    </m:r>
                    <m:r>
                      <a:rPr lang="en-US" sz="2000" i="1">
                        <a:latin typeface="Cambria Math" panose="02040503050406030204" pitchFamily="18" charset="0"/>
                      </a:rPr>
                      <m:t>+1</m:t>
                    </m:r>
                  </m:oMath>
                </a14:m>
                <a:r>
                  <a:rPr lang="en-US" sz="2400" dirty="0">
                    <a:latin typeface="Cordia New" panose="020B0304020202020204" pitchFamily="34" charset="-34"/>
                    <a:cs typeface="Cordia New" panose="020B0304020202020204" pitchFamily="34" charset="-34"/>
                  </a:rPr>
                  <a:t> hops is a path with (at most) </a:t>
                </a:r>
                <a14:m>
                  <m:oMath xmlns:m="http://schemas.openxmlformats.org/officeDocument/2006/math">
                    <m:r>
                      <a:rPr lang="en-US" sz="2000" i="1">
                        <a:latin typeface="Cambria Math" panose="02040503050406030204" pitchFamily="18" charset="0"/>
                        <a:ea typeface="Cambria Math" panose="02040503050406030204" pitchFamily="18" charset="0"/>
                      </a:rPr>
                      <m:t>ℓ</m:t>
                    </m:r>
                  </m:oMath>
                </a14:m>
                <a:r>
                  <a:rPr lang="en-US" sz="2400" dirty="0">
                    <a:latin typeface="Cordia New" panose="020B0304020202020204" pitchFamily="34" charset="-34"/>
                    <a:cs typeface="Cordia New" panose="020B0304020202020204" pitchFamily="34" charset="-34"/>
                  </a:rPr>
                  <a:t> hops followed by a single edge.</a:t>
                </a:r>
              </a:p>
              <a:p>
                <a:pPr marL="285750" indent="-285750"/>
                <a:r>
                  <a:rPr lang="en-US" sz="2400" dirty="0">
                    <a:latin typeface="Cordia New" panose="020B0304020202020204" pitchFamily="34" charset="-34"/>
                    <a:cs typeface="Cordia New" panose="020B0304020202020204" pitchFamily="34" charset="-34"/>
                  </a:rPr>
                  <a:t>A path from </a:t>
                </a:r>
                <a14:m>
                  <m:oMath xmlns:m="http://schemas.openxmlformats.org/officeDocument/2006/math">
                    <m:r>
                      <a:rPr lang="en-US" sz="2000" i="1">
                        <a:latin typeface="Cambria Math" panose="02040503050406030204" pitchFamily="18" charset="0"/>
                      </a:rPr>
                      <m:t>𝑖</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a:latin typeface="Cambria Math" panose="02040503050406030204" pitchFamily="18" charset="0"/>
                      </a:rPr>
                      <m:t>𝑗</m:t>
                    </m:r>
                  </m:oMath>
                </a14:m>
                <a:r>
                  <a:rPr lang="en-US" sz="2400" dirty="0">
                    <a:latin typeface="Cordia New" panose="020B0304020202020204" pitchFamily="34" charset="-34"/>
                    <a:cs typeface="Cordia New" panose="020B0304020202020204" pitchFamily="34" charset="-34"/>
                  </a:rPr>
                  <a:t> of </a:t>
                </a:r>
                <a14:m>
                  <m:oMath xmlns:m="http://schemas.openxmlformats.org/officeDocument/2006/math">
                    <m:r>
                      <a:rPr lang="en-US" sz="2000" i="1">
                        <a:latin typeface="Cambria Math" panose="02040503050406030204" pitchFamily="18" charset="0"/>
                        <a:ea typeface="Cambria Math" panose="02040503050406030204" pitchFamily="18" charset="0"/>
                      </a:rPr>
                      <m:t>ℓ</m:t>
                    </m:r>
                    <m:r>
                      <a:rPr lang="en-US" sz="2000" i="1">
                        <a:latin typeface="Cambria Math" panose="02040503050406030204" pitchFamily="18" charset="0"/>
                      </a:rPr>
                      <m:t>+1</m:t>
                    </m:r>
                  </m:oMath>
                </a14:m>
                <a:r>
                  <a:rPr lang="en-US" sz="2400" dirty="0">
                    <a:latin typeface="Cordia New" panose="020B0304020202020204" pitchFamily="34" charset="-34"/>
                    <a:cs typeface="Cordia New" panose="020B0304020202020204" pitchFamily="34" charset="-34"/>
                  </a:rPr>
                  <a:t> hops is a path from </a:t>
                </a:r>
                <a14:m>
                  <m:oMath xmlns:m="http://schemas.openxmlformats.org/officeDocument/2006/math">
                    <m:r>
                      <a:rPr lang="en-US" sz="2000" i="1">
                        <a:latin typeface="Cambria Math" panose="02040503050406030204" pitchFamily="18" charset="0"/>
                      </a:rPr>
                      <m:t>𝑖</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of </a:t>
                </a:r>
                <a14:m>
                  <m:oMath xmlns:m="http://schemas.openxmlformats.org/officeDocument/2006/math">
                    <m:r>
                      <a:rPr lang="en-US" sz="2000" i="1">
                        <a:latin typeface="Cambria Math" panose="02040503050406030204" pitchFamily="18" charset="0"/>
                        <a:ea typeface="Cambria Math" panose="02040503050406030204" pitchFamily="18" charset="0"/>
                      </a:rPr>
                      <m:t>ℓ</m:t>
                    </m:r>
                  </m:oMath>
                </a14:m>
                <a:r>
                  <a:rPr lang="en-US" sz="2400" dirty="0">
                    <a:latin typeface="Cordia New" panose="020B0304020202020204" pitchFamily="34" charset="-34"/>
                    <a:cs typeface="Cordia New" panose="020B0304020202020204" pitchFamily="34" charset="-34"/>
                  </a:rPr>
                  <a:t> hops and an edge from </a:t>
                </a:r>
                <a14:m>
                  <m:oMath xmlns:m="http://schemas.openxmlformats.org/officeDocument/2006/math">
                    <m:r>
                      <a:rPr lang="en-US" sz="18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a:latin typeface="Cambria Math" panose="02040503050406030204" pitchFamily="18" charset="0"/>
                      </a:rPr>
                      <m:t>𝑗</m:t>
                    </m:r>
                  </m:oMath>
                </a14:m>
                <a:r>
                  <a:rPr lang="en-US" sz="2400" dirty="0">
                    <a:latin typeface="Cordia New" panose="020B0304020202020204" pitchFamily="34" charset="-34"/>
                    <a:cs typeface="Cordia New" panose="020B0304020202020204" pitchFamily="34" charset="-34"/>
                  </a:rPr>
                  <a:t>.</a:t>
                </a:r>
              </a:p>
              <a:p>
                <a:pPr marL="742813" lvl="1" indent="-285750"/>
                <a:r>
                  <a:rPr lang="en-US" sz="2400" dirty="0">
                    <a:latin typeface="Cordia New" panose="020B0304020202020204" pitchFamily="34" charset="-34"/>
                    <a:cs typeface="Cordia New" panose="020B0304020202020204" pitchFamily="34" charset="-34"/>
                  </a:rPr>
                  <a:t>Note that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could be </a:t>
                </a:r>
                <a14:m>
                  <m:oMath xmlns:m="http://schemas.openxmlformats.org/officeDocument/2006/math">
                    <m:r>
                      <a:rPr lang="en-US" sz="2000" i="1">
                        <a:latin typeface="Cambria Math" panose="02040503050406030204" pitchFamily="18" charset="0"/>
                      </a:rPr>
                      <m:t>𝑗</m:t>
                    </m:r>
                  </m:oMath>
                </a14:m>
                <a:r>
                  <a:rPr lang="en-US" sz="2400" dirty="0">
                    <a:latin typeface="Cordia New" panose="020B0304020202020204" pitchFamily="34" charset="-34"/>
                    <a:cs typeface="Cordia New" panose="020B0304020202020204" pitchFamily="34" charset="-34"/>
                  </a:rPr>
                  <a:t> if a path of length </a:t>
                </a:r>
                <a14:m>
                  <m:oMath xmlns:m="http://schemas.openxmlformats.org/officeDocument/2006/math">
                    <m:r>
                      <a:rPr lang="en-US" sz="2000" i="1">
                        <a:latin typeface="Cambria Math" panose="02040503050406030204" pitchFamily="18" charset="0"/>
                        <a:ea typeface="Cambria Math" panose="02040503050406030204" pitchFamily="18" charset="0"/>
                      </a:rPr>
                      <m:t>ℓ</m:t>
                    </m:r>
                  </m:oMath>
                </a14:m>
                <a:r>
                  <a:rPr lang="en-US" sz="2400" dirty="0">
                    <a:latin typeface="Cordia New" panose="020B0304020202020204" pitchFamily="34" charset="-34"/>
                    <a:cs typeface="Cordia New" panose="020B0304020202020204" pitchFamily="34" charset="-34"/>
                  </a:rPr>
                  <a:t> or less is actually the best.</a:t>
                </a:r>
              </a:p>
              <a:p>
                <a:pPr marL="285750" indent="-285750"/>
                <a:r>
                  <a:rPr lang="en-US" sz="2400" dirty="0">
                    <a:latin typeface="Cordia New" panose="020B0304020202020204" pitchFamily="34" charset="-34"/>
                    <a:cs typeface="Cordia New" panose="020B0304020202020204" pitchFamily="34" charset="-34"/>
                  </a:rPr>
                  <a:t>By considering every possible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adding the weight of the best path of length at most </a:t>
                </a:r>
                <a14:m>
                  <m:oMath xmlns:m="http://schemas.openxmlformats.org/officeDocument/2006/math">
                    <m:r>
                      <a:rPr lang="en-US" sz="2000" i="1">
                        <a:latin typeface="Cambria Math" panose="02040503050406030204" pitchFamily="18" charset="0"/>
                        <a:ea typeface="Cambria Math" panose="02040503050406030204" pitchFamily="18" charset="0"/>
                      </a:rPr>
                      <m:t>ℓ</m:t>
                    </m:r>
                  </m:oMath>
                </a14:m>
                <a:r>
                  <a:rPr lang="en-US" sz="2400" dirty="0">
                    <a:latin typeface="Cordia New" panose="020B0304020202020204" pitchFamily="34" charset="-34"/>
                    <a:cs typeface="Cordia New" panose="020B0304020202020204" pitchFamily="34" charset="-34"/>
                  </a:rPr>
                  <a:t> from </a:t>
                </a:r>
                <a14:m>
                  <m:oMath xmlns:m="http://schemas.openxmlformats.org/officeDocument/2006/math">
                    <m:r>
                      <a:rPr lang="en-US" sz="2000" i="1">
                        <a:latin typeface="Cambria Math" panose="02040503050406030204" pitchFamily="18" charset="0"/>
                      </a:rPr>
                      <m:t>𝑖</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to the weight of the edge from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to </a:t>
                </a:r>
                <a14:m>
                  <m:oMath xmlns:m="http://schemas.openxmlformats.org/officeDocument/2006/math">
                    <m:r>
                      <a:rPr lang="en-US" sz="2000" i="1">
                        <a:latin typeface="Cambria Math" panose="02040503050406030204" pitchFamily="18" charset="0"/>
                      </a:rPr>
                      <m:t>𝑗</m:t>
                    </m:r>
                  </m:oMath>
                </a14:m>
                <a:r>
                  <a:rPr lang="en-US" sz="2400" dirty="0">
                    <a:latin typeface="Cordia New" panose="020B0304020202020204" pitchFamily="34" charset="-34"/>
                    <a:cs typeface="Cordia New" panose="020B0304020202020204" pitchFamily="34" charset="-34"/>
                  </a:rPr>
                  <a:t>, and taking the minimum over all </a:t>
                </a:r>
                <a14:m>
                  <m:oMath xmlns:m="http://schemas.openxmlformats.org/officeDocument/2006/math">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we are finding the best path of length at most </a:t>
                </a:r>
                <a14:m>
                  <m:oMath xmlns:m="http://schemas.openxmlformats.org/officeDocument/2006/math">
                    <m:r>
                      <a:rPr lang="en-US" sz="2000" i="1">
                        <a:latin typeface="Cambria Math" panose="02040503050406030204" pitchFamily="18" charset="0"/>
                        <a:ea typeface="Cambria Math" panose="02040503050406030204" pitchFamily="18" charset="0"/>
                      </a:rPr>
                      <m:t>ℓ</m:t>
                    </m:r>
                    <m:r>
                      <a:rPr lang="en-US" sz="2000" i="1">
                        <a:latin typeface="Cambria Math" panose="02040503050406030204" pitchFamily="18" charset="0"/>
                      </a:rPr>
                      <m:t>+1</m:t>
                    </m:r>
                    <m:r>
                      <a:rPr lang="en-US" sz="2000">
                        <a:latin typeface="Cambria Math" panose="02040503050406030204" pitchFamily="18" charset="0"/>
                      </a:rPr>
                      <m:t>.</m:t>
                    </m:r>
                  </m:oMath>
                </a14:m>
                <a:endParaRPr lang="en-US" sz="2400" dirty="0">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381" r="-115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264281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RUNNING TIME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“Matrix multiplication” as our algorithm does it takes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r>
                          <a:rPr lang="en-US" sz="2000" i="1">
                            <a:latin typeface="Cambria Math" panose="02040503050406030204" pitchFamily="18" charset="0"/>
                          </a:rPr>
                          <m:t>𝑛</m:t>
                        </m:r>
                      </m:e>
                    </m:d>
                  </m:oMath>
                </a14:m>
                <a:r>
                  <a:rPr lang="en-US" sz="2400" dirty="0">
                    <a:latin typeface="Cordia New" panose="020B0304020202020204" pitchFamily="34" charset="-34"/>
                    <a:cs typeface="Cordia New" panose="020B0304020202020204" pitchFamily="34" charset="-34"/>
                  </a:rPr>
                  <a:t> per entry and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3</m:t>
                        </m:r>
                      </m:sup>
                    </m:sSup>
                    <m:r>
                      <a:rPr lang="en-US" sz="20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time overall.</a:t>
                </a:r>
              </a:p>
              <a:p>
                <a:r>
                  <a:rPr lang="en-US" sz="2400" dirty="0">
                    <a:latin typeface="Cordia New" panose="020B0304020202020204" pitchFamily="34" charset="-34"/>
                    <a:cs typeface="Cordia New" panose="020B0304020202020204" pitchFamily="34" charset="-34"/>
                  </a:rPr>
                  <a:t>As described, our algorithm takes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4</m:t>
                        </m:r>
                      </m:sup>
                    </m:sSup>
                    <m:r>
                      <a:rPr lang="en-US" sz="20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time since we perform </a:t>
                </a:r>
                <a14:m>
                  <m:oMath xmlns:m="http://schemas.openxmlformats.org/officeDocument/2006/math">
                    <m:r>
                      <a:rPr lang="en-US" sz="2000" i="1">
                        <a:latin typeface="Cambria Math" panose="02040503050406030204" pitchFamily="18" charset="0"/>
                      </a:rPr>
                      <m:t>𝑛</m:t>
                    </m:r>
                  </m:oMath>
                </a14:m>
                <a:r>
                  <a:rPr lang="en-US" sz="2400" dirty="0">
                    <a:latin typeface="Cordia New" panose="020B0304020202020204" pitchFamily="34" charset="-34"/>
                    <a:cs typeface="Cordia New" panose="020B0304020202020204" pitchFamily="34" charset="-34"/>
                  </a:rPr>
                  <a:t> matrix multiplications.</a:t>
                </a:r>
              </a:p>
              <a:p>
                <a:r>
                  <a:rPr lang="en-US" sz="2400" dirty="0">
                    <a:latin typeface="Cordia New" panose="020B0304020202020204" pitchFamily="34" charset="-34"/>
                    <a:cs typeface="Cordia New" panose="020B0304020202020204" pitchFamily="34" charset="-34"/>
                  </a:rPr>
                  <a:t>Noting that our operation is associative, we can see that: </a:t>
                </a:r>
              </a:p>
              <a:p>
                <a:pPr marL="0" indent="0">
                  <a:buNone/>
                </a:pPr>
                <a:r>
                  <a:rPr lang="en-US" sz="2400" dirty="0">
                    <a:latin typeface="Cordia New" panose="020B0304020202020204" pitchFamily="34" charset="-34"/>
                    <a:cs typeface="Cordia New" panose="020B0304020202020204" pitchFamily="34" charset="-34"/>
                  </a:rPr>
                  <a:t>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e>
                    </m:d>
                    <m:r>
                      <a:rPr lang="en-US" sz="2000" i="1">
                        <a:latin typeface="Cambria Math" panose="02040503050406030204" pitchFamily="18" charset="0"/>
                        <a:ea typeface="Cambria Math" panose="02040503050406030204" pitchFamily="18" charset="0"/>
                      </a:rPr>
                      <m:t>×</m:t>
                    </m:r>
                  </m:oMath>
                </a14:m>
                <a:r>
                  <a:rPr lang="en-US" sz="2000" dirty="0">
                    <a:latin typeface="Cordia New" panose="020B0304020202020204" pitchFamily="34" charset="-34"/>
                    <a:ea typeface="Cambria Math" panose="02040503050406030204" pitchFamily="18" charset="0"/>
                    <a:cs typeface="Cordia New" panose="020B0304020202020204" pitchFamily="34" charset="-34"/>
                  </a:rPr>
                  <a: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e>
                    </m:d>
                  </m:oMath>
                </a14:m>
                <a:endParaRPr lang="en-US" sz="2400" dirty="0">
                  <a:latin typeface="Cordia New" panose="020B0304020202020204" pitchFamily="34" charset="-34"/>
                  <a:cs typeface="Cordia New" panose="020B0304020202020204" pitchFamily="34" charset="-34"/>
                </a:endParaRPr>
              </a:p>
              <a:p>
                <a:pPr marL="0" indent="0">
                  <a:buNone/>
                </a:pPr>
                <a:endParaRPr lang="en-US" sz="2400" dirty="0">
                  <a:latin typeface="Cordia New" panose="020B0304020202020204" pitchFamily="34" charset="-34"/>
                  <a:cs typeface="Cordia New" panose="020B0304020202020204" pitchFamily="34" charset="-34"/>
                </a:endParaRPr>
              </a:p>
              <a:p>
                <a:endParaRPr lang="en-US" sz="2400" dirty="0">
                  <a:latin typeface="Cordia New" panose="020B0304020202020204" pitchFamily="34" charset="-34"/>
                  <a:cs typeface="Cordia New" panose="020B0304020202020204" pitchFamily="34" charset="-34"/>
                </a:endParaRPr>
              </a:p>
              <a:p>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We can apply this idea recursively. We compute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4</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8</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oMath>
                </a14:m>
                <a:br>
                  <a:rPr lang="en-US" sz="2400" dirty="0">
                    <a:latin typeface="Cordia New" panose="020B0304020202020204" pitchFamily="34" charset="-34"/>
                    <a:cs typeface="Cordia New" panose="020B0304020202020204" pitchFamily="34" charset="-34"/>
                  </a:rPr>
                </a:br>
                <a:r>
                  <a:rPr lang="en-US" sz="2400" dirty="0">
                    <a:latin typeface="Cordia New" panose="020B0304020202020204" pitchFamily="34" charset="-34"/>
                    <a:cs typeface="Cordia New" panose="020B0304020202020204" pitchFamily="34" charset="-34"/>
                  </a:rPr>
                  <a:t>until we have computed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𝑚</m:t>
                        </m:r>
                      </m:sup>
                    </m:sSup>
                  </m:oMath>
                </a14:m>
                <a:r>
                  <a:rPr lang="en-US" sz="2400" dirty="0">
                    <a:latin typeface="Cordia New" panose="020B0304020202020204" pitchFamily="34" charset="-34"/>
                    <a:cs typeface="Cordia New" panose="020B0304020202020204" pitchFamily="34" charset="-34"/>
                  </a:rPr>
                  <a:t> for some </a:t>
                </a:r>
                <a14:m>
                  <m:oMath xmlns:m="http://schemas.openxmlformats.org/officeDocument/2006/math">
                    <m:r>
                      <a:rPr lang="en-US" sz="2000" i="1">
                        <a:latin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oMath>
                </a14:m>
                <a:r>
                  <a:rPr lang="en-US" sz="2400" dirty="0">
                    <a:latin typeface="Cordia New" panose="020B0304020202020204" pitchFamily="34" charset="-34"/>
                    <a:cs typeface="Cordia New" panose="020B0304020202020204" pitchFamily="34" charset="-34"/>
                  </a:rPr>
                  <a:t>.</a:t>
                </a:r>
              </a:p>
              <a:p>
                <a:r>
                  <a:rPr lang="en-US" sz="2400" dirty="0">
                    <a:latin typeface="Cordia New" panose="020B0304020202020204" pitchFamily="34" charset="-34"/>
                    <a:cs typeface="Cordia New" panose="020B0304020202020204" pitchFamily="34" charset="-34"/>
                  </a:rPr>
                  <a:t>Just </a:t>
                </a:r>
                <a14:m>
                  <m:oMath xmlns:m="http://schemas.openxmlformats.org/officeDocument/2006/math">
                    <m:func>
                      <m:funcPr>
                        <m:ctrlPr>
                          <a:rPr lang="en-US" sz="2000" i="1" smtClean="0">
                            <a:latin typeface="Cambria Math" panose="02040503050406030204" pitchFamily="18" charset="0"/>
                          </a:rPr>
                        </m:ctrlPr>
                      </m:funcPr>
                      <m:fName>
                        <m:r>
                          <m:rPr>
                            <m:sty m:val="p"/>
                          </m:rPr>
                          <a:rPr lang="en-US" sz="2000">
                            <a:latin typeface="Cambria Math" panose="02040503050406030204" pitchFamily="18" charset="0"/>
                          </a:rPr>
                          <m:t>log</m:t>
                        </m:r>
                      </m:fName>
                      <m:e>
                        <m:r>
                          <a:rPr lang="en-IN" sz="2000" b="0" i="1" smtClean="0">
                            <a:latin typeface="Cambria Math" panose="02040503050406030204" pitchFamily="18" charset="0"/>
                          </a:rPr>
                          <m:t>(</m:t>
                        </m:r>
                        <m:r>
                          <a:rPr lang="en-US" sz="2000" i="1">
                            <a:latin typeface="Cambria Math" panose="02040503050406030204" pitchFamily="18" charset="0"/>
                          </a:rPr>
                          <m:t>𝑛</m:t>
                        </m:r>
                        <m:r>
                          <a:rPr lang="en-IN" sz="2000" b="0" i="1" smtClean="0">
                            <a:latin typeface="Cambria Math" panose="02040503050406030204" pitchFamily="18" charset="0"/>
                          </a:rPr>
                          <m:t>)</m:t>
                        </m:r>
                      </m:e>
                    </m:func>
                  </m:oMath>
                </a14:m>
                <a:r>
                  <a:rPr lang="en-US" sz="2400" dirty="0">
                    <a:latin typeface="Cordia New" panose="020B0304020202020204" pitchFamily="34" charset="-34"/>
                    <a:cs typeface="Cordia New" panose="020B0304020202020204" pitchFamily="34" charset="-34"/>
                  </a:rPr>
                  <a:t> number of matrix multiplies are sufficient. Overall running time is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3</m:t>
                        </m:r>
                      </m:sup>
                    </m:sSup>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𝑛</m:t>
                        </m:r>
                        <m:r>
                          <a:rPr lang="en-US" sz="2000" i="1">
                            <a:latin typeface="Cambria Math" panose="02040503050406030204" pitchFamily="18" charset="0"/>
                          </a:rPr>
                          <m:t>)</m:t>
                        </m:r>
                      </m:e>
                    </m:func>
                  </m:oMath>
                </a14:m>
                <a:r>
                  <a:rPr lang="en-US" sz="2400" dirty="0">
                    <a:latin typeface="Cordia New" panose="020B0304020202020204" pitchFamily="34" charset="-34"/>
                    <a:cs typeface="Cordia New" panose="020B0304020202020204" pitchFamily="34" charset="-34"/>
                  </a:rPr>
                  <a:t>.</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4"/>
                <a:stretch>
                  <a:fillRect l="-724" t="-2326" b="-436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grpSp>
        <p:nvGrpSpPr>
          <p:cNvPr id="9" name="Group 8">
            <a:extLst>
              <a:ext uri="{FF2B5EF4-FFF2-40B4-BE49-F238E27FC236}">
                <a16:creationId xmlns:a16="http://schemas.microsoft.com/office/drawing/2014/main" id="{BE6C31FB-FFD2-4059-A154-A0E24779F856}"/>
              </a:ext>
            </a:extLst>
          </p:cNvPr>
          <p:cNvGrpSpPr/>
          <p:nvPr/>
        </p:nvGrpSpPr>
        <p:grpSpPr>
          <a:xfrm>
            <a:off x="1792808" y="3561880"/>
            <a:ext cx="1421189" cy="779736"/>
            <a:chOff x="1807125" y="3783655"/>
            <a:chExt cx="1683571" cy="779736"/>
          </a:xfrm>
        </p:grpSpPr>
        <p:sp>
          <p:nvSpPr>
            <p:cNvPr id="11" name="Right Brace 10">
              <a:extLst>
                <a:ext uri="{FF2B5EF4-FFF2-40B4-BE49-F238E27FC236}">
                  <a16:creationId xmlns:a16="http://schemas.microsoft.com/office/drawing/2014/main" id="{0A2EA203-0203-D247-8A87-C380753E8030}"/>
                </a:ext>
              </a:extLst>
            </p:cNvPr>
            <p:cNvSpPr/>
            <p:nvPr/>
          </p:nvSpPr>
          <p:spPr>
            <a:xfrm rot="5400000">
              <a:off x="2447206" y="3143574"/>
              <a:ext cx="403410" cy="16835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atin typeface="Cordia New" panose="020B0304020202020204" pitchFamily="34" charset="-34"/>
                <a:cs typeface="Cordia New" panose="020B0304020202020204" pitchFamily="34" charset="-34"/>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CC6A721-8237-F84F-AB5D-B4C711FC01AD}"/>
                    </a:ext>
                  </a:extLst>
                </p:cNvPr>
                <p:cNvSpPr txBox="1"/>
                <p:nvPr/>
              </p:nvSpPr>
              <p:spPr>
                <a:xfrm>
                  <a:off x="2038728" y="4163281"/>
                  <a:ext cx="8382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r>
                          <m:rPr>
                            <m:nor/>
                          </m:rPr>
                          <a:rPr lang="en-US" sz="2000" b="0" i="0" smtClean="0">
                            <a:latin typeface="Cordia New" panose="020B0304020202020204" pitchFamily="34" charset="-34"/>
                            <a:cs typeface="Cordia New" panose="020B0304020202020204" pitchFamily="34" charset="-34"/>
                          </a:rPr>
                          <m:t>times</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2" name="TextBox 11">
                  <a:extLst>
                    <a:ext uri="{FF2B5EF4-FFF2-40B4-BE49-F238E27FC236}">
                      <a16:creationId xmlns:a16="http://schemas.microsoft.com/office/drawing/2014/main" id="{9CC6A721-8237-F84F-AB5D-B4C711FC01AD}"/>
                    </a:ext>
                  </a:extLst>
                </p:cNvPr>
                <p:cNvSpPr txBox="1">
                  <a:spLocks noRot="1" noChangeAspect="1" noMove="1" noResize="1" noEditPoints="1" noAdjustHandles="1" noChangeArrowheads="1" noChangeShapeType="1" noTextEdit="1"/>
                </p:cNvSpPr>
                <p:nvPr/>
              </p:nvSpPr>
              <p:spPr>
                <a:xfrm>
                  <a:off x="2038728" y="4163281"/>
                  <a:ext cx="838243" cy="400110"/>
                </a:xfrm>
                <a:prstGeom prst="rect">
                  <a:avLst/>
                </a:prstGeom>
                <a:blipFill>
                  <a:blip r:embed="rId15"/>
                  <a:stretch>
                    <a:fillRect/>
                  </a:stretch>
                </a:blipFill>
              </p:spPr>
              <p:txBody>
                <a:bodyPr/>
                <a:lstStyle/>
                <a:p>
                  <a:r>
                    <a:rPr lang="en-IN">
                      <a:noFill/>
                    </a:rPr>
                    <a:t> </a:t>
                  </a:r>
                </a:p>
              </p:txBody>
            </p:sp>
          </mc:Fallback>
        </mc:AlternateContent>
      </p:grpSp>
      <p:grpSp>
        <p:nvGrpSpPr>
          <p:cNvPr id="8" name="Group 7">
            <a:extLst>
              <a:ext uri="{FF2B5EF4-FFF2-40B4-BE49-F238E27FC236}">
                <a16:creationId xmlns:a16="http://schemas.microsoft.com/office/drawing/2014/main" id="{34E12F2E-755F-4BDD-B3F8-BEE8A2214E3A}"/>
              </a:ext>
            </a:extLst>
          </p:cNvPr>
          <p:cNvGrpSpPr/>
          <p:nvPr/>
        </p:nvGrpSpPr>
        <p:grpSpPr>
          <a:xfrm>
            <a:off x="3579812" y="3505200"/>
            <a:ext cx="1066800" cy="1069373"/>
            <a:chOff x="3831380" y="3783655"/>
            <a:chExt cx="1301675" cy="917037"/>
          </a:xfrm>
        </p:grpSpPr>
        <p:sp>
          <p:nvSpPr>
            <p:cNvPr id="14" name="Right Brace 13">
              <a:extLst>
                <a:ext uri="{FF2B5EF4-FFF2-40B4-BE49-F238E27FC236}">
                  <a16:creationId xmlns:a16="http://schemas.microsoft.com/office/drawing/2014/main" id="{61C48803-D42F-544B-9CA0-A2295632D441}"/>
                </a:ext>
              </a:extLst>
            </p:cNvPr>
            <p:cNvSpPr/>
            <p:nvPr/>
          </p:nvSpPr>
          <p:spPr>
            <a:xfrm rot="5400000">
              <a:off x="4280513" y="3334522"/>
              <a:ext cx="403410" cy="1301675"/>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ordia New" panose="020B0304020202020204" pitchFamily="34" charset="-34"/>
                <a:cs typeface="Cordia New" panose="020B0304020202020204" pitchFamily="34" charset="-34"/>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78A8F7-510E-B342-90B2-2E2068FC1502}"/>
                    </a:ext>
                  </a:extLst>
                </p:cNvPr>
                <p:cNvSpPr txBox="1"/>
                <p:nvPr/>
              </p:nvSpPr>
              <p:spPr>
                <a:xfrm>
                  <a:off x="3970477" y="4083279"/>
                  <a:ext cx="881010" cy="6174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m:rPr>
                            <m:nor/>
                          </m:rPr>
                          <a:rPr lang="en-US" sz="2000" b="0" i="0" smtClean="0">
                            <a:latin typeface="Cordia New" panose="020B0304020202020204" pitchFamily="34" charset="-34"/>
                            <a:cs typeface="Cordia New" panose="020B0304020202020204" pitchFamily="34" charset="-34"/>
                          </a:rPr>
                          <m:t>times</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6" name="TextBox 15">
                  <a:extLst>
                    <a:ext uri="{FF2B5EF4-FFF2-40B4-BE49-F238E27FC236}">
                      <a16:creationId xmlns:a16="http://schemas.microsoft.com/office/drawing/2014/main" id="{D778A8F7-510E-B342-90B2-2E2068FC1502}"/>
                    </a:ext>
                  </a:extLst>
                </p:cNvPr>
                <p:cNvSpPr txBox="1">
                  <a:spLocks noRot="1" noChangeAspect="1" noMove="1" noResize="1" noEditPoints="1" noAdjustHandles="1" noChangeArrowheads="1" noChangeShapeType="1" noTextEdit="1"/>
                </p:cNvSpPr>
                <p:nvPr/>
              </p:nvSpPr>
              <p:spPr>
                <a:xfrm>
                  <a:off x="3970477" y="4083279"/>
                  <a:ext cx="881010" cy="617413"/>
                </a:xfrm>
                <a:prstGeom prst="rect">
                  <a:avLst/>
                </a:prstGeom>
                <a:blipFill>
                  <a:blip r:embed="rId16"/>
                  <a:stretch>
                    <a:fillRect/>
                  </a:stretch>
                </a:blipFill>
              </p:spPr>
              <p:txBody>
                <a:bodyPr/>
                <a:lstStyle/>
                <a:p>
                  <a:r>
                    <a:rPr lang="en-IN">
                      <a:noFill/>
                    </a:rPr>
                    <a:t> </a:t>
                  </a:r>
                </a:p>
              </p:txBody>
            </p:sp>
          </mc:Fallback>
        </mc:AlternateContent>
      </p:grpSp>
      <p:grpSp>
        <p:nvGrpSpPr>
          <p:cNvPr id="20" name="Group 19">
            <a:extLst>
              <a:ext uri="{FF2B5EF4-FFF2-40B4-BE49-F238E27FC236}">
                <a16:creationId xmlns:a16="http://schemas.microsoft.com/office/drawing/2014/main" id="{A2BF9412-FC89-8B46-A8B2-797C01FC99BC}"/>
              </a:ext>
            </a:extLst>
          </p:cNvPr>
          <p:cNvGrpSpPr/>
          <p:nvPr/>
        </p:nvGrpSpPr>
        <p:grpSpPr>
          <a:xfrm>
            <a:off x="4912609" y="3505199"/>
            <a:ext cx="1066800" cy="1069373"/>
            <a:chOff x="3831380" y="3783655"/>
            <a:chExt cx="1301675" cy="917037"/>
          </a:xfrm>
        </p:grpSpPr>
        <p:sp>
          <p:nvSpPr>
            <p:cNvPr id="21" name="Right Brace 20">
              <a:extLst>
                <a:ext uri="{FF2B5EF4-FFF2-40B4-BE49-F238E27FC236}">
                  <a16:creationId xmlns:a16="http://schemas.microsoft.com/office/drawing/2014/main" id="{F3FAAABD-FBD0-304E-A660-61D3B0FE1CC5}"/>
                </a:ext>
              </a:extLst>
            </p:cNvPr>
            <p:cNvSpPr/>
            <p:nvPr/>
          </p:nvSpPr>
          <p:spPr>
            <a:xfrm rot="5400000">
              <a:off x="4280513" y="3334522"/>
              <a:ext cx="403410" cy="1301675"/>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ordia New" panose="020B0304020202020204" pitchFamily="34" charset="-34"/>
                <a:cs typeface="Cordia New" panose="020B0304020202020204" pitchFamily="34" charset="-34"/>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C85256-F43A-AB44-B8ED-7F97C61CAC0F}"/>
                    </a:ext>
                  </a:extLst>
                </p:cNvPr>
                <p:cNvSpPr txBox="1"/>
                <p:nvPr/>
              </p:nvSpPr>
              <p:spPr>
                <a:xfrm>
                  <a:off x="3970477" y="4083279"/>
                  <a:ext cx="881010" cy="6174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m:rPr>
                            <m:nor/>
                          </m:rPr>
                          <a:rPr lang="en-US" sz="2000" b="0" i="0" smtClean="0">
                            <a:latin typeface="Cordia New" panose="020B0304020202020204" pitchFamily="34" charset="-34"/>
                            <a:cs typeface="Cordia New" panose="020B0304020202020204" pitchFamily="34" charset="-34"/>
                          </a:rPr>
                          <m:t>times</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6" name="TextBox 15">
                  <a:extLst>
                    <a:ext uri="{FF2B5EF4-FFF2-40B4-BE49-F238E27FC236}">
                      <a16:creationId xmlns:a16="http://schemas.microsoft.com/office/drawing/2014/main" id="{D778A8F7-510E-B342-90B2-2E2068FC1502}"/>
                    </a:ext>
                  </a:extLst>
                </p:cNvPr>
                <p:cNvSpPr txBox="1">
                  <a:spLocks noRot="1" noChangeAspect="1" noMove="1" noResize="1" noEditPoints="1" noAdjustHandles="1" noChangeArrowheads="1" noChangeShapeType="1" noTextEdit="1"/>
                </p:cNvSpPr>
                <p:nvPr/>
              </p:nvSpPr>
              <p:spPr>
                <a:xfrm>
                  <a:off x="3970477" y="4083279"/>
                  <a:ext cx="881010" cy="617413"/>
                </a:xfrm>
                <a:prstGeom prst="rect">
                  <a:avLst/>
                </a:prstGeom>
                <a:blipFill>
                  <a:blip r:embed="rId1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2786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WHY IS THIS DYNAMIC PROGRAMMING?</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285750" indent="-285750"/>
                <a:r>
                  <a:rPr lang="en-US" sz="2400" dirty="0">
                    <a:latin typeface="Cordia New" panose="020B0304020202020204" pitchFamily="34" charset="-34"/>
                    <a:cs typeface="Cordia New" panose="020B0304020202020204" pitchFamily="34" charset="-34"/>
                  </a:rPr>
                  <a:t>Subproblems are shortest path problems with restriction on the maximum number of edges.</a:t>
                </a:r>
              </a:p>
              <a:p>
                <a:pPr marL="285750" indent="-285750"/>
                <a:r>
                  <a:rPr lang="en-US" sz="2400" dirty="0">
                    <a:latin typeface="Cordia New" panose="020B0304020202020204" pitchFamily="34" charset="-34"/>
                    <a:cs typeface="Cordia New" panose="020B0304020202020204" pitchFamily="34" charset="-34"/>
                  </a:rPr>
                  <a:t>We write a recurrence for the weight of the shortest path with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hops in terms of the weights of shortest paths with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−1</m:t>
                    </m:r>
                  </m:oMath>
                </a14:m>
                <a:r>
                  <a:rPr lang="en-US" sz="2400" dirty="0">
                    <a:latin typeface="Cordia New" panose="020B0304020202020204" pitchFamily="34" charset="-34"/>
                    <a:cs typeface="Cordia New" panose="020B0304020202020204" pitchFamily="34" charset="-34"/>
                  </a:rPr>
                  <a:t>  hops.</a:t>
                </a:r>
              </a:p>
              <a:p>
                <a:pPr marL="285750" indent="-285750"/>
                <a:r>
                  <a:rPr lang="en-US" sz="2400" dirty="0">
                    <a:latin typeface="Cordia New" panose="020B0304020202020204" pitchFamily="34" charset="-34"/>
                    <a:cs typeface="Cordia New" panose="020B0304020202020204" pitchFamily="34" charset="-34"/>
                  </a:rPr>
                  <a:t>Base cases of paths with 1 edge are easy.</a:t>
                </a:r>
              </a:p>
              <a:p>
                <a:pPr marL="285750" indent="-285750"/>
                <a:r>
                  <a:rPr lang="en-US" sz="2400" dirty="0">
                    <a:latin typeface="Cordia New" panose="020B0304020202020204" pitchFamily="34" charset="-34"/>
                    <a:cs typeface="Cordia New" panose="020B0304020202020204" pitchFamily="34" charset="-34"/>
                  </a:rPr>
                  <a:t>There are not too many subproblems.</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521" r="-98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4333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NON-SIMPLE PATHS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pPr marL="342900" indent="-342900"/>
                <a:r>
                  <a:rPr lang="en-US" sz="2400" dirty="0">
                    <a:latin typeface="Cordia New" panose="020B0304020202020204" pitchFamily="34" charset="-34"/>
                    <a:cs typeface="Cordia New" panose="020B0304020202020204" pitchFamily="34" charset="-34"/>
                  </a:rPr>
                  <a:t>Could a non-simple path be shorter? Why would we want to follow a cycle?</a:t>
                </a:r>
              </a:p>
              <a:p>
                <a:pPr marL="342900" indent="-342900"/>
                <a:r>
                  <a:rPr lang="en-US" sz="2400" dirty="0">
                    <a:latin typeface="Cordia New" panose="020B0304020202020204" pitchFamily="34" charset="-34"/>
                    <a:cs typeface="Cordia New" panose="020B0304020202020204" pitchFamily="34" charset="-34"/>
                  </a:rPr>
                  <a:t>If the cycle has negative weight!</a:t>
                </a:r>
              </a:p>
              <a:p>
                <a:pPr marL="342900" indent="-342900"/>
                <a:r>
                  <a:rPr lang="en-US" sz="2400" dirty="0">
                    <a:latin typeface="Cordia New" panose="020B0304020202020204" pitchFamily="34" charset="-34"/>
                    <a:cs typeface="Cordia New" panose="020B0304020202020204" pitchFamily="34" charset="-34"/>
                  </a:rPr>
                  <a:t>If there are negative weight cycles, then in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𝑛</m:t>
                        </m:r>
                      </m:sup>
                    </m:sSup>
                  </m:oMath>
                </a14:m>
                <a:r>
                  <a:rPr lang="en-US" sz="2400" dirty="0">
                    <a:latin typeface="Cordia New" panose="020B0304020202020204" pitchFamily="34" charset="-34"/>
                    <a:cs typeface="Cordia New" panose="020B0304020202020204" pitchFamily="34" charset="-34"/>
                  </a:rPr>
                  <a:t> some diagonal entry becomes negative.</a:t>
                </a:r>
              </a:p>
              <a:p>
                <a:pPr marL="342900" indent="-342900"/>
                <a:r>
                  <a:rPr lang="en-US" sz="2400" dirty="0">
                    <a:latin typeface="Cordia New" panose="020B0304020202020204" pitchFamily="34" charset="-34"/>
                    <a:cs typeface="Cordia New" panose="020B0304020202020204" pitchFamily="34" charset="-34"/>
                  </a:rPr>
                  <a:t>The negative weight cycle has length of at most </a:t>
                </a:r>
                <a:r>
                  <a:rPr lang="en-US" sz="2000" i="1" dirty="0">
                    <a:latin typeface="Cambria Math" panose="02040503050406030204" pitchFamily="18" charset="0"/>
                    <a:ea typeface="Cambria Math" panose="02040503050406030204" pitchFamily="18" charset="0"/>
                    <a:cs typeface="Cordia New" panose="020B0304020202020204" pitchFamily="34" charset="-34"/>
                  </a:rPr>
                  <a:t>n</a:t>
                </a:r>
                <a:r>
                  <a:rPr lang="en-US" sz="2400" dirty="0">
                    <a:latin typeface="Cordia New" panose="020B0304020202020204" pitchFamily="34" charset="-34"/>
                    <a:cs typeface="Cordia New" panose="020B0304020202020204" pitchFamily="34" charset="-34"/>
                  </a:rPr>
                  <a:t>. If </a:t>
                </a:r>
                <a14:m>
                  <m:oMath xmlns:m="http://schemas.openxmlformats.org/officeDocument/2006/math">
                    <m:r>
                      <a:rPr lang="en-US" sz="2000" i="1">
                        <a:latin typeface="Cambria Math" panose="02040503050406030204" pitchFamily="18" charset="0"/>
                      </a:rPr>
                      <m:t>𝑖</m:t>
                    </m:r>
                  </m:oMath>
                </a14:m>
                <a:r>
                  <a:rPr lang="en-US" sz="2400" dirty="0">
                    <a:latin typeface="Cordia New" panose="020B0304020202020204" pitchFamily="34" charset="-34"/>
                    <a:cs typeface="Cordia New" panose="020B0304020202020204" pitchFamily="34" charset="-34"/>
                  </a:rPr>
                  <a:t> is on the cycle, then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𝑛</m:t>
                        </m:r>
                      </m:sup>
                    </m:sSup>
                    <m:r>
                      <a:rPr lang="en-US" sz="2000" dirty="0">
                        <a:latin typeface="Cambria Math" panose="02040503050406030204" pitchFamily="18" charset="0"/>
                      </a:rPr>
                      <m:t>[</m:t>
                    </m:r>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𝑖</m:t>
                    </m:r>
                    <m:r>
                      <a:rPr lang="en-US" sz="2000" i="1" dirty="0">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will be negative.</a:t>
                </a:r>
              </a:p>
              <a:p>
                <a:pPr marL="342900" indent="-342900"/>
                <a:r>
                  <a:rPr lang="en-US" sz="2400" dirty="0">
                    <a:latin typeface="Cordia New" panose="020B0304020202020204" pitchFamily="34" charset="-34"/>
                    <a:cs typeface="Cordia New" panose="020B0304020202020204" pitchFamily="34" charset="-34"/>
                  </a:rPr>
                  <a:t>If there are negative weight cycles, you can shorten paths that pass through it infinitely. So there is no shortest path between some vertices.</a:t>
                </a:r>
              </a:p>
              <a:p>
                <a:pPr marL="342900" indent="-342900"/>
                <a:r>
                  <a:rPr lang="en-US" sz="2400" dirty="0">
                    <a:latin typeface="Cordia New" panose="020B0304020202020204" pitchFamily="34" charset="-34"/>
                    <a:cs typeface="Cordia New" panose="020B0304020202020204" pitchFamily="34" charset="-34"/>
                  </a:rPr>
                  <a:t>Examining the diagonals of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𝑛</m:t>
                        </m:r>
                      </m:sup>
                    </m:sSup>
                  </m:oMath>
                </a14:m>
                <a:r>
                  <a:rPr lang="en-US" sz="2400" dirty="0">
                    <a:latin typeface="Cordia New" panose="020B0304020202020204" pitchFamily="34" charset="-34"/>
                    <a:cs typeface="Cordia New" panose="020B0304020202020204" pitchFamily="34" charset="-34"/>
                  </a:rPr>
                  <a:t> will detect the presence of negative weight cycles and can abort the algorithm if they are found.</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521" r="-127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403601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EXAMPLE</a:t>
            </a:r>
          </a:p>
        </p:txBody>
      </p:sp>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1" name="Ink 30">
                <a:extLst>
                  <a:ext uri="{FF2B5EF4-FFF2-40B4-BE49-F238E27FC236}">
                    <a16:creationId xmlns:a16="http://schemas.microsoft.com/office/drawing/2014/main" id="{B82674C3-1756-EE4F-942F-3A4AB54F8B9E}"/>
                  </a:ext>
                </a:extLst>
              </p14:cNvPr>
              <p14:cNvContentPartPr/>
              <p14:nvPr/>
            </p14:nvContentPartPr>
            <p14:xfrm>
              <a:off x="1090292" y="6410077"/>
              <a:ext cx="360" cy="360"/>
            </p14:xfrm>
          </p:contentPart>
        </mc:Choice>
        <mc:Fallback xmlns="">
          <p:pic>
            <p:nvPicPr>
              <p:cNvPr id="31" name="Ink 30">
                <a:extLst>
                  <a:ext uri="{FF2B5EF4-FFF2-40B4-BE49-F238E27FC236}">
                    <a16:creationId xmlns:a16="http://schemas.microsoft.com/office/drawing/2014/main" id="{B82674C3-1756-EE4F-942F-3A4AB54F8B9E}"/>
                  </a:ext>
                </a:extLst>
              </p:cNvPr>
              <p:cNvPicPr/>
              <p:nvPr/>
            </p:nvPicPr>
            <p:blipFill>
              <a:blip r:embed="rId9"/>
              <a:stretch>
                <a:fillRect/>
              </a:stretch>
            </p:blipFill>
            <p:spPr>
              <a:xfrm>
                <a:off x="1027292" y="603243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Ink 32">
                <a:extLst>
                  <a:ext uri="{FF2B5EF4-FFF2-40B4-BE49-F238E27FC236}">
                    <a16:creationId xmlns:a16="http://schemas.microsoft.com/office/drawing/2014/main" id="{EB4CB7C7-5654-0641-99D6-EEE9B954E129}"/>
                  </a:ext>
                </a:extLst>
              </p14:cNvPr>
              <p14:cNvContentPartPr/>
              <p14:nvPr/>
            </p14:nvContentPartPr>
            <p14:xfrm>
              <a:off x="1082372" y="5850997"/>
              <a:ext cx="360" cy="360"/>
            </p14:xfrm>
          </p:contentPart>
        </mc:Choice>
        <mc:Fallback xmlns="">
          <p:pic>
            <p:nvPicPr>
              <p:cNvPr id="33" name="Ink 32">
                <a:extLst>
                  <a:ext uri="{FF2B5EF4-FFF2-40B4-BE49-F238E27FC236}">
                    <a16:creationId xmlns:a16="http://schemas.microsoft.com/office/drawing/2014/main" id="{EB4CB7C7-5654-0641-99D6-EEE9B954E129}"/>
                  </a:ext>
                </a:extLst>
              </p:cNvPr>
              <p:cNvPicPr/>
              <p:nvPr/>
            </p:nvPicPr>
            <p:blipFill>
              <a:blip r:embed="rId11"/>
              <a:stretch>
                <a:fillRect/>
              </a:stretch>
            </p:blipFill>
            <p:spPr>
              <a:xfrm>
                <a:off x="1019732" y="547299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4" name="Ink 33">
                <a:extLst>
                  <a:ext uri="{FF2B5EF4-FFF2-40B4-BE49-F238E27FC236}">
                    <a16:creationId xmlns:a16="http://schemas.microsoft.com/office/drawing/2014/main" id="{D50B2B83-E4AF-B447-9D0D-34975B8597F2}"/>
                  </a:ext>
                </a:extLst>
              </p14:cNvPr>
              <p14:cNvContentPartPr/>
              <p14:nvPr/>
            </p14:nvContentPartPr>
            <p14:xfrm>
              <a:off x="711932" y="6060877"/>
              <a:ext cx="360" cy="360"/>
            </p14:xfrm>
          </p:contentPart>
        </mc:Choice>
        <mc:Fallback xmlns="">
          <p:pic>
            <p:nvPicPr>
              <p:cNvPr id="34" name="Ink 33">
                <a:extLst>
                  <a:ext uri="{FF2B5EF4-FFF2-40B4-BE49-F238E27FC236}">
                    <a16:creationId xmlns:a16="http://schemas.microsoft.com/office/drawing/2014/main" id="{D50B2B83-E4AF-B447-9D0D-34975B8597F2}"/>
                  </a:ext>
                </a:extLst>
              </p:cNvPr>
              <p:cNvPicPr/>
              <p:nvPr/>
            </p:nvPicPr>
            <p:blipFill>
              <a:blip r:embed="rId13"/>
              <a:stretch>
                <a:fillRect/>
              </a:stretch>
            </p:blipFill>
            <p:spPr>
              <a:xfrm>
                <a:off x="648932" y="5682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14"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
        <p:nvSpPr>
          <p:cNvPr id="32" name="Oval 31">
            <a:extLst>
              <a:ext uri="{FF2B5EF4-FFF2-40B4-BE49-F238E27FC236}">
                <a16:creationId xmlns:a16="http://schemas.microsoft.com/office/drawing/2014/main" id="{1CE69F0E-9273-4C14-BBB7-CEC00407CE85}"/>
              </a:ext>
            </a:extLst>
          </p:cNvPr>
          <p:cNvSpPr/>
          <p:nvPr/>
        </p:nvSpPr>
        <p:spPr>
          <a:xfrm>
            <a:off x="747346" y="3209192"/>
            <a:ext cx="677008" cy="677008"/>
          </a:xfrm>
          <a:prstGeom prst="ellipse">
            <a:avLst/>
          </a:prstGeom>
          <a:noFill/>
          <a:ln w="25400">
            <a:solidFill>
              <a:schemeClr val="accent6"/>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endParaRPr lang="en-IN" dirty="0"/>
          </a:p>
        </p:txBody>
      </p:sp>
      <p:sp>
        <p:nvSpPr>
          <p:cNvPr id="35" name="Oval 34">
            <a:extLst>
              <a:ext uri="{FF2B5EF4-FFF2-40B4-BE49-F238E27FC236}">
                <a16:creationId xmlns:a16="http://schemas.microsoft.com/office/drawing/2014/main" id="{DDDC8FF1-5959-48AE-93B8-BB98773788F5}"/>
              </a:ext>
            </a:extLst>
          </p:cNvPr>
          <p:cNvSpPr/>
          <p:nvPr/>
        </p:nvSpPr>
        <p:spPr>
          <a:xfrm>
            <a:off x="3938954" y="3209192"/>
            <a:ext cx="677008" cy="677008"/>
          </a:xfrm>
          <a:prstGeom prst="ellipse">
            <a:avLst/>
          </a:prstGeom>
          <a:noFill/>
          <a:ln w="25400">
            <a:solidFill>
              <a:schemeClr val="accent6"/>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endParaRPr lang="en-IN" dirty="0"/>
          </a:p>
        </p:txBody>
      </p:sp>
      <p:cxnSp>
        <p:nvCxnSpPr>
          <p:cNvPr id="36" name="Straight Arrow Connector 35">
            <a:extLst>
              <a:ext uri="{FF2B5EF4-FFF2-40B4-BE49-F238E27FC236}">
                <a16:creationId xmlns:a16="http://schemas.microsoft.com/office/drawing/2014/main" id="{AEF742A6-23FD-4637-92F5-8E8297C4C5C9}"/>
              </a:ext>
            </a:extLst>
          </p:cNvPr>
          <p:cNvCxnSpPr>
            <a:stCxn id="32" idx="7"/>
            <a:endCxn id="40" idx="2"/>
          </p:cNvCxnSpPr>
          <p:nvPr/>
        </p:nvCxnSpPr>
        <p:spPr>
          <a:xfrm flipV="1">
            <a:off x="1325208" y="2756389"/>
            <a:ext cx="972516" cy="55194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934CECC-227F-4F3A-A45D-8E5EBEBCFE71}"/>
              </a:ext>
            </a:extLst>
          </p:cNvPr>
          <p:cNvCxnSpPr>
            <a:stCxn id="41" idx="6"/>
            <a:endCxn id="35" idx="2"/>
          </p:cNvCxnSpPr>
          <p:nvPr/>
        </p:nvCxnSpPr>
        <p:spPr>
          <a:xfrm flipV="1">
            <a:off x="2977664" y="3547696"/>
            <a:ext cx="961290" cy="52754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3E754CD-4C6D-4DDD-9EF5-9F0DFF795311}"/>
              </a:ext>
            </a:extLst>
          </p:cNvPr>
          <p:cNvSpPr txBox="1"/>
          <p:nvPr/>
        </p:nvSpPr>
        <p:spPr>
          <a:xfrm>
            <a:off x="1553058" y="2831129"/>
            <a:ext cx="276038" cy="307777"/>
          </a:xfrm>
          <a:prstGeom prst="rect">
            <a:avLst/>
          </a:prstGeom>
          <a:noFill/>
        </p:spPr>
        <p:txBody>
          <a:bodyPr wrap="none" rtlCol="0">
            <a:spAutoFit/>
          </a:bodyPr>
          <a:lstStyle/>
          <a:p>
            <a:r>
              <a:rPr lang="en-US" sz="1400" dirty="0"/>
              <a:t>2</a:t>
            </a:r>
            <a:endParaRPr lang="en-IN" sz="1400" dirty="0"/>
          </a:p>
        </p:txBody>
      </p:sp>
      <p:grpSp>
        <p:nvGrpSpPr>
          <p:cNvPr id="39" name="Group 38">
            <a:extLst>
              <a:ext uri="{FF2B5EF4-FFF2-40B4-BE49-F238E27FC236}">
                <a16:creationId xmlns:a16="http://schemas.microsoft.com/office/drawing/2014/main" id="{1253B0B7-C1F7-4178-B5AF-80CCC0667445}"/>
              </a:ext>
            </a:extLst>
          </p:cNvPr>
          <p:cNvGrpSpPr/>
          <p:nvPr/>
        </p:nvGrpSpPr>
        <p:grpSpPr>
          <a:xfrm>
            <a:off x="2151628" y="2417885"/>
            <a:ext cx="1001689" cy="1995855"/>
            <a:chOff x="2151628" y="2417885"/>
            <a:chExt cx="1001689" cy="1995855"/>
          </a:xfrm>
        </p:grpSpPr>
        <p:sp>
          <p:nvSpPr>
            <p:cNvPr id="40" name="Oval 39">
              <a:extLst>
                <a:ext uri="{FF2B5EF4-FFF2-40B4-BE49-F238E27FC236}">
                  <a16:creationId xmlns:a16="http://schemas.microsoft.com/office/drawing/2014/main" id="{00301B18-004A-4078-9C01-92D2D0F20C8C}"/>
                </a:ext>
              </a:extLst>
            </p:cNvPr>
            <p:cNvSpPr/>
            <p:nvPr/>
          </p:nvSpPr>
          <p:spPr>
            <a:xfrm>
              <a:off x="2297724" y="2417885"/>
              <a:ext cx="677008" cy="677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endParaRPr lang="en-IN" dirty="0"/>
            </a:p>
          </p:txBody>
        </p:sp>
        <p:sp>
          <p:nvSpPr>
            <p:cNvPr id="41" name="Oval 40">
              <a:extLst>
                <a:ext uri="{FF2B5EF4-FFF2-40B4-BE49-F238E27FC236}">
                  <a16:creationId xmlns:a16="http://schemas.microsoft.com/office/drawing/2014/main" id="{65B623FA-5C95-4E5D-96FE-094025AE2FB8}"/>
                </a:ext>
              </a:extLst>
            </p:cNvPr>
            <p:cNvSpPr/>
            <p:nvPr/>
          </p:nvSpPr>
          <p:spPr>
            <a:xfrm>
              <a:off x="2300656" y="3736732"/>
              <a:ext cx="677008" cy="677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endParaRPr lang="en-IN" dirty="0"/>
            </a:p>
          </p:txBody>
        </p:sp>
        <p:cxnSp>
          <p:nvCxnSpPr>
            <p:cNvPr id="42" name="Straight Arrow Connector 41">
              <a:extLst>
                <a:ext uri="{FF2B5EF4-FFF2-40B4-BE49-F238E27FC236}">
                  <a16:creationId xmlns:a16="http://schemas.microsoft.com/office/drawing/2014/main" id="{8E8F73CE-5212-4BA1-BE5C-AE303C226B4D}"/>
                </a:ext>
              </a:extLst>
            </p:cNvPr>
            <p:cNvCxnSpPr>
              <a:stCxn id="40" idx="5"/>
              <a:endCxn id="41" idx="7"/>
            </p:cNvCxnSpPr>
            <p:nvPr/>
          </p:nvCxnSpPr>
          <p:spPr>
            <a:xfrm>
              <a:off x="2875586" y="2995747"/>
              <a:ext cx="2932" cy="84013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9552D7E-DE79-46AD-BAE3-D18C48A5F3B5}"/>
                </a:ext>
              </a:extLst>
            </p:cNvPr>
            <p:cNvCxnSpPr>
              <a:stCxn id="41" idx="1"/>
              <a:endCxn id="40" idx="3"/>
            </p:cNvCxnSpPr>
            <p:nvPr/>
          </p:nvCxnSpPr>
          <p:spPr>
            <a:xfrm flipH="1" flipV="1">
              <a:off x="2396870" y="2995747"/>
              <a:ext cx="2932" cy="84013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C8C61A2C-C2D7-4B5C-B19D-FEEA565EB2D2}"/>
                </a:ext>
              </a:extLst>
            </p:cNvPr>
            <p:cNvSpPr txBox="1"/>
            <p:nvPr/>
          </p:nvSpPr>
          <p:spPr>
            <a:xfrm>
              <a:off x="2151628" y="3216025"/>
              <a:ext cx="330540" cy="307777"/>
            </a:xfrm>
            <a:prstGeom prst="rect">
              <a:avLst/>
            </a:prstGeom>
            <a:noFill/>
          </p:spPr>
          <p:txBody>
            <a:bodyPr wrap="none" rtlCol="0">
              <a:spAutoFit/>
            </a:bodyPr>
            <a:lstStyle/>
            <a:p>
              <a:r>
                <a:rPr lang="en-US" sz="1400" dirty="0"/>
                <a:t>-1</a:t>
              </a:r>
              <a:endParaRPr lang="en-IN" sz="1400" dirty="0"/>
            </a:p>
          </p:txBody>
        </p:sp>
        <p:sp>
          <p:nvSpPr>
            <p:cNvPr id="45" name="TextBox 44">
              <a:extLst>
                <a:ext uri="{FF2B5EF4-FFF2-40B4-BE49-F238E27FC236}">
                  <a16:creationId xmlns:a16="http://schemas.microsoft.com/office/drawing/2014/main" id="{1D6964A3-462E-40B9-8E70-FC53FD924136}"/>
                </a:ext>
              </a:extLst>
            </p:cNvPr>
            <p:cNvSpPr txBox="1"/>
            <p:nvPr/>
          </p:nvSpPr>
          <p:spPr>
            <a:xfrm>
              <a:off x="2822777" y="3227752"/>
              <a:ext cx="330540" cy="307777"/>
            </a:xfrm>
            <a:prstGeom prst="rect">
              <a:avLst/>
            </a:prstGeom>
            <a:noFill/>
          </p:spPr>
          <p:txBody>
            <a:bodyPr wrap="none" rtlCol="0">
              <a:spAutoFit/>
            </a:bodyPr>
            <a:lstStyle/>
            <a:p>
              <a:r>
                <a:rPr lang="en-US" sz="1400" dirty="0"/>
                <a:t>-1</a:t>
              </a:r>
              <a:endParaRPr lang="en-IN" sz="1400" dirty="0"/>
            </a:p>
          </p:txBody>
        </p:sp>
      </p:grpSp>
      <p:sp>
        <p:nvSpPr>
          <p:cNvPr id="46" name="TextBox 45">
            <a:extLst>
              <a:ext uri="{FF2B5EF4-FFF2-40B4-BE49-F238E27FC236}">
                <a16:creationId xmlns:a16="http://schemas.microsoft.com/office/drawing/2014/main" id="{F6DC66F4-3DF7-4FB4-8D3B-FAEA58B482BE}"/>
              </a:ext>
            </a:extLst>
          </p:cNvPr>
          <p:cNvSpPr txBox="1"/>
          <p:nvPr/>
        </p:nvSpPr>
        <p:spPr>
          <a:xfrm>
            <a:off x="3279280" y="3810005"/>
            <a:ext cx="276038" cy="307777"/>
          </a:xfrm>
          <a:prstGeom prst="rect">
            <a:avLst/>
          </a:prstGeom>
          <a:noFill/>
        </p:spPr>
        <p:txBody>
          <a:bodyPr wrap="none" rtlCol="0">
            <a:spAutoFit/>
          </a:bodyPr>
          <a:lstStyle/>
          <a:p>
            <a:r>
              <a:rPr lang="en-US" sz="1400" dirty="0"/>
              <a:t>2</a:t>
            </a:r>
            <a:endParaRPr lang="en-IN" sz="1400" dirty="0"/>
          </a:p>
        </p:txBody>
      </p:sp>
      <p:grpSp>
        <p:nvGrpSpPr>
          <p:cNvPr id="52" name="Group 51">
            <a:extLst>
              <a:ext uri="{FF2B5EF4-FFF2-40B4-BE49-F238E27FC236}">
                <a16:creationId xmlns:a16="http://schemas.microsoft.com/office/drawing/2014/main" id="{64E6656B-4C82-445D-988C-A9B33C64D111}"/>
              </a:ext>
            </a:extLst>
          </p:cNvPr>
          <p:cNvGrpSpPr/>
          <p:nvPr/>
        </p:nvGrpSpPr>
        <p:grpSpPr>
          <a:xfrm>
            <a:off x="6584605" y="2496396"/>
            <a:ext cx="2400690" cy="1389804"/>
            <a:chOff x="6584605" y="2496396"/>
            <a:chExt cx="2400690" cy="1389804"/>
          </a:xfrm>
        </p:grpSpPr>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9038C45F-26B4-41DD-A8CA-CC05DE3CBA37}"/>
                    </a:ext>
                  </a:extLst>
                </p:cNvPr>
                <p:cNvSpPr/>
                <p:nvPr/>
              </p:nvSpPr>
              <p:spPr>
                <a:xfrm>
                  <a:off x="7130717" y="2496396"/>
                  <a:ext cx="1854578" cy="1389804"/>
                </a:xfrm>
                <a:prstGeom prst="rect">
                  <a:avLst/>
                </a:prstGeom>
              </p:spPr>
              <p:txBody>
                <a:bodyPr wrap="square">
                  <a:spAutoFit/>
                </a:bodyPr>
                <a:lstStyle/>
                <a:p>
                  <a:pPr marL="342900" indent="-342900">
                    <a:spcBef>
                      <a:spcPts val="600"/>
                    </a:spcBef>
                    <a:buFont typeface="Arial" panose="020B0604020202020204" pitchFamily="34" charset="0"/>
                    <a:buChar char="•"/>
                  </a:pPr>
                  <a:endParaRPr lang="en-US" dirty="0"/>
                </a:p>
                <a:p>
                  <a14:m>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2</m:t>
                                </m:r>
                              </m:e>
                              <m:e>
                                <m:r>
                                  <m:rPr>
                                    <m:nor/>
                                  </m:rPr>
                                  <a:rPr lang="en-US"/>
                                  <m:t>∞</m:t>
                                </m:r>
                              </m:e>
                              <m:e>
                                <m:r>
                                  <m:rPr>
                                    <m:nor/>
                                  </m:rPr>
                                  <a:rPr lang="en-US"/>
                                  <m:t>∞</m:t>
                                </m:r>
                              </m:e>
                            </m:mr>
                            <m:mr>
                              <m:e>
                                <m:r>
                                  <m:rPr>
                                    <m:nor/>
                                  </m:rPr>
                                  <a:rPr lang="en-US"/>
                                  <m:t>∞</m:t>
                                </m:r>
                              </m:e>
                              <m:e>
                                <m:r>
                                  <a:rPr lang="en-US" i="1">
                                    <a:latin typeface="Cambria Math" panose="02040503050406030204" pitchFamily="18" charset="0"/>
                                  </a:rPr>
                                  <m:t>0</m:t>
                                </m:r>
                              </m:e>
                              <m:e>
                                <m:r>
                                  <a:rPr lang="en-US" b="0" i="1" smtClean="0">
                                    <a:latin typeface="Cambria Math" panose="02040503050406030204" pitchFamily="18" charset="0"/>
                                  </a:rPr>
                                  <m:t>−1</m:t>
                                </m:r>
                              </m:e>
                              <m:e>
                                <m:r>
                                  <m:rPr>
                                    <m:nor/>
                                  </m:rPr>
                                  <a:rPr lang="en-US"/>
                                  <m:t>∞</m:t>
                                </m:r>
                              </m:e>
                            </m:mr>
                            <m:mr>
                              <m:e>
                                <m:r>
                                  <m:rPr>
                                    <m:nor/>
                                  </m:rPr>
                                  <a:rPr lang="en-US"/>
                                  <m:t>∞</m:t>
                                </m:r>
                              </m:e>
                              <m:e>
                                <m:r>
                                  <a:rPr lang="en-US" i="1">
                                    <a:latin typeface="Cambria Math" panose="02040503050406030204" pitchFamily="18" charset="0"/>
                                  </a:rPr>
                                  <m:t>−</m:t>
                                </m:r>
                                <m:r>
                                  <m:rPr>
                                    <m:nor/>
                                  </m:rPr>
                                  <a:rPr lang="en-US" b="0" i="0" smtClean="0">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2</m:t>
                                </m:r>
                              </m:e>
                            </m:mr>
                            <m:mr>
                              <m:e>
                                <m:r>
                                  <m:rPr>
                                    <m:nor/>
                                  </m:rPr>
                                  <a:rPr lang="en-US"/>
                                  <m:t>∞</m:t>
                                </m:r>
                              </m:e>
                              <m:e>
                                <m:r>
                                  <m:rPr>
                                    <m:nor/>
                                  </m:rPr>
                                  <a:rPr lang="en-US"/>
                                  <m:t>∞</m:t>
                                </m:r>
                              </m:e>
                              <m:e>
                                <m:r>
                                  <m:rPr>
                                    <m:nor/>
                                  </m:rPr>
                                  <a:rPr lang="en-US"/>
                                  <m:t>∞</m:t>
                                </m:r>
                              </m:e>
                              <m:e>
                                <m:r>
                                  <a:rPr lang="en-US" i="1">
                                    <a:latin typeface="Cambria Math" panose="02040503050406030204" pitchFamily="18" charset="0"/>
                                  </a:rPr>
                                  <m:t>0</m:t>
                                </m:r>
                              </m:e>
                            </m:mr>
                          </m:m>
                        </m:e>
                      </m:d>
                    </m:oMath>
                  </a14:m>
                  <a:r>
                    <a:rPr lang="en-US" dirty="0"/>
                    <a:t> </a:t>
                  </a:r>
                </a:p>
              </p:txBody>
            </p:sp>
          </mc:Choice>
          <mc:Fallback xmlns="">
            <p:sp>
              <p:nvSpPr>
                <p:cNvPr id="20" name="Rectangle 19">
                  <a:extLst>
                    <a:ext uri="{FF2B5EF4-FFF2-40B4-BE49-F238E27FC236}">
                      <a16:creationId xmlns:a16="http://schemas.microsoft.com/office/drawing/2014/main" id="{307ABA99-A197-4533-A348-35491104669A}"/>
                    </a:ext>
                  </a:extLst>
                </p:cNvPr>
                <p:cNvSpPr>
                  <a:spLocks noRot="1" noChangeAspect="1" noMove="1" noResize="1" noEditPoints="1" noAdjustHandles="1" noChangeArrowheads="1" noChangeShapeType="1" noTextEdit="1"/>
                </p:cNvSpPr>
                <p:nvPr/>
              </p:nvSpPr>
              <p:spPr>
                <a:xfrm>
                  <a:off x="7130717" y="2496396"/>
                  <a:ext cx="1854578" cy="1389804"/>
                </a:xfrm>
                <a:prstGeom prst="rect">
                  <a:avLst/>
                </a:prstGeom>
                <a:blipFill>
                  <a:blip r:embed="rId15"/>
                  <a:stretch>
                    <a:fillRect r="-42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9115A0E-8796-4317-980A-15FCD1AF6D1D}"/>
                    </a:ext>
                  </a:extLst>
                </p:cNvPr>
                <p:cNvSpPr txBox="1"/>
                <p:nvPr/>
              </p:nvSpPr>
              <p:spPr>
                <a:xfrm>
                  <a:off x="6584605" y="3156135"/>
                  <a:ext cx="546112" cy="369332"/>
                </a:xfrm>
                <a:prstGeom prst="rect">
                  <a:avLst/>
                </a:prstGeom>
                <a:noFill/>
              </p:spPr>
              <p:txBody>
                <a:bodyPr wrap="none"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𝐴</m:t>
                          </m:r>
                        </m:e>
                        <m:sup>
                          <m:r>
                            <a:rPr lang="en-US" b="0" i="1" smtClean="0">
                              <a:latin typeface="Cambria Math" panose="02040503050406030204" pitchFamily="18" charset="0"/>
                            </a:rPr>
                            <m:t>1</m:t>
                          </m:r>
                        </m:sup>
                      </m:sSup>
                    </m:oMath>
                  </a14:m>
                  <a:r>
                    <a:rPr lang="en-IN" dirty="0"/>
                    <a:t>=</a:t>
                  </a:r>
                </a:p>
              </p:txBody>
            </p:sp>
          </mc:Choice>
          <mc:Fallback xmlns="">
            <p:sp>
              <p:nvSpPr>
                <p:cNvPr id="21" name="TextBox 20">
                  <a:extLst>
                    <a:ext uri="{FF2B5EF4-FFF2-40B4-BE49-F238E27FC236}">
                      <a16:creationId xmlns:a16="http://schemas.microsoft.com/office/drawing/2014/main" id="{4D0A629A-F148-4CE8-90BD-0D6F79D0F0E8}"/>
                    </a:ext>
                  </a:extLst>
                </p:cNvPr>
                <p:cNvSpPr txBox="1">
                  <a:spLocks noRot="1" noChangeAspect="1" noMove="1" noResize="1" noEditPoints="1" noAdjustHandles="1" noChangeArrowheads="1" noChangeShapeType="1" noTextEdit="1"/>
                </p:cNvSpPr>
                <p:nvPr/>
              </p:nvSpPr>
              <p:spPr>
                <a:xfrm>
                  <a:off x="6584605" y="3156135"/>
                  <a:ext cx="546112" cy="369332"/>
                </a:xfrm>
                <a:prstGeom prst="rect">
                  <a:avLst/>
                </a:prstGeom>
                <a:blipFill>
                  <a:blip r:embed="rId16"/>
                  <a:stretch>
                    <a:fillRect t="-10000" r="-8889" b="-26667"/>
                  </a:stretch>
                </a:blipFill>
              </p:spPr>
              <p:txBody>
                <a:bodyPr/>
                <a:lstStyle/>
                <a:p>
                  <a:r>
                    <a:rPr lang="en-IN">
                      <a:noFill/>
                    </a:rPr>
                    <a:t> </a:t>
                  </a:r>
                </a:p>
              </p:txBody>
            </p:sp>
          </mc:Fallback>
        </mc:AlternateContent>
      </p:grpSp>
      <p:grpSp>
        <p:nvGrpSpPr>
          <p:cNvPr id="68" name="Group 67">
            <a:extLst>
              <a:ext uri="{FF2B5EF4-FFF2-40B4-BE49-F238E27FC236}">
                <a16:creationId xmlns:a16="http://schemas.microsoft.com/office/drawing/2014/main" id="{4EF21A85-FD6D-41CF-B5AE-058487DA2D68}"/>
              </a:ext>
            </a:extLst>
          </p:cNvPr>
          <p:cNvGrpSpPr/>
          <p:nvPr/>
        </p:nvGrpSpPr>
        <p:grpSpPr>
          <a:xfrm>
            <a:off x="6584605" y="2497926"/>
            <a:ext cx="2580175" cy="1389804"/>
            <a:chOff x="6585501" y="2497529"/>
            <a:chExt cx="2580175" cy="1389804"/>
          </a:xfrm>
        </p:grpSpPr>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D0A16AD8-9909-40F1-8831-634918B38CD2}"/>
                    </a:ext>
                  </a:extLst>
                </p:cNvPr>
                <p:cNvSpPr/>
                <p:nvPr/>
              </p:nvSpPr>
              <p:spPr>
                <a:xfrm>
                  <a:off x="7130964" y="2497529"/>
                  <a:ext cx="2034712" cy="1389804"/>
                </a:xfrm>
                <a:prstGeom prst="rect">
                  <a:avLst/>
                </a:prstGeom>
              </p:spPr>
              <p:txBody>
                <a:bodyPr wrap="square">
                  <a:spAutoFit/>
                </a:bodyPr>
                <a:lstStyle/>
                <a:p>
                  <a:pPr marL="342900" indent="-342900">
                    <a:spcBef>
                      <a:spcPts val="600"/>
                    </a:spcBef>
                    <a:buFont typeface="Arial" panose="020B0604020202020204" pitchFamily="34" charset="0"/>
                    <a:buChar char="•"/>
                  </a:pPr>
                  <a:endParaRPr lang="en-US" dirty="0"/>
                </a:p>
                <a:p>
                  <a14:m>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2</m:t>
                                </m:r>
                              </m:e>
                              <m:e>
                                <m:r>
                                  <m:rPr>
                                    <m:nor/>
                                  </m:rPr>
                                  <a:rPr lang="en-US" b="0" i="0" smtClean="0">
                                    <a:latin typeface="Cambria Math" panose="02040503050406030204" pitchFamily="18" charset="0"/>
                                  </a:rPr>
                                  <m:t>1</m:t>
                                </m:r>
                              </m:e>
                              <m:e>
                                <m:r>
                                  <m:rPr>
                                    <m:nor/>
                                  </m:rPr>
                                  <a:rPr lang="en-US"/>
                                  <m:t>∞</m:t>
                                </m:r>
                              </m:e>
                            </m:mr>
                            <m:mr>
                              <m:e>
                                <m:r>
                                  <m:rPr>
                                    <m:nor/>
                                  </m:rPr>
                                  <a:rPr lang="en-US"/>
                                  <m:t>∞</m:t>
                                </m:r>
                              </m:e>
                              <m:e>
                                <m:r>
                                  <a:rPr lang="en-US" b="0" i="1" smtClean="0">
                                    <a:latin typeface="Cambria Math" panose="02040503050406030204" pitchFamily="18" charset="0"/>
                                  </a:rPr>
                                  <m:t>−2</m:t>
                                </m:r>
                              </m:e>
                              <m:e>
                                <m:r>
                                  <a:rPr lang="en-US" b="0" i="1" smtClean="0">
                                    <a:latin typeface="Cambria Math" panose="02040503050406030204" pitchFamily="18" charset="0"/>
                                  </a:rPr>
                                  <m:t>−1</m:t>
                                </m:r>
                              </m:e>
                              <m:e>
                                <m:r>
                                  <m:rPr>
                                    <m:nor/>
                                  </m:rPr>
                                  <a:rPr lang="en-US" b="0" i="0" smtClean="0"/>
                                  <m:t>1</m:t>
                                </m:r>
                              </m:e>
                            </m:mr>
                            <m:mr>
                              <m:e>
                                <m:r>
                                  <m:rPr>
                                    <m:nor/>
                                  </m:rPr>
                                  <a:rPr lang="en-US"/>
                                  <m:t>∞</m:t>
                                </m:r>
                              </m:e>
                              <m:e>
                                <m:r>
                                  <a:rPr lang="en-US" i="1">
                                    <a:latin typeface="Cambria Math" panose="02040503050406030204" pitchFamily="18" charset="0"/>
                                  </a:rPr>
                                  <m:t>−</m:t>
                                </m:r>
                                <m:r>
                                  <m:rPr>
                                    <m:nor/>
                                  </m:rPr>
                                  <a:rPr lang="en-US" b="0" i="0"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2</m:t>
                                </m:r>
                              </m:e>
                            </m:mr>
                            <m:mr>
                              <m:e>
                                <m:r>
                                  <m:rPr>
                                    <m:nor/>
                                  </m:rPr>
                                  <a:rPr lang="en-US"/>
                                  <m:t>∞</m:t>
                                </m:r>
                              </m:e>
                              <m:e>
                                <m:r>
                                  <m:rPr>
                                    <m:nor/>
                                  </m:rPr>
                                  <a:rPr lang="en-US"/>
                                  <m:t>∞</m:t>
                                </m:r>
                              </m:e>
                              <m:e>
                                <m:r>
                                  <m:rPr>
                                    <m:nor/>
                                  </m:rPr>
                                  <a:rPr lang="en-US"/>
                                  <m:t>∞</m:t>
                                </m:r>
                              </m:e>
                              <m:e>
                                <m:r>
                                  <a:rPr lang="en-US" i="1">
                                    <a:latin typeface="Cambria Math" panose="02040503050406030204" pitchFamily="18" charset="0"/>
                                  </a:rPr>
                                  <m:t>0</m:t>
                                </m:r>
                              </m:e>
                            </m:mr>
                          </m:m>
                        </m:e>
                      </m:d>
                    </m:oMath>
                  </a14:m>
                  <a:r>
                    <a:rPr lang="en-US" dirty="0"/>
                    <a:t> </a:t>
                  </a:r>
                </a:p>
              </p:txBody>
            </p:sp>
          </mc:Choice>
          <mc:Fallback xmlns="">
            <p:sp>
              <p:nvSpPr>
                <p:cNvPr id="24" name="Rectangle 23">
                  <a:extLst>
                    <a:ext uri="{FF2B5EF4-FFF2-40B4-BE49-F238E27FC236}">
                      <a16:creationId xmlns:a16="http://schemas.microsoft.com/office/drawing/2014/main" id="{F17D2F48-4E45-48A0-9285-28588B480E39}"/>
                    </a:ext>
                  </a:extLst>
                </p:cNvPr>
                <p:cNvSpPr>
                  <a:spLocks noRot="1" noChangeAspect="1" noMove="1" noResize="1" noEditPoints="1" noAdjustHandles="1" noChangeArrowheads="1" noChangeShapeType="1" noTextEdit="1"/>
                </p:cNvSpPr>
                <p:nvPr/>
              </p:nvSpPr>
              <p:spPr>
                <a:xfrm>
                  <a:off x="7130964" y="2497529"/>
                  <a:ext cx="2034712" cy="1389804"/>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1CFF8F6-DF4D-4388-96DD-A07AC339AF59}"/>
                    </a:ext>
                  </a:extLst>
                </p:cNvPr>
                <p:cNvSpPr txBox="1"/>
                <p:nvPr/>
              </p:nvSpPr>
              <p:spPr>
                <a:xfrm>
                  <a:off x="6585501" y="3157268"/>
                  <a:ext cx="337157" cy="369332"/>
                </a:xfrm>
                <a:prstGeom prst="rect">
                  <a:avLst/>
                </a:prstGeom>
                <a:noFill/>
              </p:spPr>
              <p:txBody>
                <a:bodyPr wrap="none"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𝐴</m:t>
                          </m:r>
                        </m:e>
                        <m:sup>
                          <m:r>
                            <a:rPr lang="en-US" b="0" i="1" smtClean="0">
                              <a:latin typeface="Cambria Math" panose="02040503050406030204" pitchFamily="18" charset="0"/>
                            </a:rPr>
                            <m:t>2</m:t>
                          </m:r>
                        </m:sup>
                      </m:sSup>
                    </m:oMath>
                  </a14:m>
                  <a:r>
                    <a:rPr lang="en-IN" dirty="0"/>
                    <a:t>=</a:t>
                  </a:r>
                </a:p>
              </p:txBody>
            </p:sp>
          </mc:Choice>
          <mc:Fallback xmlns="">
            <p:sp>
              <p:nvSpPr>
                <p:cNvPr id="25" name="TextBox 24">
                  <a:extLst>
                    <a:ext uri="{FF2B5EF4-FFF2-40B4-BE49-F238E27FC236}">
                      <a16:creationId xmlns:a16="http://schemas.microsoft.com/office/drawing/2014/main" id="{28C080FA-104C-441E-A58F-D3F3B9A6F132}"/>
                    </a:ext>
                  </a:extLst>
                </p:cNvPr>
                <p:cNvSpPr txBox="1">
                  <a:spLocks noRot="1" noChangeAspect="1" noMove="1" noResize="1" noEditPoints="1" noAdjustHandles="1" noChangeArrowheads="1" noChangeShapeType="1" noTextEdit="1"/>
                </p:cNvSpPr>
                <p:nvPr/>
              </p:nvSpPr>
              <p:spPr>
                <a:xfrm>
                  <a:off x="6585501" y="3157268"/>
                  <a:ext cx="337157" cy="369332"/>
                </a:xfrm>
                <a:prstGeom prst="rect">
                  <a:avLst/>
                </a:prstGeom>
                <a:blipFill>
                  <a:blip r:embed="rId18"/>
                  <a:stretch>
                    <a:fillRect t="-9836" r="-80000" b="-24590"/>
                  </a:stretch>
                </a:blipFill>
              </p:spPr>
              <p:txBody>
                <a:bodyPr/>
                <a:lstStyle/>
                <a:p>
                  <a:r>
                    <a:rPr lang="en-IN">
                      <a:noFill/>
                    </a:rPr>
                    <a:t> </a:t>
                  </a:r>
                </a:p>
              </p:txBody>
            </p:sp>
          </mc:Fallback>
        </mc:AlternateContent>
      </p:grpSp>
      <p:grpSp>
        <p:nvGrpSpPr>
          <p:cNvPr id="71" name="Group 70">
            <a:extLst>
              <a:ext uri="{FF2B5EF4-FFF2-40B4-BE49-F238E27FC236}">
                <a16:creationId xmlns:a16="http://schemas.microsoft.com/office/drawing/2014/main" id="{1E710389-AB54-40AA-9A90-97544B9C62C3}"/>
              </a:ext>
            </a:extLst>
          </p:cNvPr>
          <p:cNvGrpSpPr/>
          <p:nvPr/>
        </p:nvGrpSpPr>
        <p:grpSpPr>
          <a:xfrm>
            <a:off x="2153740" y="2421799"/>
            <a:ext cx="1001100" cy="1995930"/>
            <a:chOff x="2151628" y="2418861"/>
            <a:chExt cx="1001100" cy="1995930"/>
          </a:xfrm>
        </p:grpSpPr>
        <p:cxnSp>
          <p:nvCxnSpPr>
            <p:cNvPr id="72" name="Straight Arrow Connector 71">
              <a:extLst>
                <a:ext uri="{FF2B5EF4-FFF2-40B4-BE49-F238E27FC236}">
                  <a16:creationId xmlns:a16="http://schemas.microsoft.com/office/drawing/2014/main" id="{C9987D46-B7B3-4CF4-AA5C-20839F1F6E72}"/>
                </a:ext>
              </a:extLst>
            </p:cNvPr>
            <p:cNvCxnSpPr>
              <a:cxnSpLocks/>
            </p:cNvCxnSpPr>
            <p:nvPr/>
          </p:nvCxnSpPr>
          <p:spPr>
            <a:xfrm flipH="1" flipV="1">
              <a:off x="2396590" y="2992771"/>
              <a:ext cx="1862" cy="840206"/>
            </a:xfrm>
            <a:prstGeom prst="straightConnector1">
              <a:avLst/>
            </a:prstGeom>
            <a:ln w="254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75" name="Straight Arrow Connector 74">
              <a:extLst>
                <a:ext uri="{FF2B5EF4-FFF2-40B4-BE49-F238E27FC236}">
                  <a16:creationId xmlns:a16="http://schemas.microsoft.com/office/drawing/2014/main" id="{8C817DDC-2329-490C-A47C-9226E5DBEE62}"/>
                </a:ext>
              </a:extLst>
            </p:cNvPr>
            <p:cNvCxnSpPr>
              <a:cxnSpLocks/>
            </p:cNvCxnSpPr>
            <p:nvPr/>
          </p:nvCxnSpPr>
          <p:spPr>
            <a:xfrm>
              <a:off x="2872417" y="2990474"/>
              <a:ext cx="1862" cy="840206"/>
            </a:xfrm>
            <a:prstGeom prst="straightConnector1">
              <a:avLst/>
            </a:prstGeom>
            <a:ln w="254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76" name="Oval 75">
              <a:extLst>
                <a:ext uri="{FF2B5EF4-FFF2-40B4-BE49-F238E27FC236}">
                  <a16:creationId xmlns:a16="http://schemas.microsoft.com/office/drawing/2014/main" id="{69BECDC5-F721-4EB3-AFA9-C6B4C6EE1E45}"/>
                </a:ext>
              </a:extLst>
            </p:cNvPr>
            <p:cNvSpPr/>
            <p:nvPr/>
          </p:nvSpPr>
          <p:spPr>
            <a:xfrm>
              <a:off x="2298480" y="2418861"/>
              <a:ext cx="677008" cy="67700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endParaRPr lang="en-IN" dirty="0"/>
            </a:p>
          </p:txBody>
        </p:sp>
        <p:sp>
          <p:nvSpPr>
            <p:cNvPr id="77" name="Oval 76">
              <a:extLst>
                <a:ext uri="{FF2B5EF4-FFF2-40B4-BE49-F238E27FC236}">
                  <a16:creationId xmlns:a16="http://schemas.microsoft.com/office/drawing/2014/main" id="{61517C20-2960-43C8-8733-087743590B65}"/>
                </a:ext>
              </a:extLst>
            </p:cNvPr>
            <p:cNvSpPr/>
            <p:nvPr/>
          </p:nvSpPr>
          <p:spPr>
            <a:xfrm>
              <a:off x="2300342" y="3737783"/>
              <a:ext cx="677008" cy="67700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endParaRPr lang="en-IN" dirty="0"/>
            </a:p>
          </p:txBody>
        </p:sp>
        <p:sp>
          <p:nvSpPr>
            <p:cNvPr id="78" name="TextBox 77">
              <a:extLst>
                <a:ext uri="{FF2B5EF4-FFF2-40B4-BE49-F238E27FC236}">
                  <a16:creationId xmlns:a16="http://schemas.microsoft.com/office/drawing/2014/main" id="{0D9422BD-0DF0-4348-8BCD-D3B99EA8225D}"/>
                </a:ext>
              </a:extLst>
            </p:cNvPr>
            <p:cNvSpPr txBox="1"/>
            <p:nvPr/>
          </p:nvSpPr>
          <p:spPr>
            <a:xfrm>
              <a:off x="2151628" y="3216025"/>
              <a:ext cx="330540" cy="307777"/>
            </a:xfrm>
            <a:prstGeom prst="rect">
              <a:avLst/>
            </a:prstGeom>
            <a:noFill/>
          </p:spPr>
          <p:txBody>
            <a:bodyPr wrap="none" rtlCol="0">
              <a:spAutoFit/>
            </a:bodyPr>
            <a:lstStyle/>
            <a:p>
              <a:r>
                <a:rPr lang="en-US" sz="1400" dirty="0">
                  <a:solidFill>
                    <a:schemeClr val="accent6"/>
                  </a:solidFill>
                </a:rPr>
                <a:t>-1</a:t>
              </a:r>
              <a:endParaRPr lang="en-IN" sz="1400" dirty="0">
                <a:solidFill>
                  <a:schemeClr val="accent6"/>
                </a:solidFill>
              </a:endParaRPr>
            </a:p>
          </p:txBody>
        </p:sp>
        <p:sp>
          <p:nvSpPr>
            <p:cNvPr id="79" name="TextBox 78">
              <a:extLst>
                <a:ext uri="{FF2B5EF4-FFF2-40B4-BE49-F238E27FC236}">
                  <a16:creationId xmlns:a16="http://schemas.microsoft.com/office/drawing/2014/main" id="{2E2CAD95-250E-4AB0-ACCD-116E493E3A63}"/>
                </a:ext>
              </a:extLst>
            </p:cNvPr>
            <p:cNvSpPr txBox="1"/>
            <p:nvPr/>
          </p:nvSpPr>
          <p:spPr>
            <a:xfrm>
              <a:off x="2822188" y="3226185"/>
              <a:ext cx="330540" cy="307777"/>
            </a:xfrm>
            <a:prstGeom prst="rect">
              <a:avLst/>
            </a:prstGeom>
            <a:noFill/>
          </p:spPr>
          <p:txBody>
            <a:bodyPr wrap="none" rtlCol="0">
              <a:spAutoFit/>
            </a:bodyPr>
            <a:lstStyle/>
            <a:p>
              <a:r>
                <a:rPr lang="en-US" sz="1400" dirty="0">
                  <a:solidFill>
                    <a:schemeClr val="accent6"/>
                  </a:solidFill>
                </a:rPr>
                <a:t>-1</a:t>
              </a:r>
              <a:endParaRPr lang="en-IN" sz="1400" dirty="0">
                <a:solidFill>
                  <a:schemeClr val="accent6"/>
                </a:solidFill>
              </a:endParaRPr>
            </a:p>
          </p:txBody>
        </p:sp>
      </p:grpSp>
      <p:sp>
        <p:nvSpPr>
          <p:cNvPr id="80" name="Rectangle 79">
            <a:extLst>
              <a:ext uri="{FF2B5EF4-FFF2-40B4-BE49-F238E27FC236}">
                <a16:creationId xmlns:a16="http://schemas.microsoft.com/office/drawing/2014/main" id="{C76E799B-467E-462D-9528-C6B78D0958EF}"/>
              </a:ext>
            </a:extLst>
          </p:cNvPr>
          <p:cNvSpPr/>
          <p:nvPr/>
        </p:nvSpPr>
        <p:spPr>
          <a:xfrm>
            <a:off x="7698740" y="3032363"/>
            <a:ext cx="386080" cy="307737"/>
          </a:xfrm>
          <a:prstGeom prst="rect">
            <a:avLst/>
          </a:prstGeom>
          <a:noFill/>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1" name="Rectangle 80">
            <a:extLst>
              <a:ext uri="{FF2B5EF4-FFF2-40B4-BE49-F238E27FC236}">
                <a16:creationId xmlns:a16="http://schemas.microsoft.com/office/drawing/2014/main" id="{E6D5C4F3-1046-4B24-BF8F-97413A35AAB4}"/>
              </a:ext>
            </a:extLst>
          </p:cNvPr>
          <p:cNvSpPr/>
          <p:nvPr/>
        </p:nvSpPr>
        <p:spPr>
          <a:xfrm>
            <a:off x="8237220" y="3340713"/>
            <a:ext cx="386080" cy="307737"/>
          </a:xfrm>
          <a:prstGeom prst="rect">
            <a:avLst/>
          </a:prstGeom>
          <a:noFill/>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417585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childTnLst>
                          </p:cTn>
                        </p:par>
                        <p:par>
                          <p:cTn id="9" fill="hold">
                            <p:stCondLst>
                              <p:cond delay="0"/>
                            </p:stCondLst>
                            <p:childTnLst>
                              <p:par>
                                <p:cTn id="10" presetID="1" presetClass="exit" presetSubtype="0" fill="hold" nodeType="afterEffect">
                                  <p:stCondLst>
                                    <p:cond delay="0"/>
                                  </p:stCondLst>
                                  <p:childTnLst>
                                    <p:set>
                                      <p:cBhvr>
                                        <p:cTn id="11" dur="1" fill="hold">
                                          <p:stCondLst>
                                            <p:cond delay="0"/>
                                          </p:stCondLst>
                                        </p:cTn>
                                        <p:tgtEl>
                                          <p:spTgt spid="3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Lst>
  </p:timing>
</p:sld>
</file>

<file path=ppt/theme/theme1.xml><?xml version="1.0" encoding="utf-8"?>
<a:theme xmlns:a="http://schemas.openxmlformats.org/drawingml/2006/main" name="Office Theme">
  <a:themeElements>
    <a:clrScheme name="Penn596 1">
      <a:dk1>
        <a:srgbClr val="E6E5E5"/>
      </a:dk1>
      <a:lt1>
        <a:srgbClr val="FEFFFF"/>
      </a:lt1>
      <a:dk2>
        <a:srgbClr val="E6E5E5"/>
      </a:dk2>
      <a:lt2>
        <a:srgbClr val="FFFFFF"/>
      </a:lt2>
      <a:accent1>
        <a:srgbClr val="1D9A78"/>
      </a:accent1>
      <a:accent2>
        <a:srgbClr val="092820"/>
      </a:accent2>
      <a:accent3>
        <a:srgbClr val="E4115E"/>
      </a:accent3>
      <a:accent4>
        <a:srgbClr val="0078CF"/>
      </a:accent4>
      <a:accent5>
        <a:srgbClr val="DE3319"/>
      </a:accent5>
      <a:accent6>
        <a:srgbClr val="8E62A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2104</TotalTime>
  <Words>760</Words>
  <Application>Microsoft Macintosh PowerPoint</Application>
  <PresentationFormat>Custom</PresentationFormat>
  <Paragraphs>101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Cambria Math</vt:lpstr>
      <vt:lpstr>Corbel</vt:lpstr>
      <vt:lpstr>Cordia New</vt:lpstr>
      <vt:lpstr>Kohinoor Bangla</vt:lpstr>
      <vt:lpstr>Kohinoor Devanagari</vt:lpstr>
      <vt:lpstr>Office Theme</vt:lpstr>
      <vt:lpstr>CIT 596 MODULE 10.2</vt:lpstr>
      <vt:lpstr>ALL PAIRS SHORTEST PATH PROBLEM</vt:lpstr>
      <vt:lpstr>ALL PAIRS SOLUTION 1</vt:lpstr>
      <vt:lpstr>ALL PAIRS SOLUTION 1 (CONTINUED)</vt:lpstr>
      <vt:lpstr>INDUCTIVE PROOF</vt:lpstr>
      <vt:lpstr>RUNNING TIME</vt:lpstr>
      <vt:lpstr>WHY IS THIS DYNAMIC PROGRAMMING?</vt:lpstr>
      <vt:lpstr>NON-SIMPLE PATHS</vt:lpstr>
      <vt:lpstr>EXAMPLE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PENN 596</dc:title>
  <dc:creator>Anna Chun Leach</dc:creator>
  <cp:lastModifiedBy>Microsoft Office User</cp:lastModifiedBy>
  <cp:revision>142</cp:revision>
  <cp:lastPrinted>2019-03-11T18:22:43Z</cp:lastPrinted>
  <dcterms:created xsi:type="dcterms:W3CDTF">2019-03-06T22:16:45Z</dcterms:created>
  <dcterms:modified xsi:type="dcterms:W3CDTF">2019-05-09T00:53:29Z</dcterms:modified>
</cp:coreProperties>
</file>