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1.xml" ContentType="application/vnd.openxmlformats-officedocument.presentationml.comment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omments/comment2.xml" ContentType="application/vnd.openxmlformats-officedocument.presentationml.comments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omments/comment3.xml" ContentType="application/vnd.openxmlformats-officedocument.presentationml.comments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7" r:id="rId2"/>
    <p:sldId id="317" r:id="rId3"/>
    <p:sldId id="318" r:id="rId4"/>
    <p:sldId id="319" r:id="rId5"/>
    <p:sldId id="320" r:id="rId6"/>
    <p:sldId id="321" r:id="rId7"/>
    <p:sldId id="32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36:40.182" idx="1">
    <p:pos x="1368" y="2358"/>
    <p:text>unsure where this green underline is meant to go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38:31.590" idx="2">
    <p:pos x="5013" y="3393"/>
    <p:text>find the solution that minimizes cost or the cost that minimizes solution? 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40:56.125" idx="3">
    <p:pos x="1639" y="1306"/>
    <p:text>alignment with "choose" ?</p:text>
    <p:extLst>
      <p:ext uri="{C676402C-5697-4E1C-873F-D02D1690AC5C}">
        <p15:threadingInfo xmlns:p15="http://schemas.microsoft.com/office/powerpoint/2012/main" timeZoneBias="240"/>
      </p:ext>
    </p:extLst>
  </p:cm>
  <p:cm authorId="1" dt="2019-04-09T11:42:57.641" idx="5">
    <p:pos x="945" y="1800"/>
    <p:text>should "k lines:" be a new bullet?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1:41:21.312" idx="4">
    <p:pos x="721" y="388"/>
    <p:text>slide heading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5.xml"/><Relationship Id="rId15" Type="http://schemas.openxmlformats.org/officeDocument/2006/relationships/image" Target="../media/image15.png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image" Target="../media/image1.jpg"/><Relationship Id="rId1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comments" Target="../comments/comment3.xml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1.xml"/><Relationship Id="rId15" Type="http://schemas.openxmlformats.org/officeDocument/2006/relationships/comments" Target="../comments/comment4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10.5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Regression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One final application of dynamic programming: </a:t>
                </a:r>
                <a:r>
                  <a:rPr lang="en-US" sz="2400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regression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799963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Important problem in machine learning and data science.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is regression? General idea:</a:t>
                </a:r>
              </a:p>
              <a:p>
                <a:pPr marL="8001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summarize how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800100" lvl="1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88BF9-F7D4-0F46-9569-29FEEEAFC87D}"/>
              </a:ext>
            </a:extLst>
          </p:cNvPr>
          <p:cNvCxnSpPr/>
          <p:nvPr/>
        </p:nvCxnSpPr>
        <p:spPr>
          <a:xfrm>
            <a:off x="1699708" y="3961521"/>
            <a:ext cx="0" cy="21300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8CDD4-0374-B248-B4B6-F690DBC20401}"/>
              </a:ext>
            </a:extLst>
          </p:cNvPr>
          <p:cNvCxnSpPr/>
          <p:nvPr/>
        </p:nvCxnSpPr>
        <p:spPr>
          <a:xfrm>
            <a:off x="1710466" y="6070019"/>
            <a:ext cx="431381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B3247-568B-6740-969C-B489C94480F9}"/>
                  </a:ext>
                </a:extLst>
              </p:cNvPr>
              <p:cNvSpPr txBox="1"/>
              <p:nvPr/>
            </p:nvSpPr>
            <p:spPr>
              <a:xfrm>
                <a:off x="2721684" y="6091535"/>
                <a:ext cx="21146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Independent variable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B3247-568B-6740-969C-B489C944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4" y="6091535"/>
                <a:ext cx="2114681" cy="830997"/>
              </a:xfrm>
              <a:prstGeom prst="rect">
                <a:avLst/>
              </a:prstGeom>
              <a:blipFill>
                <a:blip r:embed="rId15"/>
                <a:stretch>
                  <a:fillRect l="-4167" t="-3077" r="-2976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1B4B2F-A550-D34D-8052-2EA926C7B07E}"/>
                  </a:ext>
                </a:extLst>
              </p:cNvPr>
              <p:cNvSpPr txBox="1"/>
              <p:nvPr/>
            </p:nvSpPr>
            <p:spPr>
              <a:xfrm>
                <a:off x="379412" y="4143850"/>
                <a:ext cx="13264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Dependent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variable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1B4B2F-A550-D34D-8052-2EA926C7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143850"/>
                <a:ext cx="1326453" cy="1200329"/>
              </a:xfrm>
              <a:prstGeom prst="rect">
                <a:avLst/>
              </a:prstGeom>
              <a:blipFill>
                <a:blip r:embed="rId16"/>
                <a:stretch>
                  <a:fillRect l="-6667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0BD6CC-C7CE-674E-BCC4-A9B4311E7C9F}"/>
              </a:ext>
            </a:extLst>
          </p:cNvPr>
          <p:cNvCxnSpPr/>
          <p:nvPr/>
        </p:nvCxnSpPr>
        <p:spPr>
          <a:xfrm flipV="1">
            <a:off x="1710466" y="3624960"/>
            <a:ext cx="3325991" cy="177074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4FE80-DF80-4F4E-8A42-5F470D2AE8C7}"/>
                  </a:ext>
                </a:extLst>
              </p:cNvPr>
              <p:cNvSpPr txBox="1"/>
              <p:nvPr/>
            </p:nvSpPr>
            <p:spPr>
              <a:xfrm>
                <a:off x="5805714" y="4539360"/>
                <a:ext cx="57390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line “fits” the points and may most succinctly explain how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by an equation like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4FE80-DF80-4F4E-8A42-5F470D2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4" y="4539360"/>
                <a:ext cx="5739072" cy="830997"/>
              </a:xfrm>
              <a:prstGeom prst="rect">
                <a:avLst/>
              </a:prstGeom>
              <a:blipFill>
                <a:blip r:embed="rId17"/>
                <a:stretch>
                  <a:fillRect l="-1592" t="-5882" r="-637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y 13">
            <a:extLst>
              <a:ext uri="{FF2B5EF4-FFF2-40B4-BE49-F238E27FC236}">
                <a16:creationId xmlns:a16="http://schemas.microsoft.com/office/drawing/2014/main" id="{CD91745C-E9A3-E84F-9854-B207BD4CDA8E}"/>
              </a:ext>
            </a:extLst>
          </p:cNvPr>
          <p:cNvSpPr/>
          <p:nvPr/>
        </p:nvSpPr>
        <p:spPr>
          <a:xfrm>
            <a:off x="2162287" y="4994255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6725D85C-10A9-244A-A45C-FDA3315D36D8}"/>
              </a:ext>
            </a:extLst>
          </p:cNvPr>
          <p:cNvSpPr/>
          <p:nvPr/>
        </p:nvSpPr>
        <p:spPr>
          <a:xfrm>
            <a:off x="2658932" y="4544227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F778C611-6DB9-CC42-8345-BD81659FFB48}"/>
              </a:ext>
            </a:extLst>
          </p:cNvPr>
          <p:cNvSpPr/>
          <p:nvPr/>
        </p:nvSpPr>
        <p:spPr>
          <a:xfrm>
            <a:off x="3306184" y="4373898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B895DB7D-AAE1-5E4D-83D2-9CA38CA91C1C}"/>
              </a:ext>
            </a:extLst>
          </p:cNvPr>
          <p:cNvSpPr/>
          <p:nvPr/>
        </p:nvSpPr>
        <p:spPr>
          <a:xfrm>
            <a:off x="2624865" y="4856200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>
            <a:extLst>
              <a:ext uri="{FF2B5EF4-FFF2-40B4-BE49-F238E27FC236}">
                <a16:creationId xmlns:a16="http://schemas.microsoft.com/office/drawing/2014/main" id="{CA1E0578-1E72-8248-952B-172C63CCA5FE}"/>
              </a:ext>
            </a:extLst>
          </p:cNvPr>
          <p:cNvSpPr/>
          <p:nvPr/>
        </p:nvSpPr>
        <p:spPr>
          <a:xfrm>
            <a:off x="3817172" y="3961521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B8B6AD58-FA9A-CF4B-80A9-1BB6453B6083}"/>
              </a:ext>
            </a:extLst>
          </p:cNvPr>
          <p:cNvSpPr/>
          <p:nvPr/>
        </p:nvSpPr>
        <p:spPr>
          <a:xfrm>
            <a:off x="4523592" y="4057789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FURTHER DISCUSSION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the amounts you paid for buying gas/petrol at successive times in your new car.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are the miles you were able to travel since the last refill.</a:t>
                </a:r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Roughly speaking,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number of miles you got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$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of gas.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the offset in the subscripts: you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when you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gas prices stay constant, and the mileage you get per gallon/liter is constant, then you would roughly expect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depend linearly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goal of linear regression is to find the “best” linear relationship between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b="0" dirty="0">
                  <a:solidFill>
                    <a:schemeClr val="bg1"/>
                  </a:solidFill>
                  <a:latin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Specifically the error of a line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𝑚𝑥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sum of the squared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-distances between the points and the line,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𝑏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 b="-6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6EEC9B-6FAB-4944-8ED8-A81B3E6A2CE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82" y="4114800"/>
            <a:ext cx="756230" cy="45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827F12-F778-FB40-AEDA-FCCF47B526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4551991"/>
            <a:ext cx="876300" cy="529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D56C97-0C66-624C-A139-EEB08E2AB7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4551991"/>
            <a:ext cx="876300" cy="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WHAT MORE?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Linear regression is solvable using calculus:</a:t>
                </a:r>
                <a:b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	   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on some data, a single line might have high error.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Perhaps after the new car is broken in, it starts giving better gas mileage, or gas prices fluctuate?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could try fitting several lines to the points.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you can always fit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lines to any set of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points, each covering two successive points.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Solution: penalize for using each line, minimize this penalty + error in fit.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machine learning, such a penalty is called a regularization penalty.			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1D1FC1-E906-E849-A0FF-1AA2BC9EE5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5967322"/>
            <a:ext cx="1905000" cy="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AEFF77-3829-AB4C-91AA-64E5AE1DFA44}"/>
              </a:ext>
            </a:extLst>
          </p:cNvPr>
          <p:cNvCxnSpPr/>
          <p:nvPr/>
        </p:nvCxnSpPr>
        <p:spPr>
          <a:xfrm flipV="1">
            <a:off x="1930400" y="4001294"/>
            <a:ext cx="1608866" cy="113676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BEC38F-1D16-E747-A9AD-361D994D48F4}"/>
              </a:ext>
            </a:extLst>
          </p:cNvPr>
          <p:cNvCxnSpPr>
            <a:cxnSpLocks/>
          </p:cNvCxnSpPr>
          <p:nvPr/>
        </p:nvCxnSpPr>
        <p:spPr>
          <a:xfrm flipV="1">
            <a:off x="3657600" y="3621606"/>
            <a:ext cx="1780394" cy="49362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BCA702-43FB-5D4A-8D44-04FB9600F84B}"/>
              </a:ext>
            </a:extLst>
          </p:cNvPr>
          <p:cNvCxnSpPr>
            <a:cxnSpLocks/>
          </p:cNvCxnSpPr>
          <p:nvPr/>
        </p:nvCxnSpPr>
        <p:spPr>
          <a:xfrm flipV="1">
            <a:off x="5585125" y="3142120"/>
            <a:ext cx="342338" cy="5667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with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rdia New" panose="020B0304020202020204" pitchFamily="34" charset="-34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Partition points into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segments and fit a line through each one.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994B80-1896-8341-AB51-35DEFDA90BAE}"/>
              </a:ext>
            </a:extLst>
          </p:cNvPr>
          <p:cNvCxnSpPr/>
          <p:nvPr/>
        </p:nvCxnSpPr>
        <p:spPr>
          <a:xfrm>
            <a:off x="1699708" y="3732904"/>
            <a:ext cx="0" cy="21300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6C3D6D-8204-254C-88F6-E8AF531FB424}"/>
              </a:ext>
            </a:extLst>
          </p:cNvPr>
          <p:cNvCxnSpPr/>
          <p:nvPr/>
        </p:nvCxnSpPr>
        <p:spPr>
          <a:xfrm>
            <a:off x="1710466" y="5841402"/>
            <a:ext cx="431381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>
            <a:extLst>
              <a:ext uri="{FF2B5EF4-FFF2-40B4-BE49-F238E27FC236}">
                <a16:creationId xmlns:a16="http://schemas.microsoft.com/office/drawing/2014/main" id="{1554C1A5-1D57-4948-AAE1-C115FC4BE2BA}"/>
              </a:ext>
            </a:extLst>
          </p:cNvPr>
          <p:cNvSpPr/>
          <p:nvPr/>
        </p:nvSpPr>
        <p:spPr>
          <a:xfrm>
            <a:off x="2162287" y="4765638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8" name="Multiply 17">
            <a:extLst>
              <a:ext uri="{FF2B5EF4-FFF2-40B4-BE49-F238E27FC236}">
                <a16:creationId xmlns:a16="http://schemas.microsoft.com/office/drawing/2014/main" id="{40A61238-564C-9145-9EDF-CB1E85803092}"/>
              </a:ext>
            </a:extLst>
          </p:cNvPr>
          <p:cNvSpPr/>
          <p:nvPr/>
        </p:nvSpPr>
        <p:spPr>
          <a:xfrm>
            <a:off x="2658932" y="4315610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C5CC2C26-4F9F-B243-B8CB-6AF776B16347}"/>
              </a:ext>
            </a:extLst>
          </p:cNvPr>
          <p:cNvSpPr/>
          <p:nvPr/>
        </p:nvSpPr>
        <p:spPr>
          <a:xfrm>
            <a:off x="3198604" y="4059217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A0133118-2AAB-A444-907B-8BB9774108BC}"/>
              </a:ext>
            </a:extLst>
          </p:cNvPr>
          <p:cNvSpPr/>
          <p:nvPr/>
        </p:nvSpPr>
        <p:spPr>
          <a:xfrm>
            <a:off x="2624865" y="4627583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02369171-CC2D-2148-A673-5ACFCAE6D59D}"/>
              </a:ext>
            </a:extLst>
          </p:cNvPr>
          <p:cNvSpPr/>
          <p:nvPr/>
        </p:nvSpPr>
        <p:spPr>
          <a:xfrm>
            <a:off x="3806414" y="3840484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2988C1E9-285C-5F40-BD05-23BCFE2AB4DD}"/>
              </a:ext>
            </a:extLst>
          </p:cNvPr>
          <p:cNvSpPr/>
          <p:nvPr/>
        </p:nvSpPr>
        <p:spPr>
          <a:xfrm>
            <a:off x="4523592" y="3829172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EA86982F-39AB-9C47-BA30-1004E172FBC1}"/>
              </a:ext>
            </a:extLst>
          </p:cNvPr>
          <p:cNvSpPr/>
          <p:nvPr/>
        </p:nvSpPr>
        <p:spPr>
          <a:xfrm>
            <a:off x="4980793" y="3661392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DCE4C4AD-B9DD-BE49-A923-E7F90E2C6CF1}"/>
              </a:ext>
            </a:extLst>
          </p:cNvPr>
          <p:cNvSpPr/>
          <p:nvPr/>
        </p:nvSpPr>
        <p:spPr>
          <a:xfrm>
            <a:off x="5437994" y="3650634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CE74AB19-1A53-0845-9051-A78F10D88EF4}"/>
              </a:ext>
            </a:extLst>
          </p:cNvPr>
          <p:cNvSpPr/>
          <p:nvPr/>
        </p:nvSpPr>
        <p:spPr>
          <a:xfrm>
            <a:off x="5733825" y="3214690"/>
            <a:ext cx="193638" cy="172122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816630-BB47-CC48-B970-A5C092A1760D}"/>
              </a:ext>
            </a:extLst>
          </p:cNvPr>
          <p:cNvCxnSpPr/>
          <p:nvPr/>
        </p:nvCxnSpPr>
        <p:spPr>
          <a:xfrm>
            <a:off x="3539266" y="3214690"/>
            <a:ext cx="0" cy="2648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80823D-06D1-5B4D-9162-BC5E7FE1AB4C}"/>
              </a:ext>
            </a:extLst>
          </p:cNvPr>
          <p:cNvCxnSpPr/>
          <p:nvPr/>
        </p:nvCxnSpPr>
        <p:spPr>
          <a:xfrm>
            <a:off x="5428517" y="3214690"/>
            <a:ext cx="0" cy="2648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D6EC89-6958-8B44-B9E7-DC55E5AD3BAD}"/>
                  </a:ext>
                </a:extLst>
              </p:cNvPr>
              <p:cNvSpPr txBox="1"/>
              <p:nvPr/>
            </p:nvSpPr>
            <p:spPr>
              <a:xfrm>
                <a:off x="6081486" y="4064000"/>
                <a:ext cx="4416402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Cost of solution: </a:t>
                </a:r>
              </a:p>
              <a:p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squared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errors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given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m:t>constant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D6EC89-6958-8B44-B9E7-DC55E5AD3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86" y="4064000"/>
                <a:ext cx="4416402" cy="1138773"/>
              </a:xfrm>
              <a:prstGeom prst="rect">
                <a:avLst/>
              </a:prstGeom>
              <a:blipFill>
                <a:blip r:embed="rId15"/>
                <a:stretch>
                  <a:fillRect t="-329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6BAD838-F81A-C849-B145-D9CFB3B59D6E}"/>
              </a:ext>
            </a:extLst>
          </p:cNvPr>
          <p:cNvSpPr txBox="1"/>
          <p:nvPr/>
        </p:nvSpPr>
        <p:spPr>
          <a:xfrm>
            <a:off x="6265491" y="5580362"/>
            <a:ext cx="350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Find solution that minimizes the cost</a:t>
            </a:r>
          </a:p>
        </p:txBody>
      </p:sp>
    </p:spTree>
    <p:extLst>
      <p:ext uri="{BB962C8B-B14F-4D97-AF65-F5344CB8AC3E}">
        <p14:creationId xmlns:p14="http://schemas.microsoft.com/office/powerpoint/2010/main" val="2556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FORMAL STATEMENT OF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with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constant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Goal: Choose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indices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and</m:t>
                    </m:r>
                  </m:oMath>
                </a14:m>
                <a:endParaRPr lang="en-IN" sz="2000" dirty="0">
                  <a:latin typeface="Cordia New" panose="020B0304020202020204" pitchFamily="34" charset="-34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lines</m:t>
                    </m:r>
                    <m:r>
                      <m:rPr>
                        <m:nor/>
                      </m:rPr>
                      <a:rPr lang="en-US" sz="20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minimize</a:t>
                </a:r>
                <a:b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8001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First term is regularization penalty for using lines: increases with more lines.</a:t>
                </a:r>
              </a:p>
              <a:p>
                <a:pPr marL="8001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Second term is squared errors: each point is evaluated against line for its segment.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60796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372" y="570161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28949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911494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F849E1-F208-9649-989C-C52DFAD7BC5B}"/>
              </a:ext>
            </a:extLst>
          </p:cNvPr>
          <p:cNvSpPr txBox="1"/>
          <p:nvPr/>
        </p:nvSpPr>
        <p:spPr>
          <a:xfrm>
            <a:off x="1927652" y="3001758"/>
            <a:ext cx="7915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 the next segment, we will see how to solve this minimization problem using dynamic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programming.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D3FE64-2665-4C86-A46C-6E315060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UPCOMING</a:t>
            </a:r>
          </a:p>
        </p:txBody>
      </p:sp>
    </p:spTree>
    <p:extLst>
      <p:ext uri="{BB962C8B-B14F-4D97-AF65-F5344CB8AC3E}">
        <p14:creationId xmlns:p14="http://schemas.microsoft.com/office/powerpoint/2010/main" val="14522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391</Words>
  <Application>Microsoft Macintosh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10.5</vt:lpstr>
      <vt:lpstr>REGRESSION</vt:lpstr>
      <vt:lpstr>FURTHER DISCUSSION AND EXAMPLE</vt:lpstr>
      <vt:lpstr>WHAT MORE?</vt:lpstr>
      <vt:lpstr>THE PROBLEM</vt:lpstr>
      <vt:lpstr>FORMAL STATEMENT OF PROBLEM</vt:lpstr>
      <vt:lpstr>UPCOMING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137</cp:revision>
  <cp:lastPrinted>2019-03-11T18:22:43Z</cp:lastPrinted>
  <dcterms:created xsi:type="dcterms:W3CDTF">2019-03-06T22:16:45Z</dcterms:created>
  <dcterms:modified xsi:type="dcterms:W3CDTF">2019-05-09T01:56:41Z</dcterms:modified>
</cp:coreProperties>
</file>