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ink/ink2.xml" ContentType="application/inkml+xml"/>
  <Override PartName="/ppt/comments/comment3.xml" ContentType="application/vnd.openxmlformats-officedocument.presentationml.comments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8"/>
  </p:notesMasterIdLst>
  <p:handoutMasterIdLst>
    <p:handoutMasterId r:id="rId9"/>
  </p:handoutMasterIdLst>
  <p:sldIdLst>
    <p:sldId id="267" r:id="rId2"/>
    <p:sldId id="317" r:id="rId3"/>
    <p:sldId id="318" r:id="rId4"/>
    <p:sldId id="319" r:id="rId5"/>
    <p:sldId id="320" r:id="rId6"/>
    <p:sldId id="321" r:id="rId7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rew Jon Sammut" initials="AJS" lastIdx="6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92820"/>
    <a:srgbClr val="2745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6172" autoAdjust="0"/>
    <p:restoredTop sz="94626" autoAdjust="0"/>
  </p:normalViewPr>
  <p:slideViewPr>
    <p:cSldViewPr>
      <p:cViewPr varScale="1">
        <p:scale>
          <a:sx n="131" d="100"/>
          <a:sy n="131" d="100"/>
        </p:scale>
        <p:origin x="1368" y="192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4-09T11:48:24.353" idx="1">
    <p:pos x="346" y="1383"/>
    <p:text>should "choose" and "k" be closer? does "k lines:" need to be bulleted?</p:text>
    <p:extLst>
      <p:ext uri="{C676402C-5697-4E1C-873F-D02D1690AC5C}">
        <p15:threadingInfo xmlns:p15="http://schemas.microsoft.com/office/powerpoint/2012/main" timeZoneBias="240"/>
      </p:ext>
    </p:extLst>
  </p:cm>
  <p:cm authorId="1" dt="2019-04-09T11:49:12.318" idx="2">
    <p:pos x="10" y="10"/>
    <p:text>this slide duplicates 596 M10.5 slide 6</p:text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4-09T11:50:03.560" idx="3">
    <p:pos x="621" y="258"/>
    <p:text>slide heading?</p:text>
    <p:extLst>
      <p:ext uri="{C676402C-5697-4E1C-873F-D02D1690AC5C}">
        <p15:threadingInfo xmlns:p15="http://schemas.microsoft.com/office/powerpoint/2012/main" timeZoneBias="240"/>
      </p:ext>
    </p:extLst>
  </p:cm>
  <p:cm authorId="1" dt="2019-04-09T11:50:42.095" idx="4">
    <p:pos x="4512" y="2163"/>
    <p:text>find the solution that minimizes cost or the cost that minimizes solution? </p:text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4-09T11:51:24.771" idx="5">
    <p:pos x="3624" y="1303"/>
    <p:text>does this second bullet need a period or a colon at its end? Does the next line need to be bulleted?</p:text>
    <p:extLst>
      <p:ext uri="{C676402C-5697-4E1C-873F-D02D1690AC5C}">
        <p15:threadingInfo xmlns:p15="http://schemas.microsoft.com/office/powerpoint/2012/main" timeZoneBias="240"/>
      </p:ext>
    </p:extLst>
  </p:cm>
  <p:cm authorId="1" dt="2019-04-09T11:51:55.032" idx="6">
    <p:pos x="2119" y="1171"/>
    <p:text>"least-squared error" as in the error that is squared the least OR "least squared error" as in the lowest squared error?</p:text>
    <p:extLst>
      <p:ext uri="{C676402C-5697-4E1C-873F-D02D1690AC5C}">
        <p15:threadingInfo xmlns:p15="http://schemas.microsoft.com/office/powerpoint/2012/main" timeZoneBias="24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5/9/19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11T16:32:49.159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nkEffects" value="pencil"/>
    </inkml:brush>
  </inkml:definitions>
  <inkml:trace contextRef="#ctx0" brushRef="#br0">0 0 16383,'0'0'0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11T16:32:49.159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nkEffects" value="pencil"/>
    </inkml:brush>
  </inkml:definitions>
  <inkml:trace contextRef="#ctx0" brushRef="#br0">0 0 16383,'0'0'0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11T16:32:49.159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nkEffects" value="pencil"/>
    </inkml:brush>
  </inkml:definitions>
  <inkml:trace contextRef="#ctx0" brushRef="#br0">0 0 16383,'0'0'0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11T16:32:49.159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nkEffects" value="pencil"/>
    </inkml:brush>
  </inkml:definitions>
  <inkml:trace contextRef="#ctx0" brushRef="#br0">0 0 16383,'0'0'0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5/9/19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603" y="1122363"/>
            <a:ext cx="9141619" cy="2387600"/>
          </a:xfrm>
        </p:spPr>
        <p:txBody>
          <a:bodyPr anchor="b"/>
          <a:lstStyle>
            <a:lvl1pPr algn="ctr">
              <a:defRPr sz="599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603" y="3602038"/>
            <a:ext cx="9141619" cy="1655762"/>
          </a:xfrm>
        </p:spPr>
        <p:txBody>
          <a:bodyPr/>
          <a:lstStyle>
            <a:lvl1pPr marL="0" indent="0" algn="ctr">
              <a:buNone/>
              <a:defRPr sz="2399"/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F4E34-DE42-854D-BBB7-E07567F78077}" type="datetimeFigureOut">
              <a:rPr lang="en-US" smtClean="0"/>
              <a:t>5/9/19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39CC2-9AE2-EB45-83C4-753CA7404E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30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5/9/19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588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2628" y="365125"/>
            <a:ext cx="262821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7982" y="365125"/>
            <a:ext cx="7732286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5/9/19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113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5/9/19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690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633" y="1709739"/>
            <a:ext cx="10512862" cy="2852737"/>
          </a:xfrm>
        </p:spPr>
        <p:txBody>
          <a:bodyPr anchor="b"/>
          <a:lstStyle>
            <a:lvl1pPr>
              <a:defRPr sz="599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633" y="4589464"/>
            <a:ext cx="10512862" cy="1500187"/>
          </a:xfrm>
        </p:spPr>
        <p:txBody>
          <a:bodyPr/>
          <a:lstStyle>
            <a:lvl1pPr marL="0" indent="0">
              <a:buNone/>
              <a:defRPr sz="2399">
                <a:solidFill>
                  <a:schemeClr val="tx1">
                    <a:tint val="75000"/>
                  </a:schemeClr>
                </a:solidFill>
              </a:defRPr>
            </a:lvl1pPr>
            <a:lvl2pPr marL="457063" indent="0">
              <a:buNone/>
              <a:defRPr sz="19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5/9/19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384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7982" y="1825625"/>
            <a:ext cx="5180251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592" y="1825625"/>
            <a:ext cx="5180251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5/9/19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21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69" y="365126"/>
            <a:ext cx="105128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570" y="1681163"/>
            <a:ext cx="5156444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570" y="2505075"/>
            <a:ext cx="5156444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0593" y="1681163"/>
            <a:ext cx="5181838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593" y="2505075"/>
            <a:ext cx="518183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5/9/19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222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5/9/19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965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5/9/19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192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838" y="987426"/>
            <a:ext cx="6170593" cy="4873625"/>
          </a:xfrm>
        </p:spPr>
        <p:txBody>
          <a:bodyPr/>
          <a:lstStyle>
            <a:lvl1pPr>
              <a:defRPr sz="3199"/>
            </a:lvl1pPr>
            <a:lvl2pPr>
              <a:defRPr sz="2799"/>
            </a:lvl2pPr>
            <a:lvl3pPr>
              <a:defRPr sz="2399"/>
            </a:lvl3pPr>
            <a:lvl4pPr>
              <a:defRPr sz="1999"/>
            </a:lvl4pPr>
            <a:lvl5pPr>
              <a:defRPr sz="1999"/>
            </a:lvl5pPr>
            <a:lvl6pPr>
              <a:defRPr sz="1999"/>
            </a:lvl6pPr>
            <a:lvl7pPr>
              <a:defRPr sz="1999"/>
            </a:lvl7pPr>
            <a:lvl8pPr>
              <a:defRPr sz="1999"/>
            </a:lvl8pPr>
            <a:lvl9pPr>
              <a:defRPr sz="19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5/9/19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92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1838" y="987426"/>
            <a:ext cx="6170593" cy="4873625"/>
          </a:xfrm>
        </p:spPr>
        <p:txBody>
          <a:bodyPr anchor="t"/>
          <a:lstStyle>
            <a:lvl1pPr marL="0" indent="0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5/9/19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539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7982" y="365126"/>
            <a:ext cx="1051286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7982" y="1825625"/>
            <a:ext cx="1051286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7982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5/9/19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7549" y="6356351"/>
            <a:ext cx="41137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08357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243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126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31" indent="-228531" algn="l" defTabSz="91412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799" kern="1200">
          <a:solidFill>
            <a:schemeClr val="tx1"/>
          </a:solidFill>
          <a:latin typeface="+mn-lt"/>
          <a:ea typeface="+mn-ea"/>
          <a:cs typeface="+mn-cs"/>
        </a:defRPr>
      </a:lvl1pPr>
      <a:lvl2pPr marL="68559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657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3pPr>
      <a:lvl4pPr marL="1599720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2056783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513846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.xml"/><Relationship Id="rId5" Type="http://schemas.openxmlformats.org/officeDocument/2006/relationships/image" Target="../media/image6.png"/><Relationship Id="rId4" Type="http://schemas.openxmlformats.org/officeDocument/2006/relationships/image" Target="../media/image3.png"/><Relationship Id="rId9" Type="http://schemas.openxmlformats.org/officeDocument/2006/relationships/comments" Target="../comments/commen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comments" Target="../comments/comment2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0.png"/><Relationship Id="rId7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5" Type="http://schemas.openxmlformats.org/officeDocument/2006/relationships/image" Target="../media/image6.png"/><Relationship Id="rId4" Type="http://schemas.openxmlformats.org/officeDocument/2006/relationships/image" Target="../media/image3.png"/><Relationship Id="rId9" Type="http://schemas.openxmlformats.org/officeDocument/2006/relationships/comments" Target="../comments/commen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1.png"/><Relationship Id="rId7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2.png"/><Relationship Id="rId7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82B59-9583-BE49-8C58-6927459FC2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603" y="1122363"/>
            <a:ext cx="9141619" cy="2387600"/>
          </a:xfrm>
        </p:spPr>
        <p:txBody>
          <a:bodyPr/>
          <a:lstStyle/>
          <a:p>
            <a:pPr algn="l"/>
            <a:r>
              <a:rPr lang="en-US" b="1" dirty="0">
                <a:solidFill>
                  <a:schemeClr val="bg1"/>
                </a:solidFill>
                <a:latin typeface="Kohinoor Devanagari" panose="02000000000000000000" pitchFamily="2" charset="77"/>
                <a:cs typeface="Kohinoor Devanagari" panose="02000000000000000000" pitchFamily="2" charset="77"/>
              </a:rPr>
              <a:t>CIT 596</a:t>
            </a:r>
            <a:br>
              <a:rPr lang="en-US" b="1" dirty="0">
                <a:solidFill>
                  <a:schemeClr val="bg1"/>
                </a:solidFill>
                <a:latin typeface="Kohinoor Devanagari" panose="02000000000000000000" pitchFamily="2" charset="77"/>
                <a:cs typeface="Kohinoor Devanagari" panose="02000000000000000000" pitchFamily="2" charset="77"/>
              </a:rPr>
            </a:br>
            <a:r>
              <a:rPr lang="en-US" b="1" dirty="0">
                <a:solidFill>
                  <a:schemeClr val="bg1"/>
                </a:solidFill>
                <a:latin typeface="Kohinoor Devanagari" panose="02000000000000000000" pitchFamily="2" charset="77"/>
                <a:cs typeface="Kohinoor Devanagari" panose="02000000000000000000" pitchFamily="2" charset="77"/>
              </a:rPr>
              <a:t>MODULE 10.6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0BEA70-1360-0C43-9765-7BD3B11D46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500" dirty="0">
                <a:solidFill>
                  <a:schemeClr val="bg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Sampath Kannan</a:t>
            </a:r>
          </a:p>
          <a:p>
            <a:pPr algn="l"/>
            <a:endParaRPr lang="en-US" sz="35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8018B4B-E87A-734B-A18C-F68D6F663210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92431" y="-1049444"/>
            <a:ext cx="3292040" cy="410488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989B541-2A42-9E40-9B2D-EA08A163AA03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1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412" y="4402953"/>
            <a:ext cx="3292040" cy="22745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EEF2A54-15A6-0443-92A1-DA8D4C57F049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1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9412" y="515071"/>
            <a:ext cx="8901019" cy="5989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050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82B59-9583-BE49-8C58-6927459FC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982" y="365126"/>
            <a:ext cx="11047630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Kohinoor Bangla" panose="02000000000000000000" pitchFamily="2" charset="77"/>
                <a:cs typeface="Kohinoor Bangla" panose="02000000000000000000" pitchFamily="2" charset="77"/>
              </a:rPr>
              <a:t>FORMAL STATEMENT OF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CB0BEA70-1360-0C43-9765-7BD3B11D46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7982" y="1690689"/>
                <a:ext cx="10512862" cy="4351338"/>
              </a:xfrm>
            </p:spPr>
            <p:txBody>
              <a:bodyPr>
                <a:noAutofit/>
              </a:bodyPr>
              <a:lstStyle/>
              <a:p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Input: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⋯,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>
                        <a:latin typeface="Cordia New" panose="020B0304020202020204" pitchFamily="34" charset="-34"/>
                        <a:ea typeface="Cambria Math" panose="02040503050406030204" pitchFamily="18" charset="0"/>
                        <a:cs typeface="Cordia New" panose="020B0304020202020204" pitchFamily="34" charset="-34"/>
                      </a:rPr>
                      <m:t>with</m:t>
                    </m:r>
                    <m:r>
                      <m:rPr>
                        <m:nor/>
                      </m:rPr>
                      <a:rPr lang="en-US" sz="2000">
                        <a:latin typeface="Cordia New" panose="020B0304020202020204" pitchFamily="34" charset="-34"/>
                        <a:ea typeface="Cambria Math" panose="02040503050406030204" pitchFamily="18" charset="0"/>
                        <a:cs typeface="Cordia New" panose="020B0304020202020204" pitchFamily="34" charset="-34"/>
                      </a:rPr>
                      <m:t> 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&lt;⋯&lt;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 and constant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n-US" sz="2400" dirty="0">
                  <a:latin typeface="Cordia New" panose="020B0304020202020204" pitchFamily="34" charset="-34"/>
                  <a:cs typeface="Cordia New" panose="020B0304020202020204" pitchFamily="34" charset="-34"/>
                </a:endParaRPr>
              </a:p>
              <a:p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Goal: Choose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 and</a:t>
                </a:r>
                <a:endParaRPr lang="en-IN" sz="240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+1</m:t>
                    </m:r>
                    <m:r>
                      <m:rPr>
                        <m:nor/>
                      </m:rPr>
                      <a:rPr lang="en-US" sz="2000">
                        <a:latin typeface="Cordia New" panose="020B0304020202020204" pitchFamily="34" charset="-34"/>
                        <a:cs typeface="Cordia New" panose="020B0304020202020204" pitchFamily="34" charset="-34"/>
                      </a:rPr>
                      <m:t> </m:t>
                    </m:r>
                    <m:r>
                      <m:rPr>
                        <m:nor/>
                      </m:rPr>
                      <a:rPr lang="en-US" sz="2000">
                        <a:latin typeface="Cordia New" panose="020B0304020202020204" pitchFamily="34" charset="-34"/>
                        <a:cs typeface="Cordia New" panose="020B0304020202020204" pitchFamily="34" charset="-34"/>
                      </a:rPr>
                      <m:t>indices</m:t>
                    </m:r>
                    <m:r>
                      <m:rPr>
                        <m:nor/>
                      </m:rPr>
                      <a:rPr lang="en-US" sz="2000">
                        <a:latin typeface="Cordia New" panose="020B0304020202020204" pitchFamily="34" charset="-34"/>
                        <a:cs typeface="Cordia New" panose="020B0304020202020204" pitchFamily="34" charset="-34"/>
                      </a:rPr>
                      <m:t> 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=0&lt;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m:rPr>
                        <m:nor/>
                      </m:rPr>
                      <a:rPr lang="en-US" sz="2000">
                        <a:latin typeface="Cordia New" panose="020B0304020202020204" pitchFamily="34" charset="-34"/>
                        <a:ea typeface="Cambria Math" panose="02040503050406030204" pitchFamily="18" charset="0"/>
                        <a:cs typeface="Cordia New" panose="020B0304020202020204" pitchFamily="34" charset="-34"/>
                      </a:rPr>
                      <m:t> </m:t>
                    </m:r>
                    <m:r>
                      <m:rPr>
                        <m:nor/>
                      </m:rPr>
                      <a:rPr lang="en-US" sz="2000">
                        <a:latin typeface="Cordia New" panose="020B0304020202020204" pitchFamily="34" charset="-34"/>
                        <a:ea typeface="Cambria Math" panose="02040503050406030204" pitchFamily="18" charset="0"/>
                        <a:cs typeface="Cordia New" panose="020B0304020202020204" pitchFamily="34" charset="-34"/>
                      </a:rPr>
                      <m:t>and</m:t>
                    </m:r>
                  </m:oMath>
                </a14:m>
                <a:endParaRPr lang="en-IN" sz="2400" dirty="0">
                  <a:latin typeface="Cordia New" panose="020B0304020202020204" pitchFamily="34" charset="-34"/>
                  <a:ea typeface="Cambria Math" panose="02040503050406030204" pitchFamily="18" charset="0"/>
                  <a:cs typeface="Cordia New" panose="020B0304020202020204" pitchFamily="34" charset="-34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>
                        <a:latin typeface="Cordia New" panose="020B0304020202020204" pitchFamily="34" charset="-34"/>
                        <a:cs typeface="Cordia New" panose="020B0304020202020204" pitchFamily="34" charset="-34"/>
                      </a:rPr>
                      <m:t>lines</m:t>
                    </m:r>
                    <m:r>
                      <m:rPr>
                        <m:nor/>
                      </m:rPr>
                      <a:rPr lang="en-US" sz="2000">
                        <a:latin typeface="Cordia New" panose="020B0304020202020204" pitchFamily="34" charset="-34"/>
                        <a:cs typeface="Cordia New" panose="020B0304020202020204" pitchFamily="34" charset="-34"/>
                      </a:rPr>
                      <m:t>: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⋯,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 to minimize</a:t>
                </a:r>
                <a:b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</a:br>
                <a:endParaRPr lang="en-US" sz="2400" dirty="0">
                  <a:latin typeface="Cordia New" panose="020B0304020202020204" pitchFamily="34" charset="-34"/>
                  <a:cs typeface="Cordia New" panose="020B0304020202020204" pitchFamily="34" charset="-34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𝐶𝑘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 </m:t>
                          </m:r>
                          <m:nary>
                            <m:naryPr>
                              <m:chr m:val="∑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m:rPr>
                                  <m:brk m:alnAt="23"/>
                                </m:rPr>
                                <a:rPr lang="en-US" sz="20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sup>
                            <m:e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en-US" sz="2400" dirty="0">
                  <a:latin typeface="Cordia New" panose="020B0304020202020204" pitchFamily="34" charset="-34"/>
                  <a:cs typeface="Cordia New" panose="020B0304020202020204" pitchFamily="34" charset="-34"/>
                </a:endParaRPr>
              </a:p>
              <a:p>
                <a:pPr marL="457200" lvl="1" indent="0">
                  <a:buNone/>
                </a:pPr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First term is regularization penalty for using lines: increases with more lines.</a:t>
                </a:r>
              </a:p>
              <a:p>
                <a:pPr marL="457200" lvl="1" indent="0">
                  <a:buNone/>
                </a:pPr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Second term is squared errors: each point is evaluated against line for its segment. </a:t>
                </a:r>
              </a:p>
            </p:txBody>
          </p:sp>
        </mc:Choice>
        <mc:Fallback xmlns="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CB0BEA70-1360-0C43-9765-7BD3B11D46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7982" y="1690689"/>
                <a:ext cx="10512862" cy="4351338"/>
              </a:xfrm>
              <a:blipFill>
                <a:blip r:embed="rId3"/>
                <a:stretch>
                  <a:fillRect l="-754" t="-210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E06E6D09-C41F-9C4C-AB5D-92EE67D65816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012" y="4648200"/>
            <a:ext cx="2937077" cy="20292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183F522-CB73-764D-9EE0-06EEBD31AE57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7649" y="228600"/>
            <a:ext cx="2108200" cy="19939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6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5C778471-0FCD-D749-B07E-AAC41644555F}"/>
                  </a:ext>
                </a:extLst>
              </p14:cNvPr>
              <p14:cNvContentPartPr/>
              <p14:nvPr/>
            </p14:nvContentPartPr>
            <p14:xfrm>
              <a:off x="1927652" y="993877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5C778471-0FCD-D749-B07E-AAC41644555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864652" y="615877"/>
                <a:ext cx="126000" cy="756000"/>
              </a:xfrm>
              <a:prstGeom prst="rect">
                <a:avLst/>
              </a:prstGeom>
            </p:spPr>
          </p:pic>
        </mc:Fallback>
      </mc:AlternateContent>
      <p:pic>
        <p:nvPicPr>
          <p:cNvPr id="13" name="Picture 12">
            <a:extLst>
              <a:ext uri="{FF2B5EF4-FFF2-40B4-BE49-F238E27FC236}">
                <a16:creationId xmlns:a16="http://schemas.microsoft.com/office/drawing/2014/main" id="{335BE3C6-BB1B-554C-B548-791486AED663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alphaModFix am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9783" y="6274007"/>
            <a:ext cx="1089844" cy="414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636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06E6D09-C41F-9C4C-AB5D-92EE67D6581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012" y="4648200"/>
            <a:ext cx="2937077" cy="20292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183F522-CB73-764D-9EE0-06EEBD31AE57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7649" y="228600"/>
            <a:ext cx="2108200" cy="19939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35BE3C6-BB1B-554C-B548-791486AED66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alphaModFix am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9783" y="6274007"/>
            <a:ext cx="1089844" cy="41407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0280C73-362E-DE43-9415-1FBE5014635C}"/>
                  </a:ext>
                </a:extLst>
              </p:cNvPr>
              <p:cNvSpPr txBox="1"/>
              <p:nvPr/>
            </p:nvSpPr>
            <p:spPr>
              <a:xfrm>
                <a:off x="5573844" y="1958817"/>
                <a:ext cx="5047985" cy="11387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 Cost of solution: </a:t>
                </a:r>
              </a:p>
              <a:p>
                <a:endParaRPr lang="en-US" sz="2400" dirty="0">
                  <a:latin typeface="Cordia New" panose="020B0304020202020204" pitchFamily="34" charset="-34"/>
                  <a:cs typeface="Cordia New" panose="020B0304020202020204" pitchFamily="34" charset="-34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𝐶𝑘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nor/>
                        </m:rPr>
                        <a:rPr lang="en-US" sz="2000" b="0" i="0" smtClean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m:t>squared</m:t>
                      </m:r>
                      <m:r>
                        <m:rPr>
                          <m:nor/>
                        </m:rPr>
                        <a:rPr lang="en-US" sz="2000" b="0" i="0" smtClean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000" b="0" i="0" smtClean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m:t>errors</m:t>
                      </m:r>
                      <m:r>
                        <m:rPr>
                          <m:nor/>
                        </m:rPr>
                        <a:rPr lang="en-US" sz="2000" b="0" i="0" smtClean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m:t>, </m:t>
                      </m:r>
                      <m:r>
                        <m:rPr>
                          <m:nor/>
                        </m:rPr>
                        <a:rPr lang="en-US" sz="2000" b="0" i="0" smtClean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m:t>where</m:t>
                      </m:r>
                      <m:r>
                        <m:rPr>
                          <m:nor/>
                        </m:rPr>
                        <a:rPr lang="en-US" sz="2000" b="0" i="0" smtClean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m:rPr>
                          <m:nor/>
                        </m:rPr>
                        <a:rPr lang="en-US" sz="2000" b="0" i="0" smtClean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000" b="0" i="0" smtClean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m:t>is</m:t>
                      </m:r>
                      <m:r>
                        <m:rPr>
                          <m:nor/>
                        </m:rPr>
                        <a:rPr lang="en-US" sz="2000" b="0" i="0" smtClean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000" b="0" i="0" smtClean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m:t>a</m:t>
                      </m:r>
                      <m:r>
                        <m:rPr>
                          <m:nor/>
                        </m:rPr>
                        <a:rPr lang="en-US" sz="2000" b="0" i="0" smtClean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000" b="0" i="0" smtClean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m:t>given</m:t>
                      </m:r>
                      <m:r>
                        <m:rPr>
                          <m:nor/>
                        </m:rPr>
                        <a:rPr lang="en-US" sz="2000" b="0" i="0" smtClean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000" b="0" i="0" smtClean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m:t>constant</m:t>
                      </m:r>
                    </m:oMath>
                  </m:oMathPara>
                </a14:m>
                <a:endParaRPr lang="en-US" sz="2400" dirty="0">
                  <a:latin typeface="Cordia New" panose="020B0304020202020204" pitchFamily="34" charset="-34"/>
                  <a:cs typeface="Cordia New" panose="020B0304020202020204" pitchFamily="34" charset="-34"/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0280C73-362E-DE43-9415-1FBE501463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3844" y="1958817"/>
                <a:ext cx="5047985" cy="1138773"/>
              </a:xfrm>
              <a:prstGeom prst="rect">
                <a:avLst/>
              </a:prstGeom>
              <a:blipFill>
                <a:blip r:embed="rId6"/>
                <a:stretch>
                  <a:fillRect l="-725" t="-427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3352E8BB-AE46-364A-A335-2F4EB30042E0}"/>
              </a:ext>
            </a:extLst>
          </p:cNvPr>
          <p:cNvSpPr txBox="1"/>
          <p:nvPr/>
        </p:nvSpPr>
        <p:spPr>
          <a:xfrm>
            <a:off x="7049717" y="3660504"/>
            <a:ext cx="31133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Find solution that minimizes cost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A94D2C1F-D0DD-554C-8256-513401B9B10E}"/>
              </a:ext>
            </a:extLst>
          </p:cNvPr>
          <p:cNvGrpSpPr/>
          <p:nvPr/>
        </p:nvGrpSpPr>
        <p:grpSpPr>
          <a:xfrm>
            <a:off x="243398" y="1745124"/>
            <a:ext cx="5330446" cy="2910665"/>
            <a:chOff x="243398" y="1790421"/>
            <a:chExt cx="4960494" cy="2865368"/>
          </a:xfrm>
          <a:noFill/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8F5C6E8-3F40-8548-9760-BA4227C18F84}"/>
                </a:ext>
              </a:extLst>
            </p:cNvPr>
            <p:cNvSpPr/>
            <p:nvPr/>
          </p:nvSpPr>
          <p:spPr>
            <a:xfrm>
              <a:off x="243398" y="1790421"/>
              <a:ext cx="4960494" cy="2865368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23CCA0E-4569-1B45-86CB-DAD984A36115}"/>
                </a:ext>
              </a:extLst>
            </p:cNvPr>
            <p:cNvCxnSpPr>
              <a:cxnSpLocks/>
            </p:cNvCxnSpPr>
            <p:nvPr/>
          </p:nvCxnSpPr>
          <p:spPr>
            <a:xfrm>
              <a:off x="243398" y="2936567"/>
              <a:ext cx="4960494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C5F0F80C-5E65-F545-B57A-4FFAD859152A}"/>
                </a:ext>
              </a:extLst>
            </p:cNvPr>
            <p:cNvCxnSpPr>
              <a:cxnSpLocks/>
            </p:cNvCxnSpPr>
            <p:nvPr/>
          </p:nvCxnSpPr>
          <p:spPr>
            <a:xfrm>
              <a:off x="243398" y="3513887"/>
              <a:ext cx="4960494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5998EE6-7728-7042-B053-7BE2F3E9E80B}"/>
                </a:ext>
              </a:extLst>
            </p:cNvPr>
            <p:cNvCxnSpPr>
              <a:cxnSpLocks/>
            </p:cNvCxnSpPr>
            <p:nvPr/>
          </p:nvCxnSpPr>
          <p:spPr>
            <a:xfrm>
              <a:off x="243398" y="4091205"/>
              <a:ext cx="4960494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0A70F6E9-7082-EF4D-A702-CAACC0D463C6}"/>
                </a:ext>
              </a:extLst>
            </p:cNvPr>
            <p:cNvCxnSpPr>
              <a:cxnSpLocks/>
            </p:cNvCxnSpPr>
            <p:nvPr/>
          </p:nvCxnSpPr>
          <p:spPr>
            <a:xfrm>
              <a:off x="243398" y="2363494"/>
              <a:ext cx="4960494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94AC0642-CA99-F64E-957C-A0F33F3B781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6599" y="1790421"/>
              <a:ext cx="0" cy="2865368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C7E4EAE9-2A97-5545-A619-27C14011A8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42373" y="1790421"/>
              <a:ext cx="0" cy="2865368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D0040140-C2A2-6543-8A32-ED6740C9550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92221" y="1790421"/>
              <a:ext cx="0" cy="2865368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FCD04FC0-3595-AC48-A454-011B58C336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42189" y="1790421"/>
              <a:ext cx="0" cy="2865368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3D8278D4-5E50-D049-A26A-FF3883C4FF2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92038" y="1790421"/>
              <a:ext cx="0" cy="2865368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84E84D50-3319-D34D-8CD7-71E9FE12F8C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46320" y="1790421"/>
              <a:ext cx="0" cy="2865368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A5277825-69AD-9347-A90C-5FAD6C7F85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91854" y="1790421"/>
              <a:ext cx="0" cy="2865368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EBB35E7E-2E09-1D4E-823B-2B4A8035CD2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41702" y="1790421"/>
              <a:ext cx="0" cy="2865368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13C6D592-B1F9-6A4C-A6EA-4F529B2141B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03892" y="1866831"/>
              <a:ext cx="0" cy="2788958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806A6427-2DE8-E743-8CC6-D734A275CEC7}"/>
              </a:ext>
            </a:extLst>
          </p:cNvPr>
          <p:cNvCxnSpPr>
            <a:cxnSpLocks/>
          </p:cNvCxnSpPr>
          <p:nvPr/>
        </p:nvCxnSpPr>
        <p:spPr>
          <a:xfrm>
            <a:off x="243398" y="4655789"/>
            <a:ext cx="548314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1A2BC24-C01F-6548-A40F-D49F4936EC11}"/>
              </a:ext>
            </a:extLst>
          </p:cNvPr>
          <p:cNvCxnSpPr>
            <a:cxnSpLocks/>
          </p:cNvCxnSpPr>
          <p:nvPr/>
        </p:nvCxnSpPr>
        <p:spPr>
          <a:xfrm flipV="1">
            <a:off x="243398" y="1213103"/>
            <a:ext cx="0" cy="3442910"/>
          </a:xfrm>
          <a:prstGeom prst="straightConnector1">
            <a:avLst/>
          </a:prstGeom>
          <a:ln w="254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C74ACE1B-BD6F-C142-9299-ECF3C1529A44}"/>
              </a:ext>
            </a:extLst>
          </p:cNvPr>
          <p:cNvCxnSpPr>
            <a:cxnSpLocks/>
          </p:cNvCxnSpPr>
          <p:nvPr/>
        </p:nvCxnSpPr>
        <p:spPr>
          <a:xfrm>
            <a:off x="2010237" y="1745124"/>
            <a:ext cx="0" cy="291088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04A2D73E-1ABE-CE4E-A14F-1584EBFEA8B8}"/>
              </a:ext>
            </a:extLst>
          </p:cNvPr>
          <p:cNvCxnSpPr/>
          <p:nvPr/>
        </p:nvCxnSpPr>
        <p:spPr>
          <a:xfrm flipV="1">
            <a:off x="453433" y="2786910"/>
            <a:ext cx="1556806" cy="1141330"/>
          </a:xfrm>
          <a:prstGeom prst="line">
            <a:avLst/>
          </a:prstGeom>
          <a:ln w="254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FDC8BE2B-1316-5540-9868-D0A692039BA5}"/>
              </a:ext>
            </a:extLst>
          </p:cNvPr>
          <p:cNvCxnSpPr>
            <a:cxnSpLocks/>
          </p:cNvCxnSpPr>
          <p:nvPr/>
        </p:nvCxnSpPr>
        <p:spPr>
          <a:xfrm flipV="1">
            <a:off x="2010238" y="2426633"/>
            <a:ext cx="1764516" cy="507611"/>
          </a:xfrm>
          <a:prstGeom prst="line">
            <a:avLst/>
          </a:prstGeom>
          <a:ln w="254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F158EA3-49B5-384A-9A9C-7B3CBC49B6D4}"/>
              </a:ext>
            </a:extLst>
          </p:cNvPr>
          <p:cNvCxnSpPr>
            <a:cxnSpLocks/>
          </p:cNvCxnSpPr>
          <p:nvPr/>
        </p:nvCxnSpPr>
        <p:spPr>
          <a:xfrm flipV="1">
            <a:off x="3795610" y="1924287"/>
            <a:ext cx="525550" cy="902733"/>
          </a:xfrm>
          <a:prstGeom prst="line">
            <a:avLst/>
          </a:prstGeom>
          <a:ln w="254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5" name="Oval 64">
            <a:extLst>
              <a:ext uri="{FF2B5EF4-FFF2-40B4-BE49-F238E27FC236}">
                <a16:creationId xmlns:a16="http://schemas.microsoft.com/office/drawing/2014/main" id="{B85CBC95-6943-EA4D-A6D4-0FC8B0B7C75A}"/>
              </a:ext>
            </a:extLst>
          </p:cNvPr>
          <p:cNvSpPr/>
          <p:nvPr/>
        </p:nvSpPr>
        <p:spPr>
          <a:xfrm>
            <a:off x="1218351" y="3155728"/>
            <a:ext cx="58953" cy="6117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04487431-351B-1E4F-9220-56AD765228A8}"/>
              </a:ext>
            </a:extLst>
          </p:cNvPr>
          <p:cNvSpPr/>
          <p:nvPr/>
        </p:nvSpPr>
        <p:spPr>
          <a:xfrm>
            <a:off x="1188873" y="3468603"/>
            <a:ext cx="58953" cy="6117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51C57A90-0008-624B-8B64-4A1F8FC031CA}"/>
              </a:ext>
            </a:extLst>
          </p:cNvPr>
          <p:cNvSpPr/>
          <p:nvPr/>
        </p:nvSpPr>
        <p:spPr>
          <a:xfrm>
            <a:off x="742025" y="3610817"/>
            <a:ext cx="58953" cy="6117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02F23441-0661-EC40-A2EC-B44B839021FE}"/>
              </a:ext>
            </a:extLst>
          </p:cNvPr>
          <p:cNvSpPr/>
          <p:nvPr/>
        </p:nvSpPr>
        <p:spPr>
          <a:xfrm>
            <a:off x="1744729" y="2901585"/>
            <a:ext cx="58953" cy="6117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45BCEE70-7AFD-7C46-9DB0-9A38D509192F}"/>
              </a:ext>
            </a:extLst>
          </p:cNvPr>
          <p:cNvSpPr/>
          <p:nvPr/>
        </p:nvSpPr>
        <p:spPr>
          <a:xfrm>
            <a:off x="2332538" y="2681275"/>
            <a:ext cx="58953" cy="6117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617CBDAE-A97A-E447-9EE2-ACC8E5BE6669}"/>
              </a:ext>
            </a:extLst>
          </p:cNvPr>
          <p:cNvSpPr/>
          <p:nvPr/>
        </p:nvSpPr>
        <p:spPr>
          <a:xfrm>
            <a:off x="3025773" y="2668669"/>
            <a:ext cx="58953" cy="6117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0DCB4CE6-68D7-7A48-875A-F3EB88D2DB9E}"/>
              </a:ext>
            </a:extLst>
          </p:cNvPr>
          <p:cNvSpPr/>
          <p:nvPr/>
        </p:nvSpPr>
        <p:spPr>
          <a:xfrm>
            <a:off x="3469334" y="2501462"/>
            <a:ext cx="58953" cy="6117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9FA959A9-78D5-1847-88F1-FD6BB8960AEC}"/>
              </a:ext>
            </a:extLst>
          </p:cNvPr>
          <p:cNvSpPr/>
          <p:nvPr/>
        </p:nvSpPr>
        <p:spPr>
          <a:xfrm>
            <a:off x="3910206" y="2493121"/>
            <a:ext cx="58953" cy="6117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F8E555DF-9EAA-9D4D-BA21-C0FF7153FDFC}"/>
              </a:ext>
            </a:extLst>
          </p:cNvPr>
          <p:cNvSpPr/>
          <p:nvPr/>
        </p:nvSpPr>
        <p:spPr>
          <a:xfrm>
            <a:off x="4204739" y="2057175"/>
            <a:ext cx="58953" cy="6117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Title 1">
            <a:extLst>
              <a:ext uri="{FF2B5EF4-FFF2-40B4-BE49-F238E27FC236}">
                <a16:creationId xmlns:a16="http://schemas.microsoft.com/office/drawing/2014/main" id="{6DDF3690-1161-48F0-9090-F297FF7E1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982" y="365126"/>
            <a:ext cx="11047630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Kohinoor Bangla" panose="02000000000000000000" pitchFamily="2" charset="77"/>
                <a:cs typeface="Kohinoor Bangla" panose="02000000000000000000" pitchFamily="2" charset="77"/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410808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82B59-9583-BE49-8C58-6927459FC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982" y="365126"/>
            <a:ext cx="11047630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Kohinoor Bangla" panose="02000000000000000000" pitchFamily="2" charset="77"/>
                <a:cs typeface="Kohinoor Bangla" panose="02000000000000000000" pitchFamily="2" charset="77"/>
              </a:rPr>
              <a:t>IDEA FOR DYNAMIC PROGRAMMING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CB0BEA70-1360-0C43-9765-7BD3B11D46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7982" y="1690689"/>
                <a:ext cx="10512862" cy="4351338"/>
              </a:xfrm>
            </p:spPr>
            <p:txBody>
              <a:bodyPr>
                <a:noAutofit/>
              </a:bodyPr>
              <a:lstStyle/>
              <a:p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Let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>
                        <a:latin typeface="Cordia New" panose="020B0304020202020204" pitchFamily="34" charset="-34"/>
                        <a:cs typeface="Cordia New" panose="020B0304020202020204" pitchFamily="34" charset="-34"/>
                      </a:rPr>
                      <m:t>OPT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 denote the cost of covering points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⋯,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>
                    <a:latin typeface="Cordia New" panose="020B0304020202020204" pitchFamily="34" charset="-34"/>
                    <a:ea typeface="Cambria Math" panose="02040503050406030204" pitchFamily="18" charset="0"/>
                    <a:cs typeface="Cordia New" panose="020B0304020202020204" pitchFamily="34" charset="-34"/>
                  </a:rPr>
                  <a:t>.</a:t>
                </a:r>
              </a:p>
              <a:p>
                <a:r>
                  <a:rPr lang="en-US" sz="2400" dirty="0">
                    <a:latin typeface="Cordia New" panose="020B0304020202020204" pitchFamily="34" charset="-34"/>
                    <a:ea typeface="Cambria Math" panose="02040503050406030204" pitchFamily="18" charset="0"/>
                    <a:cs typeface="Cordia New" panose="020B0304020202020204" pitchFamily="34" charset="-34"/>
                  </a:rPr>
                  <a:t>Let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>
                        <a:latin typeface="Cordia New" panose="020B0304020202020204" pitchFamily="34" charset="-34"/>
                        <a:ea typeface="Cambria Math" panose="02040503050406030204" pitchFamily="18" charset="0"/>
                        <a:cs typeface="Cordia New" panose="020B0304020202020204" pitchFamily="34" charset="-34"/>
                      </a:rPr>
                      <m:t>REG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sz="2400" dirty="0">
                    <a:latin typeface="Cordia New" panose="020B0304020202020204" pitchFamily="34" charset="-34"/>
                    <a:ea typeface="Cambria Math" panose="02040503050406030204" pitchFamily="18" charset="0"/>
                    <a:cs typeface="Cordia New" panose="020B0304020202020204" pitchFamily="34" charset="-34"/>
                  </a:rPr>
                  <a:t> denote least squared error for points</a:t>
                </a:r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+2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+2</m:t>
                            </m:r>
                          </m:sub>
                        </m:sSub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⋯,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>
                    <a:latin typeface="Cordia New" panose="020B0304020202020204" pitchFamily="34" charset="-34"/>
                    <a:ea typeface="Cambria Math" panose="02040503050406030204" pitchFamily="18" charset="0"/>
                    <a:cs typeface="Cordia New" panose="020B0304020202020204" pitchFamily="34" charset="-34"/>
                  </a:rPr>
                  <a:t> with single best line.</a:t>
                </a:r>
              </a:p>
              <a:p>
                <a:r>
                  <a:rPr lang="en-US" sz="2400" dirty="0">
                    <a:latin typeface="Cordia New" panose="020B0304020202020204" pitchFamily="34" charset="-34"/>
                    <a:ea typeface="Cambria Math" panose="02040503050406030204" pitchFamily="18" charset="0"/>
                    <a:cs typeface="Cordia New" panose="020B0304020202020204" pitchFamily="34" charset="-34"/>
                  </a:rPr>
                  <a:t>We can precompute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>
                        <a:latin typeface="Cordia New" panose="020B0304020202020204" pitchFamily="34" charset="-34"/>
                        <a:ea typeface="Cambria Math" panose="02040503050406030204" pitchFamily="18" charset="0"/>
                        <a:cs typeface="Cordia New" panose="020B0304020202020204" pitchFamily="34" charset="-34"/>
                      </a:rPr>
                      <m:t>REG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sz="2400" dirty="0">
                    <a:latin typeface="Cordia New" panose="020B0304020202020204" pitchFamily="34" charset="-34"/>
                    <a:ea typeface="Cambria Math" panose="02040503050406030204" pitchFamily="18" charset="0"/>
                    <a:cs typeface="Cordia New" panose="020B0304020202020204" pitchFamily="34" charset="-34"/>
                  </a:rPr>
                  <a:t> for all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400" dirty="0">
                    <a:latin typeface="Cordia New" panose="020B0304020202020204" pitchFamily="34" charset="-34"/>
                    <a:ea typeface="Cambria Math" panose="02040503050406030204" pitchFamily="18" charset="0"/>
                    <a:cs typeface="Cordia New" panose="020B0304020202020204" pitchFamily="34" charset="-34"/>
                  </a:rPr>
                  <a:t> using formula we saw earlier.</a:t>
                </a:r>
                <a:endParaRPr lang="en-US" sz="2400" dirty="0">
                  <a:latin typeface="Cordia New" panose="020B0304020202020204" pitchFamily="34" charset="-34"/>
                  <a:cs typeface="Cordia New" panose="020B0304020202020204" pitchFamily="34" charset="-34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>
                        <a:latin typeface="Cordia New" panose="020B0304020202020204" pitchFamily="34" charset="-34"/>
                        <a:cs typeface="Cordia New" panose="020B0304020202020204" pitchFamily="34" charset="-34"/>
                      </a:rPr>
                      <m:t>OPT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lim>
                        </m:limLow>
                      </m:fName>
                      <m:e>
                        <m:r>
                          <m:rPr>
                            <m:nor/>
                          </m:rPr>
                          <a:rPr lang="en-US" sz="2000">
                            <a:latin typeface="Cordia New" panose="020B0304020202020204" pitchFamily="34" charset="-34"/>
                            <a:cs typeface="Cordia New" panose="020B0304020202020204" pitchFamily="34" charset="-34"/>
                          </a:rPr>
                          <m:t>OPT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)+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en-US" sz="2000">
                            <a:latin typeface="Cordia New" panose="020B0304020202020204" pitchFamily="34" charset="-34"/>
                            <a:cs typeface="Cordia New" panose="020B0304020202020204" pitchFamily="34" charset="-34"/>
                          </a:rPr>
                          <m:t>REG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sz="2400" dirty="0">
                  <a:latin typeface="Cordia New" panose="020B0304020202020204" pitchFamily="34" charset="-34"/>
                  <a:cs typeface="Cordia New" panose="020B0304020202020204" pitchFamily="34" charset="-34"/>
                </a:endParaRPr>
              </a:p>
              <a:p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We are considering all possibilities for how many points the last line covers. </a:t>
                </a:r>
              </a:p>
              <a:p>
                <a:pPr lvl="1"/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Note that we are not committing to any particular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.</a:t>
                </a:r>
              </a:p>
            </p:txBody>
          </p:sp>
        </mc:Choice>
        <mc:Fallback xmlns="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CB0BEA70-1360-0C43-9765-7BD3B11D46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7982" y="1690689"/>
                <a:ext cx="10512862" cy="4351338"/>
              </a:xfrm>
              <a:blipFill>
                <a:blip r:embed="rId3"/>
                <a:stretch>
                  <a:fillRect l="-754" t="-238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E06E6D09-C41F-9C4C-AB5D-92EE67D65816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012" y="4648200"/>
            <a:ext cx="2937077" cy="20292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183F522-CB73-764D-9EE0-06EEBD31AE57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7649" y="228600"/>
            <a:ext cx="2108200" cy="19939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6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5C778471-0FCD-D749-B07E-AAC41644555F}"/>
                  </a:ext>
                </a:extLst>
              </p14:cNvPr>
              <p14:cNvContentPartPr/>
              <p14:nvPr/>
            </p14:nvContentPartPr>
            <p14:xfrm>
              <a:off x="1927652" y="993877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5C778471-0FCD-D749-B07E-AAC41644555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864652" y="615877"/>
                <a:ext cx="126000" cy="756000"/>
              </a:xfrm>
              <a:prstGeom prst="rect">
                <a:avLst/>
              </a:prstGeom>
            </p:spPr>
          </p:pic>
        </mc:Fallback>
      </mc:AlternateContent>
      <p:pic>
        <p:nvPicPr>
          <p:cNvPr id="13" name="Picture 12">
            <a:extLst>
              <a:ext uri="{FF2B5EF4-FFF2-40B4-BE49-F238E27FC236}">
                <a16:creationId xmlns:a16="http://schemas.microsoft.com/office/drawing/2014/main" id="{335BE3C6-BB1B-554C-B548-791486AED663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alphaModFix am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9783" y="6274007"/>
            <a:ext cx="1089844" cy="414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293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82B59-9583-BE49-8C58-6927459FC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982" y="365126"/>
            <a:ext cx="11047630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Kohinoor Bangla" panose="02000000000000000000" pitchFamily="2" charset="77"/>
                <a:cs typeface="Kohinoor Bangla" panose="02000000000000000000" pitchFamily="2" charset="77"/>
              </a:rPr>
              <a:t>DYNAMIC PROGRAMMING RECURRENCE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CB0BEA70-1360-0C43-9765-7BD3B11D46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7982" y="1690689"/>
                <a:ext cx="10512862" cy="4351338"/>
              </a:xfrm>
            </p:spPr>
            <p:txBody>
              <a:bodyPr>
                <a:noAutofit/>
              </a:bodyPr>
              <a:lstStyle/>
              <a:p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Subproblems: we keep covering points at the end with lines, a general subproblem is to find OPT for points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.</a:t>
                </a:r>
              </a:p>
              <a:p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Using the same reasoning as in the previous slide, we write</a:t>
                </a:r>
              </a:p>
              <a:p>
                <a:pPr marL="0" indent="0">
                  <a:buNone/>
                </a:pPr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	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>
                        <a:latin typeface="Cordia New" panose="020B0304020202020204" pitchFamily="34" charset="-34"/>
                        <a:cs typeface="Cordia New" panose="020B0304020202020204" pitchFamily="34" charset="-34"/>
                      </a:rPr>
                      <m:t>OPT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lim>
                        </m:limLow>
                      </m:fName>
                      <m:e>
                        <m:r>
                          <m:rPr>
                            <m:nor/>
                          </m:rPr>
                          <a:rPr lang="en-US" sz="2000">
                            <a:latin typeface="Cordia New" panose="020B0304020202020204" pitchFamily="34" charset="-34"/>
                            <a:cs typeface="Cordia New" panose="020B0304020202020204" pitchFamily="34" charset="-34"/>
                          </a:rPr>
                          <m:t>OPT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)+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en-US" sz="2000">
                            <a:latin typeface="Cordia New" panose="020B0304020202020204" pitchFamily="34" charset="-34"/>
                            <a:cs typeface="Cordia New" panose="020B0304020202020204" pitchFamily="34" charset="-34"/>
                          </a:rPr>
                          <m:t>REG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sz="2400" dirty="0">
                  <a:latin typeface="Cordia New" panose="020B0304020202020204" pitchFamily="34" charset="-34"/>
                  <a:cs typeface="Cordia New" panose="020B0304020202020204" pitchFamily="34" charset="-34"/>
                </a:endParaRPr>
              </a:p>
              <a:p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Base cases:                             </a:t>
                </a:r>
                <a14:m>
                  <m:oMath xmlns:m="http://schemas.openxmlformats.org/officeDocument/2006/math">
                    <m:r>
                      <a:rPr lang="en-US" sz="200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IN" sz="2000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600">
                        <a:latin typeface="Cordia New" panose="020B0304020202020204" pitchFamily="34" charset="-34"/>
                        <a:cs typeface="Cordia New" panose="020B0304020202020204" pitchFamily="34" charset="-34"/>
                      </a:rPr>
                      <m:t>OPT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IN" sz="160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600">
                        <a:latin typeface="Cordia New" panose="020B0304020202020204" pitchFamily="34" charset="-34"/>
                        <a:cs typeface="Cordia New" panose="020B0304020202020204" pitchFamily="34" charset="-34"/>
                      </a:rPr>
                      <m:t>OPT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n-IN" sz="160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600">
                        <a:latin typeface="Cordia New" panose="020B0304020202020204" pitchFamily="34" charset="-34"/>
                        <a:cs typeface="Cordia New" panose="020B0304020202020204" pitchFamily="34" charset="-34"/>
                      </a:rPr>
                      <m:t>OPT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n-US" sz="1600" dirty="0">
                  <a:latin typeface="Cordia New" panose="020B0304020202020204" pitchFamily="34" charset="-34"/>
                  <a:cs typeface="Cordia New" panose="020B0304020202020204" pitchFamily="34" charset="-34"/>
                </a:endParaRPr>
              </a:p>
              <a:p>
                <a:pPr marL="0" indent="0">
                  <a:buNone/>
                </a:pPr>
                <a:endParaRPr lang="en-US" sz="2400" dirty="0">
                  <a:latin typeface="Cordia New" panose="020B0304020202020204" pitchFamily="34" charset="-34"/>
                  <a:cs typeface="Cordia New" panose="020B0304020202020204" pitchFamily="34" charset="-34"/>
                </a:endParaRPr>
              </a:p>
            </p:txBody>
          </p:sp>
        </mc:Choice>
        <mc:Fallback xmlns="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CB0BEA70-1360-0C43-9765-7BD3B11D46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7982" y="1690689"/>
                <a:ext cx="10512862" cy="4351338"/>
              </a:xfrm>
              <a:blipFill>
                <a:blip r:embed="rId3"/>
                <a:stretch>
                  <a:fillRect l="-754" t="-252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E06E6D09-C41F-9C4C-AB5D-92EE67D65816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012" y="4648200"/>
            <a:ext cx="2937077" cy="20292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183F522-CB73-764D-9EE0-06EEBD31AE57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7649" y="228600"/>
            <a:ext cx="2108200" cy="19939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6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5C778471-0FCD-D749-B07E-AAC41644555F}"/>
                  </a:ext>
                </a:extLst>
              </p14:cNvPr>
              <p14:cNvContentPartPr/>
              <p14:nvPr/>
            </p14:nvContentPartPr>
            <p14:xfrm>
              <a:off x="1927652" y="993877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5C778471-0FCD-D749-B07E-AAC41644555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864652" y="615877"/>
                <a:ext cx="126000" cy="756000"/>
              </a:xfrm>
              <a:prstGeom prst="rect">
                <a:avLst/>
              </a:prstGeom>
            </p:spPr>
          </p:pic>
        </mc:Fallback>
      </mc:AlternateContent>
      <p:pic>
        <p:nvPicPr>
          <p:cNvPr id="13" name="Picture 12">
            <a:extLst>
              <a:ext uri="{FF2B5EF4-FFF2-40B4-BE49-F238E27FC236}">
                <a16:creationId xmlns:a16="http://schemas.microsoft.com/office/drawing/2014/main" id="{335BE3C6-BB1B-554C-B548-791486AED663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alphaModFix am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9783" y="6274007"/>
            <a:ext cx="1089844" cy="414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021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82B59-9583-BE49-8C58-6927459FC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982" y="365126"/>
            <a:ext cx="11047630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Kohinoor Bangla" panose="02000000000000000000" pitchFamily="2" charset="77"/>
                <a:cs typeface="Kohinoor Bangla" panose="02000000000000000000" pitchFamily="2" charset="77"/>
              </a:rPr>
              <a:t>FINISHING UP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CB0BEA70-1360-0C43-9765-7BD3B11D46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7982" y="1690689"/>
                <a:ext cx="10512862" cy="4351338"/>
              </a:xfrm>
            </p:spPr>
            <p:txBody>
              <a:bodyPr>
                <a:noAutofit/>
              </a:bodyPr>
              <a:lstStyle/>
              <a:p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As usual, you can compute the solution bottom-up or top-down.</a:t>
                </a:r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>
                        <a:latin typeface="Cordia New" panose="020B0304020202020204" pitchFamily="34" charset="-34"/>
                        <a:cs typeface="Cordia New" panose="020B0304020202020204" pitchFamily="34" charset="-34"/>
                      </a:rPr>
                      <m:t>OPT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 provides the answer we want.</a:t>
                </a:r>
              </a:p>
              <a:p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If we want the actual solution and not just the cost, we need to do additional bookkeeping.</a:t>
                </a:r>
              </a:p>
              <a:p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Running time: looking at the formula for computing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>
                        <a:latin typeface="Cordia New" panose="020B0304020202020204" pitchFamily="34" charset="-34"/>
                        <a:cs typeface="Cordia New" panose="020B0304020202020204" pitchFamily="34" charset="-34"/>
                      </a:rPr>
                      <m:t>REG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, we can see how to incrementally compute each one in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 time for a total of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.</a:t>
                </a:r>
              </a:p>
              <a:p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There are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 subproblems, each of which takes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 time, for a total of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.</a:t>
                </a:r>
              </a:p>
              <a:p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Thus, the overall running time is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.</a:t>
                </a:r>
              </a:p>
              <a:p>
                <a:endParaRPr lang="en-US" sz="2400" dirty="0">
                  <a:latin typeface="Cordia New" panose="020B0304020202020204" pitchFamily="34" charset="-34"/>
                  <a:cs typeface="Cordia New" panose="020B0304020202020204" pitchFamily="34" charset="-34"/>
                </a:endParaRPr>
              </a:p>
              <a:p>
                <a:endParaRPr lang="en-US" sz="2400" dirty="0">
                  <a:latin typeface="Cordia New" panose="020B0304020202020204" pitchFamily="34" charset="-34"/>
                  <a:cs typeface="Cordia New" panose="020B0304020202020204" pitchFamily="34" charset="-34"/>
                </a:endParaRPr>
              </a:p>
            </p:txBody>
          </p:sp>
        </mc:Choice>
        <mc:Fallback xmlns="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CB0BEA70-1360-0C43-9765-7BD3B11D46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7982" y="1690689"/>
                <a:ext cx="10512862" cy="4351338"/>
              </a:xfrm>
              <a:blipFill>
                <a:blip r:embed="rId3"/>
                <a:stretch>
                  <a:fillRect l="-754" t="-252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E06E6D09-C41F-9C4C-AB5D-92EE67D65816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012" y="4648200"/>
            <a:ext cx="2937077" cy="20292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183F522-CB73-764D-9EE0-06EEBD31AE57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7649" y="228600"/>
            <a:ext cx="2108200" cy="19939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6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5C778471-0FCD-D749-B07E-AAC41644555F}"/>
                  </a:ext>
                </a:extLst>
              </p14:cNvPr>
              <p14:cNvContentPartPr/>
              <p14:nvPr/>
            </p14:nvContentPartPr>
            <p14:xfrm>
              <a:off x="1927652" y="993877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5C778471-0FCD-D749-B07E-AAC41644555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864652" y="615877"/>
                <a:ext cx="126000" cy="756000"/>
              </a:xfrm>
              <a:prstGeom prst="rect">
                <a:avLst/>
              </a:prstGeom>
            </p:spPr>
          </p:pic>
        </mc:Fallback>
      </mc:AlternateContent>
      <p:pic>
        <p:nvPicPr>
          <p:cNvPr id="13" name="Picture 12">
            <a:extLst>
              <a:ext uri="{FF2B5EF4-FFF2-40B4-BE49-F238E27FC236}">
                <a16:creationId xmlns:a16="http://schemas.microsoft.com/office/drawing/2014/main" id="{335BE3C6-BB1B-554C-B548-791486AED663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alphaModFix am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9783" y="6274007"/>
            <a:ext cx="1089844" cy="414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657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Penn596 1">
      <a:dk1>
        <a:srgbClr val="E6E5E5"/>
      </a:dk1>
      <a:lt1>
        <a:srgbClr val="FEFFFF"/>
      </a:lt1>
      <a:dk2>
        <a:srgbClr val="E6E5E5"/>
      </a:dk2>
      <a:lt2>
        <a:srgbClr val="FFFFFF"/>
      </a:lt2>
      <a:accent1>
        <a:srgbClr val="1D9A78"/>
      </a:accent1>
      <a:accent2>
        <a:srgbClr val="092820"/>
      </a:accent2>
      <a:accent3>
        <a:srgbClr val="E4115E"/>
      </a:accent3>
      <a:accent4>
        <a:srgbClr val="0078CF"/>
      </a:accent4>
      <a:accent5>
        <a:srgbClr val="DE3319"/>
      </a:accent5>
      <a:accent6>
        <a:srgbClr val="8E62A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2079</TotalTime>
  <Words>341</Words>
  <Application>Microsoft Macintosh PowerPoint</Application>
  <PresentationFormat>Custom</PresentationFormat>
  <Paragraphs>38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Corbel</vt:lpstr>
      <vt:lpstr>Cordia New</vt:lpstr>
      <vt:lpstr>Kohinoor Bangla</vt:lpstr>
      <vt:lpstr>Kohinoor Devanagari</vt:lpstr>
      <vt:lpstr>Office Theme</vt:lpstr>
      <vt:lpstr>CIT 596 MODULE 10.6</vt:lpstr>
      <vt:lpstr>FORMAL STATEMENT OF PROBLEM</vt:lpstr>
      <vt:lpstr>EXAMPLE</vt:lpstr>
      <vt:lpstr>IDEA FOR DYNAMIC PROGRAMMING</vt:lpstr>
      <vt:lpstr>DYNAMIC PROGRAMMING RECURRENCE</vt:lpstr>
      <vt:lpstr>FINISHING UP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PENN 596</dc:title>
  <dc:creator>Anna Chun Leach</dc:creator>
  <cp:lastModifiedBy>Sampath Kannan</cp:lastModifiedBy>
  <cp:revision>132</cp:revision>
  <cp:lastPrinted>2019-03-11T18:22:43Z</cp:lastPrinted>
  <dcterms:created xsi:type="dcterms:W3CDTF">2019-03-06T22:16:45Z</dcterms:created>
  <dcterms:modified xsi:type="dcterms:W3CDTF">2019-05-09T19:13:04Z</dcterms:modified>
</cp:coreProperties>
</file>