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comments/comment1.xml" ContentType="application/vnd.openxmlformats-officedocument.presentationml.comments+xml"/>
  <Override PartName="/ppt/ink/ink2.xml" ContentType="application/inkml+xml"/>
  <Override PartName="/ppt/ink/ink3.xml" ContentType="application/inkml+xml"/>
  <Override PartName="/ppt/ink/ink4.xml" ContentType="application/inkml+xml"/>
  <Override PartName="/ppt/comments/comment2.xml" ContentType="application/vnd.openxmlformats-officedocument.presentationml.comments+xml"/>
  <Override PartName="/ppt/ink/ink5.xml" ContentType="application/inkml+xml"/>
  <Override PartName="/ppt/ink/ink6.xml" ContentType="application/inkml+xml"/>
  <Override PartName="/ppt/ink/ink7.xml" ContentType="application/inkml+xml"/>
  <Override PartName="/ppt/comments/comment3.xml" ContentType="application/vnd.openxmlformats-officedocument.presentationml.comments+xml"/>
  <Override PartName="/ppt/ink/ink8.xml" ContentType="application/inkml+xml"/>
  <Override PartName="/ppt/comments/comment4.xml" ContentType="application/vnd.openxmlformats-officedocument.presentationml.comments+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67" r:id="rId2"/>
    <p:sldId id="317" r:id="rId3"/>
    <p:sldId id="318" r:id="rId4"/>
    <p:sldId id="327" r:id="rId5"/>
    <p:sldId id="319" r:id="rId6"/>
    <p:sldId id="320" r:id="rId7"/>
    <p:sldId id="321" r:id="rId8"/>
    <p:sldId id="322" r:id="rId9"/>
    <p:sldId id="323" r:id="rId10"/>
    <p:sldId id="324" r:id="rId11"/>
    <p:sldId id="325" r:id="rId12"/>
    <p:sldId id="326" r:id="rId1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yward, Rebecca A." initials="HRA" lastIdx="11" clrIdx="0">
    <p:extLst>
      <p:ext uri="{19B8F6BF-5375-455C-9EA6-DF929625EA0E}">
        <p15:presenceInfo xmlns:p15="http://schemas.microsoft.com/office/powerpoint/2012/main" userId="S::beccah@upenn.edu::1d8bd6ea-7e98-460a-bc41-eee0da63ba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820"/>
    <a:srgbClr val="2745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4626" autoAdjust="0"/>
  </p:normalViewPr>
  <p:slideViewPr>
    <p:cSldViewPr>
      <p:cViewPr varScale="1">
        <p:scale>
          <a:sx n="115" d="100"/>
          <a:sy n="115" d="100"/>
        </p:scale>
        <p:origin x="312" y="19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3T11:21:10.335" idx="1">
    <p:pos x="10" y="10"/>
    <p:text>this slide has a lot of subscripts. For clarity, in several cases I did not use a period where we might normally use one.</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13T11:22:05.754" idx="3">
    <p:pos x="10" y="10"/>
    <p:text>slide heading?</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13T11:22:42.824" idx="5">
    <p:pos x="10" y="10"/>
    <p:text>Slide Heading</p:text>
    <p:extLst>
      <p:ext uri="{C676402C-5697-4E1C-873F-D02D1690AC5C}">
        <p15:threadingInfo xmlns:p15="http://schemas.microsoft.com/office/powerpoint/2012/main" timeZoneBias="240"/>
      </p:ext>
    </p:extLst>
  </p:cm>
  <p:cm authorId="1" dt="2019-05-13T11:22:53.297" idx="6">
    <p:pos x="106" y="106"/>
    <p:text>margins on text look off to me</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13T11:26:45.610" idx="11">
    <p:pos x="6040" y="2368"/>
    <p:text>deliberately leaving out period in last bullet for clarity</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5/18/19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16T15:38:40.494"/>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5/18/19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9F4E34-DE42-854D-BBB7-E07567F78077}" type="datetimeFigureOut">
              <a:rPr lang="en-US" smtClean="0"/>
              <a:t>5/18/19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39CC2-9AE2-EB45-83C4-753CA7404E81}" type="slidenum">
              <a:rPr lang="en-US" smtClean="0"/>
              <a:t>‹#›</a:t>
            </a:fld>
            <a:endParaRPr lang="en-US"/>
          </a:p>
        </p:txBody>
      </p:sp>
    </p:spTree>
    <p:extLst>
      <p:ext uri="{BB962C8B-B14F-4D97-AF65-F5344CB8AC3E}">
        <p14:creationId xmlns:p14="http://schemas.microsoft.com/office/powerpoint/2010/main" val="41253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43158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33011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5/18/19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43469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5/18/19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938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5/18/19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332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5/18/19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0122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5/18/19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6096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94019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739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9853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E8FB1-0A7A-443E-AAF7-31D4FA1AA312}" type="datetimeFigureOut">
              <a:rPr lang="en-US" smtClean="0"/>
              <a:pPr/>
              <a:t>5/18/19</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11072438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0.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2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customXml" Target="../ink/ink10.xml"/><Relationship Id="rId4" Type="http://schemas.openxmlformats.org/officeDocument/2006/relationships/image" Target="../media/image5.png"/><Relationship Id="rId14" Type="http://schemas.openxmlformats.org/officeDocument/2006/relationships/image" Target="../media/image180.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customXml" Target="../ink/ink1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customXml" Target="../ink/ink1.xml"/><Relationship Id="rId4" Type="http://schemas.openxmlformats.org/officeDocument/2006/relationships/image" Target="../media/image5.png"/><Relationship Id="rId9"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1.jp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customXml" Target="../ink/ink3.xml"/><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omments" Target="../comments/comment2.xml"/><Relationship Id="rId3" Type="http://schemas.openxmlformats.org/officeDocument/2006/relationships/image" Target="../media/image3.png"/><Relationship Id="rId7" Type="http://schemas.openxmlformats.org/officeDocument/2006/relationships/image" Target="../media/image19.png"/><Relationship Id="rId12" Type="http://schemas.openxmlformats.org/officeDocument/2006/relationships/image" Target="../media/image12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6.pn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1.png"/><Relationship Id="rId7" Type="http://schemas.openxmlformats.org/officeDocument/2006/relationships/image" Target="../media/image7.png"/><Relationship Id="rId12"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26.png"/><Relationship Id="rId5" Type="http://schemas.openxmlformats.org/officeDocument/2006/relationships/image" Target="../media/image5.png"/><Relationship Id="rId10"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0.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0.png"/><Relationship Id="rId18" Type="http://schemas.openxmlformats.org/officeDocument/2006/relationships/image" Target="../media/image150.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31.png"/><Relationship Id="rId17" Type="http://schemas.openxmlformats.org/officeDocument/2006/relationships/image" Target="../media/image35.png"/><Relationship Id="rId2" Type="http://schemas.openxmlformats.org/officeDocument/2006/relationships/image" Target="../media/image1.jpg"/><Relationship Id="rId16" Type="http://schemas.openxmlformats.org/officeDocument/2006/relationships/image" Target="../media/image34.png"/><Relationship Id="rId20" Type="http://schemas.openxmlformats.org/officeDocument/2006/relationships/comments" Target="../comments/comment3.xml"/><Relationship Id="rId1" Type="http://schemas.openxmlformats.org/officeDocument/2006/relationships/slideLayout" Target="../slideLayouts/slideLayout2.xml"/><Relationship Id="rId11" Type="http://schemas.openxmlformats.org/officeDocument/2006/relationships/image" Target="../media/image30.png"/><Relationship Id="rId5" Type="http://schemas.openxmlformats.org/officeDocument/2006/relationships/customXml" Target="../ink/ink7.xml"/><Relationship Id="rId15" Type="http://schemas.openxmlformats.org/officeDocument/2006/relationships/image" Target="../media/image33.png"/><Relationship Id="rId10" Type="http://schemas.openxmlformats.org/officeDocument/2006/relationships/image" Target="../media/image29.png"/><Relationship Id="rId19" Type="http://schemas.openxmlformats.org/officeDocument/2006/relationships/image" Target="../media/image160.png"/><Relationship Id="rId4" Type="http://schemas.openxmlformats.org/officeDocument/2006/relationships/image" Target="../media/image5.png"/><Relationship Id="rId9" Type="http://schemas.openxmlformats.org/officeDocument/2006/relationships/image" Target="../media/image28.png"/><Relationship Id="rId14"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omments" Target="../comments/comment4.xml"/><Relationship Id="rId4" Type="http://schemas.openxmlformats.org/officeDocument/2006/relationships/image" Target="../media/image36.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ctrTitle"/>
          </p:nvPr>
        </p:nvSpPr>
        <p:spPr>
          <a:xfrm>
            <a:off x="1523603" y="1122363"/>
            <a:ext cx="9141619" cy="2387600"/>
          </a:xfrm>
        </p:spPr>
        <p:txBody>
          <a:bodyPr/>
          <a:lstStyle/>
          <a:p>
            <a:pPr algn="l"/>
            <a:r>
              <a:rPr lang="en-US" b="1" dirty="0">
                <a:solidFill>
                  <a:schemeClr val="bg1"/>
                </a:solidFill>
                <a:latin typeface="Kohinoor Devanagari" panose="02000000000000000000" pitchFamily="2" charset="77"/>
                <a:cs typeface="Kohinoor Devanagari" panose="02000000000000000000" pitchFamily="2" charset="77"/>
              </a:rPr>
              <a:t>MCIT 596</a:t>
            </a:r>
            <a:br>
              <a:rPr lang="en-US" b="1" dirty="0">
                <a:solidFill>
                  <a:schemeClr val="bg1"/>
                </a:solidFill>
                <a:latin typeface="Kohinoor Devanagari" panose="02000000000000000000" pitchFamily="2" charset="77"/>
                <a:cs typeface="Kohinoor Devanagari" panose="02000000000000000000" pitchFamily="2" charset="77"/>
              </a:rPr>
            </a:br>
            <a:r>
              <a:rPr lang="en-US" b="1" dirty="0">
                <a:solidFill>
                  <a:schemeClr val="bg1"/>
                </a:solidFill>
                <a:latin typeface="Kohinoor Devanagari" panose="02000000000000000000" pitchFamily="2" charset="77"/>
                <a:cs typeface="Kohinoor Devanagari" panose="02000000000000000000" pitchFamily="2" charset="77"/>
              </a:rPr>
              <a:t>MODULE 11.1</a:t>
            </a:r>
          </a:p>
        </p:txBody>
      </p:sp>
      <p:sp>
        <p:nvSpPr>
          <p:cNvPr id="3" name="Subtitle 2">
            <a:extLst>
              <a:ext uri="{FF2B5EF4-FFF2-40B4-BE49-F238E27FC236}">
                <a16:creationId xmlns:a16="http://schemas.microsoft.com/office/drawing/2014/main" id="{CB0BEA70-1360-0C43-9765-7BD3B11D46B8}"/>
              </a:ext>
            </a:extLst>
          </p:cNvPr>
          <p:cNvSpPr>
            <a:spLocks noGrp="1"/>
          </p:cNvSpPr>
          <p:nvPr>
            <p:ph type="subTitle" idx="1"/>
          </p:nvPr>
        </p:nvSpPr>
        <p:spPr/>
        <p:txBody>
          <a:bodyPr>
            <a:normAutofit/>
          </a:bodyPr>
          <a:lstStyle/>
          <a:p>
            <a:pPr algn="l"/>
            <a:r>
              <a:rPr lang="en-US" sz="3500" dirty="0">
                <a:solidFill>
                  <a:schemeClr val="bg1"/>
                </a:solidFill>
                <a:latin typeface="Cordia New" panose="020B0304020202020204" pitchFamily="34" charset="-34"/>
                <a:cs typeface="Cordia New" panose="020B0304020202020204" pitchFamily="34" charset="-34"/>
              </a:rPr>
              <a:t>Network Flows and the </a:t>
            </a:r>
            <a:r>
              <a:rPr lang="en-US" sz="3500">
                <a:solidFill>
                  <a:schemeClr val="bg1"/>
                </a:solidFill>
                <a:latin typeface="Cordia New" panose="020B0304020202020204" pitchFamily="34" charset="-34"/>
                <a:cs typeface="Cordia New" panose="020B0304020202020204" pitchFamily="34" charset="-34"/>
              </a:rPr>
              <a:t>Ford-Fulkerson Algorithm</a:t>
            </a:r>
          </a:p>
          <a:p>
            <a:pPr algn="l"/>
            <a:r>
              <a:rPr lang="en-US" sz="3500">
                <a:solidFill>
                  <a:schemeClr val="bg1"/>
                </a:solidFill>
                <a:latin typeface="Cordia New" panose="020B0304020202020204" pitchFamily="34" charset="-34"/>
                <a:cs typeface="Cordia New" panose="020B0304020202020204" pitchFamily="34" charset="-34"/>
              </a:rPr>
              <a:t>Sampath </a:t>
            </a:r>
            <a:r>
              <a:rPr lang="en-US" sz="3500" dirty="0">
                <a:solidFill>
                  <a:schemeClr val="bg1"/>
                </a:solidFill>
                <a:latin typeface="Cordia New" panose="020B0304020202020204" pitchFamily="34" charset="-34"/>
                <a:cs typeface="Cordia New" panose="020B0304020202020204" pitchFamily="34" charset="-34"/>
              </a:rPr>
              <a:t>Kannan</a:t>
            </a:r>
          </a:p>
          <a:p>
            <a:pPr algn="l"/>
            <a:endParaRPr lang="en-US" sz="3500" dirty="0"/>
          </a:p>
        </p:txBody>
      </p:sp>
      <p:pic>
        <p:nvPicPr>
          <p:cNvPr id="6" name="Picture 5">
            <a:extLst>
              <a:ext uri="{FF2B5EF4-FFF2-40B4-BE49-F238E27FC236}">
                <a16:creationId xmlns:a16="http://schemas.microsoft.com/office/drawing/2014/main" id="{48018B4B-E87A-734B-A18C-F68D6F663210}"/>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2431" y="-1049444"/>
            <a:ext cx="3292040" cy="4104889"/>
          </a:xfrm>
          <a:prstGeom prst="rect">
            <a:avLst/>
          </a:prstGeom>
        </p:spPr>
      </p:pic>
      <p:pic>
        <p:nvPicPr>
          <p:cNvPr id="8" name="Picture 7">
            <a:extLst>
              <a:ext uri="{FF2B5EF4-FFF2-40B4-BE49-F238E27FC236}">
                <a16:creationId xmlns:a16="http://schemas.microsoft.com/office/drawing/2014/main" id="{0989B541-2A42-9E40-9B2D-EA08A163AA03}"/>
              </a:ext>
            </a:extLst>
          </p:cNvPr>
          <p:cNvPicPr>
            <a:picLocks noChangeAspect="1"/>
          </p:cNvPicPr>
          <p:nvPr/>
        </p:nvPicPr>
        <p:blipFill>
          <a:blip r:embed="rId4">
            <a:alphaModFix amt="19000"/>
            <a:extLst>
              <a:ext uri="{28A0092B-C50C-407E-A947-70E740481C1C}">
                <a14:useLocalDpi xmlns:a14="http://schemas.microsoft.com/office/drawing/2010/main" val="0"/>
              </a:ext>
            </a:extLst>
          </a:blip>
          <a:stretch>
            <a:fillRect/>
          </a:stretch>
        </p:blipFill>
        <p:spPr>
          <a:xfrm>
            <a:off x="379412" y="4402953"/>
            <a:ext cx="3292040" cy="2274500"/>
          </a:xfrm>
          <a:prstGeom prst="rect">
            <a:avLst/>
          </a:prstGeom>
        </p:spPr>
      </p:pic>
      <p:pic>
        <p:nvPicPr>
          <p:cNvPr id="10" name="Picture 9">
            <a:extLst>
              <a:ext uri="{FF2B5EF4-FFF2-40B4-BE49-F238E27FC236}">
                <a16:creationId xmlns:a16="http://schemas.microsoft.com/office/drawing/2014/main" id="{DEEF2A54-15A6-0443-92A1-DA8D4C57F049}"/>
              </a:ext>
            </a:extLst>
          </p:cNvPr>
          <p:cNvPicPr>
            <a:picLocks noChangeAspect="1"/>
          </p:cNvPicPr>
          <p:nvPr/>
        </p:nvPicPr>
        <p:blipFill>
          <a:blip r:embed="rId5">
            <a:alphaModFix amt="19000"/>
            <a:extLst>
              <a:ext uri="{28A0092B-C50C-407E-A947-70E740481C1C}">
                <a14:useLocalDpi xmlns:a14="http://schemas.microsoft.com/office/drawing/2010/main" val="0"/>
              </a:ext>
            </a:extLst>
          </a:blip>
          <a:stretch>
            <a:fillRect/>
          </a:stretch>
        </p:blipFill>
        <p:spPr>
          <a:xfrm>
            <a:off x="4189412" y="515071"/>
            <a:ext cx="8901019" cy="5989784"/>
          </a:xfrm>
          <a:prstGeom prst="rect">
            <a:avLst/>
          </a:prstGeom>
        </p:spPr>
      </p:pic>
    </p:spTree>
    <p:extLst>
      <p:ext uri="{BB962C8B-B14F-4D97-AF65-F5344CB8AC3E}">
        <p14:creationId xmlns:p14="http://schemas.microsoft.com/office/powerpoint/2010/main" val="153205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PUTTING IDEAS TOGETHER</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r>
                  <a:rPr lang="en-US" sz="2400" dirty="0">
                    <a:solidFill>
                      <a:schemeClr val="bg1"/>
                    </a:solidFill>
                    <a:latin typeface="Cordia New" panose="020B0304020202020204" pitchFamily="34" charset="-34"/>
                    <a:cs typeface="Cordia New" panose="020B0304020202020204" pitchFamily="34" charset="-34"/>
                  </a:rPr>
                  <a:t>Here is the Ford-Fulkerson algorithm for finding max flow:</a:t>
                </a:r>
              </a:p>
              <a:p>
                <a:pPr lvl="1"/>
                <a:r>
                  <a:rPr lang="en-US" sz="2400" dirty="0">
                    <a:solidFill>
                      <a:schemeClr val="bg1"/>
                    </a:solidFill>
                    <a:latin typeface="Cordia New" panose="020B0304020202020204" pitchFamily="34" charset="-34"/>
                    <a:cs typeface="Cordia New" panose="020B0304020202020204" pitchFamily="34" charset="-34"/>
                  </a:rPr>
                  <a:t>Start with the all-zero flow. </a:t>
                </a:r>
              </a:p>
              <a:p>
                <a:pPr lvl="1"/>
                <a:r>
                  <a:rPr lang="en-US" sz="2400" dirty="0">
                    <a:solidFill>
                      <a:schemeClr val="bg1"/>
                    </a:solidFill>
                    <a:latin typeface="Cordia New" panose="020B0304020202020204" pitchFamily="34" charset="-34"/>
                    <a:cs typeface="Cordia New" panose="020B0304020202020204" pitchFamily="34" charset="-34"/>
                  </a:rPr>
                  <a:t>Let current flow be </a:t>
                </a:r>
                <a14:m>
                  <m:oMath xmlns:m="http://schemas.openxmlformats.org/officeDocument/2006/math">
                    <m:r>
                      <a:rPr lang="en-US" sz="2400" i="1" smtClean="0">
                        <a:solidFill>
                          <a:schemeClr val="bg1"/>
                        </a:solidFill>
                        <a:latin typeface="Cambria Math" panose="02040503050406030204" pitchFamily="18" charset="0"/>
                      </a:rPr>
                      <m:t>𝑓</m:t>
                    </m:r>
                  </m:oMath>
                </a14:m>
                <a:endParaRPr lang="en-US" sz="2400" dirty="0">
                  <a:solidFill>
                    <a:schemeClr val="bg1"/>
                  </a:solidFill>
                  <a:latin typeface="Cordia New" panose="020B0304020202020204" pitchFamily="34" charset="-34"/>
                  <a:cs typeface="Cordia New" panose="020B0304020202020204" pitchFamily="34" charset="-34"/>
                </a:endParaRPr>
              </a:p>
              <a:p>
                <a:pPr lvl="1"/>
                <a:r>
                  <a:rPr lang="en-US" sz="2400" dirty="0">
                    <a:solidFill>
                      <a:schemeClr val="bg1"/>
                    </a:solidFill>
                    <a:latin typeface="Cordia New" panose="020B0304020202020204" pitchFamily="34" charset="-34"/>
                    <a:cs typeface="Cordia New" panose="020B0304020202020204" pitchFamily="34" charset="-34"/>
                  </a:rPr>
                  <a:t>Construct residual graph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𝐺</m:t>
                        </m:r>
                      </m:e>
                      <m:sub>
                        <m:r>
                          <a:rPr lang="en-US" sz="2400" i="1">
                            <a:solidFill>
                              <a:schemeClr val="bg1"/>
                            </a:solidFill>
                            <a:latin typeface="Cambria Math" panose="02040503050406030204" pitchFamily="18" charset="0"/>
                          </a:rPr>
                          <m:t>𝑓</m:t>
                        </m:r>
                      </m:sub>
                    </m:sSub>
                  </m:oMath>
                </a14:m>
                <a:endParaRPr lang="en-US" sz="2400" dirty="0">
                  <a:solidFill>
                    <a:schemeClr val="bg1"/>
                  </a:solidFill>
                  <a:latin typeface="Cordia New" panose="020B0304020202020204" pitchFamily="34" charset="-34"/>
                  <a:cs typeface="Cordia New" panose="020B0304020202020204" pitchFamily="34" charset="-34"/>
                </a:endParaRPr>
              </a:p>
              <a:p>
                <a:pPr lvl="1"/>
                <a:r>
                  <a:rPr lang="en-US" sz="2400" dirty="0">
                    <a:solidFill>
                      <a:schemeClr val="bg1"/>
                    </a:solidFill>
                    <a:latin typeface="Cordia New" panose="020B0304020202020204" pitchFamily="34" charset="-34"/>
                    <a:cs typeface="Cordia New" panose="020B0304020202020204" pitchFamily="34" charset="-34"/>
                  </a:rPr>
                  <a:t>While there is a path from </a:t>
                </a:r>
                <a14:m>
                  <m:oMath xmlns:m="http://schemas.openxmlformats.org/officeDocument/2006/math">
                    <m:r>
                      <a:rPr lang="en-US" sz="2400" i="1">
                        <a:solidFill>
                          <a:schemeClr val="bg1"/>
                        </a:solidFill>
                        <a:latin typeface="Cambria Math" panose="02040503050406030204" pitchFamily="18" charset="0"/>
                      </a:rPr>
                      <m:t>𝑠</m:t>
                    </m:r>
                    <m:r>
                      <m:rPr>
                        <m:nor/>
                      </m:rPr>
                      <a:rPr lang="en-US" sz="2400">
                        <a:solidFill>
                          <a:schemeClr val="bg1"/>
                        </a:solidFill>
                        <a:latin typeface="Cordia New" panose="020B0304020202020204" pitchFamily="34" charset="-34"/>
                        <a:cs typeface="Cordia New" panose="020B0304020202020204" pitchFamily="34" charset="-34"/>
                      </a:rPr>
                      <m:t> </m:t>
                    </m:r>
                    <m:r>
                      <m:rPr>
                        <m:nor/>
                      </m:rPr>
                      <a:rPr lang="en-US" sz="2400">
                        <a:solidFill>
                          <a:schemeClr val="bg1"/>
                        </a:solidFill>
                        <a:latin typeface="Cordia New" panose="020B0304020202020204" pitchFamily="34" charset="-34"/>
                        <a:cs typeface="Cordia New" panose="020B0304020202020204" pitchFamily="34" charset="-34"/>
                      </a:rPr>
                      <m:t>to</m:t>
                    </m:r>
                    <m:r>
                      <m:rPr>
                        <m:nor/>
                      </m:rPr>
                      <a:rPr lang="en-US" sz="2400">
                        <a:solidFill>
                          <a:schemeClr val="bg1"/>
                        </a:solidFill>
                        <a:latin typeface="Cordia New" panose="020B0304020202020204" pitchFamily="34" charset="-34"/>
                        <a:cs typeface="Cordia New" panose="020B0304020202020204" pitchFamily="34" charset="-34"/>
                      </a:rPr>
                      <m:t> </m:t>
                    </m:r>
                    <m:r>
                      <a:rPr lang="en-US" sz="2400" i="1">
                        <a:solidFill>
                          <a:schemeClr val="bg1"/>
                        </a:solidFill>
                        <a:latin typeface="Cambria Math" panose="02040503050406030204" pitchFamily="18" charset="0"/>
                      </a:rPr>
                      <m:t>𝑡</m:t>
                    </m:r>
                    <m:r>
                      <a:rPr lang="en-US" sz="2400" i="1">
                        <a:solidFill>
                          <a:schemeClr val="bg1"/>
                        </a:solidFill>
                        <a:latin typeface="Cambria Math" panose="02040503050406030204" pitchFamily="18" charset="0"/>
                      </a:rPr>
                      <m:t> </m:t>
                    </m:r>
                    <m:r>
                      <m:rPr>
                        <m:nor/>
                      </m:rPr>
                      <a:rPr lang="en-US" sz="2400">
                        <a:solidFill>
                          <a:schemeClr val="bg1"/>
                        </a:solidFill>
                        <a:latin typeface="Cordia New" panose="020B0304020202020204" pitchFamily="34" charset="-34"/>
                        <a:cs typeface="Cordia New" panose="020B0304020202020204" pitchFamily="34" charset="-34"/>
                      </a:rPr>
                      <m:t>in</m:t>
                    </m:r>
                    <m:r>
                      <m:rPr>
                        <m:nor/>
                      </m:rPr>
                      <a:rPr lang="en-US" sz="2400">
                        <a:solidFill>
                          <a:schemeClr val="bg1"/>
                        </a:solidFill>
                        <a:latin typeface="Cordia New" panose="020B0304020202020204" pitchFamily="34" charset="-34"/>
                        <a:cs typeface="Cordia New" panose="020B0304020202020204" pitchFamily="34" charset="-34"/>
                      </a:rPr>
                      <m:t> </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𝐺</m:t>
                        </m:r>
                      </m:e>
                      <m:sub>
                        <m:r>
                          <a:rPr lang="en-US" sz="2400" i="1">
                            <a:solidFill>
                              <a:schemeClr val="bg1"/>
                            </a:solidFill>
                            <a:latin typeface="Cambria Math" panose="02040503050406030204" pitchFamily="18" charset="0"/>
                          </a:rPr>
                          <m:t>𝑓</m:t>
                        </m:r>
                      </m:sub>
                    </m:sSub>
                  </m:oMath>
                </a14:m>
                <a:endParaRPr lang="en-US" sz="2400" dirty="0">
                  <a:solidFill>
                    <a:schemeClr val="bg1"/>
                  </a:solidFill>
                  <a:latin typeface="Cordia New" panose="020B0304020202020204" pitchFamily="34" charset="-34"/>
                  <a:cs typeface="Cordia New" panose="020B0304020202020204" pitchFamily="34" charset="-34"/>
                </a:endParaRPr>
              </a:p>
              <a:p>
                <a:pPr lvl="2"/>
                <a:r>
                  <a:rPr lang="en-US" sz="2400" dirty="0">
                    <a:solidFill>
                      <a:schemeClr val="bg1"/>
                    </a:solidFill>
                    <a:latin typeface="Cordia New" panose="020B0304020202020204" pitchFamily="34" charset="-34"/>
                    <a:cs typeface="Cordia New" panose="020B0304020202020204" pitchFamily="34" charset="-34"/>
                  </a:rPr>
                  <a:t>Find a flow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𝑓</m:t>
                        </m:r>
                      </m:e>
                      <m:sub>
                        <m:r>
                          <a:rPr lang="en-US" sz="2400" i="1">
                            <a:solidFill>
                              <a:schemeClr val="bg1"/>
                            </a:solidFill>
                            <a:latin typeface="Cambria Math" panose="02040503050406030204" pitchFamily="18" charset="0"/>
                          </a:rPr>
                          <m:t>1</m:t>
                        </m:r>
                      </m:sub>
                    </m:sSub>
                  </m:oMath>
                </a14:m>
                <a:r>
                  <a:rPr lang="en-US" sz="2400" dirty="0">
                    <a:solidFill>
                      <a:schemeClr val="bg1"/>
                    </a:solidFill>
                    <a:latin typeface="Cordia New" panose="020B0304020202020204" pitchFamily="34" charset="-34"/>
                    <a:cs typeface="Cordia New" panose="020B0304020202020204" pitchFamily="34" charset="-34"/>
                  </a:rPr>
                  <a:t> on such a path (limited by min capacity on path).</a:t>
                </a:r>
              </a:p>
              <a:p>
                <a:pPr lvl="2"/>
                <a:r>
                  <a:rPr lang="en-US" sz="2400" dirty="0">
                    <a:solidFill>
                      <a:schemeClr val="bg1"/>
                    </a:solidFill>
                    <a:latin typeface="Cordia New" panose="020B0304020202020204" pitchFamily="34" charset="-34"/>
                    <a:cs typeface="Cordia New" panose="020B0304020202020204" pitchFamily="34" charset="-34"/>
                  </a:rPr>
                  <a:t>Set new flow to be </a:t>
                </a:r>
                <a14:m>
                  <m:oMath xmlns:m="http://schemas.openxmlformats.org/officeDocument/2006/math">
                    <m:r>
                      <a:rPr lang="en-US" sz="2400" i="1">
                        <a:solidFill>
                          <a:schemeClr val="bg1"/>
                        </a:solidFill>
                        <a:latin typeface="Cambria Math" panose="02040503050406030204" pitchFamily="18" charset="0"/>
                      </a:rPr>
                      <m:t>𝑓</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𝑓</m:t>
                    </m:r>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𝑓</m:t>
                        </m:r>
                      </m:e>
                      <m:sub>
                        <m:r>
                          <a:rPr lang="en-US" sz="2400" i="1">
                            <a:solidFill>
                              <a:schemeClr val="bg1"/>
                            </a:solidFill>
                            <a:latin typeface="Cambria Math" panose="02040503050406030204" pitchFamily="18" charset="0"/>
                          </a:rPr>
                          <m:t>1</m:t>
                        </m:r>
                      </m:sub>
                    </m:sSub>
                  </m:oMath>
                </a14:m>
                <a:endParaRPr lang="en-US" sz="2400" dirty="0">
                  <a:solidFill>
                    <a:schemeClr val="bg1"/>
                  </a:solidFill>
                  <a:latin typeface="Cordia New" panose="020B0304020202020204" pitchFamily="34" charset="-34"/>
                  <a:cs typeface="Cordia New" panose="020B0304020202020204" pitchFamily="34" charset="-34"/>
                </a:endParaRPr>
              </a:p>
              <a:p>
                <a:pPr lvl="2"/>
                <a:r>
                  <a:rPr lang="en-US" sz="2400" dirty="0">
                    <a:solidFill>
                      <a:schemeClr val="bg1"/>
                    </a:solidFill>
                    <a:latin typeface="Cordia New" panose="020B0304020202020204" pitchFamily="34" charset="-34"/>
                    <a:cs typeface="Cordia New" panose="020B0304020202020204" pitchFamily="34" charset="-34"/>
                  </a:rPr>
                  <a:t>Construct new residual graph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𝐺</m:t>
                        </m:r>
                      </m:e>
                      <m:sub>
                        <m:r>
                          <a:rPr lang="en-US" sz="2400" i="1">
                            <a:solidFill>
                              <a:schemeClr val="bg1"/>
                            </a:solidFill>
                            <a:latin typeface="Cambria Math" panose="02040503050406030204" pitchFamily="18" charset="0"/>
                          </a:rPr>
                          <m:t>𝑓</m:t>
                        </m:r>
                      </m:sub>
                    </m:sSub>
                  </m:oMath>
                </a14:m>
                <a:endParaRPr lang="en-US" sz="2400" dirty="0">
                  <a:solidFill>
                    <a:schemeClr val="bg1"/>
                  </a:solidFill>
                  <a:latin typeface="Cordia New" panose="020B0304020202020204" pitchFamily="34" charset="-34"/>
                  <a:cs typeface="Cordia New" panose="020B0304020202020204" pitchFamily="34" charset="-34"/>
                </a:endParaRPr>
              </a:p>
              <a:p>
                <a:pPr lvl="2"/>
                <a:endParaRPr lang="en-US" sz="2400" dirty="0">
                  <a:solidFill>
                    <a:schemeClr val="bg1"/>
                  </a:solidFill>
                  <a:latin typeface="Cordia New" panose="020B0304020202020204" pitchFamily="34" charset="-34"/>
                  <a:cs typeface="Cordia New" panose="020B0304020202020204" pitchFamily="34" charset="-34"/>
                </a:endParaRPr>
              </a:p>
              <a:p>
                <a:r>
                  <a:rPr lang="en-US" sz="2400" dirty="0">
                    <a:solidFill>
                      <a:schemeClr val="bg1"/>
                    </a:solidFill>
                    <a:latin typeface="Cordia New" panose="020B0304020202020204" pitchFamily="34" charset="-34"/>
                    <a:cs typeface="Cordia New" panose="020B0304020202020204" pitchFamily="34" charset="-34"/>
                  </a:rPr>
                  <a:t>Easy to see that the algorithm only produces feasible flows.</a:t>
                </a:r>
              </a:p>
              <a:p>
                <a:r>
                  <a:rPr lang="en-US" sz="2400" dirty="0">
                    <a:solidFill>
                      <a:schemeClr val="bg1"/>
                    </a:solidFill>
                    <a:latin typeface="Cordia New" panose="020B0304020202020204" pitchFamily="34" charset="-34"/>
                    <a:cs typeface="Cordia New" panose="020B0304020202020204" pitchFamily="34" charset="-34"/>
                  </a:rPr>
                  <a:t>But does it get the optimum? And do so fast?</a:t>
                </a:r>
              </a:p>
              <a:p>
                <a:pPr lvl="1"/>
                <a:endParaRPr lang="en-US" sz="2400" dirty="0">
                  <a:solidFill>
                    <a:schemeClr val="bg1"/>
                  </a:solidFill>
                  <a:latin typeface="Cordia New" panose="020B0304020202020204" pitchFamily="34" charset="-34"/>
                  <a:cs typeface="Cordia New" panose="020B0304020202020204" pitchFamily="34" charset="-34"/>
                </a:endParaRPr>
              </a:p>
              <a:p>
                <a:pPr lvl="1"/>
                <a:endParaRPr lang="en-US" sz="2400" dirty="0">
                  <a:solidFill>
                    <a:schemeClr val="bg1"/>
                  </a:solidFill>
                  <a:latin typeface="Cordia New" panose="020B0304020202020204" pitchFamily="34" charset="-34"/>
                  <a:cs typeface="Cordia New" panose="020B0304020202020204" pitchFamily="34" charset="-34"/>
                </a:endParaRP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724" t="-2616" b="-784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pic>
        <p:nvPicPr>
          <p:cNvPr id="9" name="Picture 8">
            <a:extLst>
              <a:ext uri="{FF2B5EF4-FFF2-40B4-BE49-F238E27FC236}">
                <a16:creationId xmlns:a16="http://schemas.microsoft.com/office/drawing/2014/main" id="{2CC10835-15C4-0148-B7CF-963C3AC3B9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5812" y="1981200"/>
            <a:ext cx="2480231" cy="68324"/>
          </a:xfrm>
          <a:prstGeom prst="rect">
            <a:avLst/>
          </a:prstGeom>
        </p:spPr>
      </p:pic>
    </p:spTree>
    <p:extLst>
      <p:ext uri="{BB962C8B-B14F-4D97-AF65-F5344CB8AC3E}">
        <p14:creationId xmlns:p14="http://schemas.microsoft.com/office/powerpoint/2010/main" val="243663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NOT SO FAST</a:t>
            </a:r>
          </a:p>
        </p:txBody>
      </p:sp>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3">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sp>
        <p:nvSpPr>
          <p:cNvPr id="11" name="Oval 10">
            <a:extLst>
              <a:ext uri="{FF2B5EF4-FFF2-40B4-BE49-F238E27FC236}">
                <a16:creationId xmlns:a16="http://schemas.microsoft.com/office/drawing/2014/main" id="{D40CAA9D-DB5D-9F49-B65D-351D92B7394F}"/>
              </a:ext>
            </a:extLst>
          </p:cNvPr>
          <p:cNvSpPr/>
          <p:nvPr/>
        </p:nvSpPr>
        <p:spPr>
          <a:xfrm>
            <a:off x="4499109" y="2118611"/>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ordia New" panose="020B0304020202020204" pitchFamily="34" charset="-34"/>
                <a:cs typeface="Cordia New" panose="020B0304020202020204" pitchFamily="34" charset="-34"/>
              </a:rPr>
              <a:t>s</a:t>
            </a:r>
          </a:p>
        </p:txBody>
      </p:sp>
      <p:sp>
        <p:nvSpPr>
          <p:cNvPr id="12" name="Oval 11">
            <a:extLst>
              <a:ext uri="{FF2B5EF4-FFF2-40B4-BE49-F238E27FC236}">
                <a16:creationId xmlns:a16="http://schemas.microsoft.com/office/drawing/2014/main" id="{8B925855-0497-0D42-9FBE-E9A680E3CBEF}"/>
              </a:ext>
            </a:extLst>
          </p:cNvPr>
          <p:cNvSpPr/>
          <p:nvPr/>
        </p:nvSpPr>
        <p:spPr>
          <a:xfrm>
            <a:off x="5738187" y="1210837"/>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ordia New" panose="020B0304020202020204" pitchFamily="34" charset="-34"/>
                <a:cs typeface="Cordia New" panose="020B0304020202020204" pitchFamily="34" charset="-34"/>
              </a:rPr>
              <a:t>a</a:t>
            </a:r>
          </a:p>
        </p:txBody>
      </p:sp>
      <p:sp>
        <p:nvSpPr>
          <p:cNvPr id="14" name="Oval 13">
            <a:extLst>
              <a:ext uri="{FF2B5EF4-FFF2-40B4-BE49-F238E27FC236}">
                <a16:creationId xmlns:a16="http://schemas.microsoft.com/office/drawing/2014/main" id="{2B73DB5D-7E6D-B245-BBDF-6E2280778894}"/>
              </a:ext>
            </a:extLst>
          </p:cNvPr>
          <p:cNvSpPr/>
          <p:nvPr/>
        </p:nvSpPr>
        <p:spPr>
          <a:xfrm>
            <a:off x="5738187" y="2980002"/>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ordia New" panose="020B0304020202020204" pitchFamily="34" charset="-34"/>
                <a:cs typeface="Cordia New" panose="020B0304020202020204" pitchFamily="34" charset="-34"/>
              </a:rPr>
              <a:t>b</a:t>
            </a:r>
          </a:p>
        </p:txBody>
      </p:sp>
      <p:sp>
        <p:nvSpPr>
          <p:cNvPr id="15" name="Oval 14">
            <a:extLst>
              <a:ext uri="{FF2B5EF4-FFF2-40B4-BE49-F238E27FC236}">
                <a16:creationId xmlns:a16="http://schemas.microsoft.com/office/drawing/2014/main" id="{CE2BCF5A-A0BE-7F42-AACE-5C2966EBD342}"/>
              </a:ext>
            </a:extLst>
          </p:cNvPr>
          <p:cNvSpPr/>
          <p:nvPr/>
        </p:nvSpPr>
        <p:spPr>
          <a:xfrm>
            <a:off x="7031131" y="2082552"/>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ordia New" panose="020B0304020202020204" pitchFamily="34" charset="-34"/>
                <a:cs typeface="Cordia New" panose="020B0304020202020204" pitchFamily="34" charset="-34"/>
              </a:rPr>
              <a:t>t</a:t>
            </a:r>
          </a:p>
        </p:txBody>
      </p:sp>
      <p:cxnSp>
        <p:nvCxnSpPr>
          <p:cNvPr id="16" name="Straight Arrow Connector 15">
            <a:extLst>
              <a:ext uri="{FF2B5EF4-FFF2-40B4-BE49-F238E27FC236}">
                <a16:creationId xmlns:a16="http://schemas.microsoft.com/office/drawing/2014/main" id="{0787589C-7DE4-4C43-9BF2-E5B9CC6AF7CF}"/>
              </a:ext>
            </a:extLst>
          </p:cNvPr>
          <p:cNvCxnSpPr>
            <a:stCxn id="11" idx="7"/>
            <a:endCxn id="12" idx="2"/>
          </p:cNvCxnSpPr>
          <p:nvPr/>
        </p:nvCxnSpPr>
        <p:spPr>
          <a:xfrm flipV="1">
            <a:off x="4804518" y="1416246"/>
            <a:ext cx="933669" cy="762528"/>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AC23614-B81A-5142-83D1-BCD1FF95D6DA}"/>
              </a:ext>
            </a:extLst>
          </p:cNvPr>
          <p:cNvCxnSpPr>
            <a:stCxn id="12" idx="4"/>
            <a:endCxn id="14" idx="0"/>
          </p:cNvCxnSpPr>
          <p:nvPr/>
        </p:nvCxnSpPr>
        <p:spPr>
          <a:xfrm>
            <a:off x="5917092" y="1621655"/>
            <a:ext cx="0" cy="135834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4D91ED5-DB12-9F4D-884F-2DB0491137E9}"/>
              </a:ext>
            </a:extLst>
          </p:cNvPr>
          <p:cNvCxnSpPr>
            <a:stCxn id="11" idx="5"/>
            <a:endCxn id="14" idx="2"/>
          </p:cNvCxnSpPr>
          <p:nvPr/>
        </p:nvCxnSpPr>
        <p:spPr>
          <a:xfrm>
            <a:off x="4804518" y="2469266"/>
            <a:ext cx="933669" cy="71614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223536-4DCC-2B49-84C5-E3C6DEB4BE75}"/>
              </a:ext>
            </a:extLst>
          </p:cNvPr>
          <p:cNvCxnSpPr>
            <a:cxnSpLocks/>
            <a:stCxn id="12" idx="6"/>
            <a:endCxn id="15" idx="1"/>
          </p:cNvCxnSpPr>
          <p:nvPr/>
        </p:nvCxnSpPr>
        <p:spPr>
          <a:xfrm>
            <a:off x="6095996" y="1416246"/>
            <a:ext cx="987535" cy="72646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29B73D5-697D-AB46-92A6-8E0C0F9A9CCB}"/>
              </a:ext>
            </a:extLst>
          </p:cNvPr>
          <p:cNvCxnSpPr>
            <a:cxnSpLocks/>
            <a:stCxn id="14" idx="6"/>
            <a:endCxn id="15" idx="3"/>
          </p:cNvCxnSpPr>
          <p:nvPr/>
        </p:nvCxnSpPr>
        <p:spPr>
          <a:xfrm flipV="1">
            <a:off x="6095996" y="2433207"/>
            <a:ext cx="987535" cy="752204"/>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D5B7021-E3C6-8840-AC69-F438D9385514}"/>
              </a:ext>
            </a:extLst>
          </p:cNvPr>
          <p:cNvSpPr txBox="1"/>
          <p:nvPr/>
        </p:nvSpPr>
        <p:spPr>
          <a:xfrm>
            <a:off x="5865503" y="2053551"/>
            <a:ext cx="465192" cy="461665"/>
          </a:xfrm>
          <a:prstGeom prst="rect">
            <a:avLst/>
          </a:prstGeom>
          <a:noFill/>
        </p:spPr>
        <p:txBody>
          <a:bodyPr wrap="none" rtlCol="0">
            <a:spAutoFit/>
          </a:bodyPr>
          <a:lstStyle/>
          <a:p>
            <a:r>
              <a:rPr lang="en-US" sz="2400" dirty="0">
                <a:latin typeface="Cordia New" panose="020B0304020202020204" pitchFamily="34" charset="-34"/>
                <a:ea typeface="Cambria Math" panose="02040503050406030204" pitchFamily="18" charset="0"/>
                <a:cs typeface="Cordia New" panose="020B0304020202020204" pitchFamily="34" charset="-34"/>
              </a:rPr>
              <a:t>1,1</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07BB-D77C-0041-B29B-81AD4E9B7BFA}"/>
                  </a:ext>
                </a:extLst>
              </p:cNvPr>
              <p:cNvSpPr txBox="1"/>
              <p:nvPr/>
            </p:nvSpPr>
            <p:spPr>
              <a:xfrm>
                <a:off x="5081330" y="3428511"/>
                <a:ext cx="173579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Graph </a:t>
                </a:r>
                <a14:m>
                  <m:oMath xmlns:m="http://schemas.openxmlformats.org/officeDocument/2006/math">
                    <m:r>
                      <a:rPr lang="en-US" sz="2400" b="0" i="1" smtClean="0">
                        <a:latin typeface="Cambria Math" panose="02040503050406030204" pitchFamily="18" charset="0"/>
                      </a:rPr>
                      <m:t>𝐺</m:t>
                    </m:r>
                    <m:r>
                      <m:rPr>
                        <m:nor/>
                      </m:rPr>
                      <a:rPr lang="en-US" sz="2400" b="0" i="0" smtClean="0">
                        <a:latin typeface="Cordia New" panose="020B0304020202020204" pitchFamily="34" charset="-34"/>
                        <a:cs typeface="Cordia New" panose="020B0304020202020204" pitchFamily="34" charset="-34"/>
                      </a:rPr>
                      <m:t> </m:t>
                    </m:r>
                    <m:r>
                      <m:rPr>
                        <m:nor/>
                      </m:rPr>
                      <a:rPr lang="en-US" sz="2400" b="0" i="0" smtClean="0">
                        <a:latin typeface="Cordia New" panose="020B0304020202020204" pitchFamily="34" charset="-34"/>
                        <a:cs typeface="Cordia New" panose="020B0304020202020204" pitchFamily="34" charset="-34"/>
                      </a:rPr>
                      <m:t>flow</m:t>
                    </m:r>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oMath>
                </a14:m>
                <a:endParaRPr lang="en-US" sz="2400" dirty="0">
                  <a:latin typeface="Cordia New" panose="020B0304020202020204" pitchFamily="34" charset="-34"/>
                  <a:cs typeface="Cordia New" panose="020B0304020202020204" pitchFamily="34" charset="-34"/>
                </a:endParaRPr>
              </a:p>
            </p:txBody>
          </p:sp>
        </mc:Choice>
        <mc:Fallback xmlns="">
          <p:sp>
            <p:nvSpPr>
              <p:cNvPr id="26" name="TextBox 25">
                <a:extLst>
                  <a:ext uri="{FF2B5EF4-FFF2-40B4-BE49-F238E27FC236}">
                    <a16:creationId xmlns:a16="http://schemas.microsoft.com/office/drawing/2014/main" id="{01C207BB-D77C-0041-B29B-81AD4E9B7BFA}"/>
                  </a:ext>
                </a:extLst>
              </p:cNvPr>
              <p:cNvSpPr txBox="1">
                <a:spLocks noRot="1" noChangeAspect="1" noMove="1" noResize="1" noEditPoints="1" noAdjustHandles="1" noChangeArrowheads="1" noChangeShapeType="1" noTextEdit="1"/>
              </p:cNvSpPr>
              <p:nvPr/>
            </p:nvSpPr>
            <p:spPr>
              <a:xfrm>
                <a:off x="5081330" y="3428511"/>
                <a:ext cx="1735796" cy="461665"/>
              </a:xfrm>
              <a:prstGeom prst="rect">
                <a:avLst/>
              </a:prstGeom>
              <a:blipFill>
                <a:blip r:embed="rId13"/>
                <a:stretch>
                  <a:fillRect l="-5072" t="-10811" r="-2174" b="-324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02A2772-0AE3-454A-A5AB-492AE9F90BC6}"/>
                  </a:ext>
                </a:extLst>
              </p:cNvPr>
              <p:cNvSpPr txBox="1"/>
              <p:nvPr/>
            </p:nvSpPr>
            <p:spPr>
              <a:xfrm>
                <a:off x="743940" y="3986639"/>
                <a:ext cx="10913072"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ordia New" panose="020B0304020202020204" pitchFamily="34" charset="-34"/>
                    <a:cs typeface="Cordia New" panose="020B0304020202020204" pitchFamily="34" charset="-34"/>
                  </a:rPr>
                  <a:t>You can see that the algorithm could repeatedly take a path involving the middle edge</a:t>
                </a:r>
                <a:br>
                  <a:rPr lang="en-US" sz="2400" dirty="0">
                    <a:latin typeface="Cordia New" panose="020B0304020202020204" pitchFamily="34" charset="-34"/>
                    <a:cs typeface="Cordia New" panose="020B0304020202020204" pitchFamily="34" charset="-34"/>
                  </a:rPr>
                </a:br>
                <a:r>
                  <a:rPr lang="en-US" sz="2400" dirty="0">
                    <a:latin typeface="Cordia New" panose="020B0304020202020204" pitchFamily="34" charset="-34"/>
                    <a:cs typeface="Cordia New" panose="020B0304020202020204" pitchFamily="34" charset="-34"/>
                  </a:rPr>
                  <a:t>and only be able to augment the flow value by 1 per iteration.</a:t>
                </a:r>
              </a:p>
              <a:p>
                <a:endParaRPr lang="en-US" sz="2400" dirty="0">
                  <a:latin typeface="Cordia New" panose="020B0304020202020204" pitchFamily="34" charset="-34"/>
                  <a:cs typeface="Cordia New" panose="020B0304020202020204" pitchFamily="34" charset="-34"/>
                </a:endParaRPr>
              </a:p>
              <a:p>
                <a:pPr marL="342900" indent="-342900">
                  <a:buFont typeface="Arial" panose="020B0604020202020204" pitchFamily="34" charset="0"/>
                  <a:buChar char="•"/>
                </a:pPr>
                <a:r>
                  <a:rPr lang="en-US" sz="2400" dirty="0">
                    <a:latin typeface="Cordia New" panose="020B0304020202020204" pitchFamily="34" charset="-34"/>
                    <a:cs typeface="Cordia New" panose="020B0304020202020204" pitchFamily="34" charset="-34"/>
                  </a:rPr>
                  <a:t>It will take 2 million iterations to arrive at the flow value of 2 million. This is not efficient</a:t>
                </a:r>
                <a:br>
                  <a:rPr lang="en-US" sz="2400" dirty="0">
                    <a:latin typeface="Cordia New" panose="020B0304020202020204" pitchFamily="34" charset="-34"/>
                    <a:cs typeface="Cordia New" panose="020B0304020202020204" pitchFamily="34" charset="-34"/>
                  </a:rPr>
                </a:br>
                <a:r>
                  <a:rPr lang="en-US" sz="2400" dirty="0">
                    <a:latin typeface="Cordia New" panose="020B0304020202020204" pitchFamily="34" charset="-34"/>
                    <a:cs typeface="Cordia New" panose="020B0304020202020204" pitchFamily="34" charset="-34"/>
                  </a:rPr>
                  <a:t>because capacity </a:t>
                </a:r>
                <a14:m>
                  <m:oMath xmlns:m="http://schemas.openxmlformats.org/officeDocument/2006/math">
                    <m:r>
                      <a:rPr lang="en-US" sz="2400" b="0" i="1" smtClean="0">
                        <a:latin typeface="Cambria Math" panose="02040503050406030204" pitchFamily="18" charset="0"/>
                      </a:rPr>
                      <m:t>𝑛</m:t>
                    </m:r>
                  </m:oMath>
                </a14:m>
                <a:r>
                  <a:rPr lang="en-US" sz="2400" dirty="0">
                    <a:latin typeface="Cordia New" panose="020B0304020202020204" pitchFamily="34" charset="-34"/>
                    <a:cs typeface="Cordia New" panose="020B0304020202020204" pitchFamily="34" charset="-34"/>
                  </a:rPr>
                  <a:t> can be represented by </a:t>
                </a: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log</m:t>
                        </m:r>
                      </m:fName>
                      <m:e>
                        <m:r>
                          <a:rPr lang="en-US" sz="2400" b="0" i="1" smtClean="0">
                            <a:latin typeface="Cambria Math" panose="02040503050406030204" pitchFamily="18" charset="0"/>
                          </a:rPr>
                          <m:t>𝑛</m:t>
                        </m:r>
                      </m:e>
                    </m:func>
                  </m:oMath>
                </a14:m>
                <a:r>
                  <a:rPr lang="en-US" sz="2400" dirty="0">
                    <a:latin typeface="Cordia New" panose="020B0304020202020204" pitchFamily="34" charset="-34"/>
                    <a:cs typeface="Cordia New" panose="020B0304020202020204" pitchFamily="34" charset="-34"/>
                  </a:rPr>
                  <a:t> input bits.</a:t>
                </a:r>
              </a:p>
              <a:p>
                <a:endParaRPr lang="en-US" sz="2400" dirty="0">
                  <a:latin typeface="Cordia New" panose="020B0304020202020204" pitchFamily="34" charset="-34"/>
                  <a:cs typeface="Cordia New" panose="020B0304020202020204" pitchFamily="34" charset="-34"/>
                </a:endParaRPr>
              </a:p>
              <a:p>
                <a:pPr marL="342900" indent="-342900">
                  <a:buFont typeface="Arial" panose="020B0604020202020204" pitchFamily="34" charset="0"/>
                  <a:buChar char="•"/>
                </a:pPr>
                <a:r>
                  <a:rPr lang="en-US" sz="2400" dirty="0">
                    <a:latin typeface="Cordia New" panose="020B0304020202020204" pitchFamily="34" charset="-34"/>
                    <a:cs typeface="Cordia New" panose="020B0304020202020204" pitchFamily="34" charset="-34"/>
                  </a:rPr>
                  <a:t>But if capacities are small integers, then this algorithm is okay.</a:t>
                </a:r>
              </a:p>
            </p:txBody>
          </p:sp>
        </mc:Choice>
        <mc:Fallback xmlns="">
          <p:sp>
            <p:nvSpPr>
              <p:cNvPr id="27" name="TextBox 26">
                <a:extLst>
                  <a:ext uri="{FF2B5EF4-FFF2-40B4-BE49-F238E27FC236}">
                    <a16:creationId xmlns:a16="http://schemas.microsoft.com/office/drawing/2014/main" id="{702A2772-0AE3-454A-A5AB-492AE9F90BC6}"/>
                  </a:ext>
                </a:extLst>
              </p:cNvPr>
              <p:cNvSpPr txBox="1">
                <a:spLocks noRot="1" noChangeAspect="1" noMove="1" noResize="1" noEditPoints="1" noAdjustHandles="1" noChangeArrowheads="1" noChangeShapeType="1" noTextEdit="1"/>
              </p:cNvSpPr>
              <p:nvPr/>
            </p:nvSpPr>
            <p:spPr>
              <a:xfrm>
                <a:off x="743940" y="3986639"/>
                <a:ext cx="10913072" cy="2677656"/>
              </a:xfrm>
              <a:prstGeom prst="rect">
                <a:avLst/>
              </a:prstGeom>
              <a:blipFill>
                <a:blip r:embed="rId14"/>
                <a:stretch>
                  <a:fillRect l="-726" t="-2961" b="-4328"/>
                </a:stretch>
              </a:blipFill>
            </p:spPr>
            <p:txBody>
              <a:bodyPr/>
              <a:lstStyle/>
              <a:p>
                <a:r>
                  <a:rPr lang="en-IN">
                    <a:noFill/>
                  </a:rPr>
                  <a:t> </a:t>
                </a:r>
              </a:p>
            </p:txBody>
          </p:sp>
        </mc:Fallback>
      </mc:AlternateContent>
      <p:sp>
        <p:nvSpPr>
          <p:cNvPr id="28" name="TextBox 27">
            <a:extLst>
              <a:ext uri="{FF2B5EF4-FFF2-40B4-BE49-F238E27FC236}">
                <a16:creationId xmlns:a16="http://schemas.microsoft.com/office/drawing/2014/main" id="{B65009AD-1B16-413D-A982-C23047DEA138}"/>
              </a:ext>
            </a:extLst>
          </p:cNvPr>
          <p:cNvSpPr txBox="1"/>
          <p:nvPr/>
        </p:nvSpPr>
        <p:spPr>
          <a:xfrm>
            <a:off x="4784732" y="1405250"/>
            <a:ext cx="652743" cy="461665"/>
          </a:xfrm>
          <a:prstGeom prst="rect">
            <a:avLst/>
          </a:prstGeom>
          <a:noFill/>
        </p:spPr>
        <p:txBody>
          <a:bodyPr wrap="none" rtlCol="0">
            <a:spAutoFit/>
          </a:bodyPr>
          <a:lstStyle/>
          <a:p>
            <a:r>
              <a:rPr lang="en-US" sz="2400" dirty="0">
                <a:latin typeface="Cordia New" panose="020B0304020202020204" pitchFamily="34" charset="-34"/>
                <a:ea typeface="Cambria Math" panose="02040503050406030204" pitchFamily="18" charset="0"/>
                <a:cs typeface="Cordia New" panose="020B0304020202020204" pitchFamily="34" charset="-34"/>
              </a:rPr>
              <a:t>10</a:t>
            </a:r>
            <a:r>
              <a:rPr lang="en-US" sz="2400" baseline="30000" dirty="0">
                <a:latin typeface="Cordia New" panose="020B0304020202020204" pitchFamily="34" charset="-34"/>
                <a:ea typeface="Cambria Math" panose="02040503050406030204" pitchFamily="18" charset="0"/>
                <a:cs typeface="Cordia New" panose="020B0304020202020204" pitchFamily="34" charset="-34"/>
              </a:rPr>
              <a:t>6</a:t>
            </a:r>
            <a:r>
              <a:rPr lang="en-US" sz="2400" dirty="0">
                <a:latin typeface="Cordia New" panose="020B0304020202020204" pitchFamily="34" charset="-34"/>
                <a:ea typeface="Cambria Math" panose="02040503050406030204" pitchFamily="18" charset="0"/>
                <a:cs typeface="Cordia New" panose="020B0304020202020204" pitchFamily="34" charset="-34"/>
              </a:rPr>
              <a:t>,1</a:t>
            </a:r>
          </a:p>
        </p:txBody>
      </p:sp>
      <p:sp>
        <p:nvSpPr>
          <p:cNvPr id="3" name="Rectangle 2">
            <a:extLst>
              <a:ext uri="{FF2B5EF4-FFF2-40B4-BE49-F238E27FC236}">
                <a16:creationId xmlns:a16="http://schemas.microsoft.com/office/drawing/2014/main" id="{C50B91C0-679B-4883-A482-EFA1A32CA6EE}"/>
              </a:ext>
            </a:extLst>
          </p:cNvPr>
          <p:cNvSpPr/>
          <p:nvPr/>
        </p:nvSpPr>
        <p:spPr>
          <a:xfrm>
            <a:off x="6475412" y="2814935"/>
            <a:ext cx="652743" cy="461665"/>
          </a:xfrm>
          <a:prstGeom prst="rect">
            <a:avLst/>
          </a:prstGeom>
        </p:spPr>
        <p:txBody>
          <a:bodyPr wrap="none">
            <a:spAutoFit/>
          </a:bodyPr>
          <a:lstStyle/>
          <a:p>
            <a:r>
              <a:rPr lang="en-US" sz="2400" dirty="0">
                <a:latin typeface="Cordia New" panose="020B0304020202020204" pitchFamily="34" charset="-34"/>
                <a:ea typeface="Cambria Math" panose="02040503050406030204" pitchFamily="18" charset="0"/>
                <a:cs typeface="Cordia New" panose="020B0304020202020204" pitchFamily="34" charset="-34"/>
              </a:rPr>
              <a:t>10</a:t>
            </a:r>
            <a:r>
              <a:rPr lang="en-US" sz="2400" baseline="30000" dirty="0">
                <a:latin typeface="Cordia New" panose="020B0304020202020204" pitchFamily="34" charset="-34"/>
                <a:ea typeface="Cambria Math" panose="02040503050406030204" pitchFamily="18" charset="0"/>
                <a:cs typeface="Cordia New" panose="020B0304020202020204" pitchFamily="34" charset="-34"/>
              </a:rPr>
              <a:t>6</a:t>
            </a:r>
            <a:r>
              <a:rPr lang="en-US" sz="2400" dirty="0">
                <a:latin typeface="Cordia New" panose="020B0304020202020204" pitchFamily="34" charset="-34"/>
                <a:ea typeface="Cambria Math" panose="02040503050406030204" pitchFamily="18" charset="0"/>
                <a:cs typeface="Cordia New" panose="020B0304020202020204" pitchFamily="34" charset="-34"/>
              </a:rPr>
              <a:t>,1</a:t>
            </a:r>
          </a:p>
        </p:txBody>
      </p:sp>
      <p:sp>
        <p:nvSpPr>
          <p:cNvPr id="4" name="Rectangle 3">
            <a:extLst>
              <a:ext uri="{FF2B5EF4-FFF2-40B4-BE49-F238E27FC236}">
                <a16:creationId xmlns:a16="http://schemas.microsoft.com/office/drawing/2014/main" id="{367E0A70-17DE-4BBC-A0CB-9DEACAF1227C}"/>
              </a:ext>
            </a:extLst>
          </p:cNvPr>
          <p:cNvSpPr/>
          <p:nvPr/>
        </p:nvSpPr>
        <p:spPr>
          <a:xfrm>
            <a:off x="4799012" y="2895600"/>
            <a:ext cx="652743" cy="461665"/>
          </a:xfrm>
          <a:prstGeom prst="rect">
            <a:avLst/>
          </a:prstGeom>
        </p:spPr>
        <p:txBody>
          <a:bodyPr wrap="none">
            <a:spAutoFit/>
          </a:bodyPr>
          <a:lstStyle/>
          <a:p>
            <a:r>
              <a:rPr lang="en-US" sz="2400" dirty="0">
                <a:latin typeface="Cordia New" panose="020B0304020202020204" pitchFamily="34" charset="-34"/>
                <a:ea typeface="Cambria Math" panose="02040503050406030204" pitchFamily="18" charset="0"/>
                <a:cs typeface="Cordia New" panose="020B0304020202020204" pitchFamily="34" charset="-34"/>
              </a:rPr>
              <a:t>10</a:t>
            </a:r>
            <a:r>
              <a:rPr lang="en-US" sz="2400" baseline="30000" dirty="0">
                <a:latin typeface="Cordia New" panose="020B0304020202020204" pitchFamily="34" charset="-34"/>
                <a:ea typeface="Cambria Math" panose="02040503050406030204" pitchFamily="18" charset="0"/>
                <a:cs typeface="Cordia New" panose="020B0304020202020204" pitchFamily="34" charset="-34"/>
              </a:rPr>
              <a:t>6</a:t>
            </a:r>
            <a:r>
              <a:rPr lang="en-US" sz="2400" dirty="0">
                <a:latin typeface="Cordia New" panose="020B0304020202020204" pitchFamily="34" charset="-34"/>
                <a:ea typeface="Cambria Math" panose="02040503050406030204" pitchFamily="18" charset="0"/>
                <a:cs typeface="Cordia New" panose="020B0304020202020204" pitchFamily="34" charset="-34"/>
              </a:rPr>
              <a:t>,0</a:t>
            </a:r>
            <a:endParaRPr lang="en-US" dirty="0">
              <a:latin typeface="Cordia New" panose="020B0304020202020204" pitchFamily="34" charset="-34"/>
              <a:ea typeface="Cambria Math" panose="02040503050406030204" pitchFamily="18" charset="0"/>
              <a:cs typeface="Cordia New" panose="020B0304020202020204" pitchFamily="34" charset="-34"/>
            </a:endParaRPr>
          </a:p>
        </p:txBody>
      </p:sp>
      <p:sp>
        <p:nvSpPr>
          <p:cNvPr id="31" name="Rectangle 30">
            <a:extLst>
              <a:ext uri="{FF2B5EF4-FFF2-40B4-BE49-F238E27FC236}">
                <a16:creationId xmlns:a16="http://schemas.microsoft.com/office/drawing/2014/main" id="{152FAF4C-061B-4758-A196-BEB3A344F3B4}"/>
              </a:ext>
            </a:extLst>
          </p:cNvPr>
          <p:cNvSpPr/>
          <p:nvPr/>
        </p:nvSpPr>
        <p:spPr>
          <a:xfrm>
            <a:off x="6475412" y="1371600"/>
            <a:ext cx="652743" cy="461665"/>
          </a:xfrm>
          <a:prstGeom prst="rect">
            <a:avLst/>
          </a:prstGeom>
        </p:spPr>
        <p:txBody>
          <a:bodyPr wrap="none">
            <a:spAutoFit/>
          </a:bodyPr>
          <a:lstStyle/>
          <a:p>
            <a:r>
              <a:rPr lang="en-US" sz="2400" dirty="0">
                <a:latin typeface="Cordia New" panose="020B0304020202020204" pitchFamily="34" charset="-34"/>
                <a:ea typeface="Cambria Math" panose="02040503050406030204" pitchFamily="18" charset="0"/>
                <a:cs typeface="Cordia New" panose="020B0304020202020204" pitchFamily="34" charset="-34"/>
              </a:rPr>
              <a:t>10</a:t>
            </a:r>
            <a:r>
              <a:rPr lang="en-US" sz="2400" baseline="30000" dirty="0">
                <a:latin typeface="Cordia New" panose="020B0304020202020204" pitchFamily="34" charset="-34"/>
                <a:ea typeface="Cambria Math" panose="02040503050406030204" pitchFamily="18" charset="0"/>
                <a:cs typeface="Cordia New" panose="020B0304020202020204" pitchFamily="34" charset="-34"/>
              </a:rPr>
              <a:t>6</a:t>
            </a:r>
            <a:r>
              <a:rPr lang="en-US" sz="2400" dirty="0">
                <a:latin typeface="Cordia New" panose="020B0304020202020204" pitchFamily="34" charset="-34"/>
                <a:ea typeface="Cambria Math" panose="02040503050406030204" pitchFamily="18" charset="0"/>
                <a:cs typeface="Cordia New" panose="020B0304020202020204" pitchFamily="34" charset="-34"/>
              </a:rPr>
              <a:t>,0</a:t>
            </a:r>
            <a:endParaRPr lang="en-US" dirty="0">
              <a:latin typeface="Cordia New" panose="020B0304020202020204" pitchFamily="34" charset="-34"/>
              <a:ea typeface="Cambria Math" panose="02040503050406030204" pitchFamily="18" charset="0"/>
              <a:cs typeface="Cordia New" panose="020B0304020202020204" pitchFamily="34" charset="-34"/>
            </a:endParaRPr>
          </a:p>
        </p:txBody>
      </p:sp>
    </p:spTree>
    <p:extLst>
      <p:ext uri="{BB962C8B-B14F-4D97-AF65-F5344CB8AC3E}">
        <p14:creationId xmlns:p14="http://schemas.microsoft.com/office/powerpoint/2010/main" val="374774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CORRECTNESS?</a:t>
            </a:r>
          </a:p>
        </p:txBody>
      </p:sp>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r>
              <a:rPr lang="en-US" sz="2400" dirty="0">
                <a:latin typeface="Cordia New" panose="020B0304020202020204" pitchFamily="34" charset="-34"/>
                <a:cs typeface="Cordia New" panose="020B0304020202020204" pitchFamily="34" charset="-34"/>
              </a:rPr>
              <a:t>Before we get carried away analyzing the running time of this algorithm, we should first think about whether it finds the optimum.</a:t>
            </a:r>
          </a:p>
          <a:p>
            <a:endParaRPr lang="en-US" sz="2400" dirty="0">
              <a:latin typeface="Cordia New" panose="020B0304020202020204" pitchFamily="34" charset="-34"/>
              <a:cs typeface="Cordia New" panose="020B0304020202020204" pitchFamily="34" charset="-34"/>
            </a:endParaRPr>
          </a:p>
          <a:p>
            <a:r>
              <a:rPr lang="en-US" sz="2400" dirty="0">
                <a:latin typeface="Cordia New" panose="020B0304020202020204" pitchFamily="34" charset="-34"/>
                <a:cs typeface="Cordia New" panose="020B0304020202020204" pitchFamily="34" charset="-34"/>
              </a:rPr>
              <a:t>This is always the first priority in algorithm analysis, and we will take this up in the next segment.</a:t>
            </a:r>
          </a:p>
        </p:txBody>
      </p:sp>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3">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spTree>
    <p:extLst>
      <p:ext uri="{BB962C8B-B14F-4D97-AF65-F5344CB8AC3E}">
        <p14:creationId xmlns:p14="http://schemas.microsoft.com/office/powerpoint/2010/main" val="46393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NETWORK FLOWS - MOTIVATION</a:t>
            </a:r>
          </a:p>
        </p:txBody>
      </p:sp>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r>
              <a:rPr lang="en-US" sz="2400" dirty="0">
                <a:latin typeface="Cordia New" panose="020B0304020202020204" pitchFamily="34" charset="-34"/>
                <a:cs typeface="Cordia New" panose="020B0304020202020204" pitchFamily="34" charset="-34"/>
              </a:rPr>
              <a:t>Given the number of cars per hour that each segment of road can handle, how many cars can go from New York to Philadelphia in one hour? Assume all cars are going from New York to Philadelphia.</a:t>
            </a:r>
          </a:p>
          <a:p>
            <a:r>
              <a:rPr lang="en-US" sz="2400" dirty="0">
                <a:latin typeface="Cordia New" panose="020B0304020202020204" pitchFamily="34" charset="-34"/>
                <a:cs typeface="Cordia New" panose="020B0304020202020204" pitchFamily="34" charset="-34"/>
              </a:rPr>
              <a:t>Given the capacity of each pipe in a water distribution network, how much water can be sent, per minute, from a dam to a reservoir?</a:t>
            </a:r>
          </a:p>
          <a:p>
            <a:r>
              <a:rPr lang="en-US" sz="2400" dirty="0">
                <a:latin typeface="Cordia New" panose="020B0304020202020204" pitchFamily="34" charset="-34"/>
                <a:cs typeface="Cordia New" panose="020B0304020202020204" pitchFamily="34" charset="-34"/>
              </a:rPr>
              <a:t>These problems have the following features:</a:t>
            </a:r>
          </a:p>
          <a:p>
            <a:pPr lvl="1"/>
            <a:r>
              <a:rPr lang="en-US" sz="2400" dirty="0">
                <a:latin typeface="Cordia New" panose="020B0304020202020204" pitchFamily="34" charset="-34"/>
                <a:cs typeface="Cordia New" panose="020B0304020202020204" pitchFamily="34" charset="-34"/>
              </a:rPr>
              <a:t>Underlying network or graph</a:t>
            </a:r>
          </a:p>
          <a:p>
            <a:pPr lvl="1"/>
            <a:r>
              <a:rPr lang="en-US" sz="2400" dirty="0">
                <a:latin typeface="Cordia New" panose="020B0304020202020204" pitchFamily="34" charset="-34"/>
                <a:cs typeface="Cordia New" panose="020B0304020202020204" pitchFamily="34" charset="-34"/>
              </a:rPr>
              <a:t>Capacities on each link/edge</a:t>
            </a:r>
          </a:p>
          <a:p>
            <a:pPr lvl="1"/>
            <a:r>
              <a:rPr lang="en-US" sz="2400" dirty="0">
                <a:latin typeface="Cordia New" panose="020B0304020202020204" pitchFamily="34" charset="-34"/>
                <a:cs typeface="Cordia New" panose="020B0304020202020204" pitchFamily="34" charset="-34"/>
              </a:rPr>
              <a:t>No cars/water get lost in intermediate nodes, so flow is conserved everywhere except at the source (NY/dam) and sink (Philly/reservoir).</a:t>
            </a:r>
          </a:p>
        </p:txBody>
      </p:sp>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3">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spTree>
    <p:extLst>
      <p:ext uri="{BB962C8B-B14F-4D97-AF65-F5344CB8AC3E}">
        <p14:creationId xmlns:p14="http://schemas.microsoft.com/office/powerpoint/2010/main" val="110063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PROBLEM FORMULATION</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r>
                  <a:rPr lang="en-US" sz="2000" dirty="0">
                    <a:solidFill>
                      <a:schemeClr val="bg1"/>
                    </a:solidFill>
                    <a:latin typeface="Cordia New" panose="020B0304020202020204" pitchFamily="34" charset="-34"/>
                    <a:cs typeface="Cordia New" panose="020B0304020202020204" pitchFamily="34" charset="-34"/>
                  </a:rPr>
                  <a:t>Given </a:t>
                </a:r>
              </a:p>
              <a:p>
                <a:pPr lvl="1"/>
                <a:r>
                  <a:rPr lang="en-US" sz="2000" dirty="0">
                    <a:solidFill>
                      <a:schemeClr val="bg1"/>
                    </a:solidFill>
                    <a:latin typeface="Cordia New" panose="020B0304020202020204" pitchFamily="34" charset="-34"/>
                    <a:cs typeface="Cordia New" panose="020B0304020202020204" pitchFamily="34" charset="-34"/>
                  </a:rPr>
                  <a:t>A directed graph </a:t>
                </a:r>
                <a14:m>
                  <m:oMath xmlns:m="http://schemas.openxmlformats.org/officeDocument/2006/math">
                    <m:r>
                      <a:rPr lang="en-US" sz="2000" i="1">
                        <a:solidFill>
                          <a:schemeClr val="bg1"/>
                        </a:solidFill>
                        <a:latin typeface="Cambria Math" panose="02040503050406030204" pitchFamily="18" charset="0"/>
                      </a:rPr>
                      <m:t>𝐺</m:t>
                    </m:r>
                    <m:r>
                      <a:rPr lang="en-US" sz="2000" i="1">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r>
                          <a:rPr lang="en-US" sz="2000" i="1">
                            <a:solidFill>
                              <a:schemeClr val="bg1"/>
                            </a:solidFill>
                            <a:latin typeface="Cambria Math" panose="02040503050406030204" pitchFamily="18" charset="0"/>
                          </a:rPr>
                          <m:t>𝑉</m:t>
                        </m:r>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𝐸</m:t>
                        </m:r>
                      </m:e>
                    </m:d>
                    <m:r>
                      <a:rPr lang="en-US" sz="2000" i="1">
                        <a:solidFill>
                          <a:schemeClr val="bg1"/>
                        </a:solidFill>
                        <a:latin typeface="Cambria Math" panose="02040503050406030204" pitchFamily="18" charset="0"/>
                      </a:rPr>
                      <m:t>.</m:t>
                    </m:r>
                  </m:oMath>
                </a14:m>
                <a:endParaRPr lang="en-US" sz="2000" dirty="0">
                  <a:solidFill>
                    <a:schemeClr val="bg1"/>
                  </a:solidFill>
                  <a:latin typeface="Cordia New" panose="020B0304020202020204" pitchFamily="34" charset="-34"/>
                  <a:cs typeface="Cordia New" panose="020B0304020202020204" pitchFamily="34" charset="-34"/>
                </a:endParaRPr>
              </a:p>
              <a:p>
                <a:pPr lvl="1"/>
                <a:r>
                  <a:rPr lang="en-US" sz="2000" dirty="0">
                    <a:solidFill>
                      <a:schemeClr val="bg1"/>
                    </a:solidFill>
                    <a:latin typeface="Cordia New" panose="020B0304020202020204" pitchFamily="34" charset="-34"/>
                    <a:cs typeface="Cordia New" panose="020B0304020202020204" pitchFamily="34" charset="-34"/>
                  </a:rPr>
                  <a:t>A capacity function </a:t>
                </a:r>
                <a14:m>
                  <m:oMath xmlns:m="http://schemas.openxmlformats.org/officeDocument/2006/math">
                    <m:r>
                      <a:rPr lang="en-US" sz="2000" i="1">
                        <a:solidFill>
                          <a:schemeClr val="bg1"/>
                        </a:solidFill>
                        <a:latin typeface="Cambria Math" panose="02040503050406030204" pitchFamily="18" charset="0"/>
                      </a:rPr>
                      <m:t>𝑐</m:t>
                    </m:r>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𝐸</m:t>
                    </m:r>
                    <m:r>
                      <a:rPr lang="en-US" sz="2000" i="1">
                        <a:solidFill>
                          <a:schemeClr val="bg1"/>
                        </a:solidFill>
                        <a:latin typeface="Cambria Math" panose="02040503050406030204" pitchFamily="18" charset="0"/>
                        <a:ea typeface="Cambria Math" panose="02040503050406030204" pitchFamily="18" charset="0"/>
                      </a:rPr>
                      <m:t>→</m:t>
                    </m:r>
                    <m:sSup>
                      <m:sSupPr>
                        <m:ctrlPr>
                          <a:rPr lang="en-US" sz="2000" i="1">
                            <a:solidFill>
                              <a:schemeClr val="bg1"/>
                            </a:solidFill>
                            <a:latin typeface="Cambria Math" panose="02040503050406030204" pitchFamily="18" charset="0"/>
                            <a:ea typeface="Cambria Math" panose="02040503050406030204" pitchFamily="18" charset="0"/>
                          </a:rPr>
                        </m:ctrlPr>
                      </m:sSupPr>
                      <m:e>
                        <m:r>
                          <a:rPr lang="en-US" sz="2000" i="1">
                            <a:solidFill>
                              <a:schemeClr val="bg1"/>
                            </a:solidFill>
                            <a:latin typeface="Cambria Math" panose="02040503050406030204" pitchFamily="18" charset="0"/>
                            <a:ea typeface="Cambria Math" panose="02040503050406030204" pitchFamily="18" charset="0"/>
                          </a:rPr>
                          <m:t>ℤ</m:t>
                        </m:r>
                      </m:e>
                      <m:sup>
                        <m:r>
                          <a:rPr lang="en-US" sz="2000" i="1">
                            <a:solidFill>
                              <a:schemeClr val="bg1"/>
                            </a:solidFill>
                            <a:latin typeface="Cambria Math" panose="02040503050406030204" pitchFamily="18" charset="0"/>
                            <a:ea typeface="Cambria Math" panose="02040503050406030204" pitchFamily="18" charset="0"/>
                          </a:rPr>
                          <m:t>+</m:t>
                        </m:r>
                      </m:sup>
                    </m:sSup>
                  </m:oMath>
                </a14:m>
                <a:r>
                  <a:rPr lang="en-US" sz="2000" dirty="0">
                    <a:solidFill>
                      <a:schemeClr val="bg1"/>
                    </a:solidFill>
                    <a:latin typeface="Cordia New" panose="020B0304020202020204" pitchFamily="34" charset="-34"/>
                    <a:cs typeface="Cordia New" panose="020B0304020202020204" pitchFamily="34" charset="-34"/>
                  </a:rPr>
                  <a:t> </a:t>
                </a:r>
              </a:p>
              <a:p>
                <a:pPr lvl="2"/>
                <a:r>
                  <a:rPr lang="en-US" sz="2000" dirty="0">
                    <a:solidFill>
                      <a:schemeClr val="bg1"/>
                    </a:solidFill>
                    <a:latin typeface="Cordia New" panose="020B0304020202020204" pitchFamily="34" charset="-34"/>
                    <a:cs typeface="Cordia New" panose="020B0304020202020204" pitchFamily="34" charset="-34"/>
                  </a:rPr>
                  <a:t>Capacities are positive integers. We’ll later consider allowing capacities to also be positive real numbers.</a:t>
                </a:r>
              </a:p>
              <a:p>
                <a:pPr lvl="1"/>
                <a:r>
                  <a:rPr lang="en-US" sz="2000" dirty="0">
                    <a:solidFill>
                      <a:schemeClr val="bg1"/>
                    </a:solidFill>
                    <a:latin typeface="Cordia New" panose="020B0304020202020204" pitchFamily="34" charset="-34"/>
                    <a:cs typeface="Cordia New" panose="020B0304020202020204" pitchFamily="34" charset="-34"/>
                  </a:rPr>
                  <a:t>A source </a:t>
                </a:r>
                <a14:m>
                  <m:oMath xmlns:m="http://schemas.openxmlformats.org/officeDocument/2006/math">
                    <m:r>
                      <a:rPr lang="en-US" sz="2000" i="1">
                        <a:solidFill>
                          <a:schemeClr val="bg1"/>
                        </a:solidFill>
                        <a:latin typeface="Cambria Math" panose="02040503050406030204" pitchFamily="18" charset="0"/>
                      </a:rPr>
                      <m:t>𝑠</m:t>
                    </m:r>
                  </m:oMath>
                </a14:m>
                <a:r>
                  <a:rPr lang="en-US" sz="2000" dirty="0">
                    <a:solidFill>
                      <a:schemeClr val="bg1"/>
                    </a:solidFill>
                    <a:latin typeface="Cordia New" panose="020B0304020202020204" pitchFamily="34" charset="-34"/>
                    <a:cs typeface="Cordia New" panose="020B0304020202020204" pitchFamily="34" charset="-34"/>
                  </a:rPr>
                  <a:t> and a sink </a:t>
                </a:r>
                <a14:m>
                  <m:oMath xmlns:m="http://schemas.openxmlformats.org/officeDocument/2006/math">
                    <m:r>
                      <a:rPr lang="en-US" sz="2000" i="1">
                        <a:solidFill>
                          <a:schemeClr val="bg1"/>
                        </a:solidFill>
                        <a:latin typeface="Cambria Math" panose="02040503050406030204" pitchFamily="18" charset="0"/>
                      </a:rPr>
                      <m:t>𝑡</m:t>
                    </m:r>
                  </m:oMath>
                </a14:m>
                <a:endParaRPr lang="en-US" sz="2000" dirty="0">
                  <a:solidFill>
                    <a:schemeClr val="bg1"/>
                  </a:solidFill>
                  <a:latin typeface="Cordia New" panose="020B0304020202020204" pitchFamily="34" charset="-34"/>
                  <a:cs typeface="Cordia New" panose="020B0304020202020204" pitchFamily="34" charset="-34"/>
                </a:endParaRP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522" t="-182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9">
            <p14:nvContentPartPr>
              <p14:cNvPr id="9" name="Ink 8">
                <a:extLst>
                  <a:ext uri="{FF2B5EF4-FFF2-40B4-BE49-F238E27FC236}">
                    <a16:creationId xmlns:a16="http://schemas.microsoft.com/office/drawing/2014/main" id="{EDC2821D-20F5-4EDC-97EF-196A2E1B1EE3}"/>
                  </a:ext>
                </a:extLst>
              </p14:cNvPr>
              <p14:cNvContentPartPr/>
              <p14:nvPr/>
            </p14:nvContentPartPr>
            <p14:xfrm>
              <a:off x="2591987" y="4194277"/>
              <a:ext cx="360" cy="360"/>
            </p14:xfrm>
          </p:contentPart>
        </mc:Choice>
        <mc:Fallback xmlns="">
          <p:pic>
            <p:nvPicPr>
              <p:cNvPr id="9" name="Ink 8">
                <a:extLst>
                  <a:ext uri="{FF2B5EF4-FFF2-40B4-BE49-F238E27FC236}">
                    <a16:creationId xmlns:a16="http://schemas.microsoft.com/office/drawing/2014/main" id="{EDC2821D-20F5-4EDC-97EF-196A2E1B1EE3}"/>
                  </a:ext>
                </a:extLst>
              </p:cNvPr>
              <p:cNvPicPr/>
              <p:nvPr/>
            </p:nvPicPr>
            <p:blipFill>
              <a:blip r:embed="rId10"/>
              <a:stretch>
                <a:fillRect/>
              </a:stretch>
            </p:blipFill>
            <p:spPr>
              <a:xfrm>
                <a:off x="2528987" y="3816277"/>
                <a:ext cx="126000" cy="756000"/>
              </a:xfrm>
              <a:prstGeom prst="rect">
                <a:avLst/>
              </a:prstGeom>
            </p:spPr>
          </p:pic>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F85DD02-474E-4FC6-97D1-04623569E89B}"/>
                  </a:ext>
                </a:extLst>
              </p:cNvPr>
              <p:cNvSpPr/>
              <p:nvPr/>
            </p:nvSpPr>
            <p:spPr>
              <a:xfrm>
                <a:off x="2824438" y="4591878"/>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𝑠</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0" name="Oval 9">
                <a:extLst>
                  <a:ext uri="{FF2B5EF4-FFF2-40B4-BE49-F238E27FC236}">
                    <a16:creationId xmlns:a16="http://schemas.microsoft.com/office/drawing/2014/main" id="{3F85DD02-474E-4FC6-97D1-04623569E89B}"/>
                  </a:ext>
                </a:extLst>
              </p:cNvPr>
              <p:cNvSpPr>
                <a:spLocks noRot="1" noChangeAspect="1" noMove="1" noResize="1" noEditPoints="1" noAdjustHandles="1" noChangeArrowheads="1" noChangeShapeType="1" noTextEdit="1"/>
              </p:cNvSpPr>
              <p:nvPr/>
            </p:nvSpPr>
            <p:spPr>
              <a:xfrm>
                <a:off x="2824438" y="4591878"/>
                <a:ext cx="357809" cy="410818"/>
              </a:xfrm>
              <a:prstGeom prst="ellipse">
                <a:avLst/>
              </a:prstGeom>
              <a:blipFill>
                <a:blip r:embed="rId11"/>
                <a:stretch>
                  <a:fillRect l="-21875" t="-5714" b="-14286"/>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A50A4BF7-593F-4245-9300-A8F1575A6CE7}"/>
                  </a:ext>
                </a:extLst>
              </p:cNvPr>
              <p:cNvSpPr/>
              <p:nvPr/>
            </p:nvSpPr>
            <p:spPr>
              <a:xfrm>
                <a:off x="4063516" y="3684104"/>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𝑎</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1" name="Oval 10">
                <a:extLst>
                  <a:ext uri="{FF2B5EF4-FFF2-40B4-BE49-F238E27FC236}">
                    <a16:creationId xmlns:a16="http://schemas.microsoft.com/office/drawing/2014/main" id="{A50A4BF7-593F-4245-9300-A8F1575A6CE7}"/>
                  </a:ext>
                </a:extLst>
              </p:cNvPr>
              <p:cNvSpPr>
                <a:spLocks noRot="1" noChangeAspect="1" noMove="1" noResize="1" noEditPoints="1" noAdjustHandles="1" noChangeArrowheads="1" noChangeShapeType="1" noTextEdit="1"/>
              </p:cNvSpPr>
              <p:nvPr/>
            </p:nvSpPr>
            <p:spPr>
              <a:xfrm>
                <a:off x="4063516" y="3684104"/>
                <a:ext cx="357809" cy="410818"/>
              </a:xfrm>
              <a:prstGeom prst="ellipse">
                <a:avLst/>
              </a:prstGeom>
              <a:blipFill>
                <a:blip r:embed="rId12"/>
                <a:stretch>
                  <a:fillRect l="-25806" t="-2857" b="-17143"/>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17AC467D-61F2-4AF4-AECC-166B1141ED00}"/>
                  </a:ext>
                </a:extLst>
              </p:cNvPr>
              <p:cNvSpPr/>
              <p:nvPr/>
            </p:nvSpPr>
            <p:spPr>
              <a:xfrm>
                <a:off x="4063516" y="5453269"/>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𝑏</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2" name="Oval 11">
                <a:extLst>
                  <a:ext uri="{FF2B5EF4-FFF2-40B4-BE49-F238E27FC236}">
                    <a16:creationId xmlns:a16="http://schemas.microsoft.com/office/drawing/2014/main" id="{17AC467D-61F2-4AF4-AECC-166B1141ED00}"/>
                  </a:ext>
                </a:extLst>
              </p:cNvPr>
              <p:cNvSpPr>
                <a:spLocks noRot="1" noChangeAspect="1" noMove="1" noResize="1" noEditPoints="1" noAdjustHandles="1" noChangeArrowheads="1" noChangeShapeType="1" noTextEdit="1"/>
              </p:cNvSpPr>
              <p:nvPr/>
            </p:nvSpPr>
            <p:spPr>
              <a:xfrm>
                <a:off x="4063516" y="5453269"/>
                <a:ext cx="357809" cy="410818"/>
              </a:xfrm>
              <a:prstGeom prst="ellipse">
                <a:avLst/>
              </a:prstGeom>
              <a:blipFill>
                <a:blip r:embed="rId13"/>
                <a:stretch>
                  <a:fillRect l="-25806" t="-2778" b="-13889"/>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1427E71-EB21-4737-96E6-FB10791F7D66}"/>
                  </a:ext>
                </a:extLst>
              </p:cNvPr>
              <p:cNvSpPr/>
              <p:nvPr/>
            </p:nvSpPr>
            <p:spPr>
              <a:xfrm>
                <a:off x="6031465" y="3684104"/>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𝑐</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4" name="Oval 13">
                <a:extLst>
                  <a:ext uri="{FF2B5EF4-FFF2-40B4-BE49-F238E27FC236}">
                    <a16:creationId xmlns:a16="http://schemas.microsoft.com/office/drawing/2014/main" id="{11427E71-EB21-4737-96E6-FB10791F7D66}"/>
                  </a:ext>
                </a:extLst>
              </p:cNvPr>
              <p:cNvSpPr>
                <a:spLocks noRot="1" noChangeAspect="1" noMove="1" noResize="1" noEditPoints="1" noAdjustHandles="1" noChangeArrowheads="1" noChangeShapeType="1" noTextEdit="1"/>
              </p:cNvSpPr>
              <p:nvPr/>
            </p:nvSpPr>
            <p:spPr>
              <a:xfrm>
                <a:off x="6031465" y="3684104"/>
                <a:ext cx="357809" cy="410818"/>
              </a:xfrm>
              <a:prstGeom prst="ellipse">
                <a:avLst/>
              </a:prstGeom>
              <a:blipFill>
                <a:blip r:embed="rId14"/>
                <a:stretch>
                  <a:fillRect l="-22581" t="-2857" b="-17143"/>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18860270-F725-4ECE-98B9-A053975673CC}"/>
                  </a:ext>
                </a:extLst>
              </p:cNvPr>
              <p:cNvSpPr/>
              <p:nvPr/>
            </p:nvSpPr>
            <p:spPr>
              <a:xfrm>
                <a:off x="6031464" y="5453269"/>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𝑑</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5" name="Oval 14">
                <a:extLst>
                  <a:ext uri="{FF2B5EF4-FFF2-40B4-BE49-F238E27FC236}">
                    <a16:creationId xmlns:a16="http://schemas.microsoft.com/office/drawing/2014/main" id="{18860270-F725-4ECE-98B9-A053975673CC}"/>
                  </a:ext>
                </a:extLst>
              </p:cNvPr>
              <p:cNvSpPr>
                <a:spLocks noRot="1" noChangeAspect="1" noMove="1" noResize="1" noEditPoints="1" noAdjustHandles="1" noChangeArrowheads="1" noChangeShapeType="1" noTextEdit="1"/>
              </p:cNvSpPr>
              <p:nvPr/>
            </p:nvSpPr>
            <p:spPr>
              <a:xfrm>
                <a:off x="6031464" y="5453269"/>
                <a:ext cx="357809" cy="410818"/>
              </a:xfrm>
              <a:prstGeom prst="ellipse">
                <a:avLst/>
              </a:prstGeom>
              <a:blipFill>
                <a:blip r:embed="rId15"/>
                <a:stretch>
                  <a:fillRect l="-29032" t="-2778" b="-13889"/>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119F4791-A6E4-4002-A110-0386A8E8E7B0}"/>
                  </a:ext>
                </a:extLst>
              </p:cNvPr>
              <p:cNvSpPr/>
              <p:nvPr/>
            </p:nvSpPr>
            <p:spPr>
              <a:xfrm>
                <a:off x="7184403" y="4591878"/>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cs typeface="Cordia New" panose="020B0304020202020204" pitchFamily="34" charset="-34"/>
                        </a:rPr>
                        <m:t>𝑡</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6" name="Oval 15">
                <a:extLst>
                  <a:ext uri="{FF2B5EF4-FFF2-40B4-BE49-F238E27FC236}">
                    <a16:creationId xmlns:a16="http://schemas.microsoft.com/office/drawing/2014/main" id="{119F4791-A6E4-4002-A110-0386A8E8E7B0}"/>
                  </a:ext>
                </a:extLst>
              </p:cNvPr>
              <p:cNvSpPr>
                <a:spLocks noRot="1" noChangeAspect="1" noMove="1" noResize="1" noEditPoints="1" noAdjustHandles="1" noChangeArrowheads="1" noChangeShapeType="1" noTextEdit="1"/>
              </p:cNvSpPr>
              <p:nvPr/>
            </p:nvSpPr>
            <p:spPr>
              <a:xfrm>
                <a:off x="7184403" y="4591878"/>
                <a:ext cx="357809" cy="410818"/>
              </a:xfrm>
              <a:prstGeom prst="ellipse">
                <a:avLst/>
              </a:prstGeom>
              <a:blipFill>
                <a:blip r:embed="rId16"/>
                <a:stretch>
                  <a:fillRect/>
                </a:stretch>
              </a:blipFill>
              <a:ln w="25400">
                <a:solidFill>
                  <a:schemeClr val="bg1"/>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38B5BCE5-6FD3-4BF3-9DDD-B8CF9EB8B64F}"/>
              </a:ext>
            </a:extLst>
          </p:cNvPr>
          <p:cNvCxnSpPr>
            <a:stCxn id="10" idx="7"/>
            <a:endCxn id="11" idx="2"/>
          </p:cNvCxnSpPr>
          <p:nvPr/>
        </p:nvCxnSpPr>
        <p:spPr>
          <a:xfrm flipV="1">
            <a:off x="3129847" y="3889513"/>
            <a:ext cx="933669" cy="762528"/>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7FA5BED-29CD-4FC1-8881-6B84D6F53D46}"/>
              </a:ext>
            </a:extLst>
          </p:cNvPr>
          <p:cNvCxnSpPr>
            <a:stCxn id="11" idx="4"/>
            <a:endCxn id="12" idx="0"/>
          </p:cNvCxnSpPr>
          <p:nvPr/>
        </p:nvCxnSpPr>
        <p:spPr>
          <a:xfrm>
            <a:off x="4242421" y="4094922"/>
            <a:ext cx="0" cy="135834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B6C751-F6C4-4213-B38D-4144EB095578}"/>
              </a:ext>
            </a:extLst>
          </p:cNvPr>
          <p:cNvCxnSpPr>
            <a:cxnSpLocks/>
            <a:stCxn id="11" idx="6"/>
            <a:endCxn id="14" idx="2"/>
          </p:cNvCxnSpPr>
          <p:nvPr/>
        </p:nvCxnSpPr>
        <p:spPr>
          <a:xfrm>
            <a:off x="4421325" y="3889513"/>
            <a:ext cx="1610140"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BBD145D-8ABF-4215-A6CF-09CDE074F419}"/>
              </a:ext>
            </a:extLst>
          </p:cNvPr>
          <p:cNvCxnSpPr>
            <a:cxnSpLocks/>
            <a:stCxn id="12" idx="7"/>
            <a:endCxn id="14" idx="3"/>
          </p:cNvCxnSpPr>
          <p:nvPr/>
        </p:nvCxnSpPr>
        <p:spPr>
          <a:xfrm flipV="1">
            <a:off x="4368925" y="4034759"/>
            <a:ext cx="1714940" cy="14786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C076D2-881F-4C49-9F80-D3433F4EC64B}"/>
              </a:ext>
            </a:extLst>
          </p:cNvPr>
          <p:cNvCxnSpPr>
            <a:stCxn id="12" idx="6"/>
            <a:endCxn id="15" idx="2"/>
          </p:cNvCxnSpPr>
          <p:nvPr/>
        </p:nvCxnSpPr>
        <p:spPr>
          <a:xfrm>
            <a:off x="4421325" y="5658678"/>
            <a:ext cx="1610139"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DFB4568-E986-4DF1-980E-51CF95024D01}"/>
              </a:ext>
            </a:extLst>
          </p:cNvPr>
          <p:cNvCxnSpPr>
            <a:stCxn id="10" idx="5"/>
            <a:endCxn id="12" idx="2"/>
          </p:cNvCxnSpPr>
          <p:nvPr/>
        </p:nvCxnSpPr>
        <p:spPr>
          <a:xfrm>
            <a:off x="3129847" y="4942533"/>
            <a:ext cx="933669" cy="71614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34C2B4D-C993-4AE7-ABEA-F0AF84CA6349}"/>
              </a:ext>
            </a:extLst>
          </p:cNvPr>
          <p:cNvCxnSpPr>
            <a:cxnSpLocks/>
            <a:stCxn id="14" idx="5"/>
            <a:endCxn id="16" idx="1"/>
          </p:cNvCxnSpPr>
          <p:nvPr/>
        </p:nvCxnSpPr>
        <p:spPr>
          <a:xfrm>
            <a:off x="6336874" y="4034759"/>
            <a:ext cx="899929" cy="617282"/>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48A8BB5-0604-4BC2-8941-1BA7BB879E4D}"/>
              </a:ext>
            </a:extLst>
          </p:cNvPr>
          <p:cNvCxnSpPr>
            <a:cxnSpLocks/>
            <a:stCxn id="15" idx="7"/>
            <a:endCxn id="16" idx="3"/>
          </p:cNvCxnSpPr>
          <p:nvPr/>
        </p:nvCxnSpPr>
        <p:spPr>
          <a:xfrm flipV="1">
            <a:off x="6336873" y="4942533"/>
            <a:ext cx="899930" cy="57089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50B9A3-290C-4FF5-B653-A2CC8C00F378}"/>
              </a:ext>
            </a:extLst>
          </p:cNvPr>
          <p:cNvCxnSpPr>
            <a:stCxn id="15" idx="0"/>
          </p:cNvCxnSpPr>
          <p:nvPr/>
        </p:nvCxnSpPr>
        <p:spPr>
          <a:xfrm flipH="1" flipV="1">
            <a:off x="6210368" y="4094922"/>
            <a:ext cx="1" cy="135834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EA95476-FD3B-4B5B-8633-A5406D2F1104}"/>
              </a:ext>
            </a:extLst>
          </p:cNvPr>
          <p:cNvSpPr txBox="1"/>
          <p:nvPr/>
        </p:nvSpPr>
        <p:spPr>
          <a:xfrm>
            <a:off x="5034735" y="3505200"/>
            <a:ext cx="40908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12</a:t>
            </a:r>
          </a:p>
        </p:txBody>
      </p:sp>
      <p:sp>
        <p:nvSpPr>
          <p:cNvPr id="27" name="TextBox 26">
            <a:extLst>
              <a:ext uri="{FF2B5EF4-FFF2-40B4-BE49-F238E27FC236}">
                <a16:creationId xmlns:a16="http://schemas.microsoft.com/office/drawing/2014/main" id="{64E16472-7EBA-43F7-ADF4-AEEA50CDCD21}"/>
              </a:ext>
            </a:extLst>
          </p:cNvPr>
          <p:cNvSpPr txBox="1"/>
          <p:nvPr/>
        </p:nvSpPr>
        <p:spPr>
          <a:xfrm>
            <a:off x="6218726" y="4526818"/>
            <a:ext cx="40908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15</a:t>
            </a:r>
          </a:p>
        </p:txBody>
      </p:sp>
      <p:sp>
        <p:nvSpPr>
          <p:cNvPr id="28" name="TextBox 27">
            <a:extLst>
              <a:ext uri="{FF2B5EF4-FFF2-40B4-BE49-F238E27FC236}">
                <a16:creationId xmlns:a16="http://schemas.microsoft.com/office/drawing/2014/main" id="{B949B50E-ADE4-4EA9-9B48-35DB5CC7028F}"/>
              </a:ext>
            </a:extLst>
          </p:cNvPr>
          <p:cNvSpPr txBox="1"/>
          <p:nvPr/>
        </p:nvSpPr>
        <p:spPr>
          <a:xfrm>
            <a:off x="3406659" y="4876800"/>
            <a:ext cx="40908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20</a:t>
            </a:r>
          </a:p>
        </p:txBody>
      </p:sp>
      <p:sp>
        <p:nvSpPr>
          <p:cNvPr id="29" name="TextBox 28">
            <a:extLst>
              <a:ext uri="{FF2B5EF4-FFF2-40B4-BE49-F238E27FC236}">
                <a16:creationId xmlns:a16="http://schemas.microsoft.com/office/drawing/2014/main" id="{9A25B0E9-E4AC-4E70-ACE7-5AEEA192A9B4}"/>
              </a:ext>
            </a:extLst>
          </p:cNvPr>
          <p:cNvSpPr txBox="1"/>
          <p:nvPr/>
        </p:nvSpPr>
        <p:spPr>
          <a:xfrm>
            <a:off x="3275012" y="3957935"/>
            <a:ext cx="40908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13</a:t>
            </a:r>
          </a:p>
        </p:txBody>
      </p:sp>
      <p:sp>
        <p:nvSpPr>
          <p:cNvPr id="31" name="TextBox 30">
            <a:extLst>
              <a:ext uri="{FF2B5EF4-FFF2-40B4-BE49-F238E27FC236}">
                <a16:creationId xmlns:a16="http://schemas.microsoft.com/office/drawing/2014/main" id="{B0367DE8-2DC5-4F18-92C1-767AB0365773}"/>
              </a:ext>
            </a:extLst>
          </p:cNvPr>
          <p:cNvSpPr txBox="1"/>
          <p:nvPr/>
        </p:nvSpPr>
        <p:spPr>
          <a:xfrm>
            <a:off x="4237526" y="4526818"/>
            <a:ext cx="40908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25</a:t>
            </a:r>
          </a:p>
        </p:txBody>
      </p:sp>
      <p:sp>
        <p:nvSpPr>
          <p:cNvPr id="32" name="TextBox 31">
            <a:extLst>
              <a:ext uri="{FF2B5EF4-FFF2-40B4-BE49-F238E27FC236}">
                <a16:creationId xmlns:a16="http://schemas.microsoft.com/office/drawing/2014/main" id="{5E60EA85-331A-4678-A7E1-C7C75422B5DF}"/>
              </a:ext>
            </a:extLst>
          </p:cNvPr>
          <p:cNvSpPr txBox="1"/>
          <p:nvPr/>
        </p:nvSpPr>
        <p:spPr>
          <a:xfrm>
            <a:off x="5151753" y="5319428"/>
            <a:ext cx="29687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8</a:t>
            </a:r>
          </a:p>
        </p:txBody>
      </p:sp>
      <p:sp>
        <p:nvSpPr>
          <p:cNvPr id="33" name="TextBox 32">
            <a:extLst>
              <a:ext uri="{FF2B5EF4-FFF2-40B4-BE49-F238E27FC236}">
                <a16:creationId xmlns:a16="http://schemas.microsoft.com/office/drawing/2014/main" id="{29A3E283-D6BD-4BEB-BB4C-C42E760571C8}"/>
              </a:ext>
            </a:extLst>
          </p:cNvPr>
          <p:cNvSpPr txBox="1"/>
          <p:nvPr/>
        </p:nvSpPr>
        <p:spPr>
          <a:xfrm>
            <a:off x="5129057" y="4267200"/>
            <a:ext cx="29687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9</a:t>
            </a:r>
          </a:p>
        </p:txBody>
      </p:sp>
      <p:sp>
        <p:nvSpPr>
          <p:cNvPr id="34" name="TextBox 33">
            <a:extLst>
              <a:ext uri="{FF2B5EF4-FFF2-40B4-BE49-F238E27FC236}">
                <a16:creationId xmlns:a16="http://schemas.microsoft.com/office/drawing/2014/main" id="{149813C9-14FD-49CF-B60E-E1736B3A7B38}"/>
              </a:ext>
            </a:extLst>
          </p:cNvPr>
          <p:cNvSpPr txBox="1"/>
          <p:nvPr/>
        </p:nvSpPr>
        <p:spPr>
          <a:xfrm>
            <a:off x="6661891" y="4034135"/>
            <a:ext cx="40908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18</a:t>
            </a:r>
          </a:p>
        </p:txBody>
      </p:sp>
      <p:sp>
        <p:nvSpPr>
          <p:cNvPr id="35" name="TextBox 34">
            <a:extLst>
              <a:ext uri="{FF2B5EF4-FFF2-40B4-BE49-F238E27FC236}">
                <a16:creationId xmlns:a16="http://schemas.microsoft.com/office/drawing/2014/main" id="{3E4EC88C-5A2B-4D5B-890A-2A7372C29D81}"/>
              </a:ext>
            </a:extLst>
          </p:cNvPr>
          <p:cNvSpPr txBox="1"/>
          <p:nvPr/>
        </p:nvSpPr>
        <p:spPr>
          <a:xfrm>
            <a:off x="6704012" y="5134762"/>
            <a:ext cx="29687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6</a:t>
            </a:r>
          </a:p>
        </p:txBody>
      </p:sp>
      <p:sp>
        <p:nvSpPr>
          <p:cNvPr id="36" name="TextBox 35">
            <a:extLst>
              <a:ext uri="{FF2B5EF4-FFF2-40B4-BE49-F238E27FC236}">
                <a16:creationId xmlns:a16="http://schemas.microsoft.com/office/drawing/2014/main" id="{69C8B9AC-AE4B-45CC-A2EB-F7D09F6A2900}"/>
              </a:ext>
            </a:extLst>
          </p:cNvPr>
          <p:cNvSpPr txBox="1"/>
          <p:nvPr/>
        </p:nvSpPr>
        <p:spPr>
          <a:xfrm>
            <a:off x="3825363" y="5924250"/>
            <a:ext cx="2765501"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Flow network with capacities</a:t>
            </a:r>
          </a:p>
        </p:txBody>
      </p:sp>
    </p:spTree>
    <p:extLst>
      <p:ext uri="{BB962C8B-B14F-4D97-AF65-F5344CB8AC3E}">
        <p14:creationId xmlns:p14="http://schemas.microsoft.com/office/powerpoint/2010/main" val="78083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
                                            <p:txEl>
                                              <p:pRg st="0" end="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6" grpId="0" animBg="1"/>
      <p:bldP spid="26" grpId="0"/>
      <p:bldP spid="27" grpId="0"/>
      <p:bldP spid="28" grpId="0"/>
      <p:bldP spid="29" grpId="0"/>
      <p:bldP spid="31" grpId="0"/>
      <p:bldP spid="32" grpId="0"/>
      <p:bldP spid="33" grpId="0"/>
      <p:bldP spid="34"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81000"/>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PROBLEM FORMULATION</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r>
                  <a:rPr lang="en-US" sz="2000" dirty="0">
                    <a:solidFill>
                      <a:schemeClr val="bg1"/>
                    </a:solidFill>
                    <a:latin typeface="Cordia New" panose="020B0304020202020204" pitchFamily="34" charset="-34"/>
                    <a:cs typeface="Cordia New" panose="020B0304020202020204" pitchFamily="34" charset="-34"/>
                  </a:rPr>
                  <a:t>Find</a:t>
                </a:r>
              </a:p>
              <a:p>
                <a:pPr lvl="1"/>
                <a:r>
                  <a:rPr lang="en-US" sz="2000" dirty="0">
                    <a:solidFill>
                      <a:schemeClr val="bg1"/>
                    </a:solidFill>
                    <a:latin typeface="Cordia New" panose="020B0304020202020204" pitchFamily="34" charset="-34"/>
                    <a:cs typeface="Cordia New" panose="020B0304020202020204" pitchFamily="34" charset="-34"/>
                  </a:rPr>
                  <a:t>A flow </a:t>
                </a:r>
                <a14:m>
                  <m:oMath xmlns:m="http://schemas.openxmlformats.org/officeDocument/2006/math">
                    <m:r>
                      <a:rPr lang="en-US" sz="2000" i="1">
                        <a:solidFill>
                          <a:schemeClr val="bg1"/>
                        </a:solidFill>
                        <a:latin typeface="Cambria Math" panose="02040503050406030204" pitchFamily="18" charset="0"/>
                      </a:rPr>
                      <m:t>𝑓</m:t>
                    </m:r>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𝐸</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ℝ</m:t>
                    </m:r>
                  </m:oMath>
                </a14:m>
                <a:r>
                  <a:rPr lang="en-US" sz="2000" dirty="0">
                    <a:solidFill>
                      <a:schemeClr val="bg1"/>
                    </a:solidFill>
                    <a:latin typeface="Cordia New" panose="020B0304020202020204" pitchFamily="34" charset="-34"/>
                    <a:cs typeface="Cordia New" panose="020B0304020202020204" pitchFamily="34" charset="-34"/>
                  </a:rPr>
                  <a:t>: such that:</a:t>
                </a:r>
              </a:p>
              <a:p>
                <a:pPr marL="457200" lvl="1" indent="0">
                  <a:buNone/>
                </a:pPr>
                <a14:m>
                  <m:oMath xmlns:m="http://schemas.openxmlformats.org/officeDocument/2006/math">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𝑒</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𝐸</m:t>
                    </m:r>
                    <m:r>
                      <a:rPr lang="en-US" sz="2000" b="0" i="1" smtClean="0">
                        <a:solidFill>
                          <a:schemeClr val="bg1"/>
                        </a:solidFill>
                        <a:latin typeface="Cambria Math" panose="02040503050406030204" pitchFamily="18" charset="0"/>
                        <a:ea typeface="Cambria Math" panose="02040503050406030204" pitchFamily="18" charset="0"/>
                      </a:rPr>
                      <m:t>  </m:t>
                    </m:r>
                    <m:r>
                      <a:rPr lang="en-US" sz="2000" i="1">
                        <a:solidFill>
                          <a:schemeClr val="bg1"/>
                        </a:solidFill>
                        <a:latin typeface="Cambria Math" panose="02040503050406030204" pitchFamily="18" charset="0"/>
                        <a:ea typeface="Cambria Math" panose="02040503050406030204" pitchFamily="18" charset="0"/>
                      </a:rPr>
                      <m:t>                  </m:t>
                    </m:r>
                    <m:r>
                      <a:rPr lang="en-US" sz="2000" i="1">
                        <a:solidFill>
                          <a:schemeClr val="bg1"/>
                        </a:solidFill>
                        <a:latin typeface="Cambria Math" panose="02040503050406030204" pitchFamily="18" charset="0"/>
                        <a:ea typeface="Cambria Math" panose="02040503050406030204" pitchFamily="18" charset="0"/>
                      </a:rPr>
                      <m:t>𝑓</m:t>
                    </m:r>
                    <m:d>
                      <m:dPr>
                        <m:ctrlPr>
                          <a:rPr lang="en-US" sz="2000" i="1">
                            <a:solidFill>
                              <a:schemeClr val="bg1"/>
                            </a:solidFill>
                            <a:latin typeface="Cambria Math" panose="02040503050406030204" pitchFamily="18" charset="0"/>
                            <a:ea typeface="Cambria Math" panose="02040503050406030204" pitchFamily="18" charset="0"/>
                          </a:rPr>
                        </m:ctrlPr>
                      </m:dPr>
                      <m:e>
                        <m:r>
                          <a:rPr lang="en-US" sz="2000" i="1">
                            <a:solidFill>
                              <a:schemeClr val="bg1"/>
                            </a:solidFill>
                            <a:latin typeface="Cambria Math" panose="02040503050406030204" pitchFamily="18" charset="0"/>
                            <a:ea typeface="Cambria Math" panose="02040503050406030204" pitchFamily="18" charset="0"/>
                          </a:rPr>
                          <m:t>𝑒</m:t>
                        </m:r>
                      </m:e>
                    </m:d>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𝑐</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𝑒</m:t>
                    </m:r>
                    <m:r>
                      <a:rPr lang="en-US" sz="2000" i="1">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latin typeface="Cordia New" panose="020B0304020202020204" pitchFamily="34" charset="-34"/>
                    <a:cs typeface="Cordia New" panose="020B0304020202020204" pitchFamily="34" charset="-34"/>
                  </a:rPr>
                  <a:t>  		            (capacity constraints)</a:t>
                </a:r>
                <a:r>
                  <a:rPr lang="en-US" sz="2000" dirty="0">
                    <a:solidFill>
                      <a:schemeClr val="bg1"/>
                    </a:solidFill>
                    <a:latin typeface="Cordia New" panose="020B0304020202020204" pitchFamily="34" charset="-34"/>
                    <a:ea typeface="Cambria Math" panose="02040503050406030204" pitchFamily="18" charset="0"/>
                    <a:cs typeface="Cordia New" panose="020B0304020202020204" pitchFamily="34" charset="-34"/>
                  </a:rPr>
                  <a:t> </a:t>
                </a:r>
                <a:endParaRPr lang="en-US" sz="2000" i="1" dirty="0">
                  <a:solidFill>
                    <a:schemeClr val="bg1"/>
                  </a:solidFill>
                  <a:latin typeface="Cordia New" panose="020B0304020202020204" pitchFamily="34" charset="-34"/>
                  <a:ea typeface="Cambria Math" panose="02040503050406030204" pitchFamily="18" charset="0"/>
                  <a:cs typeface="Cordia New" panose="020B0304020202020204" pitchFamily="34" charset="-34"/>
                </a:endParaRPr>
              </a:p>
              <a:p>
                <a:pPr marL="457200" lvl="1" indent="0">
                  <a:buNone/>
                </a:pPr>
                <a14:m>
                  <m:oMath xmlns:m="http://schemas.openxmlformats.org/officeDocument/2006/math">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𝑒</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𝐸</m:t>
                    </m:r>
                    <m:r>
                      <a:rPr lang="en-US" sz="2000" b="0" i="1" smtClean="0">
                        <a:solidFill>
                          <a:schemeClr val="bg1"/>
                        </a:solidFill>
                        <a:latin typeface="Cambria Math" panose="02040503050406030204" pitchFamily="18" charset="0"/>
                        <a:ea typeface="Cambria Math" panose="02040503050406030204" pitchFamily="18" charset="0"/>
                      </a:rPr>
                      <m:t>    </m:t>
                    </m:r>
                    <m:r>
                      <a:rPr lang="en-US" sz="2000" i="1" smtClean="0">
                        <a:solidFill>
                          <a:schemeClr val="bg1"/>
                        </a:solidFill>
                        <a:latin typeface="Cambria Math" panose="02040503050406030204" pitchFamily="18" charset="0"/>
                        <a:ea typeface="Cambria Math" panose="02040503050406030204" pitchFamily="18" charset="0"/>
                      </a:rPr>
                      <m:t>               </m:t>
                    </m:r>
                    <m:r>
                      <a:rPr lang="en-US" sz="2000" i="1">
                        <a:solidFill>
                          <a:schemeClr val="bg1"/>
                        </a:solidFill>
                        <a:latin typeface="Cambria Math" panose="02040503050406030204" pitchFamily="18" charset="0"/>
                        <a:ea typeface="Cambria Math" panose="02040503050406030204" pitchFamily="18" charset="0"/>
                      </a:rPr>
                      <m:t> </m:t>
                    </m:r>
                    <m:r>
                      <a:rPr lang="en-US" sz="2000" i="1">
                        <a:solidFill>
                          <a:schemeClr val="bg1"/>
                        </a:solidFill>
                        <a:latin typeface="Cambria Math" panose="02040503050406030204" pitchFamily="18" charset="0"/>
                        <a:ea typeface="Cambria Math" panose="02040503050406030204" pitchFamily="18" charset="0"/>
                      </a:rPr>
                      <m:t>𝑓</m:t>
                    </m:r>
                    <m:d>
                      <m:dPr>
                        <m:ctrlPr>
                          <a:rPr lang="en-US" sz="2000" i="1">
                            <a:solidFill>
                              <a:schemeClr val="bg1"/>
                            </a:solidFill>
                            <a:latin typeface="Cambria Math" panose="02040503050406030204" pitchFamily="18" charset="0"/>
                            <a:ea typeface="Cambria Math" panose="02040503050406030204" pitchFamily="18" charset="0"/>
                          </a:rPr>
                        </m:ctrlPr>
                      </m:dPr>
                      <m:e>
                        <m:r>
                          <a:rPr lang="en-US" sz="2000" i="1">
                            <a:solidFill>
                              <a:schemeClr val="bg1"/>
                            </a:solidFill>
                            <a:latin typeface="Cambria Math" panose="02040503050406030204" pitchFamily="18" charset="0"/>
                            <a:ea typeface="Cambria Math" panose="02040503050406030204" pitchFamily="18" charset="0"/>
                          </a:rPr>
                          <m:t>𝑒</m:t>
                        </m:r>
                      </m:e>
                    </m:d>
                    <m:r>
                      <a:rPr lang="en-US" sz="2000" i="1">
                        <a:solidFill>
                          <a:schemeClr val="bg1"/>
                        </a:solidFill>
                        <a:latin typeface="Cambria Math" panose="02040503050406030204" pitchFamily="18" charset="0"/>
                        <a:ea typeface="Cambria Math" panose="02040503050406030204" pitchFamily="18" charset="0"/>
                      </a:rPr>
                      <m:t>≥0</m:t>
                    </m:r>
                  </m:oMath>
                </a14:m>
                <a:r>
                  <a:rPr lang="en-US" sz="2000" dirty="0">
                    <a:solidFill>
                      <a:schemeClr val="bg1"/>
                    </a:solidFill>
                    <a:latin typeface="Cordia New" panose="020B0304020202020204" pitchFamily="34" charset="-34"/>
                    <a:cs typeface="Cordia New" panose="020B0304020202020204" pitchFamily="34" charset="-34"/>
                  </a:rPr>
                  <a:t>  			            (non-negativity)</a:t>
                </a:r>
              </a:p>
              <a:p>
                <a:pPr marL="457200" lvl="1" indent="0">
                  <a:buNone/>
                </a:pPr>
                <a14:m>
                  <m:oMath xmlns:m="http://schemas.openxmlformats.org/officeDocument/2006/math">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𝑣</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𝑉</m:t>
                    </m:r>
                    <m:r>
                      <a:rPr lang="en-US" sz="2000" i="1">
                        <a:solidFill>
                          <a:schemeClr val="bg1"/>
                        </a:solidFill>
                        <a:latin typeface="Cambria Math" panose="02040503050406030204" pitchFamily="18" charset="0"/>
                        <a:ea typeface="Cambria Math" panose="02040503050406030204" pitchFamily="18" charset="0"/>
                      </a:rPr>
                      <m:t>−</m:t>
                    </m:r>
                    <m:d>
                      <m:dPr>
                        <m:begChr m:val="{"/>
                        <m:endChr m:val="}"/>
                        <m:ctrlPr>
                          <a:rPr lang="en-US" sz="2000" i="1">
                            <a:solidFill>
                              <a:schemeClr val="bg1"/>
                            </a:solidFill>
                            <a:latin typeface="Cambria Math" panose="02040503050406030204" pitchFamily="18" charset="0"/>
                            <a:ea typeface="Cambria Math" panose="02040503050406030204" pitchFamily="18" charset="0"/>
                          </a:rPr>
                        </m:ctrlPr>
                      </m:dPr>
                      <m:e>
                        <m:r>
                          <a:rPr lang="en-US" sz="2000" i="1">
                            <a:solidFill>
                              <a:schemeClr val="bg1"/>
                            </a:solidFill>
                            <a:latin typeface="Cambria Math" panose="02040503050406030204" pitchFamily="18" charset="0"/>
                            <a:ea typeface="Cambria Math" panose="02040503050406030204" pitchFamily="18" charset="0"/>
                          </a:rPr>
                          <m:t>𝑠</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𝑡</m:t>
                        </m:r>
                      </m:e>
                    </m:d>
                    <m:r>
                      <a:rPr lang="en-US" sz="2000" i="1">
                        <a:solidFill>
                          <a:schemeClr val="bg1"/>
                        </a:solidFill>
                        <a:latin typeface="Cambria Math" panose="02040503050406030204" pitchFamily="18" charset="0"/>
                        <a:ea typeface="Cambria Math" panose="02040503050406030204" pitchFamily="18" charset="0"/>
                      </a:rPr>
                      <m:t>   </m:t>
                    </m:r>
                    <m:nary>
                      <m:naryPr>
                        <m:chr m:val="∑"/>
                        <m:supHide m:val="on"/>
                        <m:ctrlPr>
                          <a:rPr lang="en-US" sz="2000" i="1">
                            <a:solidFill>
                              <a:schemeClr val="bg1"/>
                            </a:solidFill>
                            <a:latin typeface="Cambria Math" panose="02040503050406030204" pitchFamily="18" charset="0"/>
                            <a:ea typeface="Cambria Math" panose="02040503050406030204" pitchFamily="18" charset="0"/>
                          </a:rPr>
                        </m:ctrlPr>
                      </m:naryPr>
                      <m:sub>
                        <m:r>
                          <m:rPr>
                            <m:brk m:alnAt="7"/>
                          </m:rP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𝑢</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𝑣</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𝐸</m:t>
                        </m:r>
                      </m:sub>
                      <m:sup/>
                      <m:e>
                        <m:r>
                          <a:rPr lang="en-US" sz="2000" i="1">
                            <a:solidFill>
                              <a:schemeClr val="bg1"/>
                            </a:solidFill>
                            <a:latin typeface="Cambria Math" panose="02040503050406030204" pitchFamily="18" charset="0"/>
                            <a:ea typeface="Cambria Math" panose="02040503050406030204" pitchFamily="18" charset="0"/>
                          </a:rPr>
                          <m:t>𝑓</m:t>
                        </m:r>
                        <m:d>
                          <m:dPr>
                            <m:ctrlPr>
                              <a:rPr lang="en-US" sz="2000" i="1">
                                <a:solidFill>
                                  <a:schemeClr val="bg1"/>
                                </a:solidFill>
                                <a:latin typeface="Cambria Math" panose="02040503050406030204" pitchFamily="18" charset="0"/>
                                <a:ea typeface="Cambria Math" panose="02040503050406030204" pitchFamily="18" charset="0"/>
                              </a:rPr>
                            </m:ctrlPr>
                          </m:dPr>
                          <m:e>
                            <m:r>
                              <a:rPr lang="en-US" sz="2000" i="1">
                                <a:solidFill>
                                  <a:schemeClr val="bg1"/>
                                </a:solidFill>
                                <a:latin typeface="Cambria Math" panose="02040503050406030204" pitchFamily="18" charset="0"/>
                                <a:ea typeface="Cambria Math" panose="02040503050406030204" pitchFamily="18" charset="0"/>
                              </a:rPr>
                              <m:t>𝑢</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𝑣</m:t>
                            </m:r>
                          </m:e>
                        </m:d>
                        <m:r>
                          <a:rPr lang="en-US" sz="2000" i="1">
                            <a:solidFill>
                              <a:schemeClr val="bg1"/>
                            </a:solidFill>
                            <a:latin typeface="Cambria Math" panose="02040503050406030204" pitchFamily="18" charset="0"/>
                            <a:ea typeface="Cambria Math" panose="02040503050406030204" pitchFamily="18" charset="0"/>
                          </a:rPr>
                          <m:t>=</m:t>
                        </m:r>
                        <m:nary>
                          <m:naryPr>
                            <m:chr m:val="∑"/>
                            <m:supHide m:val="on"/>
                            <m:ctrlPr>
                              <a:rPr lang="en-US" sz="2000" i="1">
                                <a:solidFill>
                                  <a:schemeClr val="bg1"/>
                                </a:solidFill>
                                <a:latin typeface="Cambria Math" panose="02040503050406030204" pitchFamily="18" charset="0"/>
                                <a:ea typeface="Cambria Math" panose="02040503050406030204" pitchFamily="18" charset="0"/>
                              </a:rPr>
                            </m:ctrlPr>
                          </m:naryPr>
                          <m:sub>
                            <m:r>
                              <m:rPr>
                                <m:brk m:alnAt="7"/>
                              </m:rP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𝑣</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𝑢</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𝐸</m:t>
                            </m:r>
                          </m:sub>
                          <m:sup/>
                          <m:e>
                            <m:r>
                              <a:rPr lang="en-US" sz="2000" i="1">
                                <a:solidFill>
                                  <a:schemeClr val="bg1"/>
                                </a:solidFill>
                                <a:latin typeface="Cambria Math" panose="02040503050406030204" pitchFamily="18" charset="0"/>
                                <a:ea typeface="Cambria Math" panose="02040503050406030204" pitchFamily="18" charset="0"/>
                              </a:rPr>
                              <m:t>𝑓</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𝑣</m:t>
                            </m:r>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𝑢</m:t>
                            </m:r>
                            <m:r>
                              <a:rPr lang="en-US" sz="2000" i="1">
                                <a:solidFill>
                                  <a:schemeClr val="bg1"/>
                                </a:solidFill>
                                <a:latin typeface="Cambria Math" panose="02040503050406030204" pitchFamily="18" charset="0"/>
                                <a:ea typeface="Cambria Math" panose="02040503050406030204" pitchFamily="18" charset="0"/>
                              </a:rPr>
                              <m:t>)</m:t>
                            </m:r>
                          </m:e>
                        </m:nary>
                      </m:e>
                    </m:nary>
                    <m:r>
                      <a:rPr lang="en-US" sz="2000" i="1">
                        <a:solidFill>
                          <a:schemeClr val="bg1"/>
                        </a:solidFill>
                        <a:latin typeface="Cambria Math" panose="02040503050406030204" pitchFamily="18" charset="0"/>
                        <a:ea typeface="Cambria Math" panose="02040503050406030204" pitchFamily="18" charset="0"/>
                      </a:rPr>
                      <m:t> </m:t>
                    </m:r>
                    <m:r>
                      <a:rPr lang="en-US" sz="2000">
                        <a:solidFill>
                          <a:schemeClr val="bg1"/>
                        </a:solidFill>
                        <a:latin typeface="Cambria Math" panose="02040503050406030204" pitchFamily="18" charset="0"/>
                        <a:ea typeface="Cambria Math" panose="02040503050406030204" pitchFamily="18" charset="0"/>
                      </a:rPr>
                      <m:t> </m:t>
                    </m:r>
                    <m:r>
                      <a:rPr lang="en-US" sz="2000" b="0" i="0" smtClean="0">
                        <a:solidFill>
                          <a:schemeClr val="bg1"/>
                        </a:solidFill>
                        <a:latin typeface="Cambria Math" panose="02040503050406030204" pitchFamily="18" charset="0"/>
                        <a:ea typeface="Cambria Math" panose="02040503050406030204" pitchFamily="18" charset="0"/>
                      </a:rPr>
                      <m:t> </m:t>
                    </m:r>
                  </m:oMath>
                </a14:m>
                <a:r>
                  <a:rPr lang="en-US" sz="2000" dirty="0">
                    <a:solidFill>
                      <a:schemeClr val="bg1"/>
                    </a:solidFill>
                    <a:latin typeface="Cordia New" panose="020B0304020202020204" pitchFamily="34" charset="-34"/>
                    <a:cs typeface="Cordia New" panose="020B0304020202020204" pitchFamily="34" charset="-34"/>
                  </a:rPr>
                  <a:t>(conservation constraints)</a:t>
                </a:r>
              </a:p>
              <a:p>
                <a:pPr lvl="1"/>
                <a:r>
                  <a:rPr lang="en-US" sz="2000" dirty="0">
                    <a:solidFill>
                      <a:schemeClr val="bg1"/>
                    </a:solidFill>
                    <a:latin typeface="Cordia New" panose="020B0304020202020204" pitchFamily="34" charset="-34"/>
                    <a:cs typeface="Cordia New" panose="020B0304020202020204" pitchFamily="34" charset="-34"/>
                  </a:rPr>
                  <a:t>To maximize net flow out of </a:t>
                </a:r>
                <a14:m>
                  <m:oMath xmlns:m="http://schemas.openxmlformats.org/officeDocument/2006/math">
                    <m:r>
                      <a:rPr lang="en-US" sz="2000" i="1">
                        <a:solidFill>
                          <a:schemeClr val="bg1"/>
                        </a:solidFill>
                        <a:latin typeface="Cambria Math" panose="02040503050406030204" pitchFamily="18" charset="0"/>
                      </a:rPr>
                      <m:t>𝑠</m:t>
                    </m:r>
                    <m:r>
                      <a:rPr lang="en-US" sz="2000">
                        <a:solidFill>
                          <a:schemeClr val="bg1"/>
                        </a:solidFill>
                        <a:latin typeface="Cambria Math" panose="02040503050406030204" pitchFamily="18" charset="0"/>
                      </a:rPr>
                      <m:t>:</m:t>
                    </m:r>
                  </m:oMath>
                </a14:m>
                <a:br>
                  <a:rPr lang="en-US" sz="2000" dirty="0">
                    <a:solidFill>
                      <a:schemeClr val="bg1"/>
                    </a:solidFill>
                    <a:latin typeface="Cordia New" panose="020B0304020202020204" pitchFamily="34" charset="-34"/>
                    <a:cs typeface="Cordia New" panose="020B0304020202020204" pitchFamily="34" charset="-34"/>
                  </a:rPr>
                </a:br>
                <a:br>
                  <a:rPr lang="en-US" sz="2000" dirty="0">
                    <a:solidFill>
                      <a:schemeClr val="bg1"/>
                    </a:solidFill>
                    <a:latin typeface="Cordia New" panose="020B0304020202020204" pitchFamily="34" charset="-34"/>
                    <a:cs typeface="Cordia New" panose="020B0304020202020204" pitchFamily="34" charset="-34"/>
                  </a:rPr>
                </a:br>
                <a14:m>
                  <m:oMath xmlns:m="http://schemas.openxmlformats.org/officeDocument/2006/math">
                    <m:d>
                      <m:dPr>
                        <m:begChr m:val="|"/>
                        <m:endChr m:val="|"/>
                        <m:ctrlPr>
                          <a:rPr lang="en-US" sz="2000" i="1">
                            <a:solidFill>
                              <a:schemeClr val="bg1"/>
                            </a:solidFill>
                            <a:latin typeface="Cambria Math" panose="02040503050406030204" pitchFamily="18" charset="0"/>
                          </a:rPr>
                        </m:ctrlPr>
                      </m:dPr>
                      <m:e>
                        <m:r>
                          <a:rPr lang="en-US" sz="2000" i="1">
                            <a:solidFill>
                              <a:schemeClr val="bg1"/>
                            </a:solidFill>
                            <a:latin typeface="Cambria Math" panose="02040503050406030204" pitchFamily="18" charset="0"/>
                          </a:rPr>
                          <m:t>𝑓</m:t>
                        </m:r>
                      </m:e>
                    </m:d>
                    <m:r>
                      <a:rPr lang="en-US" sz="2000" i="1">
                        <a:solidFill>
                          <a:schemeClr val="bg1"/>
                        </a:solidFill>
                        <a:latin typeface="Cambria Math" panose="02040503050406030204" pitchFamily="18" charset="0"/>
                      </a:rPr>
                      <m:t>=</m:t>
                    </m:r>
                    <m:nary>
                      <m:naryPr>
                        <m:chr m:val="∑"/>
                        <m:supHide m:val="on"/>
                        <m:ctrlPr>
                          <a:rPr lang="en-US" sz="2000" i="1">
                            <a:solidFill>
                              <a:schemeClr val="bg1"/>
                            </a:solidFill>
                            <a:latin typeface="Cambria Math" panose="02040503050406030204" pitchFamily="18" charset="0"/>
                          </a:rPr>
                        </m:ctrlPr>
                      </m:naryPr>
                      <m:sub>
                        <m:r>
                          <m:rPr>
                            <m:brk m:alnAt="7"/>
                          </m:rP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𝑠</m:t>
                        </m:r>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𝑢</m:t>
                        </m:r>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𝐸</m:t>
                        </m:r>
                      </m:sub>
                      <m:sup/>
                      <m:e>
                        <m:r>
                          <a:rPr lang="en-US" sz="2000" i="1">
                            <a:solidFill>
                              <a:schemeClr val="bg1"/>
                            </a:solidFill>
                            <a:latin typeface="Cambria Math" panose="02040503050406030204" pitchFamily="18" charset="0"/>
                          </a:rPr>
                          <m:t>𝑓</m:t>
                        </m:r>
                        <m:d>
                          <m:dPr>
                            <m:ctrlPr>
                              <a:rPr lang="en-US" sz="2000" i="1">
                                <a:solidFill>
                                  <a:schemeClr val="bg1"/>
                                </a:solidFill>
                                <a:latin typeface="Cambria Math" panose="02040503050406030204" pitchFamily="18" charset="0"/>
                              </a:rPr>
                            </m:ctrlPr>
                          </m:dPr>
                          <m:e>
                            <m:r>
                              <a:rPr lang="en-US" sz="2000" i="1">
                                <a:solidFill>
                                  <a:schemeClr val="bg1"/>
                                </a:solidFill>
                                <a:latin typeface="Cambria Math" panose="02040503050406030204" pitchFamily="18" charset="0"/>
                              </a:rPr>
                              <m:t>𝑠</m:t>
                            </m:r>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𝑢</m:t>
                            </m:r>
                          </m:e>
                        </m:d>
                        <m:r>
                          <a:rPr lang="en-US" sz="2000" i="1">
                            <a:solidFill>
                              <a:schemeClr val="bg1"/>
                            </a:solidFill>
                            <a:latin typeface="Cambria Math" panose="02040503050406030204" pitchFamily="18" charset="0"/>
                          </a:rPr>
                          <m:t>−</m:t>
                        </m:r>
                        <m:nary>
                          <m:naryPr>
                            <m:chr m:val="∑"/>
                            <m:supHide m:val="on"/>
                            <m:ctrlPr>
                              <a:rPr lang="en-US" sz="2000" i="1">
                                <a:solidFill>
                                  <a:schemeClr val="bg1"/>
                                </a:solidFill>
                                <a:latin typeface="Cambria Math" panose="02040503050406030204" pitchFamily="18" charset="0"/>
                              </a:rPr>
                            </m:ctrlPr>
                          </m:naryPr>
                          <m:sub>
                            <m:r>
                              <m:rPr>
                                <m:brk m:alnAt="7"/>
                              </m:rP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𝑢</m:t>
                            </m:r>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𝑠</m:t>
                            </m:r>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𝐸</m:t>
                            </m:r>
                          </m:sub>
                          <m:sup/>
                          <m:e>
                            <m:r>
                              <a:rPr lang="en-US" sz="2000" i="1">
                                <a:solidFill>
                                  <a:schemeClr val="bg1"/>
                                </a:solidFill>
                                <a:latin typeface="Cambria Math" panose="02040503050406030204" pitchFamily="18" charset="0"/>
                              </a:rPr>
                              <m:t>𝑓</m:t>
                            </m:r>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𝑢</m:t>
                            </m:r>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𝑠</m:t>
                            </m:r>
                            <m:r>
                              <a:rPr lang="en-US" sz="2000" i="1">
                                <a:solidFill>
                                  <a:schemeClr val="bg1"/>
                                </a:solidFill>
                                <a:latin typeface="Cambria Math" panose="02040503050406030204" pitchFamily="18" charset="0"/>
                              </a:rPr>
                              <m:t>)</m:t>
                            </m:r>
                          </m:e>
                        </m:nary>
                      </m:e>
                    </m:nary>
                  </m:oMath>
                </a14:m>
                <a:br>
                  <a:rPr lang="en-US" sz="2000" dirty="0">
                    <a:solidFill>
                      <a:schemeClr val="bg1"/>
                    </a:solidFill>
                    <a:latin typeface="Cordia New" panose="020B0304020202020204" pitchFamily="34" charset="-34"/>
                    <a:cs typeface="Cordia New" panose="020B0304020202020204" pitchFamily="34" charset="-34"/>
                  </a:rPr>
                </a:br>
                <a:endParaRPr lang="en-US" sz="2000" dirty="0">
                  <a:solidFill>
                    <a:schemeClr val="bg1"/>
                  </a:solidFill>
                  <a:latin typeface="Cordia New" panose="020B0304020202020204" pitchFamily="34" charset="-34"/>
                  <a:cs typeface="Cordia New" panose="020B0304020202020204" pitchFamily="34" charset="-34"/>
                </a:endParaRP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483" t="-1453" b="-407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pic>
        <p:nvPicPr>
          <p:cNvPr id="8" name="Picture 7">
            <a:extLst>
              <a:ext uri="{FF2B5EF4-FFF2-40B4-BE49-F238E27FC236}">
                <a16:creationId xmlns:a16="http://schemas.microsoft.com/office/drawing/2014/main" id="{8FD9E81D-1AE1-9448-8DB0-8B078DF22B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2012" y="2334163"/>
            <a:ext cx="876300" cy="52978"/>
          </a:xfrm>
          <a:prstGeom prst="rect">
            <a:avLst/>
          </a:prstGeom>
        </p:spPr>
      </p:pic>
    </p:spTree>
    <p:extLst>
      <p:ext uri="{BB962C8B-B14F-4D97-AF65-F5344CB8AC3E}">
        <p14:creationId xmlns:p14="http://schemas.microsoft.com/office/powerpoint/2010/main" val="176649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3">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5"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mc:AlternateContent xmlns:mc="http://schemas.openxmlformats.org/markup-compatibility/2006" xmlns:a14="http://schemas.microsoft.com/office/drawing/2010/main">
        <mc:Choice Requires="a14">
          <p:sp>
            <p:nvSpPr>
              <p:cNvPr id="40" name="Oval 39">
                <a:extLst>
                  <a:ext uri="{FF2B5EF4-FFF2-40B4-BE49-F238E27FC236}">
                    <a16:creationId xmlns:a16="http://schemas.microsoft.com/office/drawing/2014/main" id="{A7101CF4-F0AF-DF48-A14C-00C04B20865E}"/>
                  </a:ext>
                </a:extLst>
              </p:cNvPr>
              <p:cNvSpPr/>
              <p:nvPr/>
            </p:nvSpPr>
            <p:spPr>
              <a:xfrm>
                <a:off x="2166731" y="2604054"/>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𝑠</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40" name="Oval 39">
                <a:extLst>
                  <a:ext uri="{FF2B5EF4-FFF2-40B4-BE49-F238E27FC236}">
                    <a16:creationId xmlns:a16="http://schemas.microsoft.com/office/drawing/2014/main" id="{A7101CF4-F0AF-DF48-A14C-00C04B20865E}"/>
                  </a:ext>
                </a:extLst>
              </p:cNvPr>
              <p:cNvSpPr>
                <a:spLocks noRot="1" noChangeAspect="1" noMove="1" noResize="1" noEditPoints="1" noAdjustHandles="1" noChangeArrowheads="1" noChangeShapeType="1" noTextEdit="1"/>
              </p:cNvSpPr>
              <p:nvPr/>
            </p:nvSpPr>
            <p:spPr>
              <a:xfrm>
                <a:off x="2166731" y="2604054"/>
                <a:ext cx="357809" cy="410818"/>
              </a:xfrm>
              <a:prstGeom prst="ellipse">
                <a:avLst/>
              </a:prstGeom>
              <a:blipFill>
                <a:blip r:embed="rId6"/>
                <a:stretch>
                  <a:fillRect l="-25806" t="-5882" b="-17647"/>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Oval 40">
                <a:extLst>
                  <a:ext uri="{FF2B5EF4-FFF2-40B4-BE49-F238E27FC236}">
                    <a16:creationId xmlns:a16="http://schemas.microsoft.com/office/drawing/2014/main" id="{D73F2CA5-123F-734E-BE24-7E7633C1A568}"/>
                  </a:ext>
                </a:extLst>
              </p:cNvPr>
              <p:cNvSpPr/>
              <p:nvPr/>
            </p:nvSpPr>
            <p:spPr>
              <a:xfrm>
                <a:off x="3405809" y="1696280"/>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𝑎</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41" name="Oval 40">
                <a:extLst>
                  <a:ext uri="{FF2B5EF4-FFF2-40B4-BE49-F238E27FC236}">
                    <a16:creationId xmlns:a16="http://schemas.microsoft.com/office/drawing/2014/main" id="{D73F2CA5-123F-734E-BE24-7E7633C1A568}"/>
                  </a:ext>
                </a:extLst>
              </p:cNvPr>
              <p:cNvSpPr>
                <a:spLocks noRot="1" noChangeAspect="1" noMove="1" noResize="1" noEditPoints="1" noAdjustHandles="1" noChangeArrowheads="1" noChangeShapeType="1" noTextEdit="1"/>
              </p:cNvSpPr>
              <p:nvPr/>
            </p:nvSpPr>
            <p:spPr>
              <a:xfrm>
                <a:off x="3405809" y="1696280"/>
                <a:ext cx="357809" cy="410818"/>
              </a:xfrm>
              <a:prstGeom prst="ellipse">
                <a:avLst/>
              </a:prstGeom>
              <a:blipFill>
                <a:blip r:embed="rId7"/>
                <a:stretch>
                  <a:fillRect l="-25806" t="-5714" b="-14286"/>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F2BDD51C-800C-ED41-9270-3B6849A861CB}"/>
                  </a:ext>
                </a:extLst>
              </p:cNvPr>
              <p:cNvSpPr/>
              <p:nvPr/>
            </p:nvSpPr>
            <p:spPr>
              <a:xfrm>
                <a:off x="3405809" y="3465445"/>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𝑏</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42" name="Oval 41">
                <a:extLst>
                  <a:ext uri="{FF2B5EF4-FFF2-40B4-BE49-F238E27FC236}">
                    <a16:creationId xmlns:a16="http://schemas.microsoft.com/office/drawing/2014/main" id="{F2BDD51C-800C-ED41-9270-3B6849A861CB}"/>
                  </a:ext>
                </a:extLst>
              </p:cNvPr>
              <p:cNvSpPr>
                <a:spLocks noRot="1" noChangeAspect="1" noMove="1" noResize="1" noEditPoints="1" noAdjustHandles="1" noChangeArrowheads="1" noChangeShapeType="1" noTextEdit="1"/>
              </p:cNvSpPr>
              <p:nvPr/>
            </p:nvSpPr>
            <p:spPr>
              <a:xfrm>
                <a:off x="3405809" y="3465445"/>
                <a:ext cx="357809" cy="410818"/>
              </a:xfrm>
              <a:prstGeom prst="ellipse">
                <a:avLst/>
              </a:prstGeom>
              <a:blipFill>
                <a:blip r:embed="rId8"/>
                <a:stretch>
                  <a:fillRect l="-25806" t="-5714" b="-17143"/>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Oval 42">
                <a:extLst>
                  <a:ext uri="{FF2B5EF4-FFF2-40B4-BE49-F238E27FC236}">
                    <a16:creationId xmlns:a16="http://schemas.microsoft.com/office/drawing/2014/main" id="{C11A10D5-E404-B04E-AB64-761F073D7838}"/>
                  </a:ext>
                </a:extLst>
              </p:cNvPr>
              <p:cNvSpPr/>
              <p:nvPr/>
            </p:nvSpPr>
            <p:spPr>
              <a:xfrm>
                <a:off x="5373758" y="1696280"/>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𝑐</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43" name="Oval 42">
                <a:extLst>
                  <a:ext uri="{FF2B5EF4-FFF2-40B4-BE49-F238E27FC236}">
                    <a16:creationId xmlns:a16="http://schemas.microsoft.com/office/drawing/2014/main" id="{C11A10D5-E404-B04E-AB64-761F073D7838}"/>
                  </a:ext>
                </a:extLst>
              </p:cNvPr>
              <p:cNvSpPr>
                <a:spLocks noRot="1" noChangeAspect="1" noMove="1" noResize="1" noEditPoints="1" noAdjustHandles="1" noChangeArrowheads="1" noChangeShapeType="1" noTextEdit="1"/>
              </p:cNvSpPr>
              <p:nvPr/>
            </p:nvSpPr>
            <p:spPr>
              <a:xfrm>
                <a:off x="5373758" y="1696280"/>
                <a:ext cx="357809" cy="410818"/>
              </a:xfrm>
              <a:prstGeom prst="ellipse">
                <a:avLst/>
              </a:prstGeom>
              <a:blipFill>
                <a:blip r:embed="rId9"/>
                <a:stretch>
                  <a:fillRect l="-22581" t="-5714" b="-14286"/>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16803780-CBC6-1F47-982C-8A6077CACE06}"/>
                  </a:ext>
                </a:extLst>
              </p:cNvPr>
              <p:cNvSpPr/>
              <p:nvPr/>
            </p:nvSpPr>
            <p:spPr>
              <a:xfrm>
                <a:off x="5373757" y="3465445"/>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𝑑</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44" name="Oval 43">
                <a:extLst>
                  <a:ext uri="{FF2B5EF4-FFF2-40B4-BE49-F238E27FC236}">
                    <a16:creationId xmlns:a16="http://schemas.microsoft.com/office/drawing/2014/main" id="{16803780-CBC6-1F47-982C-8A6077CACE06}"/>
                  </a:ext>
                </a:extLst>
              </p:cNvPr>
              <p:cNvSpPr>
                <a:spLocks noRot="1" noChangeAspect="1" noMove="1" noResize="1" noEditPoints="1" noAdjustHandles="1" noChangeArrowheads="1" noChangeShapeType="1" noTextEdit="1"/>
              </p:cNvSpPr>
              <p:nvPr/>
            </p:nvSpPr>
            <p:spPr>
              <a:xfrm>
                <a:off x="5373757" y="3465445"/>
                <a:ext cx="357809" cy="410818"/>
              </a:xfrm>
              <a:prstGeom prst="ellipse">
                <a:avLst/>
              </a:prstGeom>
              <a:blipFill>
                <a:blip r:embed="rId10"/>
                <a:stretch>
                  <a:fillRect l="-29032" t="-5714" r="-3226" b="-17143"/>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662954C7-BED9-514E-AF23-34890CE8DB2F}"/>
                  </a:ext>
                </a:extLst>
              </p:cNvPr>
              <p:cNvSpPr/>
              <p:nvPr/>
            </p:nvSpPr>
            <p:spPr>
              <a:xfrm>
                <a:off x="6526696" y="2604054"/>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cs typeface="Cordia New" panose="020B0304020202020204" pitchFamily="34" charset="-34"/>
                        </a:rPr>
                        <m:t>𝑡</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45" name="Oval 44">
                <a:extLst>
                  <a:ext uri="{FF2B5EF4-FFF2-40B4-BE49-F238E27FC236}">
                    <a16:creationId xmlns:a16="http://schemas.microsoft.com/office/drawing/2014/main" id="{662954C7-BED9-514E-AF23-34890CE8DB2F}"/>
                  </a:ext>
                </a:extLst>
              </p:cNvPr>
              <p:cNvSpPr>
                <a:spLocks noRot="1" noChangeAspect="1" noMove="1" noResize="1" noEditPoints="1" noAdjustHandles="1" noChangeArrowheads="1" noChangeShapeType="1" noTextEdit="1"/>
              </p:cNvSpPr>
              <p:nvPr/>
            </p:nvSpPr>
            <p:spPr>
              <a:xfrm>
                <a:off x="6526696" y="2604054"/>
                <a:ext cx="357809" cy="410818"/>
              </a:xfrm>
              <a:prstGeom prst="ellipse">
                <a:avLst/>
              </a:prstGeom>
              <a:blipFill>
                <a:blip r:embed="rId11"/>
                <a:stretch>
                  <a:fillRect/>
                </a:stretch>
              </a:blipFill>
              <a:ln w="25400">
                <a:solidFill>
                  <a:schemeClr val="bg1"/>
                </a:solidFill>
              </a:ln>
            </p:spPr>
            <p:txBody>
              <a:bodyPr/>
              <a:lstStyle/>
              <a:p>
                <a:r>
                  <a:rPr lang="en-US">
                    <a:noFill/>
                  </a:rPr>
                  <a:t> </a:t>
                </a:r>
              </a:p>
            </p:txBody>
          </p:sp>
        </mc:Fallback>
      </mc:AlternateContent>
      <p:cxnSp>
        <p:nvCxnSpPr>
          <p:cNvPr id="46" name="Straight Arrow Connector 45">
            <a:extLst>
              <a:ext uri="{FF2B5EF4-FFF2-40B4-BE49-F238E27FC236}">
                <a16:creationId xmlns:a16="http://schemas.microsoft.com/office/drawing/2014/main" id="{A0D84541-AA6F-034A-99BC-F1565D62CF55}"/>
              </a:ext>
            </a:extLst>
          </p:cNvPr>
          <p:cNvCxnSpPr>
            <a:stCxn id="40" idx="7"/>
            <a:endCxn id="41" idx="2"/>
          </p:cNvCxnSpPr>
          <p:nvPr/>
        </p:nvCxnSpPr>
        <p:spPr>
          <a:xfrm flipV="1">
            <a:off x="2472140" y="1901689"/>
            <a:ext cx="933669" cy="762528"/>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006EEBA-597C-D54A-B02F-346CECBCFD3F}"/>
              </a:ext>
            </a:extLst>
          </p:cNvPr>
          <p:cNvCxnSpPr>
            <a:stCxn id="41" idx="4"/>
            <a:endCxn id="42" idx="0"/>
          </p:cNvCxnSpPr>
          <p:nvPr/>
        </p:nvCxnSpPr>
        <p:spPr>
          <a:xfrm>
            <a:off x="3584714" y="2107098"/>
            <a:ext cx="0" cy="135834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B3395CF-339D-F14C-A40D-3743BC2F6C49}"/>
              </a:ext>
            </a:extLst>
          </p:cNvPr>
          <p:cNvCxnSpPr>
            <a:stCxn id="41" idx="6"/>
            <a:endCxn id="43" idx="2"/>
          </p:cNvCxnSpPr>
          <p:nvPr/>
        </p:nvCxnSpPr>
        <p:spPr>
          <a:xfrm>
            <a:off x="3763618" y="1901689"/>
            <a:ext cx="1610140"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205466-4FEE-7D41-87F8-E2C0D023B626}"/>
              </a:ext>
            </a:extLst>
          </p:cNvPr>
          <p:cNvCxnSpPr>
            <a:stCxn id="42" idx="7"/>
            <a:endCxn id="43" idx="3"/>
          </p:cNvCxnSpPr>
          <p:nvPr/>
        </p:nvCxnSpPr>
        <p:spPr>
          <a:xfrm flipV="1">
            <a:off x="3711218" y="2046935"/>
            <a:ext cx="1714940" cy="14786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65FB04-0DB7-2346-A7B8-8269917B6D38}"/>
              </a:ext>
            </a:extLst>
          </p:cNvPr>
          <p:cNvCxnSpPr>
            <a:stCxn id="42" idx="6"/>
            <a:endCxn id="44" idx="2"/>
          </p:cNvCxnSpPr>
          <p:nvPr/>
        </p:nvCxnSpPr>
        <p:spPr>
          <a:xfrm>
            <a:off x="3763618" y="3670854"/>
            <a:ext cx="1610139"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8025E28-0A91-3A44-A995-584424F1CAC5}"/>
              </a:ext>
            </a:extLst>
          </p:cNvPr>
          <p:cNvCxnSpPr>
            <a:stCxn id="40" idx="5"/>
            <a:endCxn id="42" idx="2"/>
          </p:cNvCxnSpPr>
          <p:nvPr/>
        </p:nvCxnSpPr>
        <p:spPr>
          <a:xfrm>
            <a:off x="2472140" y="2954709"/>
            <a:ext cx="933669" cy="71614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FD39F6D-917A-A64B-B74E-80E798683A7C}"/>
              </a:ext>
            </a:extLst>
          </p:cNvPr>
          <p:cNvCxnSpPr>
            <a:stCxn id="43" idx="5"/>
            <a:endCxn id="45" idx="1"/>
          </p:cNvCxnSpPr>
          <p:nvPr/>
        </p:nvCxnSpPr>
        <p:spPr>
          <a:xfrm>
            <a:off x="5679167" y="2046935"/>
            <a:ext cx="899929" cy="617282"/>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412B9AD-74AB-0C48-9055-C4DCB2FA6706}"/>
              </a:ext>
            </a:extLst>
          </p:cNvPr>
          <p:cNvCxnSpPr>
            <a:endCxn id="45" idx="3"/>
          </p:cNvCxnSpPr>
          <p:nvPr/>
        </p:nvCxnSpPr>
        <p:spPr>
          <a:xfrm flipV="1">
            <a:off x="5731566" y="2954709"/>
            <a:ext cx="847530" cy="57089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40AB6EE-6FA0-2E41-A899-B86F77D9A72A}"/>
              </a:ext>
            </a:extLst>
          </p:cNvPr>
          <p:cNvCxnSpPr>
            <a:stCxn id="44" idx="0"/>
          </p:cNvCxnSpPr>
          <p:nvPr/>
        </p:nvCxnSpPr>
        <p:spPr>
          <a:xfrm flipH="1" flipV="1">
            <a:off x="5552661" y="2107098"/>
            <a:ext cx="1" cy="135834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89E8293-2772-1642-BCB1-1C89863D4ADA}"/>
              </a:ext>
            </a:extLst>
          </p:cNvPr>
          <p:cNvSpPr txBox="1"/>
          <p:nvPr/>
        </p:nvSpPr>
        <p:spPr>
          <a:xfrm>
            <a:off x="4377028" y="1524000"/>
            <a:ext cx="68961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12,12</a:t>
            </a:r>
          </a:p>
        </p:txBody>
      </p:sp>
      <p:sp>
        <p:nvSpPr>
          <p:cNvPr id="56" name="TextBox 55">
            <a:extLst>
              <a:ext uri="{FF2B5EF4-FFF2-40B4-BE49-F238E27FC236}">
                <a16:creationId xmlns:a16="http://schemas.microsoft.com/office/drawing/2014/main" id="{9D1617BF-D890-8B40-B150-3C9173DA5F22}"/>
              </a:ext>
            </a:extLst>
          </p:cNvPr>
          <p:cNvSpPr txBox="1"/>
          <p:nvPr/>
        </p:nvSpPr>
        <p:spPr>
          <a:xfrm>
            <a:off x="5501075" y="2538994"/>
            <a:ext cx="57740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15,0</a:t>
            </a:r>
          </a:p>
        </p:txBody>
      </p:sp>
      <p:sp>
        <p:nvSpPr>
          <p:cNvPr id="57" name="TextBox 56">
            <a:extLst>
              <a:ext uri="{FF2B5EF4-FFF2-40B4-BE49-F238E27FC236}">
                <a16:creationId xmlns:a16="http://schemas.microsoft.com/office/drawing/2014/main" id="{89C69024-2538-144C-B38B-B4BD5FCC34CB}"/>
              </a:ext>
            </a:extLst>
          </p:cNvPr>
          <p:cNvSpPr txBox="1"/>
          <p:nvPr/>
        </p:nvSpPr>
        <p:spPr>
          <a:xfrm>
            <a:off x="2748952" y="2895600"/>
            <a:ext cx="68961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20,12</a:t>
            </a:r>
          </a:p>
        </p:txBody>
      </p:sp>
      <p:sp>
        <p:nvSpPr>
          <p:cNvPr id="58" name="TextBox 57">
            <a:extLst>
              <a:ext uri="{FF2B5EF4-FFF2-40B4-BE49-F238E27FC236}">
                <a16:creationId xmlns:a16="http://schemas.microsoft.com/office/drawing/2014/main" id="{DD9952BB-2F2B-FB4C-B8BA-40AD9872D925}"/>
              </a:ext>
            </a:extLst>
          </p:cNvPr>
          <p:cNvSpPr txBox="1"/>
          <p:nvPr/>
        </p:nvSpPr>
        <p:spPr>
          <a:xfrm>
            <a:off x="2429585" y="1905000"/>
            <a:ext cx="68961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13,12</a:t>
            </a:r>
          </a:p>
        </p:txBody>
      </p:sp>
      <p:sp>
        <p:nvSpPr>
          <p:cNvPr id="59" name="TextBox 58">
            <a:extLst>
              <a:ext uri="{FF2B5EF4-FFF2-40B4-BE49-F238E27FC236}">
                <a16:creationId xmlns:a16="http://schemas.microsoft.com/office/drawing/2014/main" id="{AE6FF5EB-5E72-EB4D-969D-D5C14F4C674F}"/>
              </a:ext>
            </a:extLst>
          </p:cNvPr>
          <p:cNvSpPr txBox="1"/>
          <p:nvPr/>
        </p:nvSpPr>
        <p:spPr>
          <a:xfrm>
            <a:off x="3533125" y="2538994"/>
            <a:ext cx="57740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25,0</a:t>
            </a:r>
          </a:p>
        </p:txBody>
      </p:sp>
      <p:sp>
        <p:nvSpPr>
          <p:cNvPr id="60" name="TextBox 59">
            <a:extLst>
              <a:ext uri="{FF2B5EF4-FFF2-40B4-BE49-F238E27FC236}">
                <a16:creationId xmlns:a16="http://schemas.microsoft.com/office/drawing/2014/main" id="{A0FAAD17-33C3-DD4D-87AD-A9F139A777F2}"/>
              </a:ext>
            </a:extLst>
          </p:cNvPr>
          <p:cNvSpPr txBox="1"/>
          <p:nvPr/>
        </p:nvSpPr>
        <p:spPr>
          <a:xfrm>
            <a:off x="4494046" y="3276600"/>
            <a:ext cx="46519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8,6</a:t>
            </a:r>
          </a:p>
        </p:txBody>
      </p:sp>
      <p:sp>
        <p:nvSpPr>
          <p:cNvPr id="61" name="TextBox 60">
            <a:extLst>
              <a:ext uri="{FF2B5EF4-FFF2-40B4-BE49-F238E27FC236}">
                <a16:creationId xmlns:a16="http://schemas.microsoft.com/office/drawing/2014/main" id="{78671124-7FEB-0E42-8EF9-F75451A677A7}"/>
              </a:ext>
            </a:extLst>
          </p:cNvPr>
          <p:cNvSpPr txBox="1"/>
          <p:nvPr/>
        </p:nvSpPr>
        <p:spPr>
          <a:xfrm>
            <a:off x="4440478" y="2209800"/>
            <a:ext cx="46519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9,6</a:t>
            </a:r>
          </a:p>
        </p:txBody>
      </p:sp>
      <p:sp>
        <p:nvSpPr>
          <p:cNvPr id="62" name="TextBox 61">
            <a:extLst>
              <a:ext uri="{FF2B5EF4-FFF2-40B4-BE49-F238E27FC236}">
                <a16:creationId xmlns:a16="http://schemas.microsoft.com/office/drawing/2014/main" id="{41BD688C-7CE4-7F48-AED6-B4BBF120470B}"/>
              </a:ext>
            </a:extLst>
          </p:cNvPr>
          <p:cNvSpPr txBox="1"/>
          <p:nvPr/>
        </p:nvSpPr>
        <p:spPr>
          <a:xfrm>
            <a:off x="6004184" y="1981200"/>
            <a:ext cx="68961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18,18</a:t>
            </a:r>
          </a:p>
        </p:txBody>
      </p:sp>
      <p:sp>
        <p:nvSpPr>
          <p:cNvPr id="63" name="TextBox 62">
            <a:extLst>
              <a:ext uri="{FF2B5EF4-FFF2-40B4-BE49-F238E27FC236}">
                <a16:creationId xmlns:a16="http://schemas.microsoft.com/office/drawing/2014/main" id="{DA6D9383-0F31-334E-AD14-68FE32FA4F39}"/>
              </a:ext>
            </a:extLst>
          </p:cNvPr>
          <p:cNvSpPr txBox="1"/>
          <p:nvPr/>
        </p:nvSpPr>
        <p:spPr>
          <a:xfrm>
            <a:off x="6170445" y="3146938"/>
            <a:ext cx="46519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6,6</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00F3D90-13DC-4743-BFF3-B7CE8C4886E7}"/>
                  </a:ext>
                </a:extLst>
              </p:cNvPr>
              <p:cNvSpPr txBox="1"/>
              <p:nvPr/>
            </p:nvSpPr>
            <p:spPr>
              <a:xfrm>
                <a:off x="1733469" y="4089975"/>
                <a:ext cx="5976730" cy="461665"/>
              </a:xfrm>
              <a:prstGeom prst="rect">
                <a:avLst/>
              </a:prstGeom>
              <a:noFill/>
            </p:spPr>
            <p:txBody>
              <a:bodyPr wrap="square" rtlCol="0">
                <a:spAutoFit/>
              </a:bodyPr>
              <a:lstStyle/>
              <a:p>
                <a:r>
                  <a:rPr lang="en-US" sz="2400" dirty="0">
                    <a:latin typeface="Cordia New" panose="020B0304020202020204" pitchFamily="34" charset="-34"/>
                    <a:cs typeface="Cordia New" panose="020B0304020202020204" pitchFamily="34" charset="-34"/>
                  </a:rPr>
                  <a:t>Same network with optimal flow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oMath>
                </a14:m>
                <a:r>
                  <a:rPr lang="en-US" sz="2400" dirty="0">
                    <a:latin typeface="Cordia New" panose="020B0304020202020204" pitchFamily="34" charset="-34"/>
                    <a:cs typeface="Cordia New" panose="020B0304020202020204" pitchFamily="34" charset="-34"/>
                  </a:rPr>
                  <a:t>  Flow value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e>
                    </m:d>
                    <m:r>
                      <a:rPr lang="en-US" sz="2400" b="0" i="1" smtClean="0">
                        <a:latin typeface="Cambria Math" panose="02040503050406030204" pitchFamily="18" charset="0"/>
                      </a:rPr>
                      <m:t>=24.</m:t>
                    </m:r>
                  </m:oMath>
                </a14:m>
                <a:endParaRPr lang="en-US" sz="2400" dirty="0">
                  <a:latin typeface="Cordia New" panose="020B0304020202020204" pitchFamily="34" charset="-34"/>
                  <a:cs typeface="Cordia New" panose="020B0304020202020204" pitchFamily="34" charset="-34"/>
                </a:endParaRPr>
              </a:p>
            </p:txBody>
          </p:sp>
        </mc:Choice>
        <mc:Fallback xmlns="">
          <p:sp>
            <p:nvSpPr>
              <p:cNvPr id="64" name="TextBox 63">
                <a:extLst>
                  <a:ext uri="{FF2B5EF4-FFF2-40B4-BE49-F238E27FC236}">
                    <a16:creationId xmlns:a16="http://schemas.microsoft.com/office/drawing/2014/main" id="{900F3D90-13DC-4743-BFF3-B7CE8C4886E7}"/>
                  </a:ext>
                </a:extLst>
              </p:cNvPr>
              <p:cNvSpPr txBox="1">
                <a:spLocks noRot="1" noChangeAspect="1" noMove="1" noResize="1" noEditPoints="1" noAdjustHandles="1" noChangeArrowheads="1" noChangeShapeType="1" noTextEdit="1"/>
              </p:cNvSpPr>
              <p:nvPr/>
            </p:nvSpPr>
            <p:spPr>
              <a:xfrm>
                <a:off x="1733469" y="4089975"/>
                <a:ext cx="5976730" cy="461665"/>
              </a:xfrm>
              <a:prstGeom prst="rect">
                <a:avLst/>
              </a:prstGeom>
              <a:blipFill>
                <a:blip r:embed="rId12"/>
                <a:stretch>
                  <a:fillRect l="-1529" t="-6579" b="-32895"/>
                </a:stretch>
              </a:blipFill>
            </p:spPr>
            <p:txBody>
              <a:bodyPr/>
              <a:lstStyle/>
              <a:p>
                <a:r>
                  <a:rPr lang="en-IN">
                    <a:noFill/>
                  </a:rPr>
                  <a:t> </a:t>
                </a:r>
              </a:p>
            </p:txBody>
          </p:sp>
        </mc:Fallback>
      </mc:AlternateContent>
      <p:sp>
        <p:nvSpPr>
          <p:cNvPr id="65" name="Title 1">
            <a:extLst>
              <a:ext uri="{FF2B5EF4-FFF2-40B4-BE49-F238E27FC236}">
                <a16:creationId xmlns:a16="http://schemas.microsoft.com/office/drawing/2014/main" id="{61EA28D7-2C22-4E51-851C-2FB01015E038}"/>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EXAMPLE</a:t>
            </a:r>
          </a:p>
        </p:txBody>
      </p:sp>
    </p:spTree>
    <p:extLst>
      <p:ext uri="{BB962C8B-B14F-4D97-AF65-F5344CB8AC3E}">
        <p14:creationId xmlns:p14="http://schemas.microsoft.com/office/powerpoint/2010/main" val="188386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IDEA FOR FINDING MAX FLOW</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r>
                  <a:rPr lang="en-US" sz="2400" dirty="0">
                    <a:latin typeface="Cordia New" panose="020B0304020202020204" pitchFamily="34" charset="-34"/>
                    <a:cs typeface="Cordia New" panose="020B0304020202020204" pitchFamily="34" charset="-34"/>
                  </a:rPr>
                  <a:t>Find a path from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 </m:t>
                    </m:r>
                    <m:r>
                      <m:rPr>
                        <m:nor/>
                      </m:rPr>
                      <a:rPr lang="en-US" sz="2400">
                        <a:latin typeface="Cordia New" panose="020B0304020202020204" pitchFamily="34" charset="-34"/>
                        <a:cs typeface="Cordia New" panose="020B0304020202020204" pitchFamily="34" charset="-34"/>
                      </a:rPr>
                      <m:t>to</m:t>
                    </m:r>
                    <m:r>
                      <m:rPr>
                        <m:nor/>
                      </m:rPr>
                      <a:rPr lang="en-US" sz="2400">
                        <a:latin typeface="Cordia New" panose="020B0304020202020204" pitchFamily="34" charset="-34"/>
                        <a:cs typeface="Cordia New" panose="020B0304020202020204" pitchFamily="34" charset="-34"/>
                      </a:rPr>
                      <m:t> </m:t>
                    </m:r>
                    <m:r>
                      <a:rPr lang="en-US" sz="2400" i="1">
                        <a:latin typeface="Cambria Math" panose="02040503050406030204" pitchFamily="18" charset="0"/>
                      </a:rPr>
                      <m:t>𝑡</m:t>
                    </m:r>
                    <m:r>
                      <a:rPr lang="en-US" sz="2400" i="1">
                        <a:latin typeface="Cambria Math" panose="02040503050406030204" pitchFamily="18" charset="0"/>
                      </a:rPr>
                      <m:t>.</m:t>
                    </m:r>
                  </m:oMath>
                </a14:m>
                <a:endParaRPr lang="en-US" sz="2400" dirty="0">
                  <a:latin typeface="Cordia New" panose="020B0304020202020204" pitchFamily="34" charset="-34"/>
                  <a:cs typeface="Cordia New" panose="020B0304020202020204" pitchFamily="34" charset="-34"/>
                </a:endParaRPr>
              </a:p>
              <a:p>
                <a:r>
                  <a:rPr lang="en-US" sz="2400" dirty="0">
                    <a:latin typeface="Cordia New" panose="020B0304020202020204" pitchFamily="34" charset="-34"/>
                    <a:cs typeface="Cordia New" panose="020B0304020202020204" pitchFamily="34" charset="-34"/>
                  </a:rPr>
                  <a:t>Send as much flow on it as you can, limited by smallest capacity.</a:t>
                </a:r>
              </a:p>
              <a:p>
                <a:r>
                  <a:rPr lang="en-US" sz="2400" dirty="0">
                    <a:latin typeface="Cordia New" panose="020B0304020202020204" pitchFamily="34" charset="-34"/>
                    <a:cs typeface="Cordia New" panose="020B0304020202020204" pitchFamily="34" charset="-34"/>
                  </a:rPr>
                  <a:t>Repeat until no more paths can be found.</a:t>
                </a: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754" t="-210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9919C1BD-67CA-1149-B266-80C8FA5D9C23}"/>
                  </a:ext>
                </a:extLst>
              </p:cNvPr>
              <p:cNvSpPr/>
              <p:nvPr/>
            </p:nvSpPr>
            <p:spPr>
              <a:xfrm>
                <a:off x="2120347" y="4291975"/>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ordia New" panose="020B0304020202020204" pitchFamily="34" charset="-34"/>
                        </a:rPr>
                        <m:t> </m:t>
                      </m:r>
                      <m:r>
                        <a:rPr lang="en-US" i="1" dirty="0" smtClean="0">
                          <a:latin typeface="Cambria Math" panose="02040503050406030204" pitchFamily="18" charset="0"/>
                          <a:cs typeface="Cordia New" panose="020B0304020202020204" pitchFamily="34" charset="-34"/>
                        </a:rPr>
                        <m:t>𝑠</m:t>
                      </m:r>
                    </m:oMath>
                  </m:oMathPara>
                </a14:m>
                <a:endParaRPr lang="en-US" dirty="0">
                  <a:latin typeface="Cordia New" panose="020B0304020202020204" pitchFamily="34" charset="-34"/>
                  <a:cs typeface="Cordia New" panose="020B0304020202020204" pitchFamily="34" charset="-34"/>
                </a:endParaRPr>
              </a:p>
            </p:txBody>
          </p:sp>
        </mc:Choice>
        <mc:Fallback xmlns="">
          <p:sp>
            <p:nvSpPr>
              <p:cNvPr id="8" name="Oval 7">
                <a:extLst>
                  <a:ext uri="{FF2B5EF4-FFF2-40B4-BE49-F238E27FC236}">
                    <a16:creationId xmlns:a16="http://schemas.microsoft.com/office/drawing/2014/main" id="{9919C1BD-67CA-1149-B266-80C8FA5D9C23}"/>
                  </a:ext>
                </a:extLst>
              </p:cNvPr>
              <p:cNvSpPr>
                <a:spLocks noRot="1" noChangeAspect="1" noMove="1" noResize="1" noEditPoints="1" noAdjustHandles="1" noChangeArrowheads="1" noChangeShapeType="1" noTextEdit="1"/>
              </p:cNvSpPr>
              <p:nvPr/>
            </p:nvSpPr>
            <p:spPr>
              <a:xfrm>
                <a:off x="2120347" y="4291975"/>
                <a:ext cx="357809" cy="410818"/>
              </a:xfrm>
              <a:prstGeom prst="ellipse">
                <a:avLst/>
              </a:prstGeom>
              <a:blipFill>
                <a:blip r:embed="rId9"/>
                <a:stretch>
                  <a:fillRect l="-6452"/>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446311-46F8-FB46-8B1F-173B771FD382}"/>
                  </a:ext>
                </a:extLst>
              </p:cNvPr>
              <p:cNvSpPr/>
              <p:nvPr/>
            </p:nvSpPr>
            <p:spPr>
              <a:xfrm>
                <a:off x="3359425" y="3384201"/>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ordia New" panose="020B0304020202020204" pitchFamily="34" charset="-34"/>
                        </a:rPr>
                        <m:t> </m:t>
                      </m:r>
                      <m:r>
                        <a:rPr lang="en-US" i="1" dirty="0" smtClean="0">
                          <a:latin typeface="Cambria Math" panose="02040503050406030204" pitchFamily="18" charset="0"/>
                          <a:cs typeface="Cordia New" panose="020B0304020202020204" pitchFamily="34" charset="-34"/>
                        </a:rPr>
                        <m:t>𝑎</m:t>
                      </m:r>
                    </m:oMath>
                  </m:oMathPara>
                </a14:m>
                <a:endParaRPr lang="en-US" dirty="0">
                  <a:latin typeface="Cordia New" panose="020B0304020202020204" pitchFamily="34" charset="-34"/>
                  <a:cs typeface="Cordia New" panose="020B0304020202020204" pitchFamily="34" charset="-34"/>
                </a:endParaRPr>
              </a:p>
            </p:txBody>
          </p:sp>
        </mc:Choice>
        <mc:Fallback xmlns="">
          <p:sp>
            <p:nvSpPr>
              <p:cNvPr id="9" name="Oval 8">
                <a:extLst>
                  <a:ext uri="{FF2B5EF4-FFF2-40B4-BE49-F238E27FC236}">
                    <a16:creationId xmlns:a16="http://schemas.microsoft.com/office/drawing/2014/main" id="{8E446311-46F8-FB46-8B1F-173B771FD382}"/>
                  </a:ext>
                </a:extLst>
              </p:cNvPr>
              <p:cNvSpPr>
                <a:spLocks noRot="1" noChangeAspect="1" noMove="1" noResize="1" noEditPoints="1" noAdjustHandles="1" noChangeArrowheads="1" noChangeShapeType="1" noTextEdit="1"/>
              </p:cNvSpPr>
              <p:nvPr/>
            </p:nvSpPr>
            <p:spPr>
              <a:xfrm>
                <a:off x="3359425" y="3384201"/>
                <a:ext cx="357809" cy="410818"/>
              </a:xfrm>
              <a:prstGeom prst="ellipse">
                <a:avLst/>
              </a:prstGeom>
              <a:blipFill>
                <a:blip r:embed="rId10"/>
                <a:stretch>
                  <a:fillRect l="-13333"/>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0F8957F-1A58-284E-8F7A-F17906F5E835}"/>
                  </a:ext>
                </a:extLst>
              </p:cNvPr>
              <p:cNvSpPr/>
              <p:nvPr/>
            </p:nvSpPr>
            <p:spPr>
              <a:xfrm>
                <a:off x="3359425" y="5153366"/>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ordia New" panose="020B0304020202020204" pitchFamily="34" charset="-34"/>
                        </a:rPr>
                        <m:t> </m:t>
                      </m:r>
                      <m:r>
                        <a:rPr lang="en-US" i="1" dirty="0" smtClean="0">
                          <a:latin typeface="Cambria Math" panose="02040503050406030204" pitchFamily="18" charset="0"/>
                          <a:cs typeface="Cordia New" panose="020B0304020202020204" pitchFamily="34" charset="-34"/>
                        </a:rPr>
                        <m:t>𝑏</m:t>
                      </m:r>
                    </m:oMath>
                  </m:oMathPara>
                </a14:m>
                <a:endParaRPr lang="en-US" dirty="0">
                  <a:latin typeface="Cordia New" panose="020B0304020202020204" pitchFamily="34" charset="-34"/>
                  <a:cs typeface="Cordia New" panose="020B0304020202020204" pitchFamily="34" charset="-34"/>
                </a:endParaRPr>
              </a:p>
            </p:txBody>
          </p:sp>
        </mc:Choice>
        <mc:Fallback xmlns="">
          <p:sp>
            <p:nvSpPr>
              <p:cNvPr id="10" name="Oval 9">
                <a:extLst>
                  <a:ext uri="{FF2B5EF4-FFF2-40B4-BE49-F238E27FC236}">
                    <a16:creationId xmlns:a16="http://schemas.microsoft.com/office/drawing/2014/main" id="{70F8957F-1A58-284E-8F7A-F17906F5E835}"/>
                  </a:ext>
                </a:extLst>
              </p:cNvPr>
              <p:cNvSpPr>
                <a:spLocks noRot="1" noChangeAspect="1" noMove="1" noResize="1" noEditPoints="1" noAdjustHandles="1" noChangeArrowheads="1" noChangeShapeType="1" noTextEdit="1"/>
              </p:cNvSpPr>
              <p:nvPr/>
            </p:nvSpPr>
            <p:spPr>
              <a:xfrm>
                <a:off x="3359425" y="5153366"/>
                <a:ext cx="357809" cy="410818"/>
              </a:xfrm>
              <a:prstGeom prst="ellipse">
                <a:avLst/>
              </a:prstGeom>
              <a:blipFill>
                <a:blip r:embed="rId11"/>
                <a:stretch>
                  <a:fillRect l="-13333"/>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D9F25DFB-1BDF-C54F-A85D-54189B7C2303}"/>
                  </a:ext>
                </a:extLst>
              </p:cNvPr>
              <p:cNvSpPr/>
              <p:nvPr/>
            </p:nvSpPr>
            <p:spPr>
              <a:xfrm>
                <a:off x="4652369" y="4255916"/>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ordia New" panose="020B0304020202020204" pitchFamily="34" charset="-34"/>
                        </a:rPr>
                        <m:t> </m:t>
                      </m:r>
                      <m:r>
                        <a:rPr lang="en-US" i="1" dirty="0" smtClean="0">
                          <a:latin typeface="Cambria Math" panose="02040503050406030204" pitchFamily="18" charset="0"/>
                          <a:cs typeface="Cordia New" panose="020B0304020202020204" pitchFamily="34" charset="-34"/>
                        </a:rPr>
                        <m:t>𝑡</m:t>
                      </m:r>
                    </m:oMath>
                  </m:oMathPara>
                </a14:m>
                <a:endParaRPr lang="en-US" dirty="0">
                  <a:latin typeface="Cordia New" panose="020B0304020202020204" pitchFamily="34" charset="-34"/>
                  <a:cs typeface="Cordia New" panose="020B0304020202020204" pitchFamily="34" charset="-34"/>
                </a:endParaRPr>
              </a:p>
            </p:txBody>
          </p:sp>
        </mc:Choice>
        <mc:Fallback xmlns="">
          <p:sp>
            <p:nvSpPr>
              <p:cNvPr id="11" name="Oval 10">
                <a:extLst>
                  <a:ext uri="{FF2B5EF4-FFF2-40B4-BE49-F238E27FC236}">
                    <a16:creationId xmlns:a16="http://schemas.microsoft.com/office/drawing/2014/main" id="{D9F25DFB-1BDF-C54F-A85D-54189B7C2303}"/>
                  </a:ext>
                </a:extLst>
              </p:cNvPr>
              <p:cNvSpPr>
                <a:spLocks noRot="1" noChangeAspect="1" noMove="1" noResize="1" noEditPoints="1" noAdjustHandles="1" noChangeArrowheads="1" noChangeShapeType="1" noTextEdit="1"/>
              </p:cNvSpPr>
              <p:nvPr/>
            </p:nvSpPr>
            <p:spPr>
              <a:xfrm>
                <a:off x="4652369" y="4255916"/>
                <a:ext cx="357809" cy="410818"/>
              </a:xfrm>
              <a:prstGeom prst="ellipse">
                <a:avLst/>
              </a:prstGeom>
              <a:blipFill>
                <a:blip r:embed="rId12"/>
                <a:stretch>
                  <a:fillRect l="-3125"/>
                </a:stretch>
              </a:blipFill>
              <a:ln w="25400">
                <a:solidFill>
                  <a:schemeClr val="bg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FE5DEEF0-1719-B145-9FB1-8C1925F60AED}"/>
              </a:ext>
            </a:extLst>
          </p:cNvPr>
          <p:cNvCxnSpPr>
            <a:cxnSpLocks/>
            <a:stCxn id="8" idx="7"/>
            <a:endCxn id="9" idx="2"/>
          </p:cNvCxnSpPr>
          <p:nvPr/>
        </p:nvCxnSpPr>
        <p:spPr>
          <a:xfrm flipV="1">
            <a:off x="2425756" y="3589610"/>
            <a:ext cx="933669" cy="762528"/>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1D7B845-3C50-FF46-9EB6-ECC3E2FEEDE6}"/>
              </a:ext>
            </a:extLst>
          </p:cNvPr>
          <p:cNvCxnSpPr>
            <a:cxnSpLocks/>
            <a:stCxn id="9" idx="4"/>
            <a:endCxn id="10" idx="0"/>
          </p:cNvCxnSpPr>
          <p:nvPr/>
        </p:nvCxnSpPr>
        <p:spPr>
          <a:xfrm>
            <a:off x="3538330" y="3795019"/>
            <a:ext cx="0" cy="135834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5C3E54-D225-4C48-BC79-9EE206BFAEF9}"/>
              </a:ext>
            </a:extLst>
          </p:cNvPr>
          <p:cNvCxnSpPr>
            <a:stCxn id="8" idx="5"/>
            <a:endCxn id="10" idx="2"/>
          </p:cNvCxnSpPr>
          <p:nvPr/>
        </p:nvCxnSpPr>
        <p:spPr>
          <a:xfrm>
            <a:off x="2425756" y="4642630"/>
            <a:ext cx="933669" cy="71614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3EC0BB0-F28C-2545-8B89-BB267A411AE2}"/>
              </a:ext>
            </a:extLst>
          </p:cNvPr>
          <p:cNvCxnSpPr>
            <a:cxnSpLocks/>
            <a:stCxn id="9" idx="6"/>
            <a:endCxn id="11" idx="1"/>
          </p:cNvCxnSpPr>
          <p:nvPr/>
        </p:nvCxnSpPr>
        <p:spPr>
          <a:xfrm>
            <a:off x="3717234" y="3589610"/>
            <a:ext cx="987535" cy="72646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A64B23-8A5F-AD4D-8AD3-E5D158354A49}"/>
              </a:ext>
            </a:extLst>
          </p:cNvPr>
          <p:cNvCxnSpPr>
            <a:cxnSpLocks/>
            <a:stCxn id="10" idx="6"/>
            <a:endCxn id="11" idx="3"/>
          </p:cNvCxnSpPr>
          <p:nvPr/>
        </p:nvCxnSpPr>
        <p:spPr>
          <a:xfrm flipV="1">
            <a:off x="3717234" y="4606571"/>
            <a:ext cx="987535" cy="752204"/>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53879D3-0E6F-DC42-8B81-04BB05565CF1}"/>
              </a:ext>
            </a:extLst>
          </p:cNvPr>
          <p:cNvSpPr txBox="1"/>
          <p:nvPr/>
        </p:nvSpPr>
        <p:spPr>
          <a:xfrm>
            <a:off x="2702568" y="4631370"/>
            <a:ext cx="268022" cy="369332"/>
          </a:xfrm>
          <a:prstGeom prst="rect">
            <a:avLst/>
          </a:prstGeom>
          <a:noFill/>
        </p:spPr>
        <p:txBody>
          <a:bodyPr wrap="none" rtlCol="0">
            <a:spAutoFit/>
          </a:bodyPr>
          <a:lstStyle/>
          <a:p>
            <a:r>
              <a:rPr lang="en-US" dirty="0">
                <a:latin typeface="Cordia New" panose="020B0304020202020204" pitchFamily="34" charset="-34"/>
                <a:cs typeface="Cordia New" panose="020B0304020202020204" pitchFamily="34" charset="-34"/>
              </a:rPr>
              <a:t>1</a:t>
            </a:r>
          </a:p>
        </p:txBody>
      </p:sp>
      <p:sp>
        <p:nvSpPr>
          <p:cNvPr id="19" name="TextBox 18">
            <a:extLst>
              <a:ext uri="{FF2B5EF4-FFF2-40B4-BE49-F238E27FC236}">
                <a16:creationId xmlns:a16="http://schemas.microsoft.com/office/drawing/2014/main" id="{1E7454C5-7B9A-D14B-8644-9EDE13D63A3E}"/>
              </a:ext>
            </a:extLst>
          </p:cNvPr>
          <p:cNvSpPr txBox="1"/>
          <p:nvPr/>
        </p:nvSpPr>
        <p:spPr>
          <a:xfrm>
            <a:off x="2660961" y="3654143"/>
            <a:ext cx="268022" cy="369332"/>
          </a:xfrm>
          <a:prstGeom prst="rect">
            <a:avLst/>
          </a:prstGeom>
          <a:noFill/>
        </p:spPr>
        <p:txBody>
          <a:bodyPr wrap="none" rtlCol="0">
            <a:spAutoFit/>
          </a:bodyPr>
          <a:lstStyle/>
          <a:p>
            <a:r>
              <a:rPr lang="en-US" dirty="0">
                <a:latin typeface="Cordia New" panose="020B0304020202020204" pitchFamily="34" charset="-34"/>
                <a:cs typeface="Cordia New" panose="020B0304020202020204" pitchFamily="34" charset="-34"/>
              </a:rPr>
              <a:t>1</a:t>
            </a:r>
          </a:p>
        </p:txBody>
      </p:sp>
      <p:sp>
        <p:nvSpPr>
          <p:cNvPr id="20" name="TextBox 19">
            <a:extLst>
              <a:ext uri="{FF2B5EF4-FFF2-40B4-BE49-F238E27FC236}">
                <a16:creationId xmlns:a16="http://schemas.microsoft.com/office/drawing/2014/main" id="{C61FDD89-D5A3-7246-B4B1-D0349EBD2897}"/>
              </a:ext>
            </a:extLst>
          </p:cNvPr>
          <p:cNvSpPr txBox="1"/>
          <p:nvPr/>
        </p:nvSpPr>
        <p:spPr>
          <a:xfrm>
            <a:off x="3486741" y="4226915"/>
            <a:ext cx="268022" cy="369332"/>
          </a:xfrm>
          <a:prstGeom prst="rect">
            <a:avLst/>
          </a:prstGeom>
          <a:noFill/>
        </p:spPr>
        <p:txBody>
          <a:bodyPr wrap="none" rtlCol="0">
            <a:spAutoFit/>
          </a:bodyPr>
          <a:lstStyle/>
          <a:p>
            <a:r>
              <a:rPr lang="en-US" dirty="0">
                <a:latin typeface="Cordia New" panose="020B0304020202020204" pitchFamily="34" charset="-34"/>
                <a:cs typeface="Cordia New" panose="020B0304020202020204" pitchFamily="34" charset="-34"/>
              </a:rPr>
              <a:t>1</a:t>
            </a:r>
          </a:p>
        </p:txBody>
      </p:sp>
      <p:sp>
        <p:nvSpPr>
          <p:cNvPr id="21" name="TextBox 20">
            <a:extLst>
              <a:ext uri="{FF2B5EF4-FFF2-40B4-BE49-F238E27FC236}">
                <a16:creationId xmlns:a16="http://schemas.microsoft.com/office/drawing/2014/main" id="{A48E4DD9-3D7B-F047-B8BE-E0239EC3D285}"/>
              </a:ext>
            </a:extLst>
          </p:cNvPr>
          <p:cNvSpPr txBox="1"/>
          <p:nvPr/>
        </p:nvSpPr>
        <p:spPr>
          <a:xfrm>
            <a:off x="4129857" y="3709457"/>
            <a:ext cx="268022" cy="369332"/>
          </a:xfrm>
          <a:prstGeom prst="rect">
            <a:avLst/>
          </a:prstGeom>
          <a:noFill/>
        </p:spPr>
        <p:txBody>
          <a:bodyPr wrap="none" rtlCol="0">
            <a:spAutoFit/>
          </a:bodyPr>
          <a:lstStyle/>
          <a:p>
            <a:r>
              <a:rPr lang="en-US" dirty="0">
                <a:latin typeface="Cordia New" panose="020B0304020202020204" pitchFamily="34" charset="-34"/>
                <a:cs typeface="Cordia New" panose="020B0304020202020204" pitchFamily="34" charset="-34"/>
              </a:rPr>
              <a:t>1</a:t>
            </a:r>
          </a:p>
        </p:txBody>
      </p:sp>
      <p:sp>
        <p:nvSpPr>
          <p:cNvPr id="22" name="TextBox 21">
            <a:extLst>
              <a:ext uri="{FF2B5EF4-FFF2-40B4-BE49-F238E27FC236}">
                <a16:creationId xmlns:a16="http://schemas.microsoft.com/office/drawing/2014/main" id="{72946E3E-5EA4-4043-B3F8-B3F5E3BD2679}"/>
              </a:ext>
            </a:extLst>
          </p:cNvPr>
          <p:cNvSpPr txBox="1"/>
          <p:nvPr/>
        </p:nvSpPr>
        <p:spPr>
          <a:xfrm>
            <a:off x="4296118" y="4798800"/>
            <a:ext cx="268022" cy="369332"/>
          </a:xfrm>
          <a:prstGeom prst="rect">
            <a:avLst/>
          </a:prstGeom>
          <a:noFill/>
        </p:spPr>
        <p:txBody>
          <a:bodyPr wrap="none" rtlCol="0">
            <a:spAutoFit/>
          </a:bodyPr>
          <a:lstStyle/>
          <a:p>
            <a:r>
              <a:rPr lang="en-US" dirty="0">
                <a:latin typeface="Cordia New" panose="020B0304020202020204" pitchFamily="34" charset="-34"/>
                <a:cs typeface="Cordia New" panose="020B0304020202020204" pitchFamily="34" charset="-34"/>
              </a:rPr>
              <a:t>1</a:t>
            </a:r>
          </a:p>
        </p:txBody>
      </p:sp>
      <p:sp>
        <p:nvSpPr>
          <p:cNvPr id="23" name="TextBox 22">
            <a:extLst>
              <a:ext uri="{FF2B5EF4-FFF2-40B4-BE49-F238E27FC236}">
                <a16:creationId xmlns:a16="http://schemas.microsoft.com/office/drawing/2014/main" id="{2CD4430C-D248-B34A-A1DD-47508A5A7BAB}"/>
              </a:ext>
            </a:extLst>
          </p:cNvPr>
          <p:cNvSpPr txBox="1"/>
          <p:nvPr/>
        </p:nvSpPr>
        <p:spPr>
          <a:xfrm>
            <a:off x="5516224" y="4365964"/>
            <a:ext cx="7017026" cy="1323439"/>
          </a:xfrm>
          <a:prstGeom prst="rect">
            <a:avLst/>
          </a:prstGeom>
          <a:noFill/>
        </p:spPr>
        <p:txBody>
          <a:bodyPr wrap="square" rtlCol="0">
            <a:spAutoFit/>
          </a:bodyPr>
          <a:lstStyle/>
          <a:p>
            <a:r>
              <a:rPr lang="en-US" sz="2000" dirty="0">
                <a:latin typeface="Cordia New" panose="020B0304020202020204" pitchFamily="34" charset="-34"/>
                <a:cs typeface="Cordia New" panose="020B0304020202020204" pitchFamily="34" charset="-34"/>
              </a:rPr>
              <a:t>Sending flow along the path</a:t>
            </a:r>
          </a:p>
          <a:p>
            <a:r>
              <a:rPr lang="en-US" sz="2000" dirty="0">
                <a:latin typeface="Cordia New" panose="020B0304020202020204" pitchFamily="34" charset="-34"/>
                <a:cs typeface="Cordia New" panose="020B0304020202020204" pitchFamily="34" charset="-34"/>
              </a:rPr>
              <a:t>What to do now?</a:t>
            </a:r>
          </a:p>
          <a:p>
            <a:r>
              <a:rPr lang="en-US" sz="2000" dirty="0">
                <a:latin typeface="Cordia New" panose="020B0304020202020204" pitchFamily="34" charset="-34"/>
                <a:cs typeface="Cordia New" panose="020B0304020202020204" pitchFamily="34" charset="-34"/>
              </a:rPr>
              <a:t>Sent only 1 unit of flow and we are stuck…</a:t>
            </a:r>
          </a:p>
          <a:p>
            <a:r>
              <a:rPr lang="en-US" sz="2000" dirty="0">
                <a:latin typeface="Cordia New" panose="020B0304020202020204" pitchFamily="34" charset="-34"/>
                <a:cs typeface="Cordia New" panose="020B0304020202020204" pitchFamily="34" charset="-34"/>
              </a:rPr>
              <a:t>Optimum is 2 units of flow.</a:t>
            </a:r>
          </a:p>
        </p:txBody>
      </p:sp>
    </p:spTree>
    <p:extLst>
      <p:ext uri="{BB962C8B-B14F-4D97-AF65-F5344CB8AC3E}">
        <p14:creationId xmlns:p14="http://schemas.microsoft.com/office/powerpoint/2010/main" val="53388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chemeClr val="accent1"/>
                                      </p:to>
                                    </p:animClr>
                                  </p:sub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subTnLst>
                                    <p:animClr clrSpc="rgb" dir="cw">
                                      <p:cBhvr override="childStyle">
                                        <p:cTn dur="1" fill="hold" display="0" masterRel="nextClick" afterEffect="1"/>
                                        <p:tgtEl>
                                          <p:spTgt spid="14"/>
                                        </p:tgtEl>
                                        <p:attrNameLst>
                                          <p:attrName>ppt_c</p:attrName>
                                        </p:attrNameLst>
                                      </p:cBhvr>
                                      <p:to>
                                        <a:schemeClr val="accent1"/>
                                      </p:to>
                                    </p:animClr>
                                  </p:sub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accent1"/>
                                      </p:to>
                                    </p:animClr>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8" grpId="0"/>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GETTING PAST THE BLOCKAGE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r>
                  <a:rPr lang="en-US" sz="2400" dirty="0">
                    <a:solidFill>
                      <a:schemeClr val="bg1"/>
                    </a:solidFill>
                    <a:latin typeface="Cordia New" panose="020B0304020202020204" pitchFamily="34" charset="-34"/>
                    <a:cs typeface="Cordia New" panose="020B0304020202020204" pitchFamily="34" charset="-34"/>
                  </a:rPr>
                  <a:t>We made a mistake by sending one unit of flow on edge </a:t>
                </a:r>
                <a14:m>
                  <m:oMath xmlns:m="http://schemas.openxmlformats.org/officeDocument/2006/math">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𝑎</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𝑏</m:t>
                    </m:r>
                    <m:r>
                      <a:rPr lang="en-US" sz="2400" i="1">
                        <a:solidFill>
                          <a:schemeClr val="bg1"/>
                        </a:solidFill>
                        <a:latin typeface="Cambria Math" panose="02040503050406030204" pitchFamily="18" charset="0"/>
                      </a:rPr>
                      <m:t>)</m:t>
                    </m:r>
                  </m:oMath>
                </a14:m>
                <a:r>
                  <a:rPr lang="en-US" sz="2400" dirty="0">
                    <a:solidFill>
                      <a:schemeClr val="bg1"/>
                    </a:solidFill>
                    <a:latin typeface="Cordia New" panose="020B0304020202020204" pitchFamily="34" charset="-34"/>
                    <a:cs typeface="Cordia New" panose="020B0304020202020204" pitchFamily="34" charset="-34"/>
                  </a:rPr>
                  <a:t>.</a:t>
                </a:r>
              </a:p>
              <a:p>
                <a:r>
                  <a:rPr lang="en-US" sz="2400" dirty="0">
                    <a:solidFill>
                      <a:schemeClr val="bg1"/>
                    </a:solidFill>
                    <a:latin typeface="Cordia New" panose="020B0304020202020204" pitchFamily="34" charset="-34"/>
                    <a:cs typeface="Cordia New" panose="020B0304020202020204" pitchFamily="34" charset="-34"/>
                  </a:rPr>
                  <a:t>But we can correct it by sending flow backwards on that edge.</a:t>
                </a:r>
              </a:p>
              <a:p>
                <a:pPr lvl="1"/>
                <a:r>
                  <a:rPr lang="en-US" sz="2400" dirty="0">
                    <a:solidFill>
                      <a:schemeClr val="bg1"/>
                    </a:solidFill>
                    <a:latin typeface="Cordia New" panose="020B0304020202020204" pitchFamily="34" charset="-34"/>
                    <a:cs typeface="Cordia New" panose="020B0304020202020204" pitchFamily="34" charset="-34"/>
                  </a:rPr>
                  <a:t>Important point: There is no edge </a:t>
                </a:r>
                <a14:m>
                  <m:oMath xmlns:m="http://schemas.openxmlformats.org/officeDocument/2006/math">
                    <m:d>
                      <m:dPr>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𝑏</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𝑎</m:t>
                        </m:r>
                      </m:e>
                    </m:d>
                    <m:r>
                      <a:rPr lang="en-US" sz="2400" i="1">
                        <a:solidFill>
                          <a:schemeClr val="bg1"/>
                        </a:solidFill>
                        <a:latin typeface="Cambria Math" panose="02040503050406030204" pitchFamily="18" charset="0"/>
                      </a:rPr>
                      <m:t>.</m:t>
                    </m:r>
                  </m:oMath>
                </a14:m>
                <a:endParaRPr lang="en-US" sz="2400" dirty="0">
                  <a:solidFill>
                    <a:schemeClr val="bg1"/>
                  </a:solidFill>
                  <a:latin typeface="Cordia New" panose="020B0304020202020204" pitchFamily="34" charset="-34"/>
                  <a:cs typeface="Cordia New" panose="020B0304020202020204" pitchFamily="34" charset="-34"/>
                </a:endParaRPr>
              </a:p>
              <a:p>
                <a:pPr lvl="1"/>
                <a:r>
                  <a:rPr lang="en-US" sz="2400" dirty="0">
                    <a:solidFill>
                      <a:schemeClr val="bg1"/>
                    </a:solidFill>
                    <a:latin typeface="Cordia New" panose="020B0304020202020204" pitchFamily="34" charset="-34"/>
                    <a:cs typeface="Cordia New" panose="020B0304020202020204" pitchFamily="34" charset="-34"/>
                  </a:rPr>
                  <a:t>Sending flow on </a:t>
                </a:r>
                <a14:m>
                  <m:oMath xmlns:m="http://schemas.openxmlformats.org/officeDocument/2006/math">
                    <m:d>
                      <m:dPr>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𝑏</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𝑎</m:t>
                        </m:r>
                      </m:e>
                    </m:d>
                  </m:oMath>
                </a14:m>
                <a:r>
                  <a:rPr lang="en-US" sz="2400" dirty="0">
                    <a:solidFill>
                      <a:schemeClr val="bg1"/>
                    </a:solidFill>
                    <a:latin typeface="Cordia New" panose="020B0304020202020204" pitchFamily="34" charset="-34"/>
                    <a:cs typeface="Cordia New" panose="020B0304020202020204" pitchFamily="34" charset="-34"/>
                  </a:rPr>
                  <a:t> really means reducing the flow we sent on </a:t>
                </a:r>
                <a14:m>
                  <m:oMath xmlns:m="http://schemas.openxmlformats.org/officeDocument/2006/math">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𝑎</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𝑏</m:t>
                    </m:r>
                    <m:r>
                      <a:rPr lang="en-US" sz="2400" i="1">
                        <a:solidFill>
                          <a:schemeClr val="bg1"/>
                        </a:solidFill>
                        <a:latin typeface="Cambria Math" panose="02040503050406030204" pitchFamily="18" charset="0"/>
                      </a:rPr>
                      <m:t>)</m:t>
                    </m:r>
                  </m:oMath>
                </a14:m>
                <a:r>
                  <a:rPr lang="en-US" sz="2400" dirty="0">
                    <a:solidFill>
                      <a:schemeClr val="bg1"/>
                    </a:solidFill>
                    <a:latin typeface="Cordia New" panose="020B0304020202020204" pitchFamily="34" charset="-34"/>
                    <a:cs typeface="Cordia New" panose="020B0304020202020204" pitchFamily="34" charset="-34"/>
                  </a:rPr>
                  <a:t>.</a:t>
                </a:r>
              </a:p>
              <a:p>
                <a:r>
                  <a:rPr lang="en-US" sz="2400" dirty="0">
                    <a:solidFill>
                      <a:schemeClr val="bg1"/>
                    </a:solidFill>
                    <a:latin typeface="Cordia New" panose="020B0304020202020204" pitchFamily="34" charset="-34"/>
                    <a:cs typeface="Cordia New" panose="020B0304020202020204" pitchFamily="34" charset="-34"/>
                  </a:rPr>
                  <a:t>So after we have built up a flow </a:t>
                </a:r>
                <a14:m>
                  <m:oMath xmlns:m="http://schemas.openxmlformats.org/officeDocument/2006/math">
                    <m:r>
                      <a:rPr lang="en-US" sz="2400" i="1">
                        <a:solidFill>
                          <a:schemeClr val="bg1"/>
                        </a:solidFill>
                        <a:latin typeface="Cambria Math" panose="02040503050406030204" pitchFamily="18" charset="0"/>
                      </a:rPr>
                      <m:t>𝑓</m:t>
                    </m:r>
                    <m:r>
                      <a:rPr lang="en-US" sz="2400" i="1">
                        <a:solidFill>
                          <a:schemeClr val="bg1"/>
                        </a:solidFill>
                        <a:latin typeface="Cambria Math" panose="02040503050406030204" pitchFamily="18" charset="0"/>
                      </a:rPr>
                      <m:t>:</m:t>
                    </m:r>
                    <m:r>
                      <a:rPr lang="en-US" sz="2400">
                        <a:solidFill>
                          <a:schemeClr val="bg1"/>
                        </a:solidFill>
                        <a:latin typeface="Cambria Math" panose="02040503050406030204" pitchFamily="18" charset="0"/>
                      </a:rPr>
                      <m:t>  </m:t>
                    </m:r>
                  </m:oMath>
                </a14:m>
                <a:r>
                  <a:rPr lang="en-US" sz="2400" dirty="0">
                    <a:solidFill>
                      <a:schemeClr val="bg1"/>
                    </a:solidFill>
                    <a:latin typeface="Cordia New" panose="020B0304020202020204" pitchFamily="34" charset="-34"/>
                    <a:cs typeface="Cordia New" panose="020B0304020202020204" pitchFamily="34" charset="-34"/>
                  </a:rPr>
                  <a:t>We construct a residual graph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𝐺</m:t>
                        </m:r>
                      </m:e>
                      <m:sub>
                        <m:r>
                          <a:rPr lang="en-US" sz="2400" i="1">
                            <a:solidFill>
                              <a:schemeClr val="bg1"/>
                            </a:solidFill>
                            <a:latin typeface="Cambria Math" panose="02040503050406030204" pitchFamily="18" charset="0"/>
                          </a:rPr>
                          <m:t>𝑓</m:t>
                        </m:r>
                      </m:sub>
                    </m:sSub>
                  </m:oMath>
                </a14:m>
                <a:r>
                  <a:rPr lang="en-US" sz="2400" dirty="0">
                    <a:solidFill>
                      <a:schemeClr val="bg1"/>
                    </a:solidFill>
                    <a:latin typeface="Cordia New" panose="020B0304020202020204" pitchFamily="34" charset="-34"/>
                    <a:cs typeface="Cordia New" panose="020B0304020202020204" pitchFamily="34" charset="-34"/>
                  </a:rPr>
                  <a:t> that shows all the edges on which we can still send flow.</a:t>
                </a:r>
              </a:p>
              <a:p>
                <a:r>
                  <a:rPr lang="en-US" sz="2400" dirty="0">
                    <a:solidFill>
                      <a:schemeClr val="bg1"/>
                    </a:solidFill>
                    <a:latin typeface="Cordia New" panose="020B0304020202020204" pitchFamily="34" charset="-34"/>
                    <a:cs typeface="Cordia New" panose="020B0304020202020204" pitchFamily="34" charset="-34"/>
                  </a:rPr>
                  <a:t>Rules for constructing residual graph:</a:t>
                </a:r>
              </a:p>
              <a:p>
                <a:pPr lvl="1"/>
                <a:r>
                  <a:rPr lang="en-US" sz="2400" dirty="0">
                    <a:solidFill>
                      <a:schemeClr val="bg1"/>
                    </a:solidFill>
                    <a:latin typeface="Cordia New" panose="020B0304020202020204" pitchFamily="34" charset="-34"/>
                    <a:cs typeface="Cordia New" panose="020B0304020202020204" pitchFamily="34" charset="-34"/>
                  </a:rPr>
                  <a:t>If </a:t>
                </a:r>
                <a14:m>
                  <m:oMath xmlns:m="http://schemas.openxmlformats.org/officeDocument/2006/math">
                    <m:r>
                      <a:rPr lang="en-US" sz="2400" i="1">
                        <a:solidFill>
                          <a:schemeClr val="bg1"/>
                        </a:solidFill>
                        <a:latin typeface="Cambria Math" panose="02040503050406030204" pitchFamily="18" charset="0"/>
                      </a:rPr>
                      <m:t>𝐺</m:t>
                    </m:r>
                  </m:oMath>
                </a14:m>
                <a:r>
                  <a:rPr lang="en-US" sz="2400" dirty="0">
                    <a:solidFill>
                      <a:schemeClr val="bg1"/>
                    </a:solidFill>
                    <a:latin typeface="Cordia New" panose="020B0304020202020204" pitchFamily="34" charset="-34"/>
                    <a:cs typeface="Cordia New" panose="020B0304020202020204" pitchFamily="34" charset="-34"/>
                  </a:rPr>
                  <a:t> has edge </a:t>
                </a:r>
                <a14:m>
                  <m:oMath xmlns:m="http://schemas.openxmlformats.org/officeDocument/2006/math">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𝑢</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𝑣</m:t>
                    </m:r>
                    <m:r>
                      <a:rPr lang="en-US" sz="2400" i="1">
                        <a:solidFill>
                          <a:schemeClr val="bg1"/>
                        </a:solidFill>
                        <a:latin typeface="Cambria Math" panose="02040503050406030204" pitchFamily="18" charset="0"/>
                      </a:rPr>
                      <m:t>)</m:t>
                    </m:r>
                  </m:oMath>
                </a14:m>
                <a:r>
                  <a:rPr lang="en-US" sz="2400" dirty="0">
                    <a:solidFill>
                      <a:schemeClr val="bg1"/>
                    </a:solidFill>
                    <a:latin typeface="Cordia New" panose="020B0304020202020204" pitchFamily="34" charset="-34"/>
                    <a:cs typeface="Cordia New" panose="020B0304020202020204" pitchFamily="34" charset="-34"/>
                  </a:rPr>
                  <a:t> with </a:t>
                </a:r>
                <a14:m>
                  <m:oMath xmlns:m="http://schemas.openxmlformats.org/officeDocument/2006/math">
                    <m:r>
                      <a:rPr lang="en-US" sz="2400" i="1">
                        <a:solidFill>
                          <a:schemeClr val="bg1"/>
                        </a:solidFill>
                        <a:latin typeface="Cambria Math" panose="02040503050406030204" pitchFamily="18" charset="0"/>
                      </a:rPr>
                      <m:t>𝑓</m:t>
                    </m:r>
                    <m:d>
                      <m:dPr>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𝑢</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𝑣</m:t>
                        </m:r>
                      </m:e>
                    </m:d>
                    <m:r>
                      <a:rPr lang="en-US" sz="2400" i="1">
                        <a:solidFill>
                          <a:schemeClr val="bg1"/>
                        </a:solidFill>
                        <a:latin typeface="Cambria Math" panose="02040503050406030204" pitchFamily="18" charset="0"/>
                      </a:rPr>
                      <m:t>&lt;</m:t>
                    </m:r>
                    <m:r>
                      <a:rPr lang="en-US" sz="2400" i="1">
                        <a:solidFill>
                          <a:schemeClr val="bg1"/>
                        </a:solidFill>
                        <a:latin typeface="Cambria Math" panose="02040503050406030204" pitchFamily="18" charset="0"/>
                      </a:rPr>
                      <m:t>𝑐</m:t>
                    </m:r>
                    <m:d>
                      <m:dPr>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𝑢</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𝑣</m:t>
                        </m:r>
                      </m:e>
                    </m:d>
                  </m:oMath>
                </a14:m>
                <a:r>
                  <a:rPr lang="en-US" sz="2400" dirty="0">
                    <a:solidFill>
                      <a:schemeClr val="bg1"/>
                    </a:solidFill>
                    <a:latin typeface="Cordia New" panose="020B0304020202020204" pitchFamily="34" charset="-34"/>
                    <a:cs typeface="Cordia New" panose="020B0304020202020204" pitchFamily="34" charset="-34"/>
                  </a:rPr>
                  <a:t> then</a:t>
                </a:r>
              </a:p>
              <a:p>
                <a:pPr marL="457200" lvl="1" indent="0">
                  <a:buNone/>
                </a:pPr>
                <a:r>
                  <a:rPr lang="en-US" sz="2400" dirty="0">
                    <a:solidFill>
                      <a:schemeClr val="bg1"/>
                    </a:solidFill>
                    <a:latin typeface="Cordia New" panose="020B0304020202020204" pitchFamily="34" charset="-34"/>
                    <a:cs typeface="Cordia New" panose="020B0304020202020204" pitchFamily="34" charset="-34"/>
                  </a:rPr>
                  <a:t>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𝐺</m:t>
                        </m:r>
                      </m:e>
                      <m:sub>
                        <m:r>
                          <a:rPr lang="en-US" sz="2400" i="1">
                            <a:solidFill>
                              <a:schemeClr val="bg1"/>
                            </a:solidFill>
                            <a:latin typeface="Cambria Math" panose="02040503050406030204" pitchFamily="18" charset="0"/>
                          </a:rPr>
                          <m:t>𝑓</m:t>
                        </m:r>
                      </m:sub>
                    </m:sSub>
                  </m:oMath>
                </a14:m>
                <a:r>
                  <a:rPr lang="en-US" sz="2400" dirty="0">
                    <a:solidFill>
                      <a:schemeClr val="bg1"/>
                    </a:solidFill>
                    <a:latin typeface="Cordia New" panose="020B0304020202020204" pitchFamily="34" charset="-34"/>
                    <a:cs typeface="Cordia New" panose="020B0304020202020204" pitchFamily="34" charset="-34"/>
                  </a:rPr>
                  <a:t> has edge </a:t>
                </a:r>
                <a14:m>
                  <m:oMath xmlns:m="http://schemas.openxmlformats.org/officeDocument/2006/math">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𝑢</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𝑣</m:t>
                    </m:r>
                    <m:r>
                      <a:rPr lang="en-US" sz="2400" i="1">
                        <a:solidFill>
                          <a:schemeClr val="bg1"/>
                        </a:solidFill>
                        <a:latin typeface="Cambria Math" panose="02040503050406030204" pitchFamily="18" charset="0"/>
                      </a:rPr>
                      <m:t>)</m:t>
                    </m:r>
                  </m:oMath>
                </a14:m>
                <a:r>
                  <a:rPr lang="en-US" sz="2400" dirty="0">
                    <a:solidFill>
                      <a:schemeClr val="bg1"/>
                    </a:solidFill>
                    <a:latin typeface="Cordia New" panose="020B0304020202020204" pitchFamily="34" charset="-34"/>
                    <a:cs typeface="Cordia New" panose="020B0304020202020204" pitchFamily="34" charset="-34"/>
                  </a:rPr>
                  <a:t> with capacity </a:t>
                </a:r>
                <a14:m>
                  <m:oMath xmlns:m="http://schemas.openxmlformats.org/officeDocument/2006/math">
                    <m:r>
                      <a:rPr lang="en-US" sz="2400" i="1">
                        <a:solidFill>
                          <a:schemeClr val="bg1"/>
                        </a:solidFill>
                        <a:latin typeface="Cambria Math" panose="02040503050406030204" pitchFamily="18" charset="0"/>
                      </a:rPr>
                      <m:t>𝑐</m:t>
                    </m:r>
                    <m:d>
                      <m:dPr>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𝑢</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𝑣</m:t>
                        </m:r>
                      </m:e>
                    </m:d>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𝑓</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𝑢</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𝑣</m:t>
                    </m:r>
                    <m:r>
                      <a:rPr lang="en-US" sz="2400" i="1">
                        <a:solidFill>
                          <a:schemeClr val="bg1"/>
                        </a:solidFill>
                        <a:latin typeface="Cambria Math" panose="02040503050406030204" pitchFamily="18" charset="0"/>
                      </a:rPr>
                      <m:t>)</m:t>
                    </m:r>
                  </m:oMath>
                </a14:m>
                <a:r>
                  <a:rPr lang="en-US" sz="2400" dirty="0">
                    <a:solidFill>
                      <a:schemeClr val="bg1"/>
                    </a:solidFill>
                    <a:latin typeface="Cordia New" panose="020B0304020202020204" pitchFamily="34" charset="-34"/>
                    <a:cs typeface="Cordia New" panose="020B0304020202020204" pitchFamily="34" charset="-34"/>
                  </a:rPr>
                  <a:t> [Excess capacity of </a:t>
                </a:r>
                <a14:m>
                  <m:oMath xmlns:m="http://schemas.openxmlformats.org/officeDocument/2006/math">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𝑢</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𝑣</m:t>
                    </m:r>
                    <m:r>
                      <a:rPr lang="en-US" sz="2400" i="1">
                        <a:solidFill>
                          <a:schemeClr val="bg1"/>
                        </a:solidFill>
                        <a:latin typeface="Cambria Math" panose="02040503050406030204" pitchFamily="18" charset="0"/>
                      </a:rPr>
                      <m:t>)]</m:t>
                    </m:r>
                  </m:oMath>
                </a14:m>
                <a:endParaRPr lang="en-US" sz="2400" dirty="0">
                  <a:solidFill>
                    <a:schemeClr val="bg1"/>
                  </a:solidFill>
                  <a:latin typeface="Cordia New" panose="020B0304020202020204" pitchFamily="34" charset="-34"/>
                  <a:cs typeface="Cordia New" panose="020B0304020202020204" pitchFamily="34" charset="-34"/>
                </a:endParaRPr>
              </a:p>
              <a:p>
                <a:pPr lvl="1"/>
                <a:r>
                  <a:rPr lang="en-US" sz="2400" dirty="0">
                    <a:solidFill>
                      <a:schemeClr val="bg1"/>
                    </a:solidFill>
                    <a:latin typeface="Cordia New" panose="020B0304020202020204" pitchFamily="34" charset="-34"/>
                    <a:cs typeface="Cordia New" panose="020B0304020202020204" pitchFamily="34" charset="-34"/>
                  </a:rPr>
                  <a:t>If </a:t>
                </a:r>
                <a14:m>
                  <m:oMath xmlns:m="http://schemas.openxmlformats.org/officeDocument/2006/math">
                    <m:r>
                      <a:rPr lang="en-US" sz="2400" i="1">
                        <a:solidFill>
                          <a:schemeClr val="bg1"/>
                        </a:solidFill>
                        <a:latin typeface="Cambria Math" panose="02040503050406030204" pitchFamily="18" charset="0"/>
                      </a:rPr>
                      <m:t>𝐺</m:t>
                    </m:r>
                  </m:oMath>
                </a14:m>
                <a:r>
                  <a:rPr lang="en-US" sz="2400" dirty="0">
                    <a:solidFill>
                      <a:schemeClr val="bg1"/>
                    </a:solidFill>
                    <a:latin typeface="Cordia New" panose="020B0304020202020204" pitchFamily="34" charset="-34"/>
                    <a:cs typeface="Cordia New" panose="020B0304020202020204" pitchFamily="34" charset="-34"/>
                  </a:rPr>
                  <a:t> has edge </a:t>
                </a:r>
                <a14:m>
                  <m:oMath xmlns:m="http://schemas.openxmlformats.org/officeDocument/2006/math">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𝑢</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𝑣</m:t>
                    </m:r>
                    <m:r>
                      <a:rPr lang="en-US" sz="2400" i="1">
                        <a:solidFill>
                          <a:schemeClr val="bg1"/>
                        </a:solidFill>
                        <a:latin typeface="Cambria Math" panose="02040503050406030204" pitchFamily="18" charset="0"/>
                      </a:rPr>
                      <m:t>)</m:t>
                    </m:r>
                  </m:oMath>
                </a14:m>
                <a:r>
                  <a:rPr lang="en-US" sz="2400" dirty="0">
                    <a:solidFill>
                      <a:schemeClr val="bg1"/>
                    </a:solidFill>
                    <a:latin typeface="Cordia New" panose="020B0304020202020204" pitchFamily="34" charset="-34"/>
                    <a:cs typeface="Cordia New" panose="020B0304020202020204" pitchFamily="34" charset="-34"/>
                  </a:rPr>
                  <a:t> with </a:t>
                </a:r>
                <a14:m>
                  <m:oMath xmlns:m="http://schemas.openxmlformats.org/officeDocument/2006/math">
                    <m:r>
                      <a:rPr lang="en-US" sz="2400" i="1">
                        <a:solidFill>
                          <a:schemeClr val="bg1"/>
                        </a:solidFill>
                        <a:latin typeface="Cambria Math" panose="02040503050406030204" pitchFamily="18" charset="0"/>
                      </a:rPr>
                      <m:t>𝑓</m:t>
                    </m:r>
                    <m:d>
                      <m:dPr>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𝑢</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𝑣</m:t>
                        </m:r>
                      </m:e>
                    </m:d>
                    <m:r>
                      <a:rPr lang="en-US" sz="2400" i="1">
                        <a:solidFill>
                          <a:schemeClr val="bg1"/>
                        </a:solidFill>
                        <a:latin typeface="Cambria Math" panose="02040503050406030204" pitchFamily="18" charset="0"/>
                      </a:rPr>
                      <m:t>&gt;0</m:t>
                    </m:r>
                  </m:oMath>
                </a14:m>
                <a:r>
                  <a:rPr lang="en-US" sz="2400" dirty="0">
                    <a:solidFill>
                      <a:schemeClr val="bg1"/>
                    </a:solidFill>
                    <a:latin typeface="Cordia New" panose="020B0304020202020204" pitchFamily="34" charset="-34"/>
                    <a:cs typeface="Cordia New" panose="020B0304020202020204" pitchFamily="34" charset="-34"/>
                  </a:rPr>
                  <a:t>  then</a:t>
                </a:r>
              </a:p>
              <a:p>
                <a:pPr marL="457200" lvl="1" indent="0">
                  <a:buNone/>
                </a:pP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𝐺</m:t>
                        </m:r>
                      </m:e>
                      <m:sub>
                        <m:r>
                          <a:rPr lang="en-US" sz="2400" i="1">
                            <a:solidFill>
                              <a:schemeClr val="bg1"/>
                            </a:solidFill>
                            <a:latin typeface="Cambria Math" panose="02040503050406030204" pitchFamily="18" charset="0"/>
                          </a:rPr>
                          <m:t>𝑓</m:t>
                        </m:r>
                      </m:sub>
                    </m:sSub>
                  </m:oMath>
                </a14:m>
                <a:r>
                  <a:rPr lang="en-US" sz="2400" dirty="0">
                    <a:solidFill>
                      <a:schemeClr val="bg1"/>
                    </a:solidFill>
                    <a:latin typeface="Cordia New" panose="020B0304020202020204" pitchFamily="34" charset="-34"/>
                    <a:cs typeface="Cordia New" panose="020B0304020202020204" pitchFamily="34" charset="-34"/>
                  </a:rPr>
                  <a:t> has edge </a:t>
                </a:r>
                <a14:m>
                  <m:oMath xmlns:m="http://schemas.openxmlformats.org/officeDocument/2006/math">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𝑣</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𝑢</m:t>
                    </m:r>
                    <m:r>
                      <a:rPr lang="en-US" sz="2400" i="1">
                        <a:solidFill>
                          <a:schemeClr val="bg1"/>
                        </a:solidFill>
                        <a:latin typeface="Cambria Math" panose="02040503050406030204" pitchFamily="18" charset="0"/>
                      </a:rPr>
                      <m:t>)</m:t>
                    </m:r>
                  </m:oMath>
                </a14:m>
                <a:r>
                  <a:rPr lang="en-US" sz="2400" dirty="0">
                    <a:solidFill>
                      <a:schemeClr val="bg1"/>
                    </a:solidFill>
                    <a:latin typeface="Cordia New" panose="020B0304020202020204" pitchFamily="34" charset="-34"/>
                    <a:cs typeface="Cordia New" panose="020B0304020202020204" pitchFamily="34" charset="-34"/>
                  </a:rPr>
                  <a:t> with capacity </a:t>
                </a:r>
                <a14:m>
                  <m:oMath xmlns:m="http://schemas.openxmlformats.org/officeDocument/2006/math">
                    <m:r>
                      <a:rPr lang="en-US" sz="2400" i="1">
                        <a:solidFill>
                          <a:schemeClr val="bg1"/>
                        </a:solidFill>
                        <a:latin typeface="Cambria Math" panose="02040503050406030204" pitchFamily="18" charset="0"/>
                      </a:rPr>
                      <m:t>𝑓</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𝑢</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𝑣</m:t>
                    </m:r>
                    <m:r>
                      <a:rPr lang="en-US" sz="2400" i="1">
                        <a:solidFill>
                          <a:schemeClr val="bg1"/>
                        </a:solidFill>
                        <a:latin typeface="Cambria Math" panose="02040503050406030204" pitchFamily="18" charset="0"/>
                      </a:rPr>
                      <m:t>)</m:t>
                    </m:r>
                  </m:oMath>
                </a14:m>
                <a:r>
                  <a:rPr lang="en-US" sz="2400" dirty="0">
                    <a:solidFill>
                      <a:schemeClr val="bg1"/>
                    </a:solidFill>
                    <a:latin typeface="Cordia New" panose="020B0304020202020204" pitchFamily="34" charset="-34"/>
                    <a:cs typeface="Cordia New" panose="020B0304020202020204" pitchFamily="34" charset="-34"/>
                  </a:rPr>
                  <a:t> [Amount of flow you can remove from </a:t>
                </a:r>
                <a14:m>
                  <m:oMath xmlns:m="http://schemas.openxmlformats.org/officeDocument/2006/math">
                    <m:r>
                      <a:rPr lang="en-US" sz="2400" i="1" smtClean="0">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𝑢</m:t>
                    </m:r>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𝑣</m:t>
                    </m:r>
                    <m:r>
                      <a:rPr lang="en-US" sz="2400" i="1">
                        <a:solidFill>
                          <a:schemeClr val="bg1"/>
                        </a:solidFill>
                        <a:latin typeface="Cambria Math" panose="02040503050406030204" pitchFamily="18" charset="0"/>
                      </a:rPr>
                      <m:t>)]</m:t>
                    </m:r>
                  </m:oMath>
                </a14:m>
                <a:endParaRPr lang="en-US" sz="2400" dirty="0">
                  <a:solidFill>
                    <a:schemeClr val="bg1"/>
                  </a:solidFill>
                  <a:latin typeface="Cordia New" panose="020B0304020202020204" pitchFamily="34" charset="-34"/>
                  <a:cs typeface="Cordia New" panose="020B0304020202020204" pitchFamily="34" charset="-34"/>
                </a:endParaRP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724" t="-2035" r="-1206" b="-814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459113" y="4658828"/>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pic>
        <p:nvPicPr>
          <p:cNvPr id="8" name="Picture 7">
            <a:extLst>
              <a:ext uri="{FF2B5EF4-FFF2-40B4-BE49-F238E27FC236}">
                <a16:creationId xmlns:a16="http://schemas.microsoft.com/office/drawing/2014/main" id="{8FD9E81D-1AE1-9448-8DB0-8B078DF22B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9502" y="4012774"/>
            <a:ext cx="876300" cy="52978"/>
          </a:xfrm>
          <a:prstGeom prst="rect">
            <a:avLst/>
          </a:prstGeom>
        </p:spPr>
      </p:pic>
      <p:pic>
        <p:nvPicPr>
          <p:cNvPr id="9" name="Picture 8">
            <a:extLst>
              <a:ext uri="{FF2B5EF4-FFF2-40B4-BE49-F238E27FC236}">
                <a16:creationId xmlns:a16="http://schemas.microsoft.com/office/drawing/2014/main" id="{D99C9D79-91A3-2D44-87C7-4302CD6A5A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13412" y="3733800"/>
            <a:ext cx="1752600" cy="85060"/>
          </a:xfrm>
          <a:prstGeom prst="rect">
            <a:avLst/>
          </a:prstGeom>
        </p:spPr>
      </p:pic>
    </p:spTree>
    <p:extLst>
      <p:ext uri="{BB962C8B-B14F-4D97-AF65-F5344CB8AC3E}">
        <p14:creationId xmlns:p14="http://schemas.microsoft.com/office/powerpoint/2010/main" val="370671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43" name="Straight Arrow Connector 42">
            <a:extLst>
              <a:ext uri="{FF2B5EF4-FFF2-40B4-BE49-F238E27FC236}">
                <a16:creationId xmlns:a16="http://schemas.microsoft.com/office/drawing/2014/main" id="{10A7D200-B87D-284D-9E5D-66E3C4BD464A}"/>
              </a:ext>
            </a:extLst>
          </p:cNvPr>
          <p:cNvCxnSpPr>
            <a:stCxn id="33" idx="3"/>
          </p:cNvCxnSpPr>
          <p:nvPr/>
        </p:nvCxnSpPr>
        <p:spPr>
          <a:xfrm flipH="1">
            <a:off x="7901981" y="3404808"/>
            <a:ext cx="979822" cy="75220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BDAA3D6-1816-C547-BE98-F72FEDB78C17}"/>
              </a:ext>
            </a:extLst>
          </p:cNvPr>
          <p:cNvCxnSpPr>
            <a:stCxn id="32" idx="0"/>
            <a:endCxn id="31" idx="4"/>
          </p:cNvCxnSpPr>
          <p:nvPr/>
        </p:nvCxnSpPr>
        <p:spPr>
          <a:xfrm flipV="1">
            <a:off x="7715364" y="2593256"/>
            <a:ext cx="0" cy="1358347"/>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8DF1693-00BC-8042-A0DD-59A7BC40145D}"/>
              </a:ext>
            </a:extLst>
          </p:cNvPr>
          <p:cNvCxnSpPr>
            <a:stCxn id="31" idx="2"/>
            <a:endCxn id="29" idx="7"/>
          </p:cNvCxnSpPr>
          <p:nvPr/>
        </p:nvCxnSpPr>
        <p:spPr>
          <a:xfrm flipH="1">
            <a:off x="6602790" y="2387847"/>
            <a:ext cx="933669" cy="762528"/>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3">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0DB786F2-179D-454C-9DEE-8A752B7FDF3A}"/>
                  </a:ext>
                </a:extLst>
              </p:cNvPr>
              <p:cNvSpPr/>
              <p:nvPr/>
            </p:nvSpPr>
            <p:spPr>
              <a:xfrm>
                <a:off x="1974570" y="3152281"/>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𝑠</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4" name="Oval 13">
                <a:extLst>
                  <a:ext uri="{FF2B5EF4-FFF2-40B4-BE49-F238E27FC236}">
                    <a16:creationId xmlns:a16="http://schemas.microsoft.com/office/drawing/2014/main" id="{0DB786F2-179D-454C-9DEE-8A752B7FDF3A}"/>
                  </a:ext>
                </a:extLst>
              </p:cNvPr>
              <p:cNvSpPr>
                <a:spLocks noRot="1" noChangeAspect="1" noMove="1" noResize="1" noEditPoints="1" noAdjustHandles="1" noChangeArrowheads="1" noChangeShapeType="1" noTextEdit="1"/>
              </p:cNvSpPr>
              <p:nvPr/>
            </p:nvSpPr>
            <p:spPr>
              <a:xfrm>
                <a:off x="1974570" y="3152281"/>
                <a:ext cx="357809" cy="410818"/>
              </a:xfrm>
              <a:prstGeom prst="ellipse">
                <a:avLst/>
              </a:prstGeom>
              <a:blipFill>
                <a:blip r:embed="rId9"/>
                <a:stretch>
                  <a:fillRect l="-21875" t="-2778" b="-13889"/>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F619ED6-29A6-3A49-90E4-F40DBEF7C411}"/>
                  </a:ext>
                </a:extLst>
              </p:cNvPr>
              <p:cNvSpPr/>
              <p:nvPr/>
            </p:nvSpPr>
            <p:spPr>
              <a:xfrm>
                <a:off x="3213648" y="2244507"/>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𝑎</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5" name="Oval 14">
                <a:extLst>
                  <a:ext uri="{FF2B5EF4-FFF2-40B4-BE49-F238E27FC236}">
                    <a16:creationId xmlns:a16="http://schemas.microsoft.com/office/drawing/2014/main" id="{FF619ED6-29A6-3A49-90E4-F40DBEF7C411}"/>
                  </a:ext>
                </a:extLst>
              </p:cNvPr>
              <p:cNvSpPr>
                <a:spLocks noRot="1" noChangeAspect="1" noMove="1" noResize="1" noEditPoints="1" noAdjustHandles="1" noChangeArrowheads="1" noChangeShapeType="1" noTextEdit="1"/>
              </p:cNvSpPr>
              <p:nvPr/>
            </p:nvSpPr>
            <p:spPr>
              <a:xfrm>
                <a:off x="3213648" y="2244507"/>
                <a:ext cx="357809" cy="410818"/>
              </a:xfrm>
              <a:prstGeom prst="ellipse">
                <a:avLst/>
              </a:prstGeom>
              <a:blipFill>
                <a:blip r:embed="rId10"/>
                <a:stretch>
                  <a:fillRect l="-33333" t="-5714" b="-17143"/>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1B9DB598-E496-804A-8B57-ED2EE7D06475}"/>
                  </a:ext>
                </a:extLst>
              </p:cNvPr>
              <p:cNvSpPr/>
              <p:nvPr/>
            </p:nvSpPr>
            <p:spPr>
              <a:xfrm>
                <a:off x="3213648" y="4013672"/>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𝑏</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6" name="Oval 15">
                <a:extLst>
                  <a:ext uri="{FF2B5EF4-FFF2-40B4-BE49-F238E27FC236}">
                    <a16:creationId xmlns:a16="http://schemas.microsoft.com/office/drawing/2014/main" id="{1B9DB598-E496-804A-8B57-ED2EE7D06475}"/>
                  </a:ext>
                </a:extLst>
              </p:cNvPr>
              <p:cNvSpPr>
                <a:spLocks noRot="1" noChangeAspect="1" noMove="1" noResize="1" noEditPoints="1" noAdjustHandles="1" noChangeArrowheads="1" noChangeShapeType="1" noTextEdit="1"/>
              </p:cNvSpPr>
              <p:nvPr/>
            </p:nvSpPr>
            <p:spPr>
              <a:xfrm>
                <a:off x="3213648" y="4013672"/>
                <a:ext cx="357809" cy="410818"/>
              </a:xfrm>
              <a:prstGeom prst="ellipse">
                <a:avLst/>
              </a:prstGeom>
              <a:blipFill>
                <a:blip r:embed="rId11"/>
                <a:stretch>
                  <a:fillRect l="-30000" t="-5714" b="-17143"/>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702BF91D-26EB-6446-8D91-9386C1C3B25D}"/>
                  </a:ext>
                </a:extLst>
              </p:cNvPr>
              <p:cNvSpPr/>
              <p:nvPr/>
            </p:nvSpPr>
            <p:spPr>
              <a:xfrm>
                <a:off x="4506592" y="3116222"/>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𝑡</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17" name="Oval 16">
                <a:extLst>
                  <a:ext uri="{FF2B5EF4-FFF2-40B4-BE49-F238E27FC236}">
                    <a16:creationId xmlns:a16="http://schemas.microsoft.com/office/drawing/2014/main" id="{702BF91D-26EB-6446-8D91-9386C1C3B25D}"/>
                  </a:ext>
                </a:extLst>
              </p:cNvPr>
              <p:cNvSpPr>
                <a:spLocks noRot="1" noChangeAspect="1" noMove="1" noResize="1" noEditPoints="1" noAdjustHandles="1" noChangeArrowheads="1" noChangeShapeType="1" noTextEdit="1"/>
              </p:cNvSpPr>
              <p:nvPr/>
            </p:nvSpPr>
            <p:spPr>
              <a:xfrm>
                <a:off x="4506592" y="3116222"/>
                <a:ext cx="357809" cy="410818"/>
              </a:xfrm>
              <a:prstGeom prst="ellipse">
                <a:avLst/>
              </a:prstGeom>
              <a:blipFill>
                <a:blip r:embed="rId12"/>
                <a:stretch>
                  <a:fillRect l="-19355" t="-2778" b="-13889"/>
                </a:stretch>
              </a:blipFill>
              <a:ln w="25400">
                <a:solidFill>
                  <a:schemeClr val="bg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BD1FA7E9-70B2-3E43-94B6-02D972875F6F}"/>
              </a:ext>
            </a:extLst>
          </p:cNvPr>
          <p:cNvCxnSpPr>
            <a:stCxn id="14" idx="7"/>
            <a:endCxn id="15" idx="2"/>
          </p:cNvCxnSpPr>
          <p:nvPr/>
        </p:nvCxnSpPr>
        <p:spPr>
          <a:xfrm flipV="1">
            <a:off x="2279979" y="2449916"/>
            <a:ext cx="933669" cy="762528"/>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8C640F-5902-E942-988C-D84D47E05EAC}"/>
              </a:ext>
            </a:extLst>
          </p:cNvPr>
          <p:cNvCxnSpPr>
            <a:stCxn id="15" idx="4"/>
            <a:endCxn id="16" idx="0"/>
          </p:cNvCxnSpPr>
          <p:nvPr/>
        </p:nvCxnSpPr>
        <p:spPr>
          <a:xfrm>
            <a:off x="3392553" y="2655325"/>
            <a:ext cx="0" cy="135834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6B6F76-302C-884E-A7EE-977C4D2EB2ED}"/>
              </a:ext>
            </a:extLst>
          </p:cNvPr>
          <p:cNvCxnSpPr>
            <a:stCxn id="14" idx="5"/>
            <a:endCxn id="16" idx="2"/>
          </p:cNvCxnSpPr>
          <p:nvPr/>
        </p:nvCxnSpPr>
        <p:spPr>
          <a:xfrm>
            <a:off x="2279979" y="3502936"/>
            <a:ext cx="933669" cy="71614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9F7184-D178-7A49-9508-F9D2D4F64852}"/>
              </a:ext>
            </a:extLst>
          </p:cNvPr>
          <p:cNvCxnSpPr>
            <a:cxnSpLocks/>
            <a:stCxn id="15" idx="6"/>
            <a:endCxn id="17" idx="1"/>
          </p:cNvCxnSpPr>
          <p:nvPr/>
        </p:nvCxnSpPr>
        <p:spPr>
          <a:xfrm>
            <a:off x="3571457" y="2449916"/>
            <a:ext cx="987535" cy="72646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D64833-A5B5-BD4D-A1EA-AFDB5CF79E24}"/>
              </a:ext>
            </a:extLst>
          </p:cNvPr>
          <p:cNvCxnSpPr>
            <a:cxnSpLocks/>
            <a:stCxn id="16" idx="6"/>
            <a:endCxn id="17" idx="3"/>
          </p:cNvCxnSpPr>
          <p:nvPr/>
        </p:nvCxnSpPr>
        <p:spPr>
          <a:xfrm flipV="1">
            <a:off x="3571457" y="3466877"/>
            <a:ext cx="987535" cy="752204"/>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B7DB5EA-E8D9-CC4E-8EA5-DDF3ADF86990}"/>
              </a:ext>
            </a:extLst>
          </p:cNvPr>
          <p:cNvSpPr txBox="1"/>
          <p:nvPr/>
        </p:nvSpPr>
        <p:spPr>
          <a:xfrm>
            <a:off x="2556791" y="3491676"/>
            <a:ext cx="46519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1,0</a:t>
            </a:r>
          </a:p>
        </p:txBody>
      </p:sp>
      <p:sp>
        <p:nvSpPr>
          <p:cNvPr id="24" name="TextBox 23">
            <a:extLst>
              <a:ext uri="{FF2B5EF4-FFF2-40B4-BE49-F238E27FC236}">
                <a16:creationId xmlns:a16="http://schemas.microsoft.com/office/drawing/2014/main" id="{A6FC961D-F400-B547-A6A2-D94EA4CF4992}"/>
              </a:ext>
            </a:extLst>
          </p:cNvPr>
          <p:cNvSpPr txBox="1"/>
          <p:nvPr/>
        </p:nvSpPr>
        <p:spPr>
          <a:xfrm>
            <a:off x="2515184" y="2362200"/>
            <a:ext cx="46519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1,1</a:t>
            </a:r>
          </a:p>
        </p:txBody>
      </p:sp>
      <p:sp>
        <p:nvSpPr>
          <p:cNvPr id="25" name="TextBox 24">
            <a:extLst>
              <a:ext uri="{FF2B5EF4-FFF2-40B4-BE49-F238E27FC236}">
                <a16:creationId xmlns:a16="http://schemas.microsoft.com/office/drawing/2014/main" id="{146BE9FF-416B-204C-B64A-34A49F7C4764}"/>
              </a:ext>
            </a:extLst>
          </p:cNvPr>
          <p:cNvSpPr txBox="1"/>
          <p:nvPr/>
        </p:nvSpPr>
        <p:spPr>
          <a:xfrm>
            <a:off x="3340964" y="3087221"/>
            <a:ext cx="46519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1,1</a:t>
            </a:r>
          </a:p>
        </p:txBody>
      </p:sp>
      <p:sp>
        <p:nvSpPr>
          <p:cNvPr id="26" name="TextBox 25">
            <a:extLst>
              <a:ext uri="{FF2B5EF4-FFF2-40B4-BE49-F238E27FC236}">
                <a16:creationId xmlns:a16="http://schemas.microsoft.com/office/drawing/2014/main" id="{0DAC5D9D-A91A-504B-AE8D-BA04290B224F}"/>
              </a:ext>
            </a:extLst>
          </p:cNvPr>
          <p:cNvSpPr txBox="1"/>
          <p:nvPr/>
        </p:nvSpPr>
        <p:spPr>
          <a:xfrm>
            <a:off x="3984080" y="2438400"/>
            <a:ext cx="46519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1,0</a:t>
            </a:r>
          </a:p>
        </p:txBody>
      </p:sp>
      <p:sp>
        <p:nvSpPr>
          <p:cNvPr id="27" name="TextBox 26">
            <a:extLst>
              <a:ext uri="{FF2B5EF4-FFF2-40B4-BE49-F238E27FC236}">
                <a16:creationId xmlns:a16="http://schemas.microsoft.com/office/drawing/2014/main" id="{CCB27A97-AE3D-3242-9932-7B1082971643}"/>
              </a:ext>
            </a:extLst>
          </p:cNvPr>
          <p:cNvSpPr txBox="1"/>
          <p:nvPr/>
        </p:nvSpPr>
        <p:spPr>
          <a:xfrm>
            <a:off x="4150341" y="3659106"/>
            <a:ext cx="46519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1,1</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7F2053A-442F-E946-9D81-E67C3A5B5F03}"/>
                  </a:ext>
                </a:extLst>
              </p:cNvPr>
              <p:cNvSpPr txBox="1"/>
              <p:nvPr/>
            </p:nvSpPr>
            <p:spPr>
              <a:xfrm>
                <a:off x="2556791" y="4462181"/>
                <a:ext cx="173579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Graph </a:t>
                </a:r>
                <a14:m>
                  <m:oMath xmlns:m="http://schemas.openxmlformats.org/officeDocument/2006/math">
                    <m:r>
                      <a:rPr lang="en-US" sz="2400" b="0" i="1" smtClean="0">
                        <a:latin typeface="Cambria Math" panose="02040503050406030204" pitchFamily="18" charset="0"/>
                      </a:rPr>
                      <m:t>𝐺</m:t>
                    </m:r>
                    <m:r>
                      <m:rPr>
                        <m:nor/>
                      </m:rPr>
                      <a:rPr lang="en-US" sz="2400" b="0" i="0" smtClean="0">
                        <a:latin typeface="Cordia New" panose="020B0304020202020204" pitchFamily="34" charset="-34"/>
                        <a:cs typeface="Cordia New" panose="020B0304020202020204" pitchFamily="34" charset="-34"/>
                      </a:rPr>
                      <m:t> </m:t>
                    </m:r>
                    <m:r>
                      <m:rPr>
                        <m:nor/>
                      </m:rPr>
                      <a:rPr lang="en-US" sz="2400" b="0" i="0" smtClean="0">
                        <a:latin typeface="Cordia New" panose="020B0304020202020204" pitchFamily="34" charset="-34"/>
                        <a:cs typeface="Cordia New" panose="020B0304020202020204" pitchFamily="34" charset="-34"/>
                      </a:rPr>
                      <m:t>flow</m:t>
                    </m:r>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 </m:t>
                    </m:r>
                  </m:oMath>
                </a14:m>
                <a:endParaRPr lang="en-US" sz="2400" dirty="0">
                  <a:latin typeface="Cordia New" panose="020B0304020202020204" pitchFamily="34" charset="-34"/>
                  <a:cs typeface="Cordia New" panose="020B0304020202020204" pitchFamily="34" charset="-34"/>
                </a:endParaRPr>
              </a:p>
            </p:txBody>
          </p:sp>
        </mc:Choice>
        <mc:Fallback xmlns="">
          <p:sp>
            <p:nvSpPr>
              <p:cNvPr id="28" name="TextBox 27">
                <a:extLst>
                  <a:ext uri="{FF2B5EF4-FFF2-40B4-BE49-F238E27FC236}">
                    <a16:creationId xmlns:a16="http://schemas.microsoft.com/office/drawing/2014/main" id="{67F2053A-442F-E946-9D81-E67C3A5B5F03}"/>
                  </a:ext>
                </a:extLst>
              </p:cNvPr>
              <p:cNvSpPr txBox="1">
                <a:spLocks noRot="1" noChangeAspect="1" noMove="1" noResize="1" noEditPoints="1" noAdjustHandles="1" noChangeArrowheads="1" noChangeShapeType="1" noTextEdit="1"/>
              </p:cNvSpPr>
              <p:nvPr/>
            </p:nvSpPr>
            <p:spPr>
              <a:xfrm>
                <a:off x="2556791" y="4462181"/>
                <a:ext cx="1735796" cy="461665"/>
              </a:xfrm>
              <a:prstGeom prst="rect">
                <a:avLst/>
              </a:prstGeom>
              <a:blipFill>
                <a:blip r:embed="rId13"/>
                <a:stretch>
                  <a:fillRect l="-5072" t="-7895" r="-217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E6FCD917-BD74-A247-9045-925218D3C8B0}"/>
                  </a:ext>
                </a:extLst>
              </p:cNvPr>
              <p:cNvSpPr/>
              <p:nvPr/>
            </p:nvSpPr>
            <p:spPr>
              <a:xfrm>
                <a:off x="6297381" y="3090212"/>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𝑠</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29" name="Oval 28">
                <a:extLst>
                  <a:ext uri="{FF2B5EF4-FFF2-40B4-BE49-F238E27FC236}">
                    <a16:creationId xmlns:a16="http://schemas.microsoft.com/office/drawing/2014/main" id="{E6FCD917-BD74-A247-9045-925218D3C8B0}"/>
                  </a:ext>
                </a:extLst>
              </p:cNvPr>
              <p:cNvSpPr>
                <a:spLocks noRot="1" noChangeAspect="1" noMove="1" noResize="1" noEditPoints="1" noAdjustHandles="1" noChangeArrowheads="1" noChangeShapeType="1" noTextEdit="1"/>
              </p:cNvSpPr>
              <p:nvPr/>
            </p:nvSpPr>
            <p:spPr>
              <a:xfrm>
                <a:off x="6297381" y="3090212"/>
                <a:ext cx="357809" cy="410818"/>
              </a:xfrm>
              <a:prstGeom prst="ellipse">
                <a:avLst/>
              </a:prstGeom>
              <a:blipFill>
                <a:blip r:embed="rId14"/>
                <a:stretch>
                  <a:fillRect l="-22581" t="-2778" b="-13889"/>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BE8C1F52-DD03-B04E-A511-FE3FC21ADBB8}"/>
                  </a:ext>
                </a:extLst>
              </p:cNvPr>
              <p:cNvSpPr/>
              <p:nvPr/>
            </p:nvSpPr>
            <p:spPr>
              <a:xfrm>
                <a:off x="7536459" y="2182438"/>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𝑎</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31" name="Oval 30">
                <a:extLst>
                  <a:ext uri="{FF2B5EF4-FFF2-40B4-BE49-F238E27FC236}">
                    <a16:creationId xmlns:a16="http://schemas.microsoft.com/office/drawing/2014/main" id="{BE8C1F52-DD03-B04E-A511-FE3FC21ADBB8}"/>
                  </a:ext>
                </a:extLst>
              </p:cNvPr>
              <p:cNvSpPr>
                <a:spLocks noRot="1" noChangeAspect="1" noMove="1" noResize="1" noEditPoints="1" noAdjustHandles="1" noChangeArrowheads="1" noChangeShapeType="1" noTextEdit="1"/>
              </p:cNvSpPr>
              <p:nvPr/>
            </p:nvSpPr>
            <p:spPr>
              <a:xfrm>
                <a:off x="7536459" y="2182438"/>
                <a:ext cx="357809" cy="410818"/>
              </a:xfrm>
              <a:prstGeom prst="ellipse">
                <a:avLst/>
              </a:prstGeom>
              <a:blipFill>
                <a:blip r:embed="rId15"/>
                <a:stretch>
                  <a:fillRect l="-25000" t="-5714" b="-17143"/>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CF1CF6DF-DE52-204E-994D-AB53F8DE1C59}"/>
                  </a:ext>
                </a:extLst>
              </p:cNvPr>
              <p:cNvSpPr/>
              <p:nvPr/>
            </p:nvSpPr>
            <p:spPr>
              <a:xfrm>
                <a:off x="7536459" y="3951603"/>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𝑏</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32" name="Oval 31">
                <a:extLst>
                  <a:ext uri="{FF2B5EF4-FFF2-40B4-BE49-F238E27FC236}">
                    <a16:creationId xmlns:a16="http://schemas.microsoft.com/office/drawing/2014/main" id="{CF1CF6DF-DE52-204E-994D-AB53F8DE1C59}"/>
                  </a:ext>
                </a:extLst>
              </p:cNvPr>
              <p:cNvSpPr>
                <a:spLocks noRot="1" noChangeAspect="1" noMove="1" noResize="1" noEditPoints="1" noAdjustHandles="1" noChangeArrowheads="1" noChangeShapeType="1" noTextEdit="1"/>
              </p:cNvSpPr>
              <p:nvPr/>
            </p:nvSpPr>
            <p:spPr>
              <a:xfrm>
                <a:off x="7536459" y="3951603"/>
                <a:ext cx="357809" cy="410818"/>
              </a:xfrm>
              <a:prstGeom prst="ellipse">
                <a:avLst/>
              </a:prstGeom>
              <a:blipFill>
                <a:blip r:embed="rId16"/>
                <a:stretch>
                  <a:fillRect l="-25000" t="-2857" b="-17143"/>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3595DB73-8F93-5543-9A8B-20CEF2BA6978}"/>
                  </a:ext>
                </a:extLst>
              </p:cNvPr>
              <p:cNvSpPr/>
              <p:nvPr/>
            </p:nvSpPr>
            <p:spPr>
              <a:xfrm>
                <a:off x="8829403" y="3054153"/>
                <a:ext cx="357809" cy="41081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Cordia New" panose="020B0304020202020204" pitchFamily="34" charset="-34"/>
                        </a:rPr>
                        <m:t> </m:t>
                      </m:r>
                      <m:r>
                        <a:rPr lang="en-US" sz="2400" i="1" dirty="0" smtClean="0">
                          <a:latin typeface="Cambria Math" panose="02040503050406030204" pitchFamily="18" charset="0"/>
                          <a:cs typeface="Cordia New" panose="020B0304020202020204" pitchFamily="34" charset="-34"/>
                        </a:rPr>
                        <m:t>𝑡</m:t>
                      </m:r>
                    </m:oMath>
                  </m:oMathPara>
                </a14:m>
                <a:endParaRPr lang="en-US" sz="2400" dirty="0">
                  <a:latin typeface="Cordia New" panose="020B0304020202020204" pitchFamily="34" charset="-34"/>
                  <a:cs typeface="Cordia New" panose="020B0304020202020204" pitchFamily="34" charset="-34"/>
                </a:endParaRPr>
              </a:p>
            </p:txBody>
          </p:sp>
        </mc:Choice>
        <mc:Fallback xmlns="">
          <p:sp>
            <p:nvSpPr>
              <p:cNvPr id="33" name="Oval 32">
                <a:extLst>
                  <a:ext uri="{FF2B5EF4-FFF2-40B4-BE49-F238E27FC236}">
                    <a16:creationId xmlns:a16="http://schemas.microsoft.com/office/drawing/2014/main" id="{3595DB73-8F93-5543-9A8B-20CEF2BA6978}"/>
                  </a:ext>
                </a:extLst>
              </p:cNvPr>
              <p:cNvSpPr>
                <a:spLocks noRot="1" noChangeAspect="1" noMove="1" noResize="1" noEditPoints="1" noAdjustHandles="1" noChangeArrowheads="1" noChangeShapeType="1" noTextEdit="1"/>
              </p:cNvSpPr>
              <p:nvPr/>
            </p:nvSpPr>
            <p:spPr>
              <a:xfrm>
                <a:off x="8829403" y="3054153"/>
                <a:ext cx="357809" cy="410818"/>
              </a:xfrm>
              <a:prstGeom prst="ellipse">
                <a:avLst/>
              </a:prstGeom>
              <a:blipFill>
                <a:blip r:embed="rId17"/>
                <a:stretch>
                  <a:fillRect l="-19355" t="-2778" b="-13889"/>
                </a:stretch>
              </a:blipFill>
              <a:ln w="25400">
                <a:solidFill>
                  <a:schemeClr val="bg1"/>
                </a:solidFill>
              </a:ln>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5F4534BF-E4D4-F24A-B198-EE90828C82A3}"/>
              </a:ext>
            </a:extLst>
          </p:cNvPr>
          <p:cNvCxnSpPr>
            <a:stCxn id="29" idx="5"/>
            <a:endCxn id="32" idx="2"/>
          </p:cNvCxnSpPr>
          <p:nvPr/>
        </p:nvCxnSpPr>
        <p:spPr>
          <a:xfrm>
            <a:off x="6602790" y="3440867"/>
            <a:ext cx="933669" cy="71614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44B7FE1-ED0B-2547-9ED3-ED8B95F303BF}"/>
              </a:ext>
            </a:extLst>
          </p:cNvPr>
          <p:cNvCxnSpPr>
            <a:cxnSpLocks/>
            <a:stCxn id="31" idx="6"/>
            <a:endCxn id="33" idx="1"/>
          </p:cNvCxnSpPr>
          <p:nvPr/>
        </p:nvCxnSpPr>
        <p:spPr>
          <a:xfrm>
            <a:off x="7894268" y="2387847"/>
            <a:ext cx="987535" cy="72646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015BF78-0CE7-6D41-ACE4-28EA7D2069A3}"/>
              </a:ext>
            </a:extLst>
          </p:cNvPr>
          <p:cNvSpPr txBox="1"/>
          <p:nvPr/>
        </p:nvSpPr>
        <p:spPr>
          <a:xfrm>
            <a:off x="6879602" y="3429607"/>
            <a:ext cx="46519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1,0</a:t>
            </a:r>
          </a:p>
        </p:txBody>
      </p:sp>
      <p:sp>
        <p:nvSpPr>
          <p:cNvPr id="37" name="TextBox 36">
            <a:extLst>
              <a:ext uri="{FF2B5EF4-FFF2-40B4-BE49-F238E27FC236}">
                <a16:creationId xmlns:a16="http://schemas.microsoft.com/office/drawing/2014/main" id="{D37C5BAE-1E49-7842-A486-1778717AB1C5}"/>
              </a:ext>
            </a:extLst>
          </p:cNvPr>
          <p:cNvSpPr txBox="1"/>
          <p:nvPr/>
        </p:nvSpPr>
        <p:spPr>
          <a:xfrm>
            <a:off x="6849794" y="2438400"/>
            <a:ext cx="29687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a:t>
            </a:r>
          </a:p>
        </p:txBody>
      </p:sp>
      <p:sp>
        <p:nvSpPr>
          <p:cNvPr id="38" name="TextBox 37">
            <a:extLst>
              <a:ext uri="{FF2B5EF4-FFF2-40B4-BE49-F238E27FC236}">
                <a16:creationId xmlns:a16="http://schemas.microsoft.com/office/drawing/2014/main" id="{B19C47A4-9CDA-F94F-B8DE-9888A0B5EE20}"/>
              </a:ext>
            </a:extLst>
          </p:cNvPr>
          <p:cNvSpPr txBox="1"/>
          <p:nvPr/>
        </p:nvSpPr>
        <p:spPr>
          <a:xfrm>
            <a:off x="7663775" y="3025152"/>
            <a:ext cx="29687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a:t>
            </a:r>
          </a:p>
        </p:txBody>
      </p:sp>
      <p:sp>
        <p:nvSpPr>
          <p:cNvPr id="39" name="TextBox 38">
            <a:extLst>
              <a:ext uri="{FF2B5EF4-FFF2-40B4-BE49-F238E27FC236}">
                <a16:creationId xmlns:a16="http://schemas.microsoft.com/office/drawing/2014/main" id="{1365118C-239F-7F47-B87F-2C4CBA3CB17E}"/>
              </a:ext>
            </a:extLst>
          </p:cNvPr>
          <p:cNvSpPr txBox="1"/>
          <p:nvPr/>
        </p:nvSpPr>
        <p:spPr>
          <a:xfrm>
            <a:off x="8306891" y="2438400"/>
            <a:ext cx="465192"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1,0</a:t>
            </a:r>
          </a:p>
        </p:txBody>
      </p:sp>
      <p:sp>
        <p:nvSpPr>
          <p:cNvPr id="40" name="TextBox 39">
            <a:extLst>
              <a:ext uri="{FF2B5EF4-FFF2-40B4-BE49-F238E27FC236}">
                <a16:creationId xmlns:a16="http://schemas.microsoft.com/office/drawing/2014/main" id="{1C0787EC-99CA-AA44-AF7C-5BE74677E948}"/>
              </a:ext>
            </a:extLst>
          </p:cNvPr>
          <p:cNvSpPr txBox="1"/>
          <p:nvPr/>
        </p:nvSpPr>
        <p:spPr>
          <a:xfrm>
            <a:off x="8473152" y="3597037"/>
            <a:ext cx="296876"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1</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B7EC3A5-DC3C-AF40-ABD6-C2AF676911B7}"/>
                  </a:ext>
                </a:extLst>
              </p:cNvPr>
              <p:cNvSpPr txBox="1"/>
              <p:nvPr/>
            </p:nvSpPr>
            <p:spPr>
              <a:xfrm>
                <a:off x="4615533" y="4885387"/>
                <a:ext cx="6911866" cy="461665"/>
              </a:xfrm>
              <a:prstGeom prst="rect">
                <a:avLst/>
              </a:prstGeom>
              <a:noFill/>
            </p:spPr>
            <p:txBody>
              <a:bodyPr wrap="square" rtlCol="0">
                <a:spAutoFit/>
              </a:bodyPr>
              <a:lstStyle/>
              <a:p>
                <a:r>
                  <a:rPr lang="en-US" sz="2400" dirty="0">
                    <a:latin typeface="Cordia New" panose="020B0304020202020204" pitchFamily="34" charset="-34"/>
                    <a:cs typeface="Cordia New" panose="020B0304020202020204" pitchFamily="34" charset="-34"/>
                  </a:rPr>
                  <a:t>	 </a:t>
                </a:r>
                <a14:m>
                  <m:oMath xmlns:m="http://schemas.openxmlformats.org/officeDocument/2006/math">
                    <m:r>
                      <m:rPr>
                        <m:nor/>
                      </m:rPr>
                      <a:rPr lang="en-US" sz="2400" b="0" i="0" smtClean="0">
                        <a:latin typeface="Cordia New" panose="020B0304020202020204" pitchFamily="34" charset="-34"/>
                        <a:cs typeface="Cordia New" panose="020B0304020202020204" pitchFamily="34" charset="-34"/>
                      </a:rPr>
                      <m:t>Edges</m:t>
                    </m:r>
                    <m:r>
                      <m:rPr>
                        <m:nor/>
                      </m:rPr>
                      <a:rPr lang="en-US" sz="2400" b="0" i="0" smtClean="0">
                        <a:latin typeface="Cordia New" panose="020B0304020202020204" pitchFamily="34" charset="-34"/>
                        <a:cs typeface="Cordia New" panose="020B0304020202020204" pitchFamily="34" charset="-34"/>
                      </a:rPr>
                      <m:t> </m:t>
                    </m:r>
                    <m:r>
                      <m:rPr>
                        <m:nor/>
                      </m:rPr>
                      <a:rPr lang="en-US" sz="2400" b="0" i="0" smtClean="0">
                        <a:latin typeface="Cordia New" panose="020B0304020202020204" pitchFamily="34" charset="-34"/>
                        <a:cs typeface="Cordia New" panose="020B0304020202020204" pitchFamily="34" charset="-34"/>
                      </a:rPr>
                      <m:t>that</m:t>
                    </m:r>
                    <m:r>
                      <m:rPr>
                        <m:nor/>
                      </m:rPr>
                      <a:rPr lang="en-US" sz="2400" b="0" i="0" smtClean="0">
                        <a:latin typeface="Cordia New" panose="020B0304020202020204" pitchFamily="34" charset="-34"/>
                        <a:cs typeface="Cordia New" panose="020B0304020202020204" pitchFamily="34" charset="-34"/>
                      </a:rPr>
                      <m:t> </m:t>
                    </m:r>
                    <m:r>
                      <m:rPr>
                        <m:nor/>
                      </m:rPr>
                      <a:rPr lang="en-US" sz="2400" b="0" i="0" smtClean="0">
                        <a:latin typeface="Cordia New" panose="020B0304020202020204" pitchFamily="34" charset="-34"/>
                        <a:cs typeface="Cordia New" panose="020B0304020202020204" pitchFamily="34" charset="-34"/>
                      </a:rPr>
                      <m:t>were</m:t>
                    </m:r>
                    <m:r>
                      <m:rPr>
                        <m:nor/>
                      </m:rPr>
                      <a:rPr lang="en-US" sz="2400" b="0" i="0" smtClean="0">
                        <a:latin typeface="Cordia New" panose="020B0304020202020204" pitchFamily="34" charset="-34"/>
                        <a:cs typeface="Cordia New" panose="020B0304020202020204" pitchFamily="34" charset="-34"/>
                      </a:rPr>
                      <m:t> </m:t>
                    </m:r>
                    <m:r>
                      <a:rPr lang="en-US" sz="2400" b="0" i="1" smtClean="0">
                        <a:latin typeface="Cambria Math" panose="02040503050406030204" pitchFamily="18" charset="0"/>
                        <a:cs typeface="Cordia New" panose="020B0304020202020204" pitchFamily="34" charset="-34"/>
                      </a:rPr>
                      <m:t>“</m:t>
                    </m:r>
                    <m:r>
                      <m:rPr>
                        <m:nor/>
                      </m:rPr>
                      <a:rPr lang="en-US" sz="2400" b="0" i="0" smtClean="0">
                        <a:latin typeface="Cordia New" panose="020B0304020202020204" pitchFamily="34" charset="-34"/>
                        <a:cs typeface="Cordia New" panose="020B0304020202020204" pitchFamily="34" charset="-34"/>
                      </a:rPr>
                      <m:t>saturated</m:t>
                    </m:r>
                    <m:r>
                      <a:rPr lang="en-US" sz="2400" b="0" i="1" smtClean="0">
                        <a:latin typeface="Cambria Math" panose="02040503050406030204" pitchFamily="18" charset="0"/>
                        <a:cs typeface="Cordia New" panose="020B0304020202020204" pitchFamily="34" charset="-34"/>
                      </a:rPr>
                      <m:t>”</m:t>
                    </m:r>
                    <m:r>
                      <a:rPr lang="en-US" sz="2400" b="0" i="1" smtClean="0">
                        <a:latin typeface="Cambria Math" panose="02040503050406030204" pitchFamily="18" charset="0"/>
                      </a:rPr>
                      <m:t> </m:t>
                    </m:r>
                    <m:r>
                      <m:rPr>
                        <m:nor/>
                      </m:rPr>
                      <a:rPr lang="en-US" sz="2400" b="0" i="0" smtClean="0">
                        <a:latin typeface="Cordia New" panose="020B0304020202020204" pitchFamily="34" charset="-34"/>
                        <a:cs typeface="Cordia New" panose="020B0304020202020204" pitchFamily="34" charset="-34"/>
                      </a:rPr>
                      <m:t>do</m:t>
                    </m:r>
                    <m:r>
                      <m:rPr>
                        <m:nor/>
                      </m:rPr>
                      <a:rPr lang="en-IN" sz="2400" b="0" i="0" smtClean="0">
                        <a:latin typeface="Cordia New" panose="020B0304020202020204" pitchFamily="34" charset="-34"/>
                        <a:cs typeface="Cordia New" panose="020B0304020202020204" pitchFamily="34" charset="-34"/>
                      </a:rPr>
                      <m:t> </m:t>
                    </m:r>
                    <m:r>
                      <m:rPr>
                        <m:nor/>
                      </m:rPr>
                      <a:rPr lang="en-US" sz="2400" b="0" i="0" smtClean="0">
                        <a:latin typeface="Cordia New" panose="020B0304020202020204" pitchFamily="34" charset="-34"/>
                        <a:cs typeface="Cordia New" panose="020B0304020202020204" pitchFamily="34" charset="-34"/>
                      </a:rPr>
                      <m:t>n</m:t>
                    </m:r>
                    <m:r>
                      <m:rPr>
                        <m:nor/>
                      </m:rPr>
                      <a:rPr lang="en-IN" sz="2400" b="0" i="0" smtClean="0">
                        <a:latin typeface="Cordia New" panose="020B0304020202020204" pitchFamily="34" charset="-34"/>
                        <a:cs typeface="Cordia New" panose="020B0304020202020204" pitchFamily="34" charset="-34"/>
                      </a:rPr>
                      <m:t>o</m:t>
                    </m:r>
                    <m:r>
                      <m:rPr>
                        <m:nor/>
                      </m:rPr>
                      <a:rPr lang="en-US" sz="2400" b="0" i="0" smtClean="0">
                        <a:latin typeface="Cordia New" panose="020B0304020202020204" pitchFamily="34" charset="-34"/>
                        <a:cs typeface="Cordia New" panose="020B0304020202020204" pitchFamily="34" charset="-34"/>
                      </a:rPr>
                      <m:t>t</m:t>
                    </m:r>
                    <m:r>
                      <m:rPr>
                        <m:nor/>
                      </m:rPr>
                      <a:rPr lang="en-US" sz="2400" b="0" i="0" smtClean="0">
                        <a:latin typeface="Cordia New" panose="020B0304020202020204" pitchFamily="34" charset="-34"/>
                        <a:cs typeface="Cordia New" panose="020B0304020202020204" pitchFamily="34" charset="-34"/>
                      </a:rPr>
                      <m:t> </m:t>
                    </m:r>
                    <m:r>
                      <m:rPr>
                        <m:nor/>
                      </m:rPr>
                      <a:rPr lang="en-US" sz="2400" b="0" i="0" smtClean="0">
                        <a:latin typeface="Cordia New" panose="020B0304020202020204" pitchFamily="34" charset="-34"/>
                        <a:cs typeface="Cordia New" panose="020B0304020202020204" pitchFamily="34" charset="-34"/>
                      </a:rPr>
                      <m:t>exist</m:t>
                    </m:r>
                    <m:r>
                      <m:rPr>
                        <m:nor/>
                      </m:rPr>
                      <a:rPr lang="en-US" sz="2400" b="0" i="0" smtClean="0">
                        <a:latin typeface="Cordia New" panose="020B0304020202020204" pitchFamily="34" charset="-34"/>
                        <a:cs typeface="Cordia New" panose="020B0304020202020204" pitchFamily="34" charset="-34"/>
                      </a:rPr>
                      <m:t> </m:t>
                    </m:r>
                    <m:r>
                      <m:rPr>
                        <m:nor/>
                      </m:rPr>
                      <a:rPr lang="en-US" sz="2400" b="0" i="0" smtClean="0">
                        <a:latin typeface="Cordia New" panose="020B0304020202020204" pitchFamily="34" charset="-34"/>
                        <a:cs typeface="Cordia New" panose="020B0304020202020204" pitchFamily="34" charset="-34"/>
                      </a:rPr>
                      <m:t>in</m:t>
                    </m:r>
                    <m:r>
                      <m:rPr>
                        <m:nor/>
                      </m:rPr>
                      <a:rPr lang="en-US" sz="2400" b="0" i="0" smtClean="0">
                        <a:latin typeface="Cordia New" panose="020B0304020202020204" pitchFamily="34" charset="-34"/>
                        <a:cs typeface="Cordia New" panose="020B0304020202020204" pitchFamily="34" charset="-34"/>
                      </a:rPr>
                      <m:t> </m:t>
                    </m:r>
                    <m:r>
                      <m:rPr>
                        <m:nor/>
                      </m:rPr>
                      <a:rPr lang="en-US" sz="2400" b="0" i="0" smtClean="0">
                        <a:latin typeface="Cordia New" panose="020B0304020202020204" pitchFamily="34" charset="-34"/>
                        <a:cs typeface="Cordia New" panose="020B0304020202020204" pitchFamily="34" charset="-34"/>
                      </a:rPr>
                      <m:t>forward</m:t>
                    </m:r>
                    <m:r>
                      <m:rPr>
                        <m:nor/>
                      </m:rPr>
                      <a:rPr lang="en-US" sz="2400" b="0" i="0" smtClean="0">
                        <a:latin typeface="Cordia New" panose="020B0304020202020204" pitchFamily="34" charset="-34"/>
                        <a:cs typeface="Cordia New" panose="020B0304020202020204" pitchFamily="34" charset="-34"/>
                      </a:rPr>
                      <m:t> </m:t>
                    </m:r>
                    <m:r>
                      <m:rPr>
                        <m:nor/>
                      </m:rPr>
                      <a:rPr lang="en-US" sz="2400" b="0" i="0" smtClean="0">
                        <a:latin typeface="Cordia New" panose="020B0304020202020204" pitchFamily="34" charset="-34"/>
                        <a:cs typeface="Cordia New" panose="020B0304020202020204" pitchFamily="34" charset="-34"/>
                      </a:rPr>
                      <m:t>direction</m:t>
                    </m:r>
                    <m:r>
                      <m:rPr>
                        <m:nor/>
                      </m:rPr>
                      <a:rPr lang="en-US" sz="2400" b="0" i="0" smtClean="0">
                        <a:latin typeface="Cordia New" panose="020B0304020202020204" pitchFamily="34" charset="-34"/>
                        <a:cs typeface="Cordia New" panose="020B0304020202020204" pitchFamily="34" charset="-34"/>
                      </a:rPr>
                      <m:t>.</m:t>
                    </m:r>
                  </m:oMath>
                </a14:m>
                <a:r>
                  <a:rPr lang="en-US" sz="2400" dirty="0">
                    <a:latin typeface="Cordia New" panose="020B0304020202020204" pitchFamily="34" charset="-34"/>
                    <a:cs typeface="Cordia New" panose="020B0304020202020204" pitchFamily="34" charset="-34"/>
                  </a:rPr>
                  <a:t>  </a:t>
                </a:r>
              </a:p>
            </p:txBody>
          </p:sp>
        </mc:Choice>
        <mc:Fallback xmlns="">
          <p:sp>
            <p:nvSpPr>
              <p:cNvPr id="44" name="TextBox 43">
                <a:extLst>
                  <a:ext uri="{FF2B5EF4-FFF2-40B4-BE49-F238E27FC236}">
                    <a16:creationId xmlns:a16="http://schemas.microsoft.com/office/drawing/2014/main" id="{2B7EC3A5-DC3C-AF40-ABD6-C2AF676911B7}"/>
                  </a:ext>
                </a:extLst>
              </p:cNvPr>
              <p:cNvSpPr txBox="1">
                <a:spLocks noRot="1" noChangeAspect="1" noMove="1" noResize="1" noEditPoints="1" noAdjustHandles="1" noChangeArrowheads="1" noChangeShapeType="1" noTextEdit="1"/>
              </p:cNvSpPr>
              <p:nvPr/>
            </p:nvSpPr>
            <p:spPr>
              <a:xfrm>
                <a:off x="4615533" y="4885387"/>
                <a:ext cx="6911866" cy="461665"/>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FB181D7-D345-47A3-B3C2-DCDBEE33666A}"/>
                  </a:ext>
                </a:extLst>
              </p:cNvPr>
              <p:cNvSpPr txBox="1"/>
              <p:nvPr/>
            </p:nvSpPr>
            <p:spPr>
              <a:xfrm>
                <a:off x="6849794" y="4461712"/>
                <a:ext cx="1926233" cy="491288"/>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Residual graph</a:t>
                </a:r>
                <a:r>
                  <a:rPr lang="en-US" dirty="0">
                    <a:latin typeface="Cordia New" panose="020B0304020202020204" pitchFamily="34" charset="-34"/>
                    <a:cs typeface="Cordia New" panose="020B0304020202020204" pitchFamily="34" charset="-34"/>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𝑓</m:t>
                        </m:r>
                      </m:sub>
                    </m:sSub>
                  </m:oMath>
                </a14:m>
                <a:endParaRPr lang="en-IN" sz="2400" dirty="0"/>
              </a:p>
            </p:txBody>
          </p:sp>
        </mc:Choice>
        <mc:Fallback xmlns="">
          <p:sp>
            <p:nvSpPr>
              <p:cNvPr id="2" name="TextBox 1">
                <a:extLst>
                  <a:ext uri="{FF2B5EF4-FFF2-40B4-BE49-F238E27FC236}">
                    <a16:creationId xmlns:a16="http://schemas.microsoft.com/office/drawing/2014/main" id="{7FB181D7-D345-47A3-B3C2-DCDBEE33666A}"/>
                  </a:ext>
                </a:extLst>
              </p:cNvPr>
              <p:cNvSpPr txBox="1">
                <a:spLocks noRot="1" noChangeAspect="1" noMove="1" noResize="1" noEditPoints="1" noAdjustHandles="1" noChangeArrowheads="1" noChangeShapeType="1" noTextEdit="1"/>
              </p:cNvSpPr>
              <p:nvPr/>
            </p:nvSpPr>
            <p:spPr>
              <a:xfrm>
                <a:off x="6849794" y="4461712"/>
                <a:ext cx="1926233" cy="491288"/>
              </a:xfrm>
              <a:prstGeom prst="rect">
                <a:avLst/>
              </a:prstGeom>
              <a:blipFill>
                <a:blip r:embed="rId19"/>
                <a:stretch>
                  <a:fillRect l="-5063" t="-2469" b="-28395"/>
                </a:stretch>
              </a:blipFill>
            </p:spPr>
            <p:txBody>
              <a:bodyPr/>
              <a:lstStyle/>
              <a:p>
                <a:r>
                  <a:rPr lang="en-IN">
                    <a:noFill/>
                  </a:rPr>
                  <a:t> </a:t>
                </a:r>
              </a:p>
            </p:txBody>
          </p:sp>
        </mc:Fallback>
      </mc:AlternateContent>
      <p:sp>
        <p:nvSpPr>
          <p:cNvPr id="45" name="Title 1">
            <a:extLst>
              <a:ext uri="{FF2B5EF4-FFF2-40B4-BE49-F238E27FC236}">
                <a16:creationId xmlns:a16="http://schemas.microsoft.com/office/drawing/2014/main" id="{58F34BC9-CC97-46B8-BA86-0C354C1023CF}"/>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EXAMPLE</a:t>
            </a:r>
          </a:p>
        </p:txBody>
      </p:sp>
      <p:sp>
        <p:nvSpPr>
          <p:cNvPr id="6" name="TextBox 5">
            <a:extLst>
              <a:ext uri="{FF2B5EF4-FFF2-40B4-BE49-F238E27FC236}">
                <a16:creationId xmlns:a16="http://schemas.microsoft.com/office/drawing/2014/main" id="{9552A9F8-7BC8-475E-90E9-E3CD79E6E938}"/>
              </a:ext>
            </a:extLst>
          </p:cNvPr>
          <p:cNvSpPr txBox="1"/>
          <p:nvPr/>
        </p:nvSpPr>
        <p:spPr>
          <a:xfrm>
            <a:off x="9828212" y="3810000"/>
            <a:ext cx="1609736" cy="461665"/>
          </a:xfrm>
          <a:prstGeom prst="rect">
            <a:avLst/>
          </a:prstGeom>
          <a:noFill/>
        </p:spPr>
        <p:txBody>
          <a:bodyPr wrap="none" rtlCol="0">
            <a:spAutoFit/>
          </a:bodyPr>
          <a:lstStyle/>
          <a:p>
            <a:r>
              <a:rPr lang="en-IN" sz="2400" dirty="0">
                <a:latin typeface="Cordia New" panose="020B0304020202020204" pitchFamily="34" charset="-34"/>
                <a:cs typeface="Cordia New" panose="020B0304020202020204" pitchFamily="34" charset="-34"/>
              </a:rPr>
              <a:t>Residual Edges</a:t>
            </a:r>
          </a:p>
        </p:txBody>
      </p:sp>
      <p:sp>
        <p:nvSpPr>
          <p:cNvPr id="8" name="Rectangle 7">
            <a:extLst>
              <a:ext uri="{FF2B5EF4-FFF2-40B4-BE49-F238E27FC236}">
                <a16:creationId xmlns:a16="http://schemas.microsoft.com/office/drawing/2014/main" id="{153FF809-2C22-4DF1-B0FD-E1D98C2491D4}"/>
              </a:ext>
            </a:extLst>
          </p:cNvPr>
          <p:cNvSpPr/>
          <p:nvPr/>
        </p:nvSpPr>
        <p:spPr>
          <a:xfrm>
            <a:off x="9675812" y="3962400"/>
            <a:ext cx="143340" cy="1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460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0" end="0"/>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3" grpId="0"/>
      <p:bldP spid="24" grpId="0"/>
      <p:bldP spid="25" grpId="0"/>
      <p:bldP spid="26" grpId="0"/>
      <p:bldP spid="27" grpId="0"/>
      <p:bldP spid="28" grpId="0"/>
      <p:bldP spid="29" grpId="0" animBg="1"/>
      <p:bldP spid="31" grpId="0" animBg="1"/>
      <p:bldP spid="32" grpId="0" animBg="1"/>
      <p:bldP spid="33" grpId="0" animBg="1"/>
      <p:bldP spid="36" grpId="0"/>
      <p:bldP spid="37" grpId="0"/>
      <p:bldP spid="38" grpId="0"/>
      <p:bldP spid="39" grpId="0"/>
      <p:bldP spid="40" grpId="0"/>
      <p:bldP spid="44" grpId="0"/>
      <p:bldP spid="6"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3">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lstStyle/>
          <a:p>
            <a:r>
              <a:rPr lang="en-US" b="1" dirty="0">
                <a:solidFill>
                  <a:schemeClr val="bg1"/>
                </a:solidFill>
                <a:latin typeface="Kohinoor Bangla" panose="02000000000000000000" pitchFamily="2" charset="77"/>
                <a:cs typeface="Kohinoor Bangla" panose="02000000000000000000" pitchFamily="2" charset="77"/>
              </a:rPr>
              <a:t>ADDING TWO FLOWS TOGETHER</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r>
                  <a:rPr lang="en-US" sz="2400" dirty="0">
                    <a:latin typeface="Cordia New" panose="020B0304020202020204" pitchFamily="34" charset="-34"/>
                    <a:cs typeface="Cordia New" panose="020B0304020202020204" pitchFamily="34" charset="-34"/>
                  </a:rPr>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1</m:t>
                        </m:r>
                      </m:sub>
                    </m:sSub>
                    <m:r>
                      <a:rPr lang="en-US" sz="2400" i="1">
                        <a:latin typeface="Cambria Math" panose="02040503050406030204" pitchFamily="18" charset="0"/>
                      </a:rPr>
                      <m:t> </m:t>
                    </m:r>
                    <m:r>
                      <m:rPr>
                        <m:nor/>
                      </m:rPr>
                      <a:rPr lang="en-US" sz="2400">
                        <a:latin typeface="Cordia New" panose="020B0304020202020204" pitchFamily="34" charset="-34"/>
                        <a:cs typeface="Cordia New" panose="020B0304020202020204" pitchFamily="34" charset="-34"/>
                      </a:rPr>
                      <m:t>and</m:t>
                    </m:r>
                    <m:r>
                      <m:rPr>
                        <m:nor/>
                      </m:rPr>
                      <a:rPr lang="en-US" sz="2400">
                        <a:latin typeface="Cordia New" panose="020B0304020202020204" pitchFamily="34" charset="-34"/>
                        <a:cs typeface="Cordia New" panose="020B0304020202020204" pitchFamily="34" charset="-34"/>
                      </a:rPr>
                      <m:t> </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2</m:t>
                        </m:r>
                      </m:sub>
                    </m:sSub>
                    <m:r>
                      <a:rPr lang="en-US" sz="2400" i="1">
                        <a:latin typeface="Cambria Math" panose="02040503050406030204" pitchFamily="18" charset="0"/>
                      </a:rPr>
                      <m:t> </m:t>
                    </m:r>
                  </m:oMath>
                </a14:m>
                <a:r>
                  <a:rPr lang="en-US" sz="2400" dirty="0">
                    <a:latin typeface="Cordia New" panose="020B0304020202020204" pitchFamily="34" charset="-34"/>
                    <a:cs typeface="Cordia New" panose="020B0304020202020204" pitchFamily="34" charset="-34"/>
                  </a:rPr>
                  <a:t>are two flows, we can add them together to get a flow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oMath>
                </a14:m>
                <a:endParaRPr lang="en-US" sz="2400" dirty="0">
                  <a:latin typeface="Cordia New" panose="020B0304020202020204" pitchFamily="34" charset="-34"/>
                  <a:cs typeface="Cordia New" panose="020B0304020202020204" pitchFamily="34" charset="-34"/>
                </a:endParaRPr>
              </a:p>
              <a:p>
                <a:r>
                  <a:rPr lang="en-US" sz="2400" dirty="0">
                    <a:latin typeface="Cordia New" panose="020B0304020202020204" pitchFamily="34" charset="-34"/>
                    <a:cs typeface="Cordia New" panose="020B0304020202020204" pitchFamily="34" charset="-34"/>
                  </a:rPr>
                  <a:t>For an edge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r>
                      <a:rPr lang="en-US" sz="2400" b="0" i="1" smtClean="0">
                        <a:latin typeface="Cambria Math" panose="02040503050406030204" pitchFamily="18" charset="0"/>
                      </a:rPr>
                      <m:t>     </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r>
                      <a:rPr lang="en-US" sz="2400" i="1">
                        <a:latin typeface="Cambria Math" panose="02040503050406030204" pitchFamily="18" charset="0"/>
                      </a:rPr>
                      <m:t>.</m:t>
                    </m:r>
                  </m:oMath>
                </a14:m>
                <a:endParaRPr lang="en-US" sz="2400" dirty="0">
                  <a:latin typeface="Cordia New" panose="020B0304020202020204" pitchFamily="34" charset="-34"/>
                  <a:cs typeface="Cordia New" panose="020B0304020202020204" pitchFamily="34" charset="-34"/>
                </a:endParaRPr>
              </a:p>
              <a:p>
                <a:r>
                  <a:rPr lang="en-US" sz="2400" dirty="0">
                    <a:latin typeface="Cordia New" panose="020B0304020202020204" pitchFamily="34" charset="-34"/>
                    <a:cs typeface="Cordia New" panose="020B0304020202020204" pitchFamily="34" charset="-34"/>
                  </a:rPr>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1</m:t>
                        </m:r>
                      </m:sub>
                    </m:sSub>
                    <m:r>
                      <a:rPr lang="en-US" sz="2400" i="1">
                        <a:latin typeface="Cambria Math" panose="02040503050406030204" pitchFamily="18" charset="0"/>
                      </a:rPr>
                      <m:t> </m:t>
                    </m:r>
                  </m:oMath>
                </a14:m>
                <a:r>
                  <a:rPr lang="en-US" sz="2400" dirty="0">
                    <a:latin typeface="Cordia New" panose="020B0304020202020204" pitchFamily="34" charset="-34"/>
                    <a:cs typeface="Cordia New" panose="020B0304020202020204" pitchFamily="34" charset="-34"/>
                  </a:rPr>
                  <a:t>has a positive flow on edge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oMath>
                </a14:m>
                <a:r>
                  <a:rPr lang="en-US" sz="2400" dirty="0">
                    <a:latin typeface="Cordia New" panose="020B0304020202020204" pitchFamily="34" charset="-34"/>
                    <a:cs typeface="Cordia New" panose="020B0304020202020204" pitchFamily="34" charset="-34"/>
                  </a:rPr>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2</m:t>
                        </m:r>
                      </m:sub>
                    </m:sSub>
                  </m:oMath>
                </a14:m>
                <a:r>
                  <a:rPr lang="en-US" sz="2400" dirty="0">
                    <a:latin typeface="Cordia New" panose="020B0304020202020204" pitchFamily="34" charset="-34"/>
                    <a:cs typeface="Cordia New" panose="020B0304020202020204" pitchFamily="34" charset="-34"/>
                  </a:rPr>
                  <a:t> on edge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𝑢</m:t>
                    </m:r>
                    <m:r>
                      <a:rPr lang="en-US" sz="2400" i="1">
                        <a:latin typeface="Cambria Math" panose="02040503050406030204" pitchFamily="18" charset="0"/>
                      </a:rPr>
                      <m:t>)</m:t>
                    </m:r>
                  </m:oMath>
                </a14:m>
                <a:r>
                  <a:rPr lang="en-US" sz="2400" dirty="0">
                    <a:latin typeface="Cordia New" panose="020B0304020202020204" pitchFamily="34" charset="-34"/>
                    <a:cs typeface="Cordia New" panose="020B0304020202020204" pitchFamily="34" charset="-34"/>
                  </a:rPr>
                  <a:t> in residual graph then</a:t>
                </a:r>
                <a14:m>
                  <m:oMath xmlns:m="http://schemas.openxmlformats.org/officeDocument/2006/math">
                    <m:r>
                      <a:rPr lang="en-IN" sz="2400" b="0" i="0" smtClean="0">
                        <a:latin typeface="Cambria Math" panose="02040503050406030204" pitchFamily="18" charset="0"/>
                      </a:rPr>
                      <m:t> </m:t>
                    </m:r>
                  </m:oMath>
                </a14:m>
                <a:endParaRPr lang="en-IN" sz="2400" b="0" i="0" dirty="0">
                  <a:latin typeface="Cambria Math" panose="02040503050406030204" pitchFamily="18" charset="0"/>
                </a:endParaRPr>
              </a:p>
              <a:p>
                <a:endParaRPr lang="en-IN" sz="24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𝑢</m:t>
                      </m:r>
                      <m:r>
                        <a:rPr lang="en-US" sz="2400" i="1">
                          <a:latin typeface="Cambria Math" panose="02040503050406030204" pitchFamily="18" charset="0"/>
                        </a:rPr>
                        <m:t>)</m:t>
                      </m:r>
                    </m:oMath>
                  </m:oMathPara>
                </a14:m>
                <a:endParaRPr lang="en-US" sz="2400" dirty="0">
                  <a:latin typeface="Cordia New" panose="020B0304020202020204" pitchFamily="34" charset="-34"/>
                  <a:cs typeface="Cordia New" panose="020B0304020202020204" pitchFamily="34" charset="-34"/>
                </a:endParaRPr>
              </a:p>
              <a:p>
                <a:endParaRPr lang="en-US" sz="2400" dirty="0">
                  <a:latin typeface="Cordia New" panose="020B0304020202020204" pitchFamily="34" charset="-34"/>
                  <a:cs typeface="Cordia New" panose="020B0304020202020204" pitchFamily="34" charset="-34"/>
                </a:endParaRPr>
              </a:p>
              <a:p>
                <a:r>
                  <a:rPr lang="en-US" sz="2400" dirty="0">
                    <a:latin typeface="Cordia New" panose="020B0304020202020204" pitchFamily="34" charset="-34"/>
                    <a:cs typeface="Cordia New" panose="020B0304020202020204" pitchFamily="34" charset="-34"/>
                  </a:rPr>
                  <a:t>The flows will be non-negative as long as</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𝑓</m:t>
                        </m:r>
                      </m:e>
                      <m:sub>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r>
                      <a:rPr lang="en-US" sz="2400" i="1">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𝑢</m:t>
                        </m:r>
                      </m:e>
                    </m:d>
                  </m:oMath>
                </a14:m>
                <a:r>
                  <a:rPr lang="en-US" sz="2400" dirty="0">
                    <a:latin typeface="Cordia New" panose="020B0304020202020204" pitchFamily="34" charset="-34"/>
                    <a:cs typeface="Cordia New" panose="020B0304020202020204" pitchFamily="34" charset="-34"/>
                  </a:rPr>
                  <a:t> in second case.</a:t>
                </a:r>
              </a:p>
              <a:p>
                <a:r>
                  <a:rPr lang="en-US" sz="2400" dirty="0">
                    <a:latin typeface="Cordia New" panose="020B0304020202020204" pitchFamily="34" charset="-34"/>
                    <a:cs typeface="Cordia New" panose="020B0304020202020204" pitchFamily="34" charset="-34"/>
                  </a:rPr>
                  <a:t>This condition will be true because we give the edge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𝑢</m:t>
                    </m:r>
                    <m:r>
                      <a:rPr lang="en-US" sz="2400" i="1">
                        <a:latin typeface="Cambria Math" panose="02040503050406030204" pitchFamily="18" charset="0"/>
                      </a:rPr>
                      <m:t>)</m:t>
                    </m:r>
                  </m:oMath>
                </a14:m>
                <a:r>
                  <a:rPr lang="en-US" sz="2400" dirty="0">
                    <a:latin typeface="Cordia New" panose="020B0304020202020204" pitchFamily="34" charset="-34"/>
                    <a:cs typeface="Cordia New" panose="020B0304020202020204" pitchFamily="34" charset="-34"/>
                  </a:rPr>
                  <a:t> a capacity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r>
                      <m:rPr>
                        <m:nor/>
                      </m:rPr>
                      <a:rPr lang="en-US" sz="2400">
                        <a:latin typeface="Cordia New" panose="020B0304020202020204" pitchFamily="34" charset="-34"/>
                        <a:cs typeface="Cordia New" panose="020B0304020202020204" pitchFamily="34" charset="-34"/>
                      </a:rPr>
                      <m:t> </m:t>
                    </m:r>
                    <m:r>
                      <m:rPr>
                        <m:nor/>
                      </m:rPr>
                      <a:rPr lang="en-US" sz="2400">
                        <a:latin typeface="Cordia New" panose="020B0304020202020204" pitchFamily="34" charset="-34"/>
                        <a:cs typeface="Cordia New" panose="020B0304020202020204" pitchFamily="34" charset="-34"/>
                      </a:rPr>
                      <m:t>in</m:t>
                    </m:r>
                    <m:r>
                      <m:rPr>
                        <m:nor/>
                      </m:rPr>
                      <a:rPr lang="en-US" sz="2400">
                        <a:latin typeface="Cordia New" panose="020B0304020202020204" pitchFamily="34" charset="-34"/>
                        <a:cs typeface="Cordia New" panose="020B0304020202020204" pitchFamily="34" charset="-34"/>
                      </a:rPr>
                      <m:t> </m:t>
                    </m:r>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1</m:t>
                            </m:r>
                          </m:sub>
                        </m:sSub>
                      </m:sub>
                    </m:sSub>
                    <m:r>
                      <m:rPr>
                        <m:nor/>
                      </m:rPr>
                      <a:rPr lang="en-US" sz="2400">
                        <a:latin typeface="Cordia New" panose="020B0304020202020204" pitchFamily="34" charset="-34"/>
                        <a:cs typeface="Cordia New" panose="020B0304020202020204" pitchFamily="34" charset="-34"/>
                      </a:rPr>
                      <m:t> </m:t>
                    </m:r>
                  </m:oMath>
                </a14:m>
                <a:endParaRPr lang="en-US" sz="2400" dirty="0">
                  <a:latin typeface="Cordia New" panose="020B0304020202020204" pitchFamily="34" charset="-34"/>
                  <a:cs typeface="Cordia New" panose="020B0304020202020204" pitchFamily="34" charset="-34"/>
                </a:endParaRP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4"/>
                <a:stretch>
                  <a:fillRect l="-724" t="-203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pic>
        <p:nvPicPr>
          <p:cNvPr id="8" name="Picture 7">
            <a:extLst>
              <a:ext uri="{FF2B5EF4-FFF2-40B4-BE49-F238E27FC236}">
                <a16:creationId xmlns:a16="http://schemas.microsoft.com/office/drawing/2014/main" id="{8FD9E81D-1AE1-9448-8DB0-8B078DF22B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9502" y="5090886"/>
            <a:ext cx="876300" cy="52978"/>
          </a:xfrm>
          <a:prstGeom prst="rect">
            <a:avLst/>
          </a:prstGeom>
        </p:spPr>
      </p:pic>
    </p:spTree>
    <p:extLst>
      <p:ext uri="{BB962C8B-B14F-4D97-AF65-F5344CB8AC3E}">
        <p14:creationId xmlns:p14="http://schemas.microsoft.com/office/powerpoint/2010/main" val="55252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enn596 1">
      <a:dk1>
        <a:srgbClr val="E6E5E5"/>
      </a:dk1>
      <a:lt1>
        <a:srgbClr val="FEFFFF"/>
      </a:lt1>
      <a:dk2>
        <a:srgbClr val="E6E5E5"/>
      </a:dk2>
      <a:lt2>
        <a:srgbClr val="FFFFFF"/>
      </a:lt2>
      <a:accent1>
        <a:srgbClr val="1D9A78"/>
      </a:accent1>
      <a:accent2>
        <a:srgbClr val="092820"/>
      </a:accent2>
      <a:accent3>
        <a:srgbClr val="E4115E"/>
      </a:accent3>
      <a:accent4>
        <a:srgbClr val="0078CF"/>
      </a:accent4>
      <a:accent5>
        <a:srgbClr val="DE3319"/>
      </a:accent5>
      <a:accent6>
        <a:srgbClr val="8E62A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2248</TotalTime>
  <Words>761</Words>
  <Application>Microsoft Macintosh PowerPoint</Application>
  <PresentationFormat>Custom</PresentationFormat>
  <Paragraphs>148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Cambria Math</vt:lpstr>
      <vt:lpstr>Corbel</vt:lpstr>
      <vt:lpstr>Cordia New</vt:lpstr>
      <vt:lpstr>Kohinoor Bangla</vt:lpstr>
      <vt:lpstr>Kohinoor Devanagari</vt:lpstr>
      <vt:lpstr>Office Theme</vt:lpstr>
      <vt:lpstr>MCIT 596 MODULE 11.1</vt:lpstr>
      <vt:lpstr>NETWORK FLOWS - MOTIVATION</vt:lpstr>
      <vt:lpstr>PROBLEM FORMULATION</vt:lpstr>
      <vt:lpstr>PROBLEM FORMULATION</vt:lpstr>
      <vt:lpstr>EXAMPLE</vt:lpstr>
      <vt:lpstr>IDEA FOR FINDING MAX FLOW</vt:lpstr>
      <vt:lpstr>GETTING PAST THE BLOCKAGE</vt:lpstr>
      <vt:lpstr>EXAMPLE</vt:lpstr>
      <vt:lpstr>ADDING TWO FLOWS TOGETHER</vt:lpstr>
      <vt:lpstr>PUTTING IDEAS TOGETHER</vt:lpstr>
      <vt:lpstr>NOT SO FAST</vt:lpstr>
      <vt:lpstr>CORRECTNESS?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PENN 596</dc:title>
  <dc:creator>Anna Chun Leach</dc:creator>
  <cp:lastModifiedBy>Microsoft Office User</cp:lastModifiedBy>
  <cp:revision>148</cp:revision>
  <cp:lastPrinted>2019-03-11T18:22:43Z</cp:lastPrinted>
  <dcterms:created xsi:type="dcterms:W3CDTF">2019-03-06T22:16:45Z</dcterms:created>
  <dcterms:modified xsi:type="dcterms:W3CDTF">2019-05-18T23:22:41Z</dcterms:modified>
</cp:coreProperties>
</file>