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comments/comment1.xml" ContentType="application/vnd.openxmlformats-officedocument.presentationml.comments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3.xml" ContentType="application/vnd.openxmlformats-officedocument.presentationml.comments+xml"/>
  <Override PartName="/ppt/ink/ink7.xml" ContentType="application/inkml+xml"/>
  <Override PartName="/ppt/comments/comment4.xml" ContentType="application/vnd.openxmlformats-officedocument.presentationml.comments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267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yward, Rebecca A." initials="HRA" lastIdx="8" clrIdx="0">
    <p:extLst>
      <p:ext uri="{19B8F6BF-5375-455C-9EA6-DF929625EA0E}">
        <p15:presenceInfo xmlns:p15="http://schemas.microsoft.com/office/powerpoint/2012/main" userId="S::beccah@upenn.edu::1d8bd6ea-7e98-460a-bc41-eee0da63ba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CF"/>
    <a:srgbClr val="1D9A78"/>
    <a:srgbClr val="092820"/>
    <a:srgbClr val="274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9" autoAdjust="0"/>
    <p:restoredTop sz="95563" autoAdjust="0"/>
  </p:normalViewPr>
  <p:slideViewPr>
    <p:cSldViewPr>
      <p:cViewPr varScale="1">
        <p:scale>
          <a:sx n="98" d="100"/>
          <a:sy n="98" d="100"/>
        </p:scale>
        <p:origin x="208" y="43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3T11:38:27.709" idx="1">
    <p:pos x="10" y="10"/>
    <p:text>in certain cases for this deck, for clarity i removed the period at end of sentences when it was next to a subscript or other variant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3T11:44:14.644" idx="5">
    <p:pos x="10" y="10"/>
    <p:text>slide heading?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3T11:44:41.287" idx="6">
    <p:pos x="10" y="10"/>
    <p:text>slide heading?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3T11:46:23.962" idx="7">
    <p:pos x="10" y="10"/>
    <p:text>Slide heading</p:text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5/18/19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5/18/19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12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4E34-DE42-854D-BBB7-E07567F78077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CC2-9AE2-EB45-83C4-753CA740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8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1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9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8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2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6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9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3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4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8.xml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customXml" Target="../ink/ink1.xml"/><Relationship Id="rId12" Type="http://schemas.openxmlformats.org/officeDocument/2006/relationships/image" Target="../media/image11.png"/><Relationship Id="rId17" Type="http://schemas.openxmlformats.org/officeDocument/2006/relationships/image" Target="../media/image100.png"/><Relationship Id="rId2" Type="http://schemas.openxmlformats.org/officeDocument/2006/relationships/image" Target="../media/image1.jp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comments" Target="../comments/comment1.xml"/><Relationship Id="rId4" Type="http://schemas.openxmlformats.org/officeDocument/2006/relationships/image" Target="../media/image50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17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8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9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comments" Target="../comments/comment2.xml"/><Relationship Id="rId5" Type="http://schemas.openxmlformats.org/officeDocument/2006/relationships/customXml" Target="../ink/ink6.xml"/><Relationship Id="rId10" Type="http://schemas.openxmlformats.org/officeDocument/2006/relationships/image" Target="../media/image190.png"/><Relationship Id="rId4" Type="http://schemas.openxmlformats.org/officeDocument/2006/relationships/image" Target="../media/image6.png"/><Relationship Id="rId9" Type="http://schemas.openxmlformats.org/officeDocument/2006/relationships/image" Target="../media/image18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image" Target="../media/image1.jp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1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omments" Target="../comments/commen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  <a:t>MCIT 596</a:t>
            </a:r>
            <a:b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</a:br>
            <a: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  <a:t>MODULE 11.2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BEA70-1360-0C43-9765-7BD3B11D46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5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Max-Flow Min-Cut Theorem</a:t>
            </a:r>
          </a:p>
          <a:p>
            <a:pPr algn="l"/>
            <a:r>
              <a:rPr lang="en-US" sz="35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Sampath Kannan</a:t>
            </a:r>
          </a:p>
          <a:p>
            <a:pPr algn="l"/>
            <a:endParaRPr lang="en-US" sz="3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18B4B-E87A-734B-A18C-F68D6F66321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431" y="-1049444"/>
            <a:ext cx="3292040" cy="41048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89B541-2A42-9E40-9B2D-EA08A163AA0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4402953"/>
            <a:ext cx="3292040" cy="2274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EF2A54-15A6-0443-92A1-DA8D4C57F04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515071"/>
            <a:ext cx="8901019" cy="5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5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MAX-FLOW-MIN-CUT-THEOREM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BEA70-1360-0C43-9765-7BD3B11D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2" y="1690689"/>
            <a:ext cx="10512862" cy="435133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The preceding proof proves the correctness of Ford-Fulkerson.</a:t>
            </a:r>
          </a:p>
          <a:p>
            <a:endParaRPr lang="en-US" sz="2400" dirty="0">
              <a:solidFill>
                <a:schemeClr val="bg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It also proves the max-flow-min-cut theorem, which says:</a:t>
            </a:r>
          </a:p>
          <a:p>
            <a:pPr lvl="1"/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In a flow network the value of the maximum flow is equal to the capacity of the minimum cut! 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This is an important theorem and an example of a phenomenon called duality, which arises often in optimization.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C35D5B-5A23-5840-A6D8-9AEAA4C587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206932" y="4191000"/>
            <a:ext cx="64008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CF82B59-9583-BE49-8C58-6927459FC28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7982" y="365126"/>
                <a:ext cx="1104763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Kohinoor Bangla" panose="02000000000000000000" pitchFamily="2" charset="77"/>
                      </a:rPr>
                      <m:t>𝑠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Kohinoor Bangla" panose="02000000000000000000" pitchFamily="2" charset="77"/>
                      </a:rPr>
                      <m:t>−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Kohinoor Bangla" panose="02000000000000000000" pitchFamily="2" charset="77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Kohinoor Bangla" panose="02000000000000000000" pitchFamily="2" charset="77"/>
                    <a:cs typeface="Kohinoor Bangla" panose="02000000000000000000" pitchFamily="2" charset="77"/>
                  </a:rPr>
                  <a:t> </a:t>
                </a:r>
                <a:r>
                  <a:rPr lang="en-US" b="1" dirty="0">
                    <a:solidFill>
                      <a:schemeClr val="bg1"/>
                    </a:solidFill>
                    <a:latin typeface="Kohinoor Bangla" panose="02000000000000000000" pitchFamily="2" charset="77"/>
                    <a:cs typeface="Kohinoor Bangla" panose="02000000000000000000" pitchFamily="2" charset="77"/>
                  </a:rPr>
                  <a:t>CUTS IN FLOW NETWORKS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CF82B59-9583-BE49-8C58-6927459FC2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7982" y="365126"/>
                <a:ext cx="11047630" cy="1325563"/>
              </a:xfrm>
              <a:blipFill>
                <a:blip r:embed="rId3"/>
                <a:stretch>
                  <a:fillRect l="-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We have already seen cuts in a graph.</a:t>
                </a:r>
              </a:p>
              <a:p>
                <a:pPr lvl="1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Cuts are defined by dividing vertices into two parts and consist of the edges with one endpoint in each part.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In flow networks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cuts are similar.</a:t>
                </a:r>
              </a:p>
              <a:p>
                <a:pPr lvl="1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An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cut is defined by partitioning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and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with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and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4"/>
                <a:stretch>
                  <a:fillRect l="-724" t="-2616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sp>
        <p:nvSpPr>
          <p:cNvPr id="24" name="Freeform: Shape 40">
            <a:extLst>
              <a:ext uri="{FF2B5EF4-FFF2-40B4-BE49-F238E27FC236}">
                <a16:creationId xmlns:a16="http://schemas.microsoft.com/office/drawing/2014/main" id="{A6FF96E3-8442-C94E-AB9F-C24E346B72B4}"/>
              </a:ext>
            </a:extLst>
          </p:cNvPr>
          <p:cNvSpPr/>
          <p:nvPr/>
        </p:nvSpPr>
        <p:spPr>
          <a:xfrm rot="2643216">
            <a:off x="1554850" y="2629851"/>
            <a:ext cx="3528749" cy="4113278"/>
          </a:xfrm>
          <a:custGeom>
            <a:avLst/>
            <a:gdLst>
              <a:gd name="connsiteX0" fmla="*/ 2404416 w 3528749"/>
              <a:gd name="connsiteY0" fmla="*/ 251576 h 4113278"/>
              <a:gd name="connsiteX1" fmla="*/ 2944617 w 3528749"/>
              <a:gd name="connsiteY1" fmla="*/ 6104 h 4113278"/>
              <a:gd name="connsiteX2" fmla="*/ 3462596 w 3528749"/>
              <a:gd name="connsiteY2" fmla="*/ 2095851 h 4113278"/>
              <a:gd name="connsiteX3" fmla="*/ 2529519 w 3528749"/>
              <a:gd name="connsiteY3" fmla="*/ 3838589 h 4113278"/>
              <a:gd name="connsiteX4" fmla="*/ 2526103 w 3528749"/>
              <a:gd name="connsiteY4" fmla="*/ 3839832 h 4113278"/>
              <a:gd name="connsiteX5" fmla="*/ 2447512 w 3528749"/>
              <a:gd name="connsiteY5" fmla="*/ 3886526 h 4113278"/>
              <a:gd name="connsiteX6" fmla="*/ 1433719 w 3528749"/>
              <a:gd name="connsiteY6" fmla="*/ 4113278 h 4113278"/>
              <a:gd name="connsiteX7" fmla="*/ 0 w 3528749"/>
              <a:gd name="connsiteY7" fmla="*/ 3339097 h 4113278"/>
              <a:gd name="connsiteX8" fmla="*/ 1433719 w 3528749"/>
              <a:gd name="connsiteY8" fmla="*/ 2564916 h 4113278"/>
              <a:gd name="connsiteX9" fmla="*/ 1675348 w 3528749"/>
              <a:gd name="connsiteY9" fmla="*/ 2578069 h 4113278"/>
              <a:gd name="connsiteX10" fmla="*/ 1674024 w 3528749"/>
              <a:gd name="connsiteY10" fmla="*/ 2556533 h 4113278"/>
              <a:gd name="connsiteX11" fmla="*/ 1739978 w 3528749"/>
              <a:gd name="connsiteY11" fmla="*/ 1790534 h 4113278"/>
              <a:gd name="connsiteX12" fmla="*/ 2404416 w 3528749"/>
              <a:gd name="connsiteY12" fmla="*/ 251576 h 4113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28749" h="4113278">
                <a:moveTo>
                  <a:pt x="2404416" y="251576"/>
                </a:moveTo>
                <a:cubicBezTo>
                  <a:pt x="2578901" y="67075"/>
                  <a:pt x="2766234" y="-25512"/>
                  <a:pt x="2944617" y="6104"/>
                </a:cubicBezTo>
                <a:cubicBezTo>
                  <a:pt x="3420305" y="90416"/>
                  <a:pt x="3652212" y="1026027"/>
                  <a:pt x="3462596" y="2095851"/>
                </a:cubicBezTo>
                <a:cubicBezTo>
                  <a:pt x="3308532" y="2965083"/>
                  <a:pt x="2923601" y="3655475"/>
                  <a:pt x="2529519" y="3838589"/>
                </a:cubicBezTo>
                <a:lnTo>
                  <a:pt x="2526103" y="3839832"/>
                </a:lnTo>
                <a:lnTo>
                  <a:pt x="2447512" y="3886526"/>
                </a:lnTo>
                <a:cubicBezTo>
                  <a:pt x="2188059" y="4026625"/>
                  <a:pt x="1829630" y="4113278"/>
                  <a:pt x="1433719" y="4113278"/>
                </a:cubicBezTo>
                <a:cubicBezTo>
                  <a:pt x="641898" y="4113278"/>
                  <a:pt x="0" y="3766665"/>
                  <a:pt x="0" y="3339097"/>
                </a:cubicBezTo>
                <a:cubicBezTo>
                  <a:pt x="0" y="2911529"/>
                  <a:pt x="641898" y="2564916"/>
                  <a:pt x="1433719" y="2564916"/>
                </a:cubicBezTo>
                <a:lnTo>
                  <a:pt x="1675348" y="2578069"/>
                </a:lnTo>
                <a:lnTo>
                  <a:pt x="1674024" y="2556533"/>
                </a:lnTo>
                <a:cubicBezTo>
                  <a:pt x="1671515" y="2317058"/>
                  <a:pt x="1692574" y="2057990"/>
                  <a:pt x="1739978" y="1790534"/>
                </a:cubicBezTo>
                <a:cubicBezTo>
                  <a:pt x="1858488" y="1121894"/>
                  <a:pt x="2113607" y="559077"/>
                  <a:pt x="2404416" y="2515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F663996-EDA8-6546-ABE9-2BBBDEEAA5DE}"/>
                  </a:ext>
                </a:extLst>
              </p:cNvPr>
              <p:cNvSpPr/>
              <p:nvPr/>
            </p:nvSpPr>
            <p:spPr>
              <a:xfrm>
                <a:off x="1941443" y="4979236"/>
                <a:ext cx="357809" cy="410818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𝑠</m:t>
                      </m:r>
                    </m:oMath>
                  </m:oMathPara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F663996-EDA8-6546-ABE9-2BBBDEEAA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443" y="4979236"/>
                <a:ext cx="357809" cy="410818"/>
              </a:xfrm>
              <a:prstGeom prst="ellipse">
                <a:avLst/>
              </a:prstGeom>
              <a:blipFill>
                <a:blip r:embed="rId10"/>
                <a:stretch>
                  <a:fillRect l="-22581" t="-5714" b="-17143"/>
                </a:stretch>
              </a:blipFill>
              <a:ln w="254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815077A-9AD5-8947-9D0C-9C1CB828CA80}"/>
                  </a:ext>
                </a:extLst>
              </p:cNvPr>
              <p:cNvSpPr/>
              <p:nvPr/>
            </p:nvSpPr>
            <p:spPr>
              <a:xfrm>
                <a:off x="3180521" y="4071462"/>
                <a:ext cx="357809" cy="410818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815077A-9AD5-8947-9D0C-9C1CB828CA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21" y="4071462"/>
                <a:ext cx="357809" cy="410818"/>
              </a:xfrm>
              <a:prstGeom prst="ellipse">
                <a:avLst/>
              </a:prstGeom>
              <a:blipFill>
                <a:blip r:embed="rId11"/>
                <a:stretch>
                  <a:fillRect l="-25000" t="-5714" b="-17143"/>
                </a:stretch>
              </a:blipFill>
              <a:ln w="254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C6EB021-29B1-F247-91E2-2B4E4D6347DC}"/>
                  </a:ext>
                </a:extLst>
              </p:cNvPr>
              <p:cNvSpPr/>
              <p:nvPr/>
            </p:nvSpPr>
            <p:spPr>
              <a:xfrm>
                <a:off x="3180521" y="5840627"/>
                <a:ext cx="357809" cy="410818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C6EB021-29B1-F247-91E2-2B4E4D634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21" y="5840627"/>
                <a:ext cx="357809" cy="410818"/>
              </a:xfrm>
              <a:prstGeom prst="ellipse">
                <a:avLst/>
              </a:prstGeom>
              <a:blipFill>
                <a:blip r:embed="rId12"/>
                <a:stretch>
                  <a:fillRect l="-25000" t="-5714" b="-17143"/>
                </a:stretch>
              </a:blipFill>
              <a:ln w="254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9C22E3A-0B03-484E-B330-BAA0C4F03F68}"/>
                  </a:ext>
                </a:extLst>
              </p:cNvPr>
              <p:cNvSpPr/>
              <p:nvPr/>
            </p:nvSpPr>
            <p:spPr>
              <a:xfrm>
                <a:off x="5148470" y="4071462"/>
                <a:ext cx="357809" cy="410818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9C22E3A-0B03-484E-B330-BAA0C4F03F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470" y="4071462"/>
                <a:ext cx="357809" cy="410818"/>
              </a:xfrm>
              <a:prstGeom prst="ellipse">
                <a:avLst/>
              </a:prstGeom>
              <a:blipFill>
                <a:blip r:embed="rId13"/>
                <a:stretch>
                  <a:fillRect l="-21875" t="-5714" b="-17143"/>
                </a:stretch>
              </a:blipFill>
              <a:ln w="254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978F0D9-95F8-F044-8EB2-BA7AD9E8144C}"/>
                  </a:ext>
                </a:extLst>
              </p:cNvPr>
              <p:cNvSpPr/>
              <p:nvPr/>
            </p:nvSpPr>
            <p:spPr>
              <a:xfrm>
                <a:off x="5148469" y="5840627"/>
                <a:ext cx="357809" cy="410818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𝑑</m:t>
                      </m:r>
                    </m:oMath>
                  </m:oMathPara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978F0D9-95F8-F044-8EB2-BA7AD9E814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469" y="5840627"/>
                <a:ext cx="357809" cy="410818"/>
              </a:xfrm>
              <a:prstGeom prst="ellipse">
                <a:avLst/>
              </a:prstGeom>
              <a:blipFill>
                <a:blip r:embed="rId14"/>
                <a:stretch>
                  <a:fillRect l="-25000" t="-5714" b="-17143"/>
                </a:stretch>
              </a:blipFill>
              <a:ln w="254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77A7765-1222-8744-9D00-B0E99BEEBEA3}"/>
                  </a:ext>
                </a:extLst>
              </p:cNvPr>
              <p:cNvSpPr/>
              <p:nvPr/>
            </p:nvSpPr>
            <p:spPr>
              <a:xfrm>
                <a:off x="6301408" y="4979236"/>
                <a:ext cx="357809" cy="410818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𝑡</m:t>
                      </m:r>
                    </m:oMath>
                  </m:oMathPara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77A7765-1222-8744-9D00-B0E99BEEBE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408" y="4979236"/>
                <a:ext cx="357809" cy="410818"/>
              </a:xfrm>
              <a:prstGeom prst="ellipse">
                <a:avLst/>
              </a:prstGeom>
              <a:blipFill>
                <a:blip r:embed="rId15"/>
                <a:stretch>
                  <a:fillRect l="-19355" t="-5714" b="-17143"/>
                </a:stretch>
              </a:blipFill>
              <a:ln w="254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4150F9D-BB1D-7E4E-B6E9-FEA0BA6F5460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3359426" y="4482280"/>
            <a:ext cx="0" cy="1358347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E5AAFE2-F2FC-DB42-BE45-F5E37766D7CB}"/>
              </a:ext>
            </a:extLst>
          </p:cNvPr>
          <p:cNvCxnSpPr>
            <a:cxnSpLocks/>
            <a:stCxn id="26" idx="6"/>
            <a:endCxn id="28" idx="2"/>
          </p:cNvCxnSpPr>
          <p:nvPr/>
        </p:nvCxnSpPr>
        <p:spPr>
          <a:xfrm>
            <a:off x="3538330" y="4276871"/>
            <a:ext cx="1610140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75A3ECC-5623-D14D-A591-638A7E9351DA}"/>
              </a:ext>
            </a:extLst>
          </p:cNvPr>
          <p:cNvCxnSpPr>
            <a:cxnSpLocks/>
            <a:stCxn id="27" idx="7"/>
            <a:endCxn id="28" idx="3"/>
          </p:cNvCxnSpPr>
          <p:nvPr/>
        </p:nvCxnSpPr>
        <p:spPr>
          <a:xfrm flipV="1">
            <a:off x="3485930" y="4422117"/>
            <a:ext cx="1714940" cy="147867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DED696-43E9-0D47-A582-F336ACDD0CEE}"/>
              </a:ext>
            </a:extLst>
          </p:cNvPr>
          <p:cNvCxnSpPr>
            <a:cxnSpLocks/>
          </p:cNvCxnSpPr>
          <p:nvPr/>
        </p:nvCxnSpPr>
        <p:spPr>
          <a:xfrm>
            <a:off x="3556022" y="6064260"/>
            <a:ext cx="1610139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29B6A3C-8A06-294A-8050-095A2B67BA03}"/>
              </a:ext>
            </a:extLst>
          </p:cNvPr>
          <p:cNvCxnSpPr>
            <a:cxnSpLocks/>
            <a:stCxn id="25" idx="5"/>
            <a:endCxn id="27" idx="2"/>
          </p:cNvCxnSpPr>
          <p:nvPr/>
        </p:nvCxnSpPr>
        <p:spPr>
          <a:xfrm>
            <a:off x="2246852" y="5329891"/>
            <a:ext cx="933669" cy="71614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6CF5B4C-9296-D54A-BC6C-5566BFCDB9F8}"/>
              </a:ext>
            </a:extLst>
          </p:cNvPr>
          <p:cNvCxnSpPr>
            <a:cxnSpLocks/>
            <a:stCxn id="28" idx="5"/>
            <a:endCxn id="32" idx="1"/>
          </p:cNvCxnSpPr>
          <p:nvPr/>
        </p:nvCxnSpPr>
        <p:spPr>
          <a:xfrm>
            <a:off x="5453879" y="4422117"/>
            <a:ext cx="899929" cy="617282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09A9367-6468-7D4D-BA53-CA134EF19DA6}"/>
              </a:ext>
            </a:extLst>
          </p:cNvPr>
          <p:cNvCxnSpPr>
            <a:cxnSpLocks/>
            <a:stCxn id="29" idx="7"/>
            <a:endCxn id="32" idx="3"/>
          </p:cNvCxnSpPr>
          <p:nvPr/>
        </p:nvCxnSpPr>
        <p:spPr>
          <a:xfrm flipV="1">
            <a:off x="5453878" y="5329891"/>
            <a:ext cx="899930" cy="57089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6C53DD-635F-DD48-9C62-5D756B6033C0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5327373" y="4482280"/>
            <a:ext cx="1" cy="1358347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DA0FF28-EF4F-A346-8D45-FFD2740DF86D}"/>
              </a:ext>
            </a:extLst>
          </p:cNvPr>
          <p:cNvSpPr txBox="1"/>
          <p:nvPr/>
        </p:nvSpPr>
        <p:spPr>
          <a:xfrm>
            <a:off x="4151740" y="38862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51261B-3757-4646-ADDA-4AF06DEB08C9}"/>
              </a:ext>
            </a:extLst>
          </p:cNvPr>
          <p:cNvSpPr txBox="1"/>
          <p:nvPr/>
        </p:nvSpPr>
        <p:spPr>
          <a:xfrm>
            <a:off x="5275787" y="4914176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15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1D5A34-30C7-FD42-9F4E-D27444B470EF}"/>
              </a:ext>
            </a:extLst>
          </p:cNvPr>
          <p:cNvSpPr txBox="1"/>
          <p:nvPr/>
        </p:nvSpPr>
        <p:spPr>
          <a:xfrm>
            <a:off x="2523664" y="52578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20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6547B3-F05E-CD42-9B3F-F4E7903BF1D6}"/>
              </a:ext>
            </a:extLst>
          </p:cNvPr>
          <p:cNvSpPr txBox="1"/>
          <p:nvPr/>
        </p:nvSpPr>
        <p:spPr>
          <a:xfrm>
            <a:off x="2482057" y="42672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927FFD-126D-7846-840A-63D7227BF01F}"/>
              </a:ext>
            </a:extLst>
          </p:cNvPr>
          <p:cNvSpPr txBox="1"/>
          <p:nvPr/>
        </p:nvSpPr>
        <p:spPr>
          <a:xfrm>
            <a:off x="3307837" y="4914176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25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9B8AC1-0F2A-1545-8F02-A317B77D2847}"/>
              </a:ext>
            </a:extLst>
          </p:cNvPr>
          <p:cNvSpPr txBox="1"/>
          <p:nvPr/>
        </p:nvSpPr>
        <p:spPr>
          <a:xfrm>
            <a:off x="4268758" y="5706786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C3B09F-AB15-3A40-80CD-ADA6F0B43B05}"/>
              </a:ext>
            </a:extLst>
          </p:cNvPr>
          <p:cNvSpPr txBox="1"/>
          <p:nvPr/>
        </p:nvSpPr>
        <p:spPr>
          <a:xfrm>
            <a:off x="4246062" y="4724400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54A5742-0D09-144B-8C5B-4BD01A8F4EC3}"/>
              </a:ext>
            </a:extLst>
          </p:cNvPr>
          <p:cNvSpPr txBox="1"/>
          <p:nvPr/>
        </p:nvSpPr>
        <p:spPr>
          <a:xfrm>
            <a:off x="5778896" y="44196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18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32A2AC-90DC-EB4D-B141-99005E5483D1}"/>
              </a:ext>
            </a:extLst>
          </p:cNvPr>
          <p:cNvSpPr txBox="1"/>
          <p:nvPr/>
        </p:nvSpPr>
        <p:spPr>
          <a:xfrm>
            <a:off x="5945157" y="5522120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1B2566-C097-BE46-A4A4-C467713DE13D}"/>
                  </a:ext>
                </a:extLst>
              </p:cNvPr>
              <p:cNvSpPr txBox="1"/>
              <p:nvPr/>
            </p:nvSpPr>
            <p:spPr>
              <a:xfrm>
                <a:off x="7071455" y="4960559"/>
                <a:ext cx="34140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1B2566-C097-BE46-A4A4-C467713DE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455" y="4960559"/>
                <a:ext cx="3414076" cy="461665"/>
              </a:xfrm>
              <a:prstGeom prst="rect">
                <a:avLst/>
              </a:prstGeom>
              <a:blipFill>
                <a:blip r:embed="rId16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15022A6-E1B0-4C46-A37A-990170823D1C}"/>
                  </a:ext>
                </a:extLst>
              </p:cNvPr>
              <p:cNvSpPr txBox="1"/>
              <p:nvPr/>
            </p:nvSpPr>
            <p:spPr>
              <a:xfrm>
                <a:off x="6301408" y="5891452"/>
                <a:ext cx="585596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are forward edges, i.e.,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1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1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to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1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 are backward  edges, i.e., 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1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to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bg1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15022A6-E1B0-4C46-A37A-990170823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408" y="5891452"/>
                <a:ext cx="5855962" cy="830997"/>
              </a:xfrm>
              <a:prstGeom prst="rect">
                <a:avLst/>
              </a:prstGeom>
              <a:blipFill>
                <a:blip r:embed="rId17"/>
                <a:stretch>
                  <a:fillRect t="-606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0AD6500-459A-3044-BE2A-7656B1554761}"/>
              </a:ext>
            </a:extLst>
          </p:cNvPr>
          <p:cNvCxnSpPr>
            <a:cxnSpLocks/>
            <a:stCxn id="25" idx="7"/>
            <a:endCxn id="26" idx="2"/>
          </p:cNvCxnSpPr>
          <p:nvPr/>
        </p:nvCxnSpPr>
        <p:spPr>
          <a:xfrm flipV="1">
            <a:off x="2246852" y="4276871"/>
            <a:ext cx="933669" cy="762528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99827406-7D40-4F4B-8C51-ADA4426F36A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492" y="6195423"/>
            <a:ext cx="731520" cy="7858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3FBE7D6-39E5-C142-9425-08E8A21EB91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312" y="6576422"/>
            <a:ext cx="876300" cy="5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3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WHY ARE CUTS INTERESTING?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smtClean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F</m:t>
                    </m:r>
                    <m:r>
                      <m:rPr>
                        <m:nor/>
                      </m:rPr>
                      <a:rPr lang="en-US" sz="2400" smtClean="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or</m:t>
                    </m:r>
                    <m:r>
                      <m:rPr>
                        <m:nor/>
                      </m:rPr>
                      <a:rPr lang="en-US" sz="2400" smtClean="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 </m:t>
                    </m:r>
                    <m:r>
                      <m:rPr>
                        <m:nor/>
                      </m:rPr>
                      <a:rPr lang="en-US" sz="2400" smtClean="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each</m:t>
                    </m:r>
                    <m:r>
                      <m:rPr>
                        <m:nor/>
                      </m:rPr>
                      <a:rPr lang="en-US" sz="2400" smtClean="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 </m:t>
                    </m:r>
                    <m:r>
                      <m:rPr>
                        <m:nor/>
                      </m:rPr>
                      <a:rPr lang="en-US" sz="2400" smtClean="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cut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lit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any flow going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to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must go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to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 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Because of conservation of flow we can prove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the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net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flow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out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of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is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also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the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flow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across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any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cut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 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m:rPr>
                        <m:nor/>
                      </m:rPr>
                      <a:rPr lang="en-US" sz="2400" dirty="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and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the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net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flow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Imagine a city with a river running through it and only a few bridges across the river. The rate of traffic flow from the left bank to the right bank is limited by the rate that the bridges can bear.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Bridges form a cut.  Removing them separates the left bank from the right; their capacity is a constraint on the amount of flow you can have.</a:t>
                </a: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24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8D3C1BBB-4564-4EE4-8AC8-FA37DB59660E}"/>
              </a:ext>
            </a:extLst>
          </p:cNvPr>
          <p:cNvGrpSpPr/>
          <p:nvPr/>
        </p:nvGrpSpPr>
        <p:grpSpPr>
          <a:xfrm>
            <a:off x="6475412" y="4410371"/>
            <a:ext cx="3157690" cy="2066544"/>
            <a:chOff x="6475412" y="4410371"/>
            <a:chExt cx="3157690" cy="2066544"/>
          </a:xfrm>
        </p:grpSpPr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BE2357BC-0EA4-48F0-B33C-45116947913E}"/>
                </a:ext>
              </a:extLst>
            </p:cNvPr>
            <p:cNvGrpSpPr/>
            <p:nvPr/>
          </p:nvGrpSpPr>
          <p:grpSpPr>
            <a:xfrm>
              <a:off x="6475412" y="4410371"/>
              <a:ext cx="3157690" cy="2066544"/>
              <a:chOff x="7776571" y="4419600"/>
              <a:chExt cx="3157690" cy="206654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6C40208-FAE6-4F05-AE47-F0B8F2BDC693}"/>
                  </a:ext>
                </a:extLst>
              </p:cNvPr>
              <p:cNvGrpSpPr/>
              <p:nvPr/>
            </p:nvGrpSpPr>
            <p:grpSpPr>
              <a:xfrm>
                <a:off x="8001044" y="4419600"/>
                <a:ext cx="2741568" cy="2066544"/>
                <a:chOff x="8151812" y="4800600"/>
                <a:chExt cx="2741568" cy="2066544"/>
              </a:xfrm>
            </p:grpSpPr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B81A9F94-124D-4BA8-BD4C-0C5A580EC6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1812" y="4800600"/>
                  <a:ext cx="685800" cy="685800"/>
                </a:xfrm>
                <a:prstGeom prst="line">
                  <a:avLst/>
                </a:prstGeom>
                <a:ln w="254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B4211B6C-65E9-46D2-BB72-3369C6A71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837612" y="5486400"/>
                  <a:ext cx="1371600" cy="0"/>
                </a:xfrm>
                <a:prstGeom prst="line">
                  <a:avLst/>
                </a:prstGeom>
                <a:ln w="254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6DB55896-EA2C-42A8-B209-90FD25E03A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209212" y="4800600"/>
                  <a:ext cx="682537" cy="685800"/>
                </a:xfrm>
                <a:prstGeom prst="line">
                  <a:avLst/>
                </a:prstGeom>
                <a:ln w="254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F0415250-0A0A-4AC0-A8B6-AC22276EA3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10207580" y="6181344"/>
                  <a:ext cx="685800" cy="685800"/>
                </a:xfrm>
                <a:prstGeom prst="line">
                  <a:avLst/>
                </a:prstGeom>
                <a:ln w="254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3751FFA4-4EC1-499E-8378-6FC3C2E4C3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8835980" y="6181344"/>
                  <a:ext cx="1371600" cy="0"/>
                </a:xfrm>
                <a:prstGeom prst="line">
                  <a:avLst/>
                </a:prstGeom>
                <a:ln w="254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B51CAD4A-60DE-4AEE-AF77-16ACBF1B70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8153443" y="6181344"/>
                  <a:ext cx="682537" cy="685800"/>
                </a:xfrm>
                <a:prstGeom prst="line">
                  <a:avLst/>
                </a:prstGeom>
                <a:ln w="254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3C0A181-D344-4DA1-A389-6CF02B236FE5}"/>
                  </a:ext>
                </a:extLst>
              </p:cNvPr>
              <p:cNvSpPr/>
              <p:nvPr/>
            </p:nvSpPr>
            <p:spPr>
              <a:xfrm>
                <a:off x="7847012" y="4762500"/>
                <a:ext cx="228600" cy="11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93B33DB-9407-46A9-BB73-93A86DD83650}"/>
                  </a:ext>
                </a:extLst>
              </p:cNvPr>
              <p:cNvSpPr/>
              <p:nvPr/>
            </p:nvSpPr>
            <p:spPr>
              <a:xfrm>
                <a:off x="7961312" y="4964336"/>
                <a:ext cx="228600" cy="11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FF6FFDC-E1E5-481F-A386-7D003D5A95EE}"/>
                  </a:ext>
                </a:extLst>
              </p:cNvPr>
              <p:cNvSpPr/>
              <p:nvPr/>
            </p:nvSpPr>
            <p:spPr>
              <a:xfrm>
                <a:off x="7847012" y="5173663"/>
                <a:ext cx="228600" cy="11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1418943-8EB9-4483-B3B6-0D7003DB720D}"/>
                  </a:ext>
                </a:extLst>
              </p:cNvPr>
              <p:cNvSpPr/>
              <p:nvPr/>
            </p:nvSpPr>
            <p:spPr>
              <a:xfrm>
                <a:off x="8042966" y="5360987"/>
                <a:ext cx="228600" cy="11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7DC74B1-DA19-49E4-9734-885B68106C4B}"/>
                  </a:ext>
                </a:extLst>
              </p:cNvPr>
              <p:cNvSpPr/>
              <p:nvPr/>
            </p:nvSpPr>
            <p:spPr>
              <a:xfrm>
                <a:off x="7847012" y="5562600"/>
                <a:ext cx="228600" cy="11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FB316B6-152C-4620-A4DC-AF135736D65A}"/>
                  </a:ext>
                </a:extLst>
              </p:cNvPr>
              <p:cNvSpPr/>
              <p:nvPr/>
            </p:nvSpPr>
            <p:spPr>
              <a:xfrm>
                <a:off x="8108431" y="5762244"/>
                <a:ext cx="228600" cy="11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6C5E5FF-18F7-4DD4-94D8-4D136E31C15E}"/>
                  </a:ext>
                </a:extLst>
              </p:cNvPr>
              <p:cNvSpPr/>
              <p:nvPr/>
            </p:nvSpPr>
            <p:spPr>
              <a:xfrm>
                <a:off x="8677717" y="5228844"/>
                <a:ext cx="228600" cy="11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7460ACE-27D3-4501-856F-179A0B3B430F}"/>
                  </a:ext>
                </a:extLst>
              </p:cNvPr>
              <p:cNvSpPr/>
              <p:nvPr/>
            </p:nvSpPr>
            <p:spPr>
              <a:xfrm>
                <a:off x="8677717" y="5419344"/>
                <a:ext cx="228600" cy="11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99D2ADF-C5FE-4056-A17A-D92A8F32852E}"/>
                  </a:ext>
                </a:extLst>
              </p:cNvPr>
              <p:cNvSpPr/>
              <p:nvPr/>
            </p:nvSpPr>
            <p:spPr>
              <a:xfrm>
                <a:off x="8677717" y="5609844"/>
                <a:ext cx="228600" cy="11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7D5399E-9E2E-41AE-B8E3-CD3F6E6926CB}"/>
                  </a:ext>
                </a:extLst>
              </p:cNvPr>
              <p:cNvSpPr/>
              <p:nvPr/>
            </p:nvSpPr>
            <p:spPr>
              <a:xfrm>
                <a:off x="9182268" y="5238750"/>
                <a:ext cx="228600" cy="11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A8F4731-56C8-4465-8667-4DAF271DDB52}"/>
                  </a:ext>
                </a:extLst>
              </p:cNvPr>
              <p:cNvSpPr/>
              <p:nvPr/>
            </p:nvSpPr>
            <p:spPr>
              <a:xfrm>
                <a:off x="9182268" y="5429250"/>
                <a:ext cx="228600" cy="11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EB8D787-6BC5-4D2C-B7F7-624977B69BDA}"/>
                  </a:ext>
                </a:extLst>
              </p:cNvPr>
              <p:cNvSpPr/>
              <p:nvPr/>
            </p:nvSpPr>
            <p:spPr>
              <a:xfrm>
                <a:off x="9182268" y="5619750"/>
                <a:ext cx="228600" cy="11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9E41903-96FE-47F1-BFD5-E88A39A5B750}"/>
                  </a:ext>
                </a:extLst>
              </p:cNvPr>
              <p:cNvSpPr/>
              <p:nvPr/>
            </p:nvSpPr>
            <p:spPr>
              <a:xfrm>
                <a:off x="9723349" y="5234178"/>
                <a:ext cx="228600" cy="11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A51AD14-94F2-4257-8FC4-7240467BCE97}"/>
                  </a:ext>
                </a:extLst>
              </p:cNvPr>
              <p:cNvSpPr/>
              <p:nvPr/>
            </p:nvSpPr>
            <p:spPr>
              <a:xfrm>
                <a:off x="9723349" y="5424678"/>
                <a:ext cx="228600" cy="11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CF9F9D6-21DF-44F3-85B3-B8BE1F41CA9B}"/>
                  </a:ext>
                </a:extLst>
              </p:cNvPr>
              <p:cNvSpPr/>
              <p:nvPr/>
            </p:nvSpPr>
            <p:spPr>
              <a:xfrm>
                <a:off x="9723349" y="5615178"/>
                <a:ext cx="228600" cy="11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1D1DA81-C1EB-4025-B062-3195FCEEA674}"/>
                  </a:ext>
                </a:extLst>
              </p:cNvPr>
              <p:cNvSpPr/>
              <p:nvPr/>
            </p:nvSpPr>
            <p:spPr>
              <a:xfrm>
                <a:off x="7886744" y="5974971"/>
                <a:ext cx="228600" cy="11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49CA330-6353-401D-B895-F487968B1087}"/>
                  </a:ext>
                </a:extLst>
              </p:cNvPr>
              <p:cNvSpPr/>
              <p:nvPr/>
            </p:nvSpPr>
            <p:spPr>
              <a:xfrm>
                <a:off x="7847012" y="6173408"/>
                <a:ext cx="228600" cy="11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CD5149C-AA36-4950-875F-2CA5DF186276}"/>
                  </a:ext>
                </a:extLst>
              </p:cNvPr>
              <p:cNvSpPr/>
              <p:nvPr/>
            </p:nvSpPr>
            <p:spPr>
              <a:xfrm>
                <a:off x="8192289" y="5137476"/>
                <a:ext cx="228600" cy="11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700293F-20E5-45DA-95AF-BE5249F8816B}"/>
                  </a:ext>
                </a:extLst>
              </p:cNvPr>
              <p:cNvSpPr/>
              <p:nvPr/>
            </p:nvSpPr>
            <p:spPr>
              <a:xfrm>
                <a:off x="8222731" y="5556187"/>
                <a:ext cx="228600" cy="11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131E294-20E4-407D-BEA7-209DD3E74CDA}"/>
                  </a:ext>
                </a:extLst>
              </p:cNvPr>
              <p:cNvSpPr/>
              <p:nvPr/>
            </p:nvSpPr>
            <p:spPr>
              <a:xfrm>
                <a:off x="7776571" y="5743193"/>
                <a:ext cx="228600" cy="11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A0D1628-CC3B-4409-8C1D-973CBD9648C9}"/>
                  </a:ext>
                </a:extLst>
              </p:cNvPr>
              <p:cNvSpPr/>
              <p:nvPr/>
            </p:nvSpPr>
            <p:spPr>
              <a:xfrm>
                <a:off x="8401766" y="5360987"/>
                <a:ext cx="228600" cy="11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B569FB99-9896-4038-9CEC-14A7D489C007}"/>
                  </a:ext>
                </a:extLst>
              </p:cNvPr>
              <p:cNvGrpSpPr/>
              <p:nvPr/>
            </p:nvGrpSpPr>
            <p:grpSpPr>
              <a:xfrm rot="10800000">
                <a:off x="10080466" y="4690268"/>
                <a:ext cx="853795" cy="1525208"/>
                <a:chOff x="7928971" y="4914900"/>
                <a:chExt cx="853795" cy="1525208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1ACE7F39-038E-4DAD-8BB8-AF4DFF06AB78}"/>
                    </a:ext>
                  </a:extLst>
                </p:cNvPr>
                <p:cNvSpPr/>
                <p:nvPr/>
              </p:nvSpPr>
              <p:spPr>
                <a:xfrm>
                  <a:off x="7999412" y="4914900"/>
                  <a:ext cx="2286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5C8C255-F49B-4B10-996B-E553EC3C37F0}"/>
                    </a:ext>
                  </a:extLst>
                </p:cNvPr>
                <p:cNvSpPr/>
                <p:nvPr/>
              </p:nvSpPr>
              <p:spPr>
                <a:xfrm>
                  <a:off x="8113712" y="5116736"/>
                  <a:ext cx="2286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C55888D0-8779-44BE-BF0C-FDDDDF81874D}"/>
                    </a:ext>
                  </a:extLst>
                </p:cNvPr>
                <p:cNvSpPr/>
                <p:nvPr/>
              </p:nvSpPr>
              <p:spPr>
                <a:xfrm>
                  <a:off x="7999412" y="5326063"/>
                  <a:ext cx="2286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EE393FA6-44FC-4C9A-8B8A-1FDB74994217}"/>
                    </a:ext>
                  </a:extLst>
                </p:cNvPr>
                <p:cNvSpPr/>
                <p:nvPr/>
              </p:nvSpPr>
              <p:spPr>
                <a:xfrm>
                  <a:off x="8195366" y="5513387"/>
                  <a:ext cx="2286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9341D186-37A2-4950-969F-88EC5F8CF359}"/>
                    </a:ext>
                  </a:extLst>
                </p:cNvPr>
                <p:cNvSpPr/>
                <p:nvPr/>
              </p:nvSpPr>
              <p:spPr>
                <a:xfrm>
                  <a:off x="7999412" y="5715000"/>
                  <a:ext cx="2286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7588D00-CD6C-4739-9328-4817A8825B06}"/>
                    </a:ext>
                  </a:extLst>
                </p:cNvPr>
                <p:cNvSpPr/>
                <p:nvPr/>
              </p:nvSpPr>
              <p:spPr>
                <a:xfrm>
                  <a:off x="8260831" y="5914644"/>
                  <a:ext cx="2286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611501E-CFD2-4333-A626-9E90250B4BD9}"/>
                    </a:ext>
                  </a:extLst>
                </p:cNvPr>
                <p:cNvSpPr/>
                <p:nvPr/>
              </p:nvSpPr>
              <p:spPr>
                <a:xfrm>
                  <a:off x="8039144" y="6127371"/>
                  <a:ext cx="2286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E08BA1C7-3518-495D-B994-EE640B9B4F3A}"/>
                    </a:ext>
                  </a:extLst>
                </p:cNvPr>
                <p:cNvSpPr/>
                <p:nvPr/>
              </p:nvSpPr>
              <p:spPr>
                <a:xfrm>
                  <a:off x="7999412" y="6325808"/>
                  <a:ext cx="2286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E0C40D1C-689D-42E7-8295-5E57164FFF8B}"/>
                    </a:ext>
                  </a:extLst>
                </p:cNvPr>
                <p:cNvSpPr/>
                <p:nvPr/>
              </p:nvSpPr>
              <p:spPr>
                <a:xfrm>
                  <a:off x="8344689" y="5289876"/>
                  <a:ext cx="2286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69C1896E-6980-4081-B2F5-6FA68AD415A2}"/>
                    </a:ext>
                  </a:extLst>
                </p:cNvPr>
                <p:cNvSpPr/>
                <p:nvPr/>
              </p:nvSpPr>
              <p:spPr>
                <a:xfrm>
                  <a:off x="8375131" y="5708587"/>
                  <a:ext cx="2286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87F212FB-C460-43FA-AF17-88BBDA869017}"/>
                    </a:ext>
                  </a:extLst>
                </p:cNvPr>
                <p:cNvSpPr/>
                <p:nvPr/>
              </p:nvSpPr>
              <p:spPr>
                <a:xfrm>
                  <a:off x="7928971" y="5895593"/>
                  <a:ext cx="2286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ABA34DE6-6CC2-4D32-B7B7-65019BEE7B17}"/>
                    </a:ext>
                  </a:extLst>
                </p:cNvPr>
                <p:cNvSpPr/>
                <p:nvPr/>
              </p:nvSpPr>
              <p:spPr>
                <a:xfrm>
                  <a:off x="8554166" y="5513387"/>
                  <a:ext cx="228600" cy="11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351F9775-693C-40A0-8C06-D930AD0BCBD0}"/>
                </a:ext>
              </a:extLst>
            </p:cNvPr>
            <p:cNvCxnSpPr/>
            <p:nvPr/>
          </p:nvCxnSpPr>
          <p:spPr>
            <a:xfrm>
              <a:off x="7881109" y="4955107"/>
              <a:ext cx="4231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F7F71EC-A723-4911-9711-BF1292EA78E7}"/>
                </a:ext>
              </a:extLst>
            </p:cNvPr>
            <p:cNvCxnSpPr/>
            <p:nvPr/>
          </p:nvCxnSpPr>
          <p:spPr>
            <a:xfrm>
              <a:off x="7881109" y="5952609"/>
              <a:ext cx="4231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791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CAPACITY OF A CUT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What is the capacity of an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cut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This should represent the maximum net flow you can send across the cut.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Net flow across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sum of flows on forward edges minus sum of flows on backward edges.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To send maximum net flow, must saturate the forward edges, and have 0 flow on the backward edges.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So, capacity of a cut is defined as the sum of the capacities of the forward edges of the cut</a:t>
                </a:r>
              </a:p>
              <a:p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24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F077AE7-7545-4241-83C3-4151F270376A}"/>
              </a:ext>
            </a:extLst>
          </p:cNvPr>
          <p:cNvGrpSpPr/>
          <p:nvPr/>
        </p:nvGrpSpPr>
        <p:grpSpPr>
          <a:xfrm>
            <a:off x="1141412" y="3836901"/>
            <a:ext cx="8267702" cy="55946"/>
            <a:chOff x="1141412" y="3836901"/>
            <a:chExt cx="8267702" cy="5594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D6BB33-2C84-485D-BB16-A2502FFC8363}"/>
                </a:ext>
              </a:extLst>
            </p:cNvPr>
            <p:cNvGrpSpPr/>
            <p:nvPr/>
          </p:nvGrpSpPr>
          <p:grpSpPr>
            <a:xfrm>
              <a:off x="1141412" y="3839869"/>
              <a:ext cx="3390900" cy="52978"/>
              <a:chOff x="1141412" y="3839869"/>
              <a:chExt cx="3390900" cy="52978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76AAFC21-19BF-4D2C-BA87-15DA9950F212}"/>
                  </a:ext>
                </a:extLst>
              </p:cNvPr>
              <p:cNvGrpSpPr/>
              <p:nvPr/>
            </p:nvGrpSpPr>
            <p:grpSpPr>
              <a:xfrm>
                <a:off x="1141412" y="3839869"/>
                <a:ext cx="1714500" cy="52978"/>
                <a:chOff x="1141412" y="3839869"/>
                <a:chExt cx="1714500" cy="52978"/>
              </a:xfrm>
            </p:grpSpPr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42CD4281-C555-48C0-9075-FAB85CBB8E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1412" y="3839869"/>
                  <a:ext cx="876300" cy="52978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3FB7F784-4B7C-439C-96B5-1B6E6F0785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1979612" y="3839869"/>
                  <a:ext cx="876300" cy="52978"/>
                </a:xfrm>
                <a:prstGeom prst="rect">
                  <a:avLst/>
                </a:prstGeom>
              </p:spPr>
            </p:pic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B33E46C-EA9B-4B32-A0F7-B56D12772E09}"/>
                  </a:ext>
                </a:extLst>
              </p:cNvPr>
              <p:cNvGrpSpPr/>
              <p:nvPr/>
            </p:nvGrpSpPr>
            <p:grpSpPr>
              <a:xfrm>
                <a:off x="2817812" y="3839869"/>
                <a:ext cx="1714500" cy="52978"/>
                <a:chOff x="1141412" y="3839869"/>
                <a:chExt cx="1714500" cy="52978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FC8FCEDE-D26D-4B17-AC90-666DE5AB22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1412" y="3839869"/>
                  <a:ext cx="876300" cy="52978"/>
                </a:xfrm>
                <a:prstGeom prst="rect">
                  <a:avLst/>
                </a:prstGeom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9DCEB6FF-0FC1-475B-902C-B3579ECEDA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1979612" y="3839869"/>
                  <a:ext cx="876300" cy="5297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CFE0C1B-5A27-4BD3-808C-597851E837D4}"/>
                </a:ext>
              </a:extLst>
            </p:cNvPr>
            <p:cNvGrpSpPr/>
            <p:nvPr/>
          </p:nvGrpSpPr>
          <p:grpSpPr>
            <a:xfrm>
              <a:off x="4494211" y="3839869"/>
              <a:ext cx="3390900" cy="52978"/>
              <a:chOff x="1141412" y="3839869"/>
              <a:chExt cx="3390900" cy="52978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0AD3218-215B-40DD-B8CE-4FBA440726B1}"/>
                  </a:ext>
                </a:extLst>
              </p:cNvPr>
              <p:cNvGrpSpPr/>
              <p:nvPr/>
            </p:nvGrpSpPr>
            <p:grpSpPr>
              <a:xfrm>
                <a:off x="1141412" y="3839869"/>
                <a:ext cx="1714500" cy="52978"/>
                <a:chOff x="1141412" y="3839869"/>
                <a:chExt cx="1714500" cy="52978"/>
              </a:xfrm>
            </p:grpSpPr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9574EB2B-FA66-41A5-A7D3-26B8CA71F4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1412" y="3839869"/>
                  <a:ext cx="876300" cy="52978"/>
                </a:xfrm>
                <a:prstGeom prst="rect">
                  <a:avLst/>
                </a:prstGeom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6D4BE4F7-D270-4F1B-BBB5-DC3370EE11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1979612" y="3839869"/>
                  <a:ext cx="876300" cy="52978"/>
                </a:xfrm>
                <a:prstGeom prst="rect">
                  <a:avLst/>
                </a:prstGeom>
              </p:spPr>
            </p:pic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D56EF4E0-29DF-4658-A48F-7354125C6E75}"/>
                  </a:ext>
                </a:extLst>
              </p:cNvPr>
              <p:cNvGrpSpPr/>
              <p:nvPr/>
            </p:nvGrpSpPr>
            <p:grpSpPr>
              <a:xfrm>
                <a:off x="2817812" y="3839869"/>
                <a:ext cx="1714500" cy="52978"/>
                <a:chOff x="1141412" y="3839869"/>
                <a:chExt cx="1714500" cy="52978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D17921DD-C044-4696-8FA6-B0F3CA7DA0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1412" y="3839869"/>
                  <a:ext cx="876300" cy="52978"/>
                </a:xfrm>
                <a:prstGeom prst="rect">
                  <a:avLst/>
                </a:prstGeom>
              </p:spPr>
            </p:pic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CBFCC0D7-5B96-484F-8A02-E868B4A198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1979612" y="3839869"/>
                  <a:ext cx="876300" cy="5297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940F96A-0498-4EFD-8C8D-9D327AE36288}"/>
                </a:ext>
              </a:extLst>
            </p:cNvPr>
            <p:cNvGrpSpPr/>
            <p:nvPr/>
          </p:nvGrpSpPr>
          <p:grpSpPr>
            <a:xfrm>
              <a:off x="6018214" y="3836901"/>
              <a:ext cx="3390900" cy="52978"/>
              <a:chOff x="1141412" y="3839869"/>
              <a:chExt cx="3390900" cy="52978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097628A-3F2D-47BF-BAE8-F962129DCFD1}"/>
                  </a:ext>
                </a:extLst>
              </p:cNvPr>
              <p:cNvGrpSpPr/>
              <p:nvPr/>
            </p:nvGrpSpPr>
            <p:grpSpPr>
              <a:xfrm>
                <a:off x="1141412" y="3839869"/>
                <a:ext cx="1714500" cy="52978"/>
                <a:chOff x="1141412" y="3839869"/>
                <a:chExt cx="1714500" cy="52978"/>
              </a:xfrm>
            </p:grpSpPr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0ECBEBBF-B9DB-467F-AAF7-9396BA2E1B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1412" y="3839869"/>
                  <a:ext cx="876300" cy="52978"/>
                </a:xfrm>
                <a:prstGeom prst="rect">
                  <a:avLst/>
                </a:prstGeom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311588B9-B088-446D-8BE9-D8C97EEE93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1979612" y="3839869"/>
                  <a:ext cx="876300" cy="52978"/>
                </a:xfrm>
                <a:prstGeom prst="rect">
                  <a:avLst/>
                </a:prstGeom>
              </p:spPr>
            </p:pic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A323DBF9-3E6A-4917-B22D-545454C97E9C}"/>
                  </a:ext>
                </a:extLst>
              </p:cNvPr>
              <p:cNvGrpSpPr/>
              <p:nvPr/>
            </p:nvGrpSpPr>
            <p:grpSpPr>
              <a:xfrm>
                <a:off x="2817812" y="3839869"/>
                <a:ext cx="1714500" cy="52978"/>
                <a:chOff x="1141412" y="3839869"/>
                <a:chExt cx="1714500" cy="52978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EEACA2E4-4492-4122-AC9E-8F339B5F2B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1412" y="3839869"/>
                  <a:ext cx="876300" cy="52978"/>
                </a:xfrm>
                <a:prstGeom prst="rect">
                  <a:avLst/>
                </a:prstGeom>
              </p:spPr>
            </p:pic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44BE0DC6-D6D4-40A8-9867-437A123460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1979612" y="3839869"/>
                  <a:ext cx="876300" cy="52978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55" name="Freeform: Shape 40">
            <a:extLst>
              <a:ext uri="{FF2B5EF4-FFF2-40B4-BE49-F238E27FC236}">
                <a16:creationId xmlns:a16="http://schemas.microsoft.com/office/drawing/2014/main" id="{26D755AB-48BB-C343-A420-D76D2CB98A79}"/>
              </a:ext>
            </a:extLst>
          </p:cNvPr>
          <p:cNvSpPr/>
          <p:nvPr/>
        </p:nvSpPr>
        <p:spPr>
          <a:xfrm rot="2643216">
            <a:off x="1631954" y="2782251"/>
            <a:ext cx="3528749" cy="4113278"/>
          </a:xfrm>
          <a:custGeom>
            <a:avLst/>
            <a:gdLst>
              <a:gd name="connsiteX0" fmla="*/ 2404416 w 3528749"/>
              <a:gd name="connsiteY0" fmla="*/ 251576 h 4113278"/>
              <a:gd name="connsiteX1" fmla="*/ 2944617 w 3528749"/>
              <a:gd name="connsiteY1" fmla="*/ 6104 h 4113278"/>
              <a:gd name="connsiteX2" fmla="*/ 3462596 w 3528749"/>
              <a:gd name="connsiteY2" fmla="*/ 2095851 h 4113278"/>
              <a:gd name="connsiteX3" fmla="*/ 2529519 w 3528749"/>
              <a:gd name="connsiteY3" fmla="*/ 3838589 h 4113278"/>
              <a:gd name="connsiteX4" fmla="*/ 2526103 w 3528749"/>
              <a:gd name="connsiteY4" fmla="*/ 3839832 h 4113278"/>
              <a:gd name="connsiteX5" fmla="*/ 2447512 w 3528749"/>
              <a:gd name="connsiteY5" fmla="*/ 3886526 h 4113278"/>
              <a:gd name="connsiteX6" fmla="*/ 1433719 w 3528749"/>
              <a:gd name="connsiteY6" fmla="*/ 4113278 h 4113278"/>
              <a:gd name="connsiteX7" fmla="*/ 0 w 3528749"/>
              <a:gd name="connsiteY7" fmla="*/ 3339097 h 4113278"/>
              <a:gd name="connsiteX8" fmla="*/ 1433719 w 3528749"/>
              <a:gd name="connsiteY8" fmla="*/ 2564916 h 4113278"/>
              <a:gd name="connsiteX9" fmla="*/ 1675348 w 3528749"/>
              <a:gd name="connsiteY9" fmla="*/ 2578069 h 4113278"/>
              <a:gd name="connsiteX10" fmla="*/ 1674024 w 3528749"/>
              <a:gd name="connsiteY10" fmla="*/ 2556533 h 4113278"/>
              <a:gd name="connsiteX11" fmla="*/ 1739978 w 3528749"/>
              <a:gd name="connsiteY11" fmla="*/ 1790534 h 4113278"/>
              <a:gd name="connsiteX12" fmla="*/ 2404416 w 3528749"/>
              <a:gd name="connsiteY12" fmla="*/ 251576 h 4113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28749" h="4113278">
                <a:moveTo>
                  <a:pt x="2404416" y="251576"/>
                </a:moveTo>
                <a:cubicBezTo>
                  <a:pt x="2578901" y="67075"/>
                  <a:pt x="2766234" y="-25512"/>
                  <a:pt x="2944617" y="6104"/>
                </a:cubicBezTo>
                <a:cubicBezTo>
                  <a:pt x="3420305" y="90416"/>
                  <a:pt x="3652212" y="1026027"/>
                  <a:pt x="3462596" y="2095851"/>
                </a:cubicBezTo>
                <a:cubicBezTo>
                  <a:pt x="3308532" y="2965083"/>
                  <a:pt x="2923601" y="3655475"/>
                  <a:pt x="2529519" y="3838589"/>
                </a:cubicBezTo>
                <a:lnTo>
                  <a:pt x="2526103" y="3839832"/>
                </a:lnTo>
                <a:lnTo>
                  <a:pt x="2447512" y="3886526"/>
                </a:lnTo>
                <a:cubicBezTo>
                  <a:pt x="2188059" y="4026625"/>
                  <a:pt x="1829630" y="4113278"/>
                  <a:pt x="1433719" y="4113278"/>
                </a:cubicBezTo>
                <a:cubicBezTo>
                  <a:pt x="641898" y="4113278"/>
                  <a:pt x="0" y="3766665"/>
                  <a:pt x="0" y="3339097"/>
                </a:cubicBezTo>
                <a:cubicBezTo>
                  <a:pt x="0" y="2911529"/>
                  <a:pt x="641898" y="2564916"/>
                  <a:pt x="1433719" y="2564916"/>
                </a:cubicBezTo>
                <a:lnTo>
                  <a:pt x="1675348" y="2578069"/>
                </a:lnTo>
                <a:lnTo>
                  <a:pt x="1674024" y="2556533"/>
                </a:lnTo>
                <a:cubicBezTo>
                  <a:pt x="1671515" y="2317058"/>
                  <a:pt x="1692574" y="2057990"/>
                  <a:pt x="1739978" y="1790534"/>
                </a:cubicBezTo>
                <a:cubicBezTo>
                  <a:pt x="1858488" y="1121894"/>
                  <a:pt x="2113607" y="559077"/>
                  <a:pt x="2404416" y="2515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0764B68-BE3D-6C41-AE9D-5D4DF6EB602C}"/>
                  </a:ext>
                </a:extLst>
              </p:cNvPr>
              <p:cNvSpPr/>
              <p:nvPr/>
            </p:nvSpPr>
            <p:spPr>
              <a:xfrm>
                <a:off x="1941443" y="4979236"/>
                <a:ext cx="357809" cy="410818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𝑠</m:t>
                      </m:r>
                    </m:oMath>
                  </m:oMathPara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0764B68-BE3D-6C41-AE9D-5D4DF6EB60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443" y="4979236"/>
                <a:ext cx="357809" cy="410818"/>
              </a:xfrm>
              <a:prstGeom prst="ellipse">
                <a:avLst/>
              </a:prstGeom>
              <a:blipFill>
                <a:blip r:embed="rId10"/>
                <a:stretch>
                  <a:fillRect l="-22581" t="-5714" b="-17143"/>
                </a:stretch>
              </a:blipFill>
              <a:ln w="254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F788438-4B13-B542-8F72-267545FA6CB4}"/>
                  </a:ext>
                </a:extLst>
              </p:cNvPr>
              <p:cNvSpPr/>
              <p:nvPr/>
            </p:nvSpPr>
            <p:spPr>
              <a:xfrm>
                <a:off x="3180521" y="4071462"/>
                <a:ext cx="357809" cy="410818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F788438-4B13-B542-8F72-267545FA6C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21" y="4071462"/>
                <a:ext cx="357809" cy="410818"/>
              </a:xfrm>
              <a:prstGeom prst="ellipse">
                <a:avLst/>
              </a:prstGeom>
              <a:blipFill>
                <a:blip r:embed="rId11"/>
                <a:stretch>
                  <a:fillRect l="-25000" t="-5714" b="-17143"/>
                </a:stretch>
              </a:blipFill>
              <a:ln w="254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6829B36-9442-324C-8E8E-9791A6BEA9DD}"/>
                  </a:ext>
                </a:extLst>
              </p:cNvPr>
              <p:cNvSpPr/>
              <p:nvPr/>
            </p:nvSpPr>
            <p:spPr>
              <a:xfrm>
                <a:off x="3180521" y="5840627"/>
                <a:ext cx="357809" cy="410818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6829B36-9442-324C-8E8E-9791A6BEA9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21" y="5840627"/>
                <a:ext cx="357809" cy="410818"/>
              </a:xfrm>
              <a:prstGeom prst="ellipse">
                <a:avLst/>
              </a:prstGeom>
              <a:blipFill>
                <a:blip r:embed="rId12"/>
                <a:stretch>
                  <a:fillRect l="-25000" t="-5714" b="-17143"/>
                </a:stretch>
              </a:blipFill>
              <a:ln w="254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0488846-05B3-2B48-B7D0-74F5157759E6}"/>
                  </a:ext>
                </a:extLst>
              </p:cNvPr>
              <p:cNvSpPr/>
              <p:nvPr/>
            </p:nvSpPr>
            <p:spPr>
              <a:xfrm>
                <a:off x="5148470" y="4071462"/>
                <a:ext cx="357809" cy="410818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0488846-05B3-2B48-B7D0-74F5157759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470" y="4071462"/>
                <a:ext cx="357809" cy="410818"/>
              </a:xfrm>
              <a:prstGeom prst="ellipse">
                <a:avLst/>
              </a:prstGeom>
              <a:blipFill>
                <a:blip r:embed="rId13"/>
                <a:stretch>
                  <a:fillRect l="-21875" t="-5714" b="-17143"/>
                </a:stretch>
              </a:blipFill>
              <a:ln w="254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649A11F-7B99-CA4D-AFFF-AE7EF99F21D1}"/>
                  </a:ext>
                </a:extLst>
              </p:cNvPr>
              <p:cNvSpPr/>
              <p:nvPr/>
            </p:nvSpPr>
            <p:spPr>
              <a:xfrm>
                <a:off x="5148469" y="5840627"/>
                <a:ext cx="357809" cy="410818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𝑑</m:t>
                      </m:r>
                    </m:oMath>
                  </m:oMathPara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649A11F-7B99-CA4D-AFFF-AE7EF99F21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469" y="5840627"/>
                <a:ext cx="357809" cy="410818"/>
              </a:xfrm>
              <a:prstGeom prst="ellipse">
                <a:avLst/>
              </a:prstGeom>
              <a:blipFill>
                <a:blip r:embed="rId14"/>
                <a:stretch>
                  <a:fillRect l="-25000" t="-5714" b="-17143"/>
                </a:stretch>
              </a:blipFill>
              <a:ln w="254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F3965FD-C574-5F46-9596-41461FCBE442}"/>
                  </a:ext>
                </a:extLst>
              </p:cNvPr>
              <p:cNvSpPr/>
              <p:nvPr/>
            </p:nvSpPr>
            <p:spPr>
              <a:xfrm>
                <a:off x="6301408" y="4979236"/>
                <a:ext cx="357809" cy="410818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Cordia New" panose="020B0304020202020204" pitchFamily="34" charset="-34"/>
                        </a:rPr>
                        <m:t>𝑡</m:t>
                      </m:r>
                    </m:oMath>
                  </m:oMathPara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F3965FD-C574-5F46-9596-41461FCBE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408" y="4979236"/>
                <a:ext cx="357809" cy="410818"/>
              </a:xfrm>
              <a:prstGeom prst="ellipse">
                <a:avLst/>
              </a:prstGeom>
              <a:blipFill>
                <a:blip r:embed="rId15"/>
                <a:stretch>
                  <a:fillRect l="-19355" t="-5714" b="-17143"/>
                </a:stretch>
              </a:blipFill>
              <a:ln w="254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0501BF-F666-8248-A9E2-378A224B9ED6}"/>
              </a:ext>
            </a:extLst>
          </p:cNvPr>
          <p:cNvCxnSpPr>
            <a:cxnSpLocks/>
            <a:stCxn id="32" idx="4"/>
            <a:endCxn id="33" idx="0"/>
          </p:cNvCxnSpPr>
          <p:nvPr/>
        </p:nvCxnSpPr>
        <p:spPr>
          <a:xfrm>
            <a:off x="3359426" y="4482280"/>
            <a:ext cx="0" cy="1358347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832A1C7-ACC7-DD4C-97A0-068BA3C09294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>
          <a:xfrm>
            <a:off x="3538330" y="4276871"/>
            <a:ext cx="1610140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C78F1D6-476E-3B46-8C69-EFB007F3F934}"/>
              </a:ext>
            </a:extLst>
          </p:cNvPr>
          <p:cNvCxnSpPr>
            <a:cxnSpLocks/>
            <a:stCxn id="33" idx="7"/>
            <a:endCxn id="34" idx="3"/>
          </p:cNvCxnSpPr>
          <p:nvPr/>
        </p:nvCxnSpPr>
        <p:spPr>
          <a:xfrm flipV="1">
            <a:off x="3485930" y="4422117"/>
            <a:ext cx="1714940" cy="147867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9F66773-1D89-1548-99A3-CB1F7406CB49}"/>
              </a:ext>
            </a:extLst>
          </p:cNvPr>
          <p:cNvCxnSpPr>
            <a:cxnSpLocks/>
          </p:cNvCxnSpPr>
          <p:nvPr/>
        </p:nvCxnSpPr>
        <p:spPr>
          <a:xfrm>
            <a:off x="3556022" y="6064260"/>
            <a:ext cx="1610139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32D28D-7C82-5C4A-BDE7-5E4BD60A2ECD}"/>
              </a:ext>
            </a:extLst>
          </p:cNvPr>
          <p:cNvCxnSpPr>
            <a:cxnSpLocks/>
            <a:stCxn id="31" idx="5"/>
            <a:endCxn id="33" idx="2"/>
          </p:cNvCxnSpPr>
          <p:nvPr/>
        </p:nvCxnSpPr>
        <p:spPr>
          <a:xfrm>
            <a:off x="2246852" y="5329891"/>
            <a:ext cx="933669" cy="71614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3AF16CA-DCD7-194D-B095-E630C9582E19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>
          <a:xfrm>
            <a:off x="5453879" y="4422117"/>
            <a:ext cx="899929" cy="617282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B04A82A-4A9B-6947-91B1-C5D341964700}"/>
              </a:ext>
            </a:extLst>
          </p:cNvPr>
          <p:cNvCxnSpPr>
            <a:cxnSpLocks/>
            <a:stCxn id="35" idx="7"/>
            <a:endCxn id="36" idx="3"/>
          </p:cNvCxnSpPr>
          <p:nvPr/>
        </p:nvCxnSpPr>
        <p:spPr>
          <a:xfrm flipV="1">
            <a:off x="5453878" y="5329891"/>
            <a:ext cx="899930" cy="57089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F3FD35-747D-2D42-B8FC-6C9B200AF5FF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5327373" y="4482280"/>
            <a:ext cx="1" cy="1358347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4EB5BFA-E66F-5F41-84F9-4AF3BE7F5853}"/>
              </a:ext>
            </a:extLst>
          </p:cNvPr>
          <p:cNvSpPr txBox="1"/>
          <p:nvPr/>
        </p:nvSpPr>
        <p:spPr>
          <a:xfrm>
            <a:off x="4151740" y="38862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12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F38A8D-86E6-8242-98A2-8D1A3E41B005}"/>
              </a:ext>
            </a:extLst>
          </p:cNvPr>
          <p:cNvSpPr txBox="1"/>
          <p:nvPr/>
        </p:nvSpPr>
        <p:spPr>
          <a:xfrm>
            <a:off x="5275787" y="4914176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15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0F8971-6E1D-7241-9410-88817BCBBD76}"/>
              </a:ext>
            </a:extLst>
          </p:cNvPr>
          <p:cNvSpPr txBox="1"/>
          <p:nvPr/>
        </p:nvSpPr>
        <p:spPr>
          <a:xfrm>
            <a:off x="2523664" y="52578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E750C1-7E1C-5249-8BD9-913A9385471C}"/>
              </a:ext>
            </a:extLst>
          </p:cNvPr>
          <p:cNvSpPr txBox="1"/>
          <p:nvPr/>
        </p:nvSpPr>
        <p:spPr>
          <a:xfrm>
            <a:off x="2482057" y="42672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13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3EECBA-7D1F-AC47-978B-83CD16C6F5EA}"/>
              </a:ext>
            </a:extLst>
          </p:cNvPr>
          <p:cNvSpPr txBox="1"/>
          <p:nvPr/>
        </p:nvSpPr>
        <p:spPr>
          <a:xfrm>
            <a:off x="3307837" y="4914176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25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49697A3-6463-064F-9DA0-C296389A0DC8}"/>
              </a:ext>
            </a:extLst>
          </p:cNvPr>
          <p:cNvSpPr txBox="1"/>
          <p:nvPr/>
        </p:nvSpPr>
        <p:spPr>
          <a:xfrm>
            <a:off x="4268758" y="5706786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D2363C0-53E0-1040-B852-BB1A35688590}"/>
              </a:ext>
            </a:extLst>
          </p:cNvPr>
          <p:cNvSpPr txBox="1"/>
          <p:nvPr/>
        </p:nvSpPr>
        <p:spPr>
          <a:xfrm>
            <a:off x="4246062" y="4724400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7CF157-4E79-D344-AC49-0BA700254C6B}"/>
              </a:ext>
            </a:extLst>
          </p:cNvPr>
          <p:cNvSpPr txBox="1"/>
          <p:nvPr/>
        </p:nvSpPr>
        <p:spPr>
          <a:xfrm>
            <a:off x="5778896" y="44196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18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0EB508-F368-8E46-B177-BF246F2341EF}"/>
              </a:ext>
            </a:extLst>
          </p:cNvPr>
          <p:cNvSpPr txBox="1"/>
          <p:nvPr/>
        </p:nvSpPr>
        <p:spPr>
          <a:xfrm>
            <a:off x="5945157" y="5522120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50E6F58-CC69-A04D-A038-FB2CB4A4BE7D}"/>
              </a:ext>
            </a:extLst>
          </p:cNvPr>
          <p:cNvCxnSpPr>
            <a:cxnSpLocks/>
            <a:stCxn id="31" idx="7"/>
            <a:endCxn id="32" idx="2"/>
          </p:cNvCxnSpPr>
          <p:nvPr/>
        </p:nvCxnSpPr>
        <p:spPr>
          <a:xfrm flipV="1">
            <a:off x="2246852" y="4276871"/>
            <a:ext cx="933669" cy="762528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BADB7CB-00BB-A84D-A507-BF59192581C2}"/>
              </a:ext>
            </a:extLst>
          </p:cNvPr>
          <p:cNvSpPr txBox="1"/>
          <p:nvPr/>
        </p:nvSpPr>
        <p:spPr>
          <a:xfrm>
            <a:off x="7406640" y="5081451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Capacity of this cut: 13 + 8 + 18 = 39</a:t>
            </a:r>
          </a:p>
        </p:txBody>
      </p:sp>
    </p:spTree>
    <p:extLst>
      <p:ext uri="{BB962C8B-B14F-4D97-AF65-F5344CB8AC3E}">
        <p14:creationId xmlns:p14="http://schemas.microsoft.com/office/powerpoint/2010/main" val="50270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CUT CAPACITIES AND FLOW VALUES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Capacity of any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cut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an upper bound on flow value of any flow.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Cuts with small capacities are </a:t>
                </a:r>
                <a:r>
                  <a:rPr lang="en-US" sz="2400" i="1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bottlenecks, 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like the bridges in a city.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The minimum cut is the cut with the smallest capacity and the flow value must be no greater than this capacity.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We will next show that the Ford-Fulkerson algorithm finds a flow with value equal to the capacity of this min-cut. Clearly, this flow must be maximum, since no flow value can exceed this cut’s capacity.</a:t>
                </a: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24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8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WHEN FORD-FULLERSON TERMINATES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If there are no paths from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bg1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bg1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to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bg1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 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we know that Ford-Fulkerson terminates with flow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Let us define a cut by letting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be the set of all vertices reachable from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Let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be the complementary set.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We will show that the flow across this cut, and hence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must be equal to the capacity of the cut, thereby proving that we have a max flow.</a:t>
                </a: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24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C35D5B-5A23-5840-A6D8-9AEAA4C587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2" y="2514600"/>
            <a:ext cx="838200" cy="5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4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hord 76">
            <a:extLst>
              <a:ext uri="{FF2B5EF4-FFF2-40B4-BE49-F238E27FC236}">
                <a16:creationId xmlns:a16="http://schemas.microsoft.com/office/drawing/2014/main" id="{A9C509C8-42E2-472E-87A1-94EB22C64361}"/>
              </a:ext>
            </a:extLst>
          </p:cNvPr>
          <p:cNvSpPr/>
          <p:nvPr/>
        </p:nvSpPr>
        <p:spPr>
          <a:xfrm rot="1191717">
            <a:off x="1974124" y="3116883"/>
            <a:ext cx="3202139" cy="3163400"/>
          </a:xfrm>
          <a:prstGeom prst="chord">
            <a:avLst>
              <a:gd name="adj1" fmla="val 2597100"/>
              <a:gd name="adj2" fmla="val 16594521"/>
            </a:avLst>
          </a:prstGeom>
          <a:solidFill>
            <a:srgbClr val="1D9A7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sp>
        <p:nvSpPr>
          <p:cNvPr id="14" name="Chord 13">
            <a:extLst>
              <a:ext uri="{FF2B5EF4-FFF2-40B4-BE49-F238E27FC236}">
                <a16:creationId xmlns:a16="http://schemas.microsoft.com/office/drawing/2014/main" id="{D82B86D3-A613-F94E-B117-98C08959C8F1}"/>
              </a:ext>
            </a:extLst>
          </p:cNvPr>
          <p:cNvSpPr/>
          <p:nvPr/>
        </p:nvSpPr>
        <p:spPr>
          <a:xfrm rot="11991495">
            <a:off x="4479101" y="3199057"/>
            <a:ext cx="3202139" cy="3163400"/>
          </a:xfrm>
          <a:prstGeom prst="chord">
            <a:avLst>
              <a:gd name="adj1" fmla="val 2597100"/>
              <a:gd name="adj2" fmla="val 16594521"/>
            </a:avLst>
          </a:prstGeom>
          <a:solidFill>
            <a:srgbClr val="1D9A7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FEBAD8-BDD4-8146-8EEB-21271E00BA54}"/>
              </a:ext>
            </a:extLst>
          </p:cNvPr>
          <p:cNvSpPr/>
          <p:nvPr/>
        </p:nvSpPr>
        <p:spPr>
          <a:xfrm>
            <a:off x="2345635" y="1431242"/>
            <a:ext cx="357809" cy="410818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959967-E4B9-8448-B68F-C0D6C52CD827}"/>
              </a:ext>
            </a:extLst>
          </p:cNvPr>
          <p:cNvSpPr/>
          <p:nvPr/>
        </p:nvSpPr>
        <p:spPr>
          <a:xfrm>
            <a:off x="3584713" y="523468"/>
            <a:ext cx="357809" cy="410818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851BA8-5D56-834D-8311-9633C19DC959}"/>
              </a:ext>
            </a:extLst>
          </p:cNvPr>
          <p:cNvSpPr/>
          <p:nvPr/>
        </p:nvSpPr>
        <p:spPr>
          <a:xfrm>
            <a:off x="3584713" y="2292633"/>
            <a:ext cx="357809" cy="410818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b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379C0F8-9C21-8B4C-8A48-844BE061F305}"/>
              </a:ext>
            </a:extLst>
          </p:cNvPr>
          <p:cNvSpPr/>
          <p:nvPr/>
        </p:nvSpPr>
        <p:spPr>
          <a:xfrm>
            <a:off x="5552662" y="523468"/>
            <a:ext cx="357809" cy="410818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FC10B4B-5925-F442-9BB4-799459ED260C}"/>
              </a:ext>
            </a:extLst>
          </p:cNvPr>
          <p:cNvSpPr/>
          <p:nvPr/>
        </p:nvSpPr>
        <p:spPr>
          <a:xfrm>
            <a:off x="5552661" y="2292633"/>
            <a:ext cx="357809" cy="410818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150672-408E-7440-88C2-6875EDD14515}"/>
              </a:ext>
            </a:extLst>
          </p:cNvPr>
          <p:cNvSpPr/>
          <p:nvPr/>
        </p:nvSpPr>
        <p:spPr>
          <a:xfrm>
            <a:off x="6705600" y="1431242"/>
            <a:ext cx="357809" cy="410818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151BDA-3F1B-C041-9263-A0150BB76882}"/>
              </a:ext>
            </a:extLst>
          </p:cNvPr>
          <p:cNvCxnSpPr>
            <a:stCxn id="15" idx="7"/>
            <a:endCxn id="16" idx="2"/>
          </p:cNvCxnSpPr>
          <p:nvPr/>
        </p:nvCxnSpPr>
        <p:spPr>
          <a:xfrm flipV="1">
            <a:off x="2651044" y="728877"/>
            <a:ext cx="933669" cy="762528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64A4B6-D26E-CE40-8377-B0F23920B37E}"/>
              </a:ext>
            </a:extLst>
          </p:cNvPr>
          <p:cNvCxnSpPr>
            <a:stCxn id="16" idx="4"/>
            <a:endCxn id="17" idx="0"/>
          </p:cNvCxnSpPr>
          <p:nvPr/>
        </p:nvCxnSpPr>
        <p:spPr>
          <a:xfrm>
            <a:off x="3763618" y="934286"/>
            <a:ext cx="0" cy="1358347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C89D7E-C727-6E44-A504-BDF99A031642}"/>
              </a:ext>
            </a:extLst>
          </p:cNvPr>
          <p:cNvCxnSpPr>
            <a:stCxn id="16" idx="6"/>
            <a:endCxn id="18" idx="2"/>
          </p:cNvCxnSpPr>
          <p:nvPr/>
        </p:nvCxnSpPr>
        <p:spPr>
          <a:xfrm>
            <a:off x="3942522" y="728877"/>
            <a:ext cx="1610140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AD1E28-6394-B848-81F2-E4BBFD4A9228}"/>
              </a:ext>
            </a:extLst>
          </p:cNvPr>
          <p:cNvCxnSpPr>
            <a:stCxn id="17" idx="7"/>
            <a:endCxn id="18" idx="3"/>
          </p:cNvCxnSpPr>
          <p:nvPr/>
        </p:nvCxnSpPr>
        <p:spPr>
          <a:xfrm flipV="1">
            <a:off x="3890122" y="874123"/>
            <a:ext cx="1714940" cy="147867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0CD263-1B89-1446-8E43-2FFB4392B8E9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>
            <a:off x="3942522" y="2498042"/>
            <a:ext cx="1610139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339988-C969-304C-B1E4-B933710DD264}"/>
              </a:ext>
            </a:extLst>
          </p:cNvPr>
          <p:cNvCxnSpPr>
            <a:stCxn id="15" idx="5"/>
            <a:endCxn id="17" idx="2"/>
          </p:cNvCxnSpPr>
          <p:nvPr/>
        </p:nvCxnSpPr>
        <p:spPr>
          <a:xfrm>
            <a:off x="2651044" y="1781897"/>
            <a:ext cx="933669" cy="71614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1FCF40-D558-5843-93C1-FF3B7CB89827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5858071" y="874123"/>
            <a:ext cx="899929" cy="617282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D91834-EB7F-C845-B57B-0DCC26D16B9F}"/>
              </a:ext>
            </a:extLst>
          </p:cNvPr>
          <p:cNvCxnSpPr>
            <a:endCxn id="20" idx="3"/>
          </p:cNvCxnSpPr>
          <p:nvPr/>
        </p:nvCxnSpPr>
        <p:spPr>
          <a:xfrm flipV="1">
            <a:off x="5910470" y="1781897"/>
            <a:ext cx="847530" cy="57089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A1CC33E-90B4-0244-8F1B-FBE1EFB152A2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5731565" y="934286"/>
            <a:ext cx="1" cy="1358347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EAB1915-5DCD-4F4C-A9B9-C5FD6432E32C}"/>
              </a:ext>
            </a:extLst>
          </p:cNvPr>
          <p:cNvSpPr txBox="1"/>
          <p:nvPr/>
        </p:nvSpPr>
        <p:spPr>
          <a:xfrm>
            <a:off x="4555932" y="424078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12,12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2EDCDE-8ED7-544F-B693-69DE813D1F44}"/>
              </a:ext>
            </a:extLst>
          </p:cNvPr>
          <p:cNvSpPr txBox="1"/>
          <p:nvPr/>
        </p:nvSpPr>
        <p:spPr>
          <a:xfrm>
            <a:off x="5736736" y="136618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15,0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3E6950-C303-AB4C-9D70-50804D419C08}"/>
              </a:ext>
            </a:extLst>
          </p:cNvPr>
          <p:cNvSpPr txBox="1"/>
          <p:nvPr/>
        </p:nvSpPr>
        <p:spPr>
          <a:xfrm>
            <a:off x="2927856" y="1752600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20,12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60DF03-932E-9244-8280-6C3742E414D2}"/>
              </a:ext>
            </a:extLst>
          </p:cNvPr>
          <p:cNvSpPr txBox="1"/>
          <p:nvPr/>
        </p:nvSpPr>
        <p:spPr>
          <a:xfrm>
            <a:off x="2608489" y="782678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13,12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786EF5-93C7-EC40-8601-41170FDB8C11}"/>
              </a:ext>
            </a:extLst>
          </p:cNvPr>
          <p:cNvSpPr txBox="1"/>
          <p:nvPr/>
        </p:nvSpPr>
        <p:spPr>
          <a:xfrm>
            <a:off x="3755536" y="136618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25,0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84C597-D954-944D-B684-EED6F6F35021}"/>
              </a:ext>
            </a:extLst>
          </p:cNvPr>
          <p:cNvSpPr txBox="1"/>
          <p:nvPr/>
        </p:nvSpPr>
        <p:spPr>
          <a:xfrm>
            <a:off x="4672950" y="2133600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6,6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06F513-720D-094E-B0EE-734632F2090A}"/>
              </a:ext>
            </a:extLst>
          </p:cNvPr>
          <p:cNvSpPr txBox="1"/>
          <p:nvPr/>
        </p:nvSpPr>
        <p:spPr>
          <a:xfrm>
            <a:off x="4619382" y="1143000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6,6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BEBAEB-EC69-1249-8FCD-5CA54B8CEDA5}"/>
              </a:ext>
            </a:extLst>
          </p:cNvPr>
          <p:cNvSpPr txBox="1"/>
          <p:nvPr/>
        </p:nvSpPr>
        <p:spPr>
          <a:xfrm>
            <a:off x="6183088" y="884783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20,18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8AA3A6-5F59-5C4E-B83D-C6E657739DC4}"/>
              </a:ext>
            </a:extLst>
          </p:cNvPr>
          <p:cNvSpPr txBox="1"/>
          <p:nvPr/>
        </p:nvSpPr>
        <p:spPr>
          <a:xfrm>
            <a:off x="6349349" y="1974126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12,6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23758B-0C81-0344-B807-39AF2429FCF8}"/>
              </a:ext>
            </a:extLst>
          </p:cNvPr>
          <p:cNvSpPr txBox="1"/>
          <p:nvPr/>
        </p:nvSpPr>
        <p:spPr>
          <a:xfrm>
            <a:off x="3116490" y="2741957"/>
            <a:ext cx="2892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Suppose we have reached this flow 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70C453A-DF76-634D-8D8A-8153081DFB80}"/>
              </a:ext>
            </a:extLst>
          </p:cNvPr>
          <p:cNvSpPr/>
          <p:nvPr/>
        </p:nvSpPr>
        <p:spPr>
          <a:xfrm>
            <a:off x="2409085" y="4531855"/>
            <a:ext cx="357809" cy="410818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39EF9B5-C1BC-2641-8D13-FDB5F66FC615}"/>
              </a:ext>
            </a:extLst>
          </p:cNvPr>
          <p:cNvSpPr/>
          <p:nvPr/>
        </p:nvSpPr>
        <p:spPr>
          <a:xfrm>
            <a:off x="3648163" y="3624081"/>
            <a:ext cx="357809" cy="410818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2D9B818-21D8-EC4F-8423-E25CD4534E25}"/>
              </a:ext>
            </a:extLst>
          </p:cNvPr>
          <p:cNvSpPr/>
          <p:nvPr/>
        </p:nvSpPr>
        <p:spPr>
          <a:xfrm>
            <a:off x="3648163" y="5393246"/>
            <a:ext cx="357809" cy="410818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b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7081EFC-E67D-1C40-AA96-959CA2EDDCA3}"/>
              </a:ext>
            </a:extLst>
          </p:cNvPr>
          <p:cNvSpPr/>
          <p:nvPr/>
        </p:nvSpPr>
        <p:spPr>
          <a:xfrm>
            <a:off x="5616112" y="3624081"/>
            <a:ext cx="357809" cy="410818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c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911050E-4668-7647-99B5-5A037D8B7006}"/>
              </a:ext>
            </a:extLst>
          </p:cNvPr>
          <p:cNvSpPr/>
          <p:nvPr/>
        </p:nvSpPr>
        <p:spPr>
          <a:xfrm>
            <a:off x="5616111" y="5393246"/>
            <a:ext cx="357809" cy="410818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d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AEF2416-925F-DD4B-B5F0-FE85AE11256F}"/>
              </a:ext>
            </a:extLst>
          </p:cNvPr>
          <p:cNvSpPr/>
          <p:nvPr/>
        </p:nvSpPr>
        <p:spPr>
          <a:xfrm>
            <a:off x="6769050" y="4531855"/>
            <a:ext cx="357809" cy="410818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D60E122-3C71-D647-B987-37A1DD294948}"/>
              </a:ext>
            </a:extLst>
          </p:cNvPr>
          <p:cNvCxnSpPr>
            <a:stCxn id="41" idx="7"/>
            <a:endCxn id="42" idx="2"/>
          </p:cNvCxnSpPr>
          <p:nvPr/>
        </p:nvCxnSpPr>
        <p:spPr>
          <a:xfrm flipV="1">
            <a:off x="2714494" y="3829490"/>
            <a:ext cx="933669" cy="762528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E1D3550-714C-4444-85F5-882978387D39}"/>
              </a:ext>
            </a:extLst>
          </p:cNvPr>
          <p:cNvCxnSpPr>
            <a:stCxn id="42" idx="4"/>
            <a:endCxn id="43" idx="0"/>
          </p:cNvCxnSpPr>
          <p:nvPr/>
        </p:nvCxnSpPr>
        <p:spPr>
          <a:xfrm>
            <a:off x="3827068" y="4034899"/>
            <a:ext cx="0" cy="1358347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8B759CC-D11D-064D-AF9E-32FAF599C72A}"/>
              </a:ext>
            </a:extLst>
          </p:cNvPr>
          <p:cNvCxnSpPr>
            <a:stCxn id="42" idx="6"/>
            <a:endCxn id="44" idx="2"/>
          </p:cNvCxnSpPr>
          <p:nvPr/>
        </p:nvCxnSpPr>
        <p:spPr>
          <a:xfrm>
            <a:off x="4005972" y="3829490"/>
            <a:ext cx="1610140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C7521AD-AC1C-7045-A02A-25AFDA3848BB}"/>
              </a:ext>
            </a:extLst>
          </p:cNvPr>
          <p:cNvCxnSpPr>
            <a:cxnSpLocks/>
            <a:stCxn id="45" idx="2"/>
            <a:endCxn id="43" idx="6"/>
          </p:cNvCxnSpPr>
          <p:nvPr/>
        </p:nvCxnSpPr>
        <p:spPr>
          <a:xfrm flipH="1">
            <a:off x="4005972" y="5598655"/>
            <a:ext cx="1610139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3851068-DD89-B54D-9979-1D8DBA464F53}"/>
              </a:ext>
            </a:extLst>
          </p:cNvPr>
          <p:cNvCxnSpPr>
            <a:stCxn id="41" idx="5"/>
            <a:endCxn id="43" idx="2"/>
          </p:cNvCxnSpPr>
          <p:nvPr/>
        </p:nvCxnSpPr>
        <p:spPr>
          <a:xfrm>
            <a:off x="2714494" y="4882510"/>
            <a:ext cx="933669" cy="71614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A6574D6-5E54-3F4E-9434-3C44EE17599F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5921521" y="3974736"/>
            <a:ext cx="899929" cy="617282"/>
          </a:xfrm>
          <a:prstGeom prst="straightConnector1">
            <a:avLst/>
          </a:prstGeom>
          <a:ln w="25400">
            <a:solidFill>
              <a:schemeClr val="bg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836C87F-083C-F446-A472-57F73E6710D8}"/>
              </a:ext>
            </a:extLst>
          </p:cNvPr>
          <p:cNvCxnSpPr>
            <a:endCxn id="46" idx="3"/>
          </p:cNvCxnSpPr>
          <p:nvPr/>
        </p:nvCxnSpPr>
        <p:spPr>
          <a:xfrm flipV="1">
            <a:off x="5973920" y="4882510"/>
            <a:ext cx="847530" cy="570899"/>
          </a:xfrm>
          <a:prstGeom prst="straightConnector1">
            <a:avLst/>
          </a:prstGeom>
          <a:ln w="25400">
            <a:solidFill>
              <a:schemeClr val="bg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94F8D6A-B584-ED47-B5C8-49971F300EED}"/>
              </a:ext>
            </a:extLst>
          </p:cNvPr>
          <p:cNvCxnSpPr>
            <a:stCxn id="45" idx="0"/>
          </p:cNvCxnSpPr>
          <p:nvPr/>
        </p:nvCxnSpPr>
        <p:spPr>
          <a:xfrm flipH="1" flipV="1">
            <a:off x="5795015" y="4034899"/>
            <a:ext cx="1" cy="1358347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7974F39-E72B-FA47-BF24-E557BF36CA82}"/>
              </a:ext>
            </a:extLst>
          </p:cNvPr>
          <p:cNvSpPr txBox="1"/>
          <p:nvPr/>
        </p:nvSpPr>
        <p:spPr>
          <a:xfrm>
            <a:off x="5812936" y="4466795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15,0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84A1D7-FB6B-8941-8D60-A938EA015FA9}"/>
              </a:ext>
            </a:extLst>
          </p:cNvPr>
          <p:cNvSpPr txBox="1"/>
          <p:nvPr/>
        </p:nvSpPr>
        <p:spPr>
          <a:xfrm>
            <a:off x="2991306" y="4800600"/>
            <a:ext cx="277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18767D4-3FFC-2E49-8E91-4EEEA86D9538}"/>
              </a:ext>
            </a:extLst>
          </p:cNvPr>
          <p:cNvSpPr txBox="1"/>
          <p:nvPr/>
        </p:nvSpPr>
        <p:spPr>
          <a:xfrm>
            <a:off x="2955200" y="3922854"/>
            <a:ext cx="277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1DA08AD-4931-654C-9BE6-BBDCECF9470C}"/>
              </a:ext>
            </a:extLst>
          </p:cNvPr>
          <p:cNvSpPr txBox="1"/>
          <p:nvPr/>
        </p:nvSpPr>
        <p:spPr>
          <a:xfrm>
            <a:off x="3831736" y="4466795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25,0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79560EC-E8AB-4C4F-B8DA-6A885FEFCD7D}"/>
              </a:ext>
            </a:extLst>
          </p:cNvPr>
          <p:cNvSpPr txBox="1"/>
          <p:nvPr/>
        </p:nvSpPr>
        <p:spPr>
          <a:xfrm>
            <a:off x="4857588" y="5619690"/>
            <a:ext cx="277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0D6CB2-4F13-864C-BC89-7E5ED42952BE}"/>
              </a:ext>
            </a:extLst>
          </p:cNvPr>
          <p:cNvSpPr txBox="1"/>
          <p:nvPr/>
        </p:nvSpPr>
        <p:spPr>
          <a:xfrm>
            <a:off x="6246538" y="3985396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18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06EDAC-228D-2A44-B47D-EF39F7C4BD23}"/>
              </a:ext>
            </a:extLst>
          </p:cNvPr>
          <p:cNvSpPr txBox="1"/>
          <p:nvPr/>
        </p:nvSpPr>
        <p:spPr>
          <a:xfrm>
            <a:off x="6371485" y="5173195"/>
            <a:ext cx="277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6</a:t>
            </a:r>
          </a:p>
        </p:txBody>
      </p: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2E208AE1-A4BA-3A4E-BCB7-D75F15893071}"/>
              </a:ext>
            </a:extLst>
          </p:cNvPr>
          <p:cNvCxnSpPr>
            <a:stCxn id="42" idx="1"/>
            <a:endCxn id="41" idx="0"/>
          </p:cNvCxnSpPr>
          <p:nvPr/>
        </p:nvCxnSpPr>
        <p:spPr>
          <a:xfrm rot="16200000" flipH="1" flipV="1">
            <a:off x="2720471" y="3551762"/>
            <a:ext cx="847611" cy="1112573"/>
          </a:xfrm>
          <a:prstGeom prst="curvedConnector3">
            <a:avLst>
              <a:gd name="adj1" fmla="val -34068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54535F5-40D2-E141-83C0-ACB1F278C198}"/>
              </a:ext>
            </a:extLst>
          </p:cNvPr>
          <p:cNvSpPr txBox="1"/>
          <p:nvPr/>
        </p:nvSpPr>
        <p:spPr>
          <a:xfrm>
            <a:off x="2524539" y="3344270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12</a:t>
            </a:r>
          </a:p>
        </p:txBody>
      </p: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1845B625-35AF-4E4F-A8BD-3DDCE3B3B29B}"/>
              </a:ext>
            </a:extLst>
          </p:cNvPr>
          <p:cNvCxnSpPr>
            <a:stCxn id="43" idx="3"/>
            <a:endCxn id="41" idx="4"/>
          </p:cNvCxnSpPr>
          <p:nvPr/>
        </p:nvCxnSpPr>
        <p:spPr>
          <a:xfrm rot="5400000" flipH="1">
            <a:off x="2743663" y="4787001"/>
            <a:ext cx="801228" cy="1112573"/>
          </a:xfrm>
          <a:prstGeom prst="curvedConnector3">
            <a:avLst>
              <a:gd name="adj1" fmla="val -36040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332C6DF-9EC7-F840-8800-875026724FCE}"/>
              </a:ext>
            </a:extLst>
          </p:cNvPr>
          <p:cNvSpPr txBox="1"/>
          <p:nvPr/>
        </p:nvSpPr>
        <p:spPr>
          <a:xfrm>
            <a:off x="2961861" y="5649407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12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E31B95C-BF89-A841-A3CF-F0BEA20FD30C}"/>
              </a:ext>
            </a:extLst>
          </p:cNvPr>
          <p:cNvSpPr txBox="1"/>
          <p:nvPr/>
        </p:nvSpPr>
        <p:spPr>
          <a:xfrm>
            <a:off x="4499660" y="4495800"/>
            <a:ext cx="277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6</a:t>
            </a:r>
          </a:p>
        </p:txBody>
      </p: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1829AD2B-5E3C-3948-8E2D-A943E374AB8F}"/>
              </a:ext>
            </a:extLst>
          </p:cNvPr>
          <p:cNvCxnSpPr>
            <a:cxnSpLocks/>
            <a:stCxn id="45" idx="4"/>
            <a:endCxn id="46" idx="4"/>
          </p:cNvCxnSpPr>
          <p:nvPr/>
        </p:nvCxnSpPr>
        <p:spPr>
          <a:xfrm rot="5400000" flipH="1" flipV="1">
            <a:off x="5940789" y="4796899"/>
            <a:ext cx="861391" cy="1152939"/>
          </a:xfrm>
          <a:prstGeom prst="curvedConnector3">
            <a:avLst>
              <a:gd name="adj1" fmla="val -26538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C8666BC-6B8A-E84F-8F6A-2B8D402B1FC4}"/>
              </a:ext>
            </a:extLst>
          </p:cNvPr>
          <p:cNvSpPr txBox="1"/>
          <p:nvPr/>
        </p:nvSpPr>
        <p:spPr>
          <a:xfrm>
            <a:off x="4809398" y="3505200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12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DC3C9E9-0636-2647-8343-A205146C3F0D}"/>
                  </a:ext>
                </a:extLst>
              </p:cNvPr>
              <p:cNvSpPr txBox="1"/>
              <p:nvPr/>
            </p:nvSpPr>
            <p:spPr>
              <a:xfrm>
                <a:off x="3538330" y="6241774"/>
                <a:ext cx="2384627" cy="424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This is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0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DC3C9E9-0636-2647-8343-A205146C3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330" y="6241774"/>
                <a:ext cx="2384627" cy="424732"/>
              </a:xfrm>
              <a:prstGeom prst="rect">
                <a:avLst/>
              </a:prstGeom>
              <a:blipFill>
                <a:blip r:embed="rId8"/>
                <a:stretch>
                  <a:fillRect l="-2660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4B33785-0B51-344D-80F0-82BC02DDB61D}"/>
                  </a:ext>
                </a:extLst>
              </p:cNvPr>
              <p:cNvSpPr txBox="1"/>
              <p:nvPr/>
            </p:nvSpPr>
            <p:spPr>
              <a:xfrm>
                <a:off x="8010939" y="3995530"/>
                <a:ext cx="15696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000" b="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4B33785-0B51-344D-80F0-82BC02DDB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939" y="3995530"/>
                <a:ext cx="1569660" cy="707886"/>
              </a:xfrm>
              <a:prstGeom prst="rect">
                <a:avLst/>
              </a:prstGeom>
              <a:blipFill>
                <a:blip r:embed="rId9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03095C1-1BB3-2242-9214-94FD3CD57784}"/>
                  </a:ext>
                </a:extLst>
              </p:cNvPr>
              <p:cNvSpPr txBox="1"/>
              <p:nvPr/>
            </p:nvSpPr>
            <p:spPr>
              <a:xfrm>
                <a:off x="7593496" y="5188226"/>
                <a:ext cx="342414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Ford-Fulkerson stops, unable to reach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b="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m:t>Cut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m:rPr>
                          <m:nor/>
                        </m:rPr>
                        <a:rPr lang="en-US" sz="2000" b="0" i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m:t>has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m:t>capacity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m:t> 24 =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0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03095C1-1BB3-2242-9214-94FD3CD57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496" y="5188226"/>
                <a:ext cx="3424142" cy="707886"/>
              </a:xfrm>
              <a:prstGeom prst="rect">
                <a:avLst/>
              </a:prstGeom>
              <a:blipFill>
                <a:blip r:embed="rId10"/>
                <a:stretch>
                  <a:fillRect l="-1845" t="-1786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7167E45-D600-B740-8270-3431C2DAEE9E}"/>
              </a:ext>
            </a:extLst>
          </p:cNvPr>
          <p:cNvCxnSpPr>
            <a:cxnSpLocks/>
          </p:cNvCxnSpPr>
          <p:nvPr/>
        </p:nvCxnSpPr>
        <p:spPr>
          <a:xfrm flipV="1">
            <a:off x="3953572" y="3931527"/>
            <a:ext cx="1714940" cy="1478673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07A834E-7847-3F4E-8F22-59167F33B088}"/>
              </a:ext>
            </a:extLst>
          </p:cNvPr>
          <p:cNvSpPr txBox="1"/>
          <p:nvPr/>
        </p:nvSpPr>
        <p:spPr>
          <a:xfrm>
            <a:off x="6523885" y="5924490"/>
            <a:ext cx="277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6</a:t>
            </a:r>
          </a:p>
        </p:txBody>
      </p:sp>
      <p:cxnSp>
        <p:nvCxnSpPr>
          <p:cNvPr id="74" name="Curved Connector 67">
            <a:extLst>
              <a:ext uri="{FF2B5EF4-FFF2-40B4-BE49-F238E27FC236}">
                <a16:creationId xmlns:a16="http://schemas.microsoft.com/office/drawing/2014/main" id="{BA5CA9C0-4B82-734B-81AD-C92703030532}"/>
              </a:ext>
            </a:extLst>
          </p:cNvPr>
          <p:cNvCxnSpPr>
            <a:cxnSpLocks/>
            <a:stCxn id="44" idx="0"/>
            <a:endCxn id="46" idx="0"/>
          </p:cNvCxnSpPr>
          <p:nvPr/>
        </p:nvCxnSpPr>
        <p:spPr>
          <a:xfrm rot="16200000" flipH="1">
            <a:off x="5917599" y="3501499"/>
            <a:ext cx="907774" cy="1152938"/>
          </a:xfrm>
          <a:prstGeom prst="curvedConnector3">
            <a:avLst>
              <a:gd name="adj1" fmla="val -25182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5AE3616-848C-1B4D-8002-068763191834}"/>
              </a:ext>
            </a:extLst>
          </p:cNvPr>
          <p:cNvSpPr txBox="1"/>
          <p:nvPr/>
        </p:nvSpPr>
        <p:spPr>
          <a:xfrm>
            <a:off x="6618207" y="3276600"/>
            <a:ext cx="277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2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3607171-DAEB-3246-AA7D-976626A2FE06}"/>
              </a:ext>
            </a:extLst>
          </p:cNvPr>
          <p:cNvCxnSpPr/>
          <p:nvPr/>
        </p:nvCxnSpPr>
        <p:spPr>
          <a:xfrm>
            <a:off x="4792743" y="3111289"/>
            <a:ext cx="0" cy="3090814"/>
          </a:xfrm>
          <a:prstGeom prst="line">
            <a:avLst/>
          </a:prstGeom>
          <a:ln w="2540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44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14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5" grpId="0"/>
      <p:bldP spid="56" grpId="0"/>
      <p:bldP spid="57" grpId="0"/>
      <p:bldP spid="58" grpId="0"/>
      <p:bldP spid="59" grpId="0"/>
      <p:bldP spid="60" grpId="0"/>
      <p:bldP spid="61" grpId="0"/>
      <p:bldP spid="63" grpId="0"/>
      <p:bldP spid="65" grpId="0"/>
      <p:bldP spid="66" grpId="0"/>
      <p:bldP spid="68" grpId="0"/>
      <p:bldP spid="69" grpId="0"/>
      <p:bldP spid="70" grpId="0"/>
      <p:bldP spid="71" grpId="0"/>
      <p:bldP spid="73" grpId="0"/>
      <p:bldP spid="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 83">
            <a:extLst>
              <a:ext uri="{FF2B5EF4-FFF2-40B4-BE49-F238E27FC236}">
                <a16:creationId xmlns:a16="http://schemas.microsoft.com/office/drawing/2014/main" id="{E354CCC0-B997-5342-AB36-D9296D815FBB}"/>
              </a:ext>
            </a:extLst>
          </p:cNvPr>
          <p:cNvSpPr/>
          <p:nvPr/>
        </p:nvSpPr>
        <p:spPr>
          <a:xfrm>
            <a:off x="4570137" y="1434871"/>
            <a:ext cx="3687294" cy="2934645"/>
          </a:xfrm>
          <a:custGeom>
            <a:avLst/>
            <a:gdLst>
              <a:gd name="connsiteX0" fmla="*/ 1252331 w 3687294"/>
              <a:gd name="connsiteY0" fmla="*/ 20190 h 2934645"/>
              <a:gd name="connsiteX1" fmla="*/ 417444 w 3687294"/>
              <a:gd name="connsiteY1" fmla="*/ 537025 h 2934645"/>
              <a:gd name="connsiteX2" fmla="*/ 0 w 3687294"/>
              <a:gd name="connsiteY2" fmla="*/ 1272520 h 2934645"/>
              <a:gd name="connsiteX3" fmla="*/ 417444 w 3687294"/>
              <a:gd name="connsiteY3" fmla="*/ 2107407 h 2934645"/>
              <a:gd name="connsiteX4" fmla="*/ 1272209 w 3687294"/>
              <a:gd name="connsiteY4" fmla="*/ 2922416 h 2934645"/>
              <a:gd name="connsiteX5" fmla="*/ 3120887 w 3687294"/>
              <a:gd name="connsiteY5" fmla="*/ 2504972 h 2934645"/>
              <a:gd name="connsiteX6" fmla="*/ 3677478 w 3687294"/>
              <a:gd name="connsiteY6" fmla="*/ 1292399 h 2934645"/>
              <a:gd name="connsiteX7" fmla="*/ 2763078 w 3687294"/>
              <a:gd name="connsiteY7" fmla="*/ 218972 h 2934645"/>
              <a:gd name="connsiteX8" fmla="*/ 1252331 w 3687294"/>
              <a:gd name="connsiteY8" fmla="*/ 20190 h 293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7294" h="2934645">
                <a:moveTo>
                  <a:pt x="1252331" y="20190"/>
                </a:moveTo>
                <a:cubicBezTo>
                  <a:pt x="861392" y="73199"/>
                  <a:pt x="626166" y="328303"/>
                  <a:pt x="417444" y="537025"/>
                </a:cubicBezTo>
                <a:cubicBezTo>
                  <a:pt x="208722" y="745747"/>
                  <a:pt x="0" y="1010790"/>
                  <a:pt x="0" y="1272520"/>
                </a:cubicBezTo>
                <a:cubicBezTo>
                  <a:pt x="0" y="1534250"/>
                  <a:pt x="205409" y="1832424"/>
                  <a:pt x="417444" y="2107407"/>
                </a:cubicBezTo>
                <a:cubicBezTo>
                  <a:pt x="629479" y="2382390"/>
                  <a:pt x="821635" y="2856155"/>
                  <a:pt x="1272209" y="2922416"/>
                </a:cubicBezTo>
                <a:cubicBezTo>
                  <a:pt x="1722783" y="2988677"/>
                  <a:pt x="2720009" y="2776642"/>
                  <a:pt x="3120887" y="2504972"/>
                </a:cubicBezTo>
                <a:cubicBezTo>
                  <a:pt x="3521765" y="2233302"/>
                  <a:pt x="3737113" y="1673399"/>
                  <a:pt x="3677478" y="1292399"/>
                </a:cubicBezTo>
                <a:cubicBezTo>
                  <a:pt x="3617843" y="911399"/>
                  <a:pt x="3167269" y="424381"/>
                  <a:pt x="2763078" y="218972"/>
                </a:cubicBezTo>
                <a:cubicBezTo>
                  <a:pt x="2358887" y="13563"/>
                  <a:pt x="1643270" y="-32819"/>
                  <a:pt x="1252331" y="20190"/>
                </a:cubicBezTo>
                <a:close/>
              </a:path>
            </a:pathLst>
          </a:custGeom>
          <a:solidFill>
            <a:srgbClr val="0078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99E0CA56-BA8A-CD4F-983F-DBE215BCAEF0}"/>
              </a:ext>
            </a:extLst>
          </p:cNvPr>
          <p:cNvSpPr/>
          <p:nvPr/>
        </p:nvSpPr>
        <p:spPr>
          <a:xfrm>
            <a:off x="1272622" y="1280206"/>
            <a:ext cx="3492046" cy="3367994"/>
          </a:xfrm>
          <a:custGeom>
            <a:avLst/>
            <a:gdLst>
              <a:gd name="connsiteX0" fmla="*/ 74750 w 3231689"/>
              <a:gd name="connsiteY0" fmla="*/ 1376112 h 3367994"/>
              <a:gd name="connsiteX1" fmla="*/ 929516 w 3231689"/>
              <a:gd name="connsiteY1" fmla="*/ 342442 h 3367994"/>
              <a:gd name="connsiteX2" fmla="*/ 2996855 w 3231689"/>
              <a:gd name="connsiteY2" fmla="*/ 64146 h 3367994"/>
              <a:gd name="connsiteX3" fmla="*/ 2559533 w 3231689"/>
              <a:gd name="connsiteY3" fmla="*/ 1435746 h 3367994"/>
              <a:gd name="connsiteX4" fmla="*/ 3195637 w 3231689"/>
              <a:gd name="connsiteY4" fmla="*/ 3264546 h 3367994"/>
              <a:gd name="connsiteX5" fmla="*/ 1267446 w 3231689"/>
              <a:gd name="connsiteY5" fmla="*/ 3026007 h 3367994"/>
              <a:gd name="connsiteX6" fmla="*/ 174142 w 3231689"/>
              <a:gd name="connsiteY6" fmla="*/ 2071851 h 3367994"/>
              <a:gd name="connsiteX7" fmla="*/ 74750 w 3231689"/>
              <a:gd name="connsiteY7" fmla="*/ 1376112 h 336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1689" h="3367994">
                <a:moveTo>
                  <a:pt x="74750" y="1376112"/>
                </a:moveTo>
                <a:cubicBezTo>
                  <a:pt x="200646" y="1087877"/>
                  <a:pt x="442499" y="561103"/>
                  <a:pt x="929516" y="342442"/>
                </a:cubicBezTo>
                <a:cubicBezTo>
                  <a:pt x="1416534" y="123781"/>
                  <a:pt x="2725186" y="-118071"/>
                  <a:pt x="2996855" y="64146"/>
                </a:cubicBezTo>
                <a:cubicBezTo>
                  <a:pt x="3268524" y="246363"/>
                  <a:pt x="2526403" y="902346"/>
                  <a:pt x="2559533" y="1435746"/>
                </a:cubicBezTo>
                <a:cubicBezTo>
                  <a:pt x="2592663" y="1969146"/>
                  <a:pt x="3410985" y="2999503"/>
                  <a:pt x="3195637" y="3264546"/>
                </a:cubicBezTo>
                <a:cubicBezTo>
                  <a:pt x="2980289" y="3529590"/>
                  <a:pt x="1771029" y="3224790"/>
                  <a:pt x="1267446" y="3026007"/>
                </a:cubicBezTo>
                <a:cubicBezTo>
                  <a:pt x="763864" y="2827225"/>
                  <a:pt x="366299" y="2346834"/>
                  <a:pt x="174142" y="2071851"/>
                </a:cubicBezTo>
                <a:cubicBezTo>
                  <a:pt x="-18015" y="1796869"/>
                  <a:pt x="-51146" y="1664347"/>
                  <a:pt x="74750" y="13761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sp>
        <p:nvSpPr>
          <p:cNvPr id="78" name="Oval 77">
            <a:extLst>
              <a:ext uri="{FF2B5EF4-FFF2-40B4-BE49-F238E27FC236}">
                <a16:creationId xmlns:a16="http://schemas.microsoft.com/office/drawing/2014/main" id="{A7043B22-0F37-0642-823A-E3ACA038F284}"/>
              </a:ext>
            </a:extLst>
          </p:cNvPr>
          <p:cNvSpPr/>
          <p:nvPr/>
        </p:nvSpPr>
        <p:spPr>
          <a:xfrm>
            <a:off x="1669774" y="2708887"/>
            <a:ext cx="477078" cy="536713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s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EBF7BFC-24AD-6146-94BE-422595E16091}"/>
              </a:ext>
            </a:extLst>
          </p:cNvPr>
          <p:cNvSpPr/>
          <p:nvPr/>
        </p:nvSpPr>
        <p:spPr>
          <a:xfrm>
            <a:off x="7277825" y="2708886"/>
            <a:ext cx="477078" cy="536713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C252346-ADBC-EA46-8F48-7A5302602992}"/>
              </a:ext>
            </a:extLst>
          </p:cNvPr>
          <p:cNvSpPr/>
          <p:nvPr/>
        </p:nvSpPr>
        <p:spPr>
          <a:xfrm>
            <a:off x="3593721" y="1796720"/>
            <a:ext cx="477078" cy="536713"/>
          </a:xfrm>
          <a:prstGeom prst="ellips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u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BC3A1B8-EB64-D142-BF28-E726F1B27C4A}"/>
              </a:ext>
            </a:extLst>
          </p:cNvPr>
          <p:cNvSpPr/>
          <p:nvPr/>
        </p:nvSpPr>
        <p:spPr>
          <a:xfrm>
            <a:off x="3593721" y="3457634"/>
            <a:ext cx="477078" cy="536713"/>
          </a:xfrm>
          <a:prstGeom prst="ellips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y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EE457B3-E078-9243-9469-B80ED85CF600}"/>
              </a:ext>
            </a:extLst>
          </p:cNvPr>
          <p:cNvSpPr/>
          <p:nvPr/>
        </p:nvSpPr>
        <p:spPr>
          <a:xfrm>
            <a:off x="5528539" y="3457633"/>
            <a:ext cx="477078" cy="536713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x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AFFB42A-3722-A448-B523-8BC97234E526}"/>
              </a:ext>
            </a:extLst>
          </p:cNvPr>
          <p:cNvSpPr/>
          <p:nvPr/>
        </p:nvSpPr>
        <p:spPr>
          <a:xfrm>
            <a:off x="5711688" y="1796720"/>
            <a:ext cx="477078" cy="536713"/>
          </a:xfrm>
          <a:prstGeom prst="ellips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v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B3F80BB-8BBE-C74F-88AC-D9D8D1E6D803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4070799" y="2065077"/>
            <a:ext cx="1640889" cy="9994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C3C81CD-EAC0-E042-8017-2357F9E23F63}"/>
              </a:ext>
            </a:extLst>
          </p:cNvPr>
          <p:cNvCxnSpPr>
            <a:cxnSpLocks/>
            <a:endCxn id="82" idx="6"/>
          </p:cNvCxnSpPr>
          <p:nvPr/>
        </p:nvCxnSpPr>
        <p:spPr>
          <a:xfrm flipH="1" flipV="1">
            <a:off x="4070799" y="3725991"/>
            <a:ext cx="1467040" cy="39484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B72C9DF-B996-484A-B7AE-C40A85696543}"/>
                  </a:ext>
                </a:extLst>
              </p:cNvPr>
              <p:cNvSpPr txBox="1"/>
              <p:nvPr/>
            </p:nvSpPr>
            <p:spPr>
              <a:xfrm>
                <a:off x="553279" y="4612547"/>
                <a:ext cx="10793895" cy="1998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We have 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m:rPr>
                        <m:nor/>
                      </m:rPr>
                      <a:rPr lang="en-US" sz="2400" b="0" i="0" smtClean="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cut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because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not reachable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smtClean="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in</m:t>
                    </m:r>
                    <m:r>
                      <m:rPr>
                        <m:nor/>
                      </m:rPr>
                      <a:rPr lang="en-US" sz="2400" b="0" i="0" smtClean="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Why did the forward edge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not exist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? (If it did,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would have been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b="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Because it is carrying  as much flow as its capacity!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Why did backward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not exist? (If it did,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would have been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Because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carrying 0 flow!</a:t>
                </a: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B72C9DF-B996-484A-B7AE-C40A85696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79" y="4612547"/>
                <a:ext cx="10793895" cy="1998239"/>
              </a:xfrm>
              <a:prstGeom prst="rect">
                <a:avLst/>
              </a:prstGeom>
              <a:blipFill>
                <a:blip r:embed="rId7"/>
                <a:stretch>
                  <a:fillRect l="-791" t="-2141" b="-70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B7F3E4-DAD3-4A30-AD26-0673CF0D6A40}"/>
              </a:ext>
            </a:extLst>
          </p:cNvPr>
          <p:cNvSpPr/>
          <p:nvPr/>
        </p:nvSpPr>
        <p:spPr>
          <a:xfrm rot="20071929" flipV="1">
            <a:off x="2036983" y="2438242"/>
            <a:ext cx="1652729" cy="126753"/>
          </a:xfrm>
          <a:custGeom>
            <a:avLst/>
            <a:gdLst>
              <a:gd name="connsiteX0" fmla="*/ 0 w 1905000"/>
              <a:gd name="connsiteY0" fmla="*/ 166523 h 321767"/>
              <a:gd name="connsiteX1" fmla="*/ 152400 w 1905000"/>
              <a:gd name="connsiteY1" fmla="*/ 166523 h 321767"/>
              <a:gd name="connsiteX2" fmla="*/ 304800 w 1905000"/>
              <a:gd name="connsiteY2" fmla="*/ 166523 h 321767"/>
              <a:gd name="connsiteX3" fmla="*/ 457200 w 1905000"/>
              <a:gd name="connsiteY3" fmla="*/ 2693 h 321767"/>
              <a:gd name="connsiteX4" fmla="*/ 609600 w 1905000"/>
              <a:gd name="connsiteY4" fmla="*/ 318923 h 321767"/>
              <a:gd name="connsiteX5" fmla="*/ 762000 w 1905000"/>
              <a:gd name="connsiteY5" fmla="*/ 6503 h 321767"/>
              <a:gd name="connsiteX6" fmla="*/ 914400 w 1905000"/>
              <a:gd name="connsiteY6" fmla="*/ 311303 h 321767"/>
              <a:gd name="connsiteX7" fmla="*/ 1066800 w 1905000"/>
              <a:gd name="connsiteY7" fmla="*/ 14123 h 321767"/>
              <a:gd name="connsiteX8" fmla="*/ 1219200 w 1905000"/>
              <a:gd name="connsiteY8" fmla="*/ 318923 h 321767"/>
              <a:gd name="connsiteX9" fmla="*/ 1352550 w 1905000"/>
              <a:gd name="connsiteY9" fmla="*/ 14123 h 321767"/>
              <a:gd name="connsiteX10" fmla="*/ 1512570 w 1905000"/>
              <a:gd name="connsiteY10" fmla="*/ 318923 h 321767"/>
              <a:gd name="connsiteX11" fmla="*/ 1600200 w 1905000"/>
              <a:gd name="connsiteY11" fmla="*/ 166523 h 321767"/>
              <a:gd name="connsiteX12" fmla="*/ 1752600 w 1905000"/>
              <a:gd name="connsiteY12" fmla="*/ 166523 h 321767"/>
              <a:gd name="connsiteX13" fmla="*/ 1905000 w 1905000"/>
              <a:gd name="connsiteY13" fmla="*/ 166523 h 321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05000" h="321767">
                <a:moveTo>
                  <a:pt x="0" y="166523"/>
                </a:moveTo>
                <a:lnTo>
                  <a:pt x="152400" y="166523"/>
                </a:lnTo>
                <a:cubicBezTo>
                  <a:pt x="203200" y="166523"/>
                  <a:pt x="254000" y="193828"/>
                  <a:pt x="304800" y="166523"/>
                </a:cubicBezTo>
                <a:cubicBezTo>
                  <a:pt x="355600" y="139218"/>
                  <a:pt x="406400" y="-22707"/>
                  <a:pt x="457200" y="2693"/>
                </a:cubicBezTo>
                <a:cubicBezTo>
                  <a:pt x="508000" y="28093"/>
                  <a:pt x="558800" y="318288"/>
                  <a:pt x="609600" y="318923"/>
                </a:cubicBezTo>
                <a:cubicBezTo>
                  <a:pt x="660400" y="319558"/>
                  <a:pt x="711200" y="7773"/>
                  <a:pt x="762000" y="6503"/>
                </a:cubicBezTo>
                <a:cubicBezTo>
                  <a:pt x="812800" y="5233"/>
                  <a:pt x="863600" y="310033"/>
                  <a:pt x="914400" y="311303"/>
                </a:cubicBezTo>
                <a:cubicBezTo>
                  <a:pt x="965200" y="312573"/>
                  <a:pt x="1016000" y="12853"/>
                  <a:pt x="1066800" y="14123"/>
                </a:cubicBezTo>
                <a:cubicBezTo>
                  <a:pt x="1117600" y="15393"/>
                  <a:pt x="1171575" y="318923"/>
                  <a:pt x="1219200" y="318923"/>
                </a:cubicBezTo>
                <a:cubicBezTo>
                  <a:pt x="1266825" y="318923"/>
                  <a:pt x="1303655" y="14123"/>
                  <a:pt x="1352550" y="14123"/>
                </a:cubicBezTo>
                <a:cubicBezTo>
                  <a:pt x="1401445" y="14123"/>
                  <a:pt x="1471295" y="293523"/>
                  <a:pt x="1512570" y="318923"/>
                </a:cubicBezTo>
                <a:cubicBezTo>
                  <a:pt x="1553845" y="344323"/>
                  <a:pt x="1560195" y="191923"/>
                  <a:pt x="1600200" y="166523"/>
                </a:cubicBezTo>
                <a:cubicBezTo>
                  <a:pt x="1640205" y="141123"/>
                  <a:pt x="1752600" y="166523"/>
                  <a:pt x="1752600" y="166523"/>
                </a:cubicBezTo>
                <a:cubicBezTo>
                  <a:pt x="1803400" y="166523"/>
                  <a:pt x="1876425" y="160173"/>
                  <a:pt x="1905000" y="166523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9FAEE67-F34D-4197-B7A2-B85CA8E384EF}"/>
              </a:ext>
            </a:extLst>
          </p:cNvPr>
          <p:cNvSpPr/>
          <p:nvPr/>
        </p:nvSpPr>
        <p:spPr>
          <a:xfrm rot="1217540" flipV="1">
            <a:off x="2048861" y="3347058"/>
            <a:ext cx="1602077" cy="123262"/>
          </a:xfrm>
          <a:custGeom>
            <a:avLst/>
            <a:gdLst>
              <a:gd name="connsiteX0" fmla="*/ 0 w 1905000"/>
              <a:gd name="connsiteY0" fmla="*/ 166523 h 321767"/>
              <a:gd name="connsiteX1" fmla="*/ 152400 w 1905000"/>
              <a:gd name="connsiteY1" fmla="*/ 166523 h 321767"/>
              <a:gd name="connsiteX2" fmla="*/ 304800 w 1905000"/>
              <a:gd name="connsiteY2" fmla="*/ 166523 h 321767"/>
              <a:gd name="connsiteX3" fmla="*/ 457200 w 1905000"/>
              <a:gd name="connsiteY3" fmla="*/ 2693 h 321767"/>
              <a:gd name="connsiteX4" fmla="*/ 609600 w 1905000"/>
              <a:gd name="connsiteY4" fmla="*/ 318923 h 321767"/>
              <a:gd name="connsiteX5" fmla="*/ 762000 w 1905000"/>
              <a:gd name="connsiteY5" fmla="*/ 6503 h 321767"/>
              <a:gd name="connsiteX6" fmla="*/ 914400 w 1905000"/>
              <a:gd name="connsiteY6" fmla="*/ 311303 h 321767"/>
              <a:gd name="connsiteX7" fmla="*/ 1066800 w 1905000"/>
              <a:gd name="connsiteY7" fmla="*/ 14123 h 321767"/>
              <a:gd name="connsiteX8" fmla="*/ 1219200 w 1905000"/>
              <a:gd name="connsiteY8" fmla="*/ 318923 h 321767"/>
              <a:gd name="connsiteX9" fmla="*/ 1352550 w 1905000"/>
              <a:gd name="connsiteY9" fmla="*/ 14123 h 321767"/>
              <a:gd name="connsiteX10" fmla="*/ 1512570 w 1905000"/>
              <a:gd name="connsiteY10" fmla="*/ 318923 h 321767"/>
              <a:gd name="connsiteX11" fmla="*/ 1600200 w 1905000"/>
              <a:gd name="connsiteY11" fmla="*/ 166523 h 321767"/>
              <a:gd name="connsiteX12" fmla="*/ 1752600 w 1905000"/>
              <a:gd name="connsiteY12" fmla="*/ 166523 h 321767"/>
              <a:gd name="connsiteX13" fmla="*/ 1905000 w 1905000"/>
              <a:gd name="connsiteY13" fmla="*/ 166523 h 321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05000" h="321767">
                <a:moveTo>
                  <a:pt x="0" y="166523"/>
                </a:moveTo>
                <a:lnTo>
                  <a:pt x="152400" y="166523"/>
                </a:lnTo>
                <a:cubicBezTo>
                  <a:pt x="203200" y="166523"/>
                  <a:pt x="254000" y="193828"/>
                  <a:pt x="304800" y="166523"/>
                </a:cubicBezTo>
                <a:cubicBezTo>
                  <a:pt x="355600" y="139218"/>
                  <a:pt x="406400" y="-22707"/>
                  <a:pt x="457200" y="2693"/>
                </a:cubicBezTo>
                <a:cubicBezTo>
                  <a:pt x="508000" y="28093"/>
                  <a:pt x="558800" y="318288"/>
                  <a:pt x="609600" y="318923"/>
                </a:cubicBezTo>
                <a:cubicBezTo>
                  <a:pt x="660400" y="319558"/>
                  <a:pt x="711200" y="7773"/>
                  <a:pt x="762000" y="6503"/>
                </a:cubicBezTo>
                <a:cubicBezTo>
                  <a:pt x="812800" y="5233"/>
                  <a:pt x="863600" y="310033"/>
                  <a:pt x="914400" y="311303"/>
                </a:cubicBezTo>
                <a:cubicBezTo>
                  <a:pt x="965200" y="312573"/>
                  <a:pt x="1016000" y="12853"/>
                  <a:pt x="1066800" y="14123"/>
                </a:cubicBezTo>
                <a:cubicBezTo>
                  <a:pt x="1117600" y="15393"/>
                  <a:pt x="1171575" y="318923"/>
                  <a:pt x="1219200" y="318923"/>
                </a:cubicBezTo>
                <a:cubicBezTo>
                  <a:pt x="1266825" y="318923"/>
                  <a:pt x="1303655" y="14123"/>
                  <a:pt x="1352550" y="14123"/>
                </a:cubicBezTo>
                <a:cubicBezTo>
                  <a:pt x="1401445" y="14123"/>
                  <a:pt x="1471295" y="293523"/>
                  <a:pt x="1512570" y="318923"/>
                </a:cubicBezTo>
                <a:cubicBezTo>
                  <a:pt x="1553845" y="344323"/>
                  <a:pt x="1560195" y="191923"/>
                  <a:pt x="1600200" y="166523"/>
                </a:cubicBezTo>
                <a:cubicBezTo>
                  <a:pt x="1640205" y="141123"/>
                  <a:pt x="1752600" y="166523"/>
                  <a:pt x="1752600" y="166523"/>
                </a:cubicBezTo>
                <a:cubicBezTo>
                  <a:pt x="1803400" y="166523"/>
                  <a:pt x="1876425" y="160173"/>
                  <a:pt x="1905000" y="166523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D827D6B-7449-427F-9C54-FF871728436C}"/>
              </a:ext>
            </a:extLst>
          </p:cNvPr>
          <p:cNvSpPr/>
          <p:nvPr/>
        </p:nvSpPr>
        <p:spPr>
          <a:xfrm rot="2009328" flipV="1">
            <a:off x="6057221" y="2448232"/>
            <a:ext cx="1353663" cy="147161"/>
          </a:xfrm>
          <a:custGeom>
            <a:avLst/>
            <a:gdLst>
              <a:gd name="connsiteX0" fmla="*/ 0 w 1905000"/>
              <a:gd name="connsiteY0" fmla="*/ 166523 h 321767"/>
              <a:gd name="connsiteX1" fmla="*/ 152400 w 1905000"/>
              <a:gd name="connsiteY1" fmla="*/ 166523 h 321767"/>
              <a:gd name="connsiteX2" fmla="*/ 304800 w 1905000"/>
              <a:gd name="connsiteY2" fmla="*/ 166523 h 321767"/>
              <a:gd name="connsiteX3" fmla="*/ 457200 w 1905000"/>
              <a:gd name="connsiteY3" fmla="*/ 2693 h 321767"/>
              <a:gd name="connsiteX4" fmla="*/ 609600 w 1905000"/>
              <a:gd name="connsiteY4" fmla="*/ 318923 h 321767"/>
              <a:gd name="connsiteX5" fmla="*/ 762000 w 1905000"/>
              <a:gd name="connsiteY5" fmla="*/ 6503 h 321767"/>
              <a:gd name="connsiteX6" fmla="*/ 914400 w 1905000"/>
              <a:gd name="connsiteY6" fmla="*/ 311303 h 321767"/>
              <a:gd name="connsiteX7" fmla="*/ 1066800 w 1905000"/>
              <a:gd name="connsiteY7" fmla="*/ 14123 h 321767"/>
              <a:gd name="connsiteX8" fmla="*/ 1219200 w 1905000"/>
              <a:gd name="connsiteY8" fmla="*/ 318923 h 321767"/>
              <a:gd name="connsiteX9" fmla="*/ 1352550 w 1905000"/>
              <a:gd name="connsiteY9" fmla="*/ 14123 h 321767"/>
              <a:gd name="connsiteX10" fmla="*/ 1512570 w 1905000"/>
              <a:gd name="connsiteY10" fmla="*/ 318923 h 321767"/>
              <a:gd name="connsiteX11" fmla="*/ 1600200 w 1905000"/>
              <a:gd name="connsiteY11" fmla="*/ 166523 h 321767"/>
              <a:gd name="connsiteX12" fmla="*/ 1752600 w 1905000"/>
              <a:gd name="connsiteY12" fmla="*/ 166523 h 321767"/>
              <a:gd name="connsiteX13" fmla="*/ 1905000 w 1905000"/>
              <a:gd name="connsiteY13" fmla="*/ 166523 h 321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05000" h="321767">
                <a:moveTo>
                  <a:pt x="0" y="166523"/>
                </a:moveTo>
                <a:lnTo>
                  <a:pt x="152400" y="166523"/>
                </a:lnTo>
                <a:cubicBezTo>
                  <a:pt x="203200" y="166523"/>
                  <a:pt x="254000" y="193828"/>
                  <a:pt x="304800" y="166523"/>
                </a:cubicBezTo>
                <a:cubicBezTo>
                  <a:pt x="355600" y="139218"/>
                  <a:pt x="406400" y="-22707"/>
                  <a:pt x="457200" y="2693"/>
                </a:cubicBezTo>
                <a:cubicBezTo>
                  <a:pt x="508000" y="28093"/>
                  <a:pt x="558800" y="318288"/>
                  <a:pt x="609600" y="318923"/>
                </a:cubicBezTo>
                <a:cubicBezTo>
                  <a:pt x="660400" y="319558"/>
                  <a:pt x="711200" y="7773"/>
                  <a:pt x="762000" y="6503"/>
                </a:cubicBezTo>
                <a:cubicBezTo>
                  <a:pt x="812800" y="5233"/>
                  <a:pt x="863600" y="310033"/>
                  <a:pt x="914400" y="311303"/>
                </a:cubicBezTo>
                <a:cubicBezTo>
                  <a:pt x="965200" y="312573"/>
                  <a:pt x="1016000" y="12853"/>
                  <a:pt x="1066800" y="14123"/>
                </a:cubicBezTo>
                <a:cubicBezTo>
                  <a:pt x="1117600" y="15393"/>
                  <a:pt x="1171575" y="318923"/>
                  <a:pt x="1219200" y="318923"/>
                </a:cubicBezTo>
                <a:cubicBezTo>
                  <a:pt x="1266825" y="318923"/>
                  <a:pt x="1303655" y="14123"/>
                  <a:pt x="1352550" y="14123"/>
                </a:cubicBezTo>
                <a:cubicBezTo>
                  <a:pt x="1401445" y="14123"/>
                  <a:pt x="1471295" y="293523"/>
                  <a:pt x="1512570" y="318923"/>
                </a:cubicBezTo>
                <a:cubicBezTo>
                  <a:pt x="1553845" y="344323"/>
                  <a:pt x="1560195" y="191923"/>
                  <a:pt x="1600200" y="166523"/>
                </a:cubicBezTo>
                <a:cubicBezTo>
                  <a:pt x="1640205" y="141123"/>
                  <a:pt x="1752600" y="166523"/>
                  <a:pt x="1752600" y="166523"/>
                </a:cubicBezTo>
                <a:cubicBezTo>
                  <a:pt x="1803400" y="166523"/>
                  <a:pt x="1876425" y="160173"/>
                  <a:pt x="1905000" y="166523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5588CCE-B30C-47A9-9043-FEBE79BE24B9}"/>
              </a:ext>
            </a:extLst>
          </p:cNvPr>
          <p:cNvSpPr/>
          <p:nvPr/>
        </p:nvSpPr>
        <p:spPr>
          <a:xfrm rot="20203179" flipV="1">
            <a:off x="5922827" y="3235863"/>
            <a:ext cx="1410970" cy="176127"/>
          </a:xfrm>
          <a:custGeom>
            <a:avLst/>
            <a:gdLst>
              <a:gd name="connsiteX0" fmla="*/ 0 w 1905000"/>
              <a:gd name="connsiteY0" fmla="*/ 166523 h 321767"/>
              <a:gd name="connsiteX1" fmla="*/ 152400 w 1905000"/>
              <a:gd name="connsiteY1" fmla="*/ 166523 h 321767"/>
              <a:gd name="connsiteX2" fmla="*/ 304800 w 1905000"/>
              <a:gd name="connsiteY2" fmla="*/ 166523 h 321767"/>
              <a:gd name="connsiteX3" fmla="*/ 457200 w 1905000"/>
              <a:gd name="connsiteY3" fmla="*/ 2693 h 321767"/>
              <a:gd name="connsiteX4" fmla="*/ 609600 w 1905000"/>
              <a:gd name="connsiteY4" fmla="*/ 318923 h 321767"/>
              <a:gd name="connsiteX5" fmla="*/ 762000 w 1905000"/>
              <a:gd name="connsiteY5" fmla="*/ 6503 h 321767"/>
              <a:gd name="connsiteX6" fmla="*/ 914400 w 1905000"/>
              <a:gd name="connsiteY6" fmla="*/ 311303 h 321767"/>
              <a:gd name="connsiteX7" fmla="*/ 1066800 w 1905000"/>
              <a:gd name="connsiteY7" fmla="*/ 14123 h 321767"/>
              <a:gd name="connsiteX8" fmla="*/ 1219200 w 1905000"/>
              <a:gd name="connsiteY8" fmla="*/ 318923 h 321767"/>
              <a:gd name="connsiteX9" fmla="*/ 1352550 w 1905000"/>
              <a:gd name="connsiteY9" fmla="*/ 14123 h 321767"/>
              <a:gd name="connsiteX10" fmla="*/ 1512570 w 1905000"/>
              <a:gd name="connsiteY10" fmla="*/ 318923 h 321767"/>
              <a:gd name="connsiteX11" fmla="*/ 1600200 w 1905000"/>
              <a:gd name="connsiteY11" fmla="*/ 166523 h 321767"/>
              <a:gd name="connsiteX12" fmla="*/ 1752600 w 1905000"/>
              <a:gd name="connsiteY12" fmla="*/ 166523 h 321767"/>
              <a:gd name="connsiteX13" fmla="*/ 1905000 w 1905000"/>
              <a:gd name="connsiteY13" fmla="*/ 166523 h 321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05000" h="321767">
                <a:moveTo>
                  <a:pt x="0" y="166523"/>
                </a:moveTo>
                <a:lnTo>
                  <a:pt x="152400" y="166523"/>
                </a:lnTo>
                <a:cubicBezTo>
                  <a:pt x="203200" y="166523"/>
                  <a:pt x="254000" y="193828"/>
                  <a:pt x="304800" y="166523"/>
                </a:cubicBezTo>
                <a:cubicBezTo>
                  <a:pt x="355600" y="139218"/>
                  <a:pt x="406400" y="-22707"/>
                  <a:pt x="457200" y="2693"/>
                </a:cubicBezTo>
                <a:cubicBezTo>
                  <a:pt x="508000" y="28093"/>
                  <a:pt x="558800" y="318288"/>
                  <a:pt x="609600" y="318923"/>
                </a:cubicBezTo>
                <a:cubicBezTo>
                  <a:pt x="660400" y="319558"/>
                  <a:pt x="711200" y="7773"/>
                  <a:pt x="762000" y="6503"/>
                </a:cubicBezTo>
                <a:cubicBezTo>
                  <a:pt x="812800" y="5233"/>
                  <a:pt x="863600" y="310033"/>
                  <a:pt x="914400" y="311303"/>
                </a:cubicBezTo>
                <a:cubicBezTo>
                  <a:pt x="965200" y="312573"/>
                  <a:pt x="1016000" y="12853"/>
                  <a:pt x="1066800" y="14123"/>
                </a:cubicBezTo>
                <a:cubicBezTo>
                  <a:pt x="1117600" y="15393"/>
                  <a:pt x="1171575" y="318923"/>
                  <a:pt x="1219200" y="318923"/>
                </a:cubicBezTo>
                <a:cubicBezTo>
                  <a:pt x="1266825" y="318923"/>
                  <a:pt x="1303655" y="14123"/>
                  <a:pt x="1352550" y="14123"/>
                </a:cubicBezTo>
                <a:cubicBezTo>
                  <a:pt x="1401445" y="14123"/>
                  <a:pt x="1471295" y="293523"/>
                  <a:pt x="1512570" y="318923"/>
                </a:cubicBezTo>
                <a:cubicBezTo>
                  <a:pt x="1553845" y="344323"/>
                  <a:pt x="1560195" y="191923"/>
                  <a:pt x="1600200" y="166523"/>
                </a:cubicBezTo>
                <a:cubicBezTo>
                  <a:pt x="1640205" y="141123"/>
                  <a:pt x="1752600" y="166523"/>
                  <a:pt x="1752600" y="166523"/>
                </a:cubicBezTo>
                <a:cubicBezTo>
                  <a:pt x="1803400" y="166523"/>
                  <a:pt x="1876425" y="160173"/>
                  <a:pt x="1905000" y="166523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DE5B369D-470B-4DD4-899C-CDA650513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WHEN FORD-FULLERSON TERMINATES</a:t>
            </a:r>
          </a:p>
        </p:txBody>
      </p:sp>
    </p:spTree>
    <p:extLst>
      <p:ext uri="{BB962C8B-B14F-4D97-AF65-F5344CB8AC3E}">
        <p14:creationId xmlns:p14="http://schemas.microsoft.com/office/powerpoint/2010/main" val="284929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68462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So, when Ford-Fulkerson stops, we have a cut (where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contains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vertices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reachable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from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) such that: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All forward edges are carrying as much flow as their capacity.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All backward edges are carrying 0 flow.</a:t>
                </a:r>
              </a:p>
              <a:p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So flow across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𝑐𝑎𝑝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But flow across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Thus the current flow value is equal to the capacity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, and hence it must be optimal.</a:t>
                </a:r>
              </a:p>
              <a:p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Incidentally, we have also found a min-cut, namely,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 </a:t>
                </a: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68462"/>
                <a:ext cx="10512862" cy="4351338"/>
              </a:xfrm>
              <a:blipFill>
                <a:blip r:embed="rId3"/>
                <a:stretch>
                  <a:fillRect l="-724" t="-2035" b="-7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5A83280-3D43-4D06-9BB4-6DA8DA8E8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WHEN FORD-FULLERSON TERMINATES …</a:t>
            </a:r>
          </a:p>
        </p:txBody>
      </p:sp>
    </p:spTree>
    <p:extLst>
      <p:ext uri="{BB962C8B-B14F-4D97-AF65-F5344CB8AC3E}">
        <p14:creationId xmlns:p14="http://schemas.microsoft.com/office/powerpoint/2010/main" val="23220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nn596 1">
      <a:dk1>
        <a:srgbClr val="E6E5E5"/>
      </a:dk1>
      <a:lt1>
        <a:srgbClr val="FEFFFF"/>
      </a:lt1>
      <a:dk2>
        <a:srgbClr val="E6E5E5"/>
      </a:dk2>
      <a:lt2>
        <a:srgbClr val="FFFFFF"/>
      </a:lt2>
      <a:accent1>
        <a:srgbClr val="1D9A78"/>
      </a:accent1>
      <a:accent2>
        <a:srgbClr val="092820"/>
      </a:accent2>
      <a:accent3>
        <a:srgbClr val="E4115E"/>
      </a:accent3>
      <a:accent4>
        <a:srgbClr val="0078CF"/>
      </a:accent4>
      <a:accent5>
        <a:srgbClr val="DE3319"/>
      </a:accent5>
      <a:accent6>
        <a:srgbClr val="8E62A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2372</TotalTime>
  <Words>919</Words>
  <Application>Microsoft Macintosh PowerPoint</Application>
  <PresentationFormat>Custom</PresentationFormat>
  <Paragraphs>133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Corbel</vt:lpstr>
      <vt:lpstr>Cordia New</vt:lpstr>
      <vt:lpstr>Kohinoor Bangla</vt:lpstr>
      <vt:lpstr>Kohinoor Devanagari</vt:lpstr>
      <vt:lpstr>Office Theme</vt:lpstr>
      <vt:lpstr>MCIT 596 MODULE 11.2</vt:lpstr>
      <vt:lpstr>s-t CUTS IN FLOW NETWORKS</vt:lpstr>
      <vt:lpstr>WHY ARE CUTS INTERESTING?</vt:lpstr>
      <vt:lpstr>CAPACITY OF A CUT</vt:lpstr>
      <vt:lpstr>CUT CAPACITIES AND FLOW VALUES</vt:lpstr>
      <vt:lpstr>WHEN FORD-FULLERSON TERMINATES</vt:lpstr>
      <vt:lpstr>PowerPoint Presentation</vt:lpstr>
      <vt:lpstr>WHEN FORD-FULLERSON TERMINATES</vt:lpstr>
      <vt:lpstr>WHEN FORD-FULLERSON TERMINATES …</vt:lpstr>
      <vt:lpstr>MAX-FLOW-MIN-CUT-THEOREM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PENN 596</dc:title>
  <dc:creator>Anna Chun Leach</dc:creator>
  <cp:lastModifiedBy>Microsoft Office User</cp:lastModifiedBy>
  <cp:revision>157</cp:revision>
  <cp:lastPrinted>2019-03-11T18:22:43Z</cp:lastPrinted>
  <dcterms:created xsi:type="dcterms:W3CDTF">2019-03-06T22:16:45Z</dcterms:created>
  <dcterms:modified xsi:type="dcterms:W3CDTF">2019-05-18T23:22:02Z</dcterms:modified>
</cp:coreProperties>
</file>