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comments/comment1.xml" ContentType="application/vnd.openxmlformats-officedocument.presentationml.comments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0"/>
  </p:notesMasterIdLst>
  <p:handoutMasterIdLst>
    <p:handoutMasterId r:id="rId11"/>
  </p:handoutMasterIdLst>
  <p:sldIdLst>
    <p:sldId id="267" r:id="rId2"/>
    <p:sldId id="318" r:id="rId3"/>
    <p:sldId id="320" r:id="rId4"/>
    <p:sldId id="319" r:id="rId5"/>
    <p:sldId id="321" r:id="rId6"/>
    <p:sldId id="322" r:id="rId7"/>
    <p:sldId id="326" r:id="rId8"/>
    <p:sldId id="327" r:id="rId9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yward, Rebecca A." initials="HRA" lastIdx="6" clrIdx="0">
    <p:extLst>
      <p:ext uri="{19B8F6BF-5375-455C-9EA6-DF929625EA0E}">
        <p15:presenceInfo xmlns:p15="http://schemas.microsoft.com/office/powerpoint/2012/main" userId="S::beccah@upenn.edu::1d8bd6ea-7e98-460a-bc41-eee0da63ba14" providerId="AD"/>
      </p:ext>
    </p:extLst>
  </p:cmAuthor>
  <p:cmAuthor id="2" name="Microsoft Office User" initials="MOU" lastIdx="1" clrIdx="1">
    <p:extLst>
      <p:ext uri="{19B8F6BF-5375-455C-9EA6-DF929625EA0E}">
        <p15:presenceInfo xmlns:p15="http://schemas.microsoft.com/office/powerpoint/2012/main" userId="Microsoft Office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8CF"/>
    <a:srgbClr val="1D9A78"/>
    <a:srgbClr val="092820"/>
    <a:srgbClr val="2745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26" autoAdjust="0"/>
    <p:restoredTop sz="94626" autoAdjust="0"/>
  </p:normalViewPr>
  <p:slideViewPr>
    <p:cSldViewPr>
      <p:cViewPr varScale="1">
        <p:scale>
          <a:sx n="92" d="100"/>
          <a:sy n="92" d="100"/>
        </p:scale>
        <p:origin x="200" y="672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5-13T11:52:16.196" idx="1">
    <p:pos x="633" y="2064"/>
    <p:text>flow OF or ON this path</p:text>
    <p:extLst>
      <p:ext uri="{C676402C-5697-4E1C-873F-D02D1690AC5C}">
        <p15:threadingInfo xmlns:p15="http://schemas.microsoft.com/office/powerpoint/2012/main" timeZoneBias="240"/>
      </p:ext>
    </p:extLst>
  </p:cm>
  <p:cm authorId="1" dt="2019-05-13T11:53:04.009" idx="2">
    <p:pos x="798" y="453"/>
    <p:text>in certain cases for this deck, for clarity i removed the period at end of sentences when it was next to a subscript or other variant</p:text>
    <p:extLst>
      <p:ext uri="{C676402C-5697-4E1C-873F-D02D1690AC5C}">
        <p15:threadingInfo xmlns:p15="http://schemas.microsoft.com/office/powerpoint/2012/main" timeZoneBias="24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5/18/19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11T16:32:49.159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nkEffects" value="pencil"/>
    </inkml:brush>
  </inkml:definitions>
  <inkml:trace contextRef="#ctx0" brushRef="#br0">0 0 16383,'0'0'0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11T16:32:49.159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nkEffects" value="pencil"/>
    </inkml:brush>
  </inkml:definitions>
  <inkml:trace contextRef="#ctx0" brushRef="#br0">0 0 16383,'0'0'0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11T16:32:49.159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nkEffects" value="pencil"/>
    </inkml:brush>
  </inkml:definitions>
  <inkml:trace contextRef="#ctx0" brushRef="#br0">0 0 16383,'0'0'0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11T16:32:49.159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nkEffects" value="pencil"/>
    </inkml:brush>
  </inkml:definitions>
  <inkml:trace contextRef="#ctx0" brushRef="#br0">0 0 16383,'0'0'0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11T16:32:49.159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nkEffects" value="pencil"/>
    </inkml:brush>
  </inkml:definitions>
  <inkml:trace contextRef="#ctx0" brushRef="#br0">0 0 16383,'0'0'0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16T20:05:31.292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nkEffects" value="pencil"/>
    </inkml:brush>
  </inkml:definitions>
  <inkml:trace contextRef="#ctx0" brushRef="#br0">0 0 16383,'0'0'0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16T20:06:06.099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nkEffects" value="pencil"/>
    </inkml:brush>
  </inkml:definitions>
  <inkml:trace contextRef="#ctx0" brushRef="#br0">0 0 16383,'0'0'0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5/18/19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603" y="1122363"/>
            <a:ext cx="9141619" cy="2387600"/>
          </a:xfrm>
        </p:spPr>
        <p:txBody>
          <a:bodyPr anchor="b"/>
          <a:lstStyle>
            <a:lvl1pPr algn="ctr">
              <a:defRPr sz="59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603" y="3602038"/>
            <a:ext cx="9141619" cy="1655762"/>
          </a:xfrm>
        </p:spPr>
        <p:txBody>
          <a:bodyPr/>
          <a:lstStyle>
            <a:lvl1pPr marL="0" indent="0" algn="ctr">
              <a:buNone/>
              <a:defRPr sz="2399"/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F4E34-DE42-854D-BBB7-E07567F78077}" type="datetimeFigureOut">
              <a:rPr lang="en-US" smtClean="0"/>
              <a:t>5/18/19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39CC2-9AE2-EB45-83C4-753CA7404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30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5/18/19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588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2628" y="365125"/>
            <a:ext cx="262821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982" y="365125"/>
            <a:ext cx="7732286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5/18/19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113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5/18/19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690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633" y="1709739"/>
            <a:ext cx="10512862" cy="2852737"/>
          </a:xfrm>
        </p:spPr>
        <p:txBody>
          <a:bodyPr anchor="b"/>
          <a:lstStyle>
            <a:lvl1pPr>
              <a:defRPr sz="59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633" y="4589464"/>
            <a:ext cx="10512862" cy="1500187"/>
          </a:xfrm>
        </p:spPr>
        <p:txBody>
          <a:bodyPr/>
          <a:lstStyle>
            <a:lvl1pPr marL="0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1pPr>
            <a:lvl2pPr marL="457063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5/18/19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384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7982" y="1825625"/>
            <a:ext cx="5180251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592" y="1825625"/>
            <a:ext cx="5180251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5/18/19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21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69" y="365126"/>
            <a:ext cx="105128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570" y="1681163"/>
            <a:ext cx="5156444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570" y="2505075"/>
            <a:ext cx="5156444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0593" y="1681163"/>
            <a:ext cx="5181838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593" y="2505075"/>
            <a:ext cx="518183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5/18/19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222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5/18/19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965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5/18/19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192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399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5/18/19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92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1838" y="987426"/>
            <a:ext cx="6170593" cy="4873625"/>
          </a:xfrm>
        </p:spPr>
        <p:txBody>
          <a:bodyPr anchor="t"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5/18/19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539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7982" y="365126"/>
            <a:ext cx="105128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7982" y="1825625"/>
            <a:ext cx="105128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7982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5/18/19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7549" y="6356351"/>
            <a:ext cx="41137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08357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243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.xml"/><Relationship Id="rId5" Type="http://schemas.openxmlformats.org/officeDocument/2006/relationships/image" Target="../media/image6.png"/><Relationship Id="rId10" Type="http://schemas.openxmlformats.org/officeDocument/2006/relationships/comments" Target="../comments/comment1.xml"/><Relationship Id="rId4" Type="http://schemas.openxmlformats.org/officeDocument/2006/relationships/image" Target="../media/image3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0.png"/><Relationship Id="rId7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customXml" Target="../ink/ink3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1.png"/><Relationship Id="rId7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.xml"/><Relationship Id="rId5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3.png"/><Relationship Id="rId7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8.png"/><Relationship Id="rId5" Type="http://schemas.openxmlformats.org/officeDocument/2006/relationships/customXml" Target="../ink/ink6.xml"/><Relationship Id="rId10" Type="http://schemas.openxmlformats.org/officeDocument/2006/relationships/image" Target="../media/image17.png"/><Relationship Id="rId4" Type="http://schemas.openxmlformats.org/officeDocument/2006/relationships/image" Target="../media/image6.png"/><Relationship Id="rId9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70.png"/><Relationship Id="rId7" Type="http://schemas.openxmlformats.org/officeDocument/2006/relationships/image" Target="../media/image1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82B59-9583-BE49-8C58-6927459FC2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603" y="1122363"/>
            <a:ext cx="9141619" cy="2387600"/>
          </a:xfrm>
        </p:spPr>
        <p:txBody>
          <a:bodyPr/>
          <a:lstStyle/>
          <a:p>
            <a:pPr algn="l"/>
            <a:r>
              <a:rPr lang="en-US" b="1" dirty="0">
                <a:solidFill>
                  <a:schemeClr val="bg1"/>
                </a:solidFill>
                <a:latin typeface="Kohinoor Devanagari" panose="02000000000000000000" pitchFamily="2" charset="77"/>
                <a:cs typeface="Kohinoor Devanagari" panose="02000000000000000000" pitchFamily="2" charset="77"/>
              </a:rPr>
              <a:t>MCIT 596</a:t>
            </a:r>
            <a:br>
              <a:rPr lang="en-US" b="1" dirty="0">
                <a:solidFill>
                  <a:schemeClr val="bg1"/>
                </a:solidFill>
                <a:latin typeface="Kohinoor Devanagari" panose="02000000000000000000" pitchFamily="2" charset="77"/>
                <a:cs typeface="Kohinoor Devanagari" panose="02000000000000000000" pitchFamily="2" charset="77"/>
              </a:rPr>
            </a:br>
            <a:r>
              <a:rPr lang="en-US" b="1" dirty="0">
                <a:solidFill>
                  <a:schemeClr val="bg1"/>
                </a:solidFill>
                <a:latin typeface="Kohinoor Devanagari" panose="02000000000000000000" pitchFamily="2" charset="77"/>
                <a:cs typeface="Kohinoor Devanagari" panose="02000000000000000000" pitchFamily="2" charset="77"/>
              </a:rPr>
              <a:t>MODULE 11.3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0BEA70-1360-0C43-9765-7BD3B11D46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500" dirty="0">
                <a:solidFill>
                  <a:schemeClr val="bg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Bipartite Matchings</a:t>
            </a:r>
          </a:p>
          <a:p>
            <a:pPr algn="l"/>
            <a:r>
              <a:rPr lang="en-US" sz="3500" dirty="0">
                <a:solidFill>
                  <a:schemeClr val="bg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Sampath Kannan</a:t>
            </a:r>
          </a:p>
          <a:p>
            <a:pPr algn="l"/>
            <a:endParaRPr lang="en-US" sz="35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018B4B-E87A-734B-A18C-F68D6F663210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92431" y="-1049444"/>
            <a:ext cx="3292040" cy="410488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989B541-2A42-9E40-9B2D-EA08A163AA03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1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412" y="4402953"/>
            <a:ext cx="3292040" cy="22745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EEF2A54-15A6-0443-92A1-DA8D4C57F049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1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9412" y="515071"/>
            <a:ext cx="8901019" cy="5989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050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82B59-9583-BE49-8C58-6927459FC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982" y="365126"/>
            <a:ext cx="11047630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Kohinoor Bangla" panose="02000000000000000000" pitchFamily="2" charset="77"/>
                <a:cs typeface="Kohinoor Bangla" panose="02000000000000000000" pitchFamily="2" charset="77"/>
              </a:rPr>
              <a:t>RUNNING TIME OF FORD-FULKERSON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CB0BEA70-1360-0C43-9765-7BD3B11D46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98015" y="1776079"/>
                <a:ext cx="10512862" cy="4351338"/>
              </a:xfrm>
            </p:spPr>
            <p:txBody>
              <a:bodyPr>
                <a:noAutofit/>
              </a:bodyPr>
              <a:lstStyle/>
              <a:p>
                <a:r>
                  <a:rPr lang="en-US" sz="2400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Each iteration of the while loop:</a:t>
                </a:r>
              </a:p>
              <a:p>
                <a:pPr lvl="1"/>
                <a:r>
                  <a:rPr lang="en-US" sz="2400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Construct a residual graph -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 (where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400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 is the number of edges).</a:t>
                </a:r>
              </a:p>
              <a:p>
                <a:pPr lvl="1"/>
                <a:r>
                  <a:rPr lang="en-US" sz="2400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Find a path from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m:rPr>
                        <m:nor/>
                      </m:rPr>
                      <a:rPr lang="en-US" sz="2400">
                        <a:solidFill>
                          <a:schemeClr val="bg1"/>
                        </a:solidFill>
                        <a:latin typeface="Cordia New" panose="020B0304020202020204" pitchFamily="34" charset="-34"/>
                        <a:cs typeface="Cordia New" panose="020B0304020202020204" pitchFamily="34" charset="-34"/>
                      </a:rPr>
                      <m:t> </m:t>
                    </m:r>
                    <m:r>
                      <m:rPr>
                        <m:nor/>
                      </m:rPr>
                      <a:rPr lang="en-US" sz="2400">
                        <a:solidFill>
                          <a:schemeClr val="bg1"/>
                        </a:solidFill>
                        <a:latin typeface="Cordia New" panose="020B0304020202020204" pitchFamily="34" charset="-34"/>
                        <a:cs typeface="Cordia New" panose="020B0304020202020204" pitchFamily="34" charset="-34"/>
                      </a:rPr>
                      <m:t>to</m:t>
                    </m:r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400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 in residual graph -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 (using </a:t>
                </a:r>
                <a:r>
                  <a:rPr lang="en-US" sz="2400" dirty="0" err="1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dfs</a:t>
                </a:r>
                <a:r>
                  <a:rPr lang="en-US" sz="2400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 or </a:t>
                </a:r>
                <a:r>
                  <a:rPr lang="en-US" sz="2400" dirty="0" err="1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bfs</a:t>
                </a:r>
                <a:r>
                  <a:rPr lang="en-US" sz="2400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)</a:t>
                </a:r>
              </a:p>
              <a:p>
                <a:pPr lvl="2"/>
                <a:r>
                  <a:rPr lang="en-US" sz="2000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Such a path is an augmenting path, because it augments the flow value.</a:t>
                </a:r>
              </a:p>
              <a:p>
                <a:pPr lvl="1"/>
                <a:r>
                  <a:rPr lang="en-US" sz="2400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Add the flow on this path to current flow -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 </a:t>
                </a:r>
              </a:p>
              <a:p>
                <a:r>
                  <a:rPr lang="en-US" sz="2400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Number of iterations:</a:t>
                </a:r>
              </a:p>
              <a:p>
                <a:pPr lvl="1"/>
                <a:r>
                  <a:rPr lang="en-US" sz="2400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If all capacities are integers, each augmentation increases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sz="2400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 by at least 1.</a:t>
                </a:r>
              </a:p>
              <a:p>
                <a:pPr lvl="1"/>
                <a:r>
                  <a:rPr lang="en-US" sz="2400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Maximum flow value is no more than the sum of capacities of edges leaving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400" dirty="0">
                  <a:solidFill>
                    <a:schemeClr val="bg1"/>
                  </a:solidFill>
                  <a:latin typeface="Cordia New" panose="020B0304020202020204" pitchFamily="34" charset="-34"/>
                  <a:cs typeface="Cordia New" panose="020B0304020202020204" pitchFamily="34" charset="-34"/>
                </a:endParaRPr>
              </a:p>
              <a:p>
                <a:pPr lvl="1"/>
                <a:r>
                  <a:rPr lang="en-US" sz="2400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If we call this sum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 we have at most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400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 augmentations.</a:t>
                </a:r>
              </a:p>
              <a:p>
                <a:r>
                  <a:rPr lang="en-US" sz="2400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Total running time =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𝑚𝐶</m:t>
                    </m:r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>
                  <a:solidFill>
                    <a:schemeClr val="bg1"/>
                  </a:solidFill>
                  <a:latin typeface="Cordia New" panose="020B0304020202020204" pitchFamily="34" charset="-34"/>
                  <a:cs typeface="Cordia New" panose="020B0304020202020204" pitchFamily="34" charset="-34"/>
                </a:endParaRPr>
              </a:p>
              <a:p>
                <a:pPr lvl="1"/>
                <a:endParaRPr lang="en-US" sz="2400" dirty="0">
                  <a:solidFill>
                    <a:schemeClr val="bg1"/>
                  </a:solidFill>
                  <a:latin typeface="Cordia New" panose="020B0304020202020204" pitchFamily="34" charset="-34"/>
                  <a:cs typeface="Cordia New" panose="020B0304020202020204" pitchFamily="34" charset="-34"/>
                </a:endParaRPr>
              </a:p>
            </p:txBody>
          </p:sp>
        </mc:Choice>
        <mc:Fallback xmlns="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CB0BEA70-1360-0C43-9765-7BD3B11D46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98015" y="1776079"/>
                <a:ext cx="10512862" cy="4351338"/>
              </a:xfrm>
              <a:blipFill>
                <a:blip r:embed="rId3"/>
                <a:stretch>
                  <a:fillRect l="-724" t="-26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E06E6D09-C41F-9C4C-AB5D-92EE67D65816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12" y="4648200"/>
            <a:ext cx="2937077" cy="20292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183F522-CB73-764D-9EE0-06EEBD31AE57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7649" y="228600"/>
            <a:ext cx="2108200" cy="19939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6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5C778471-0FCD-D749-B07E-AAC41644555F}"/>
                  </a:ext>
                </a:extLst>
              </p14:cNvPr>
              <p14:cNvContentPartPr/>
              <p14:nvPr/>
            </p14:nvContentPartPr>
            <p14:xfrm>
              <a:off x="1927652" y="993877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5C778471-0FCD-D749-B07E-AAC41644555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64652" y="615877"/>
                <a:ext cx="126000" cy="756000"/>
              </a:xfrm>
              <a:prstGeom prst="rect">
                <a:avLst/>
              </a:prstGeom>
            </p:spPr>
          </p:pic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335BE3C6-BB1B-554C-B548-791486AED66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alphaModFix am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9783" y="6274007"/>
            <a:ext cx="1089844" cy="41407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5E139E6-B485-3A4E-ABDA-699B7B2C91C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1212" y="3198937"/>
            <a:ext cx="1295400" cy="62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914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82B59-9583-BE49-8C58-6927459FC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982" y="365126"/>
            <a:ext cx="11047630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Kohinoor Bangla" panose="02000000000000000000" pitchFamily="2" charset="77"/>
                <a:cs typeface="Kohinoor Bangla" panose="02000000000000000000" pitchFamily="2" charset="77"/>
              </a:rPr>
              <a:t>BETTER ALGORITHMS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CB0BEA70-1360-0C43-9765-7BD3B11D46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7982" y="1690689"/>
                <a:ext cx="10512862" cy="4351338"/>
              </a:xfrm>
            </p:spPr>
            <p:txBody>
              <a:bodyPr>
                <a:noAutofit/>
              </a:bodyPr>
              <a:lstStyle/>
              <a:p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Max-flow is the subject of much research (hundreds of papers).</a:t>
                </a:r>
              </a:p>
              <a:p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Better and better algorithms have been found, but are beyond the scope of this course.</a:t>
                </a:r>
              </a:p>
              <a:p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Two ways of immediately improving Ford-Fulkerson:</a:t>
                </a:r>
              </a:p>
              <a:p>
                <a:pPr marL="457200" lvl="1" indent="0">
                  <a:buNone/>
                </a:pPr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1) Instead of picking </a:t>
                </a:r>
                <a:r>
                  <a:rPr lang="en-US" sz="2400" b="1" i="1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any</a:t>
                </a:r>
                <a:r>
                  <a:rPr lang="en-US" sz="2400" i="1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𝑠</m:t>
                    </m:r>
                    <m:r>
                      <m:rPr>
                        <m:nor/>
                      </m:rPr>
                      <a:rPr lang="en-US" sz="2400">
                        <a:latin typeface="Cordia New" panose="020B0304020202020204" pitchFamily="34" charset="-34"/>
                        <a:cs typeface="Cordia New" panose="020B0304020202020204" pitchFamily="34" charset="-34"/>
                      </a:rPr>
                      <m:t>−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 path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, augment along path where you can send a large amount of flow i.e. path whose least capacity edge has a high capacity.</a:t>
                </a:r>
              </a:p>
              <a:p>
                <a:pPr lvl="2"/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This can be done and leads to algorithm whose running time is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func>
                  </m:oMath>
                </a14:m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).</a:t>
                </a:r>
              </a:p>
              <a:p>
                <a:pPr lvl="2"/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Since input sizes are at least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func>
                  </m:oMath>
                </a14:m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, this is much better.</a:t>
                </a:r>
              </a:p>
              <a:p>
                <a:pPr marL="457200" lvl="1" indent="0">
                  <a:buNone/>
                </a:pPr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2) Augment along a path that has the fewest number of edges (shortest paths).</a:t>
                </a:r>
              </a:p>
              <a:p>
                <a:pPr lvl="2"/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This can also be done and leads to an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 algorithm.</a:t>
                </a:r>
              </a:p>
              <a:p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Check that both these algorithms deal well with the bad example which required 2 million augmentations.</a:t>
                </a:r>
              </a:p>
              <a:p>
                <a:pPr lvl="2"/>
                <a:endParaRPr lang="en-US" sz="2400" dirty="0">
                  <a:latin typeface="Cordia New" panose="020B0304020202020204" pitchFamily="34" charset="-34"/>
                  <a:cs typeface="Cordia New" panose="020B0304020202020204" pitchFamily="34" charset="-34"/>
                </a:endParaRPr>
              </a:p>
              <a:p>
                <a:pPr lvl="1"/>
                <a:endParaRPr lang="en-US" sz="2400" dirty="0">
                  <a:latin typeface="Cordia New" panose="020B0304020202020204" pitchFamily="34" charset="-34"/>
                  <a:cs typeface="Cordia New" panose="020B0304020202020204" pitchFamily="34" charset="-34"/>
                </a:endParaRPr>
              </a:p>
            </p:txBody>
          </p:sp>
        </mc:Choice>
        <mc:Fallback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CB0BEA70-1360-0C43-9765-7BD3B11D46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7982" y="1690689"/>
                <a:ext cx="10512862" cy="4351338"/>
              </a:xfrm>
              <a:blipFill>
                <a:blip r:embed="rId3"/>
                <a:stretch>
                  <a:fillRect l="-724" t="-26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E06E6D09-C41F-9C4C-AB5D-92EE67D65816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12" y="4648200"/>
            <a:ext cx="2937077" cy="20292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183F522-CB73-764D-9EE0-06EEBD31AE57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7649" y="228600"/>
            <a:ext cx="2108200" cy="19939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6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5C778471-0FCD-D749-B07E-AAC41644555F}"/>
                  </a:ext>
                </a:extLst>
              </p14:cNvPr>
              <p14:cNvContentPartPr/>
              <p14:nvPr/>
            </p14:nvContentPartPr>
            <p14:xfrm>
              <a:off x="1927652" y="993877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5C778471-0FCD-D749-B07E-AAC41644555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64652" y="615877"/>
                <a:ext cx="126000" cy="756000"/>
              </a:xfrm>
              <a:prstGeom prst="rect">
                <a:avLst/>
              </a:prstGeom>
            </p:spPr>
          </p:pic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335BE3C6-BB1B-554C-B548-791486AED66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alphaModFix am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9783" y="6274007"/>
            <a:ext cx="1089844" cy="414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870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82B59-9583-BE49-8C58-6927459FC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982" y="365126"/>
            <a:ext cx="11047630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Kohinoor Bangla" panose="02000000000000000000" pitchFamily="2" charset="77"/>
                <a:cs typeface="Kohinoor Bangla" panose="02000000000000000000" pitchFamily="2" charset="77"/>
              </a:rPr>
              <a:t>INTEGER SOLUTIONS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0BEA70-1360-0C43-9765-7BD3B11D46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7982" y="1690689"/>
            <a:ext cx="10512862" cy="4351338"/>
          </a:xfrm>
        </p:spPr>
        <p:txBody>
          <a:bodyPr>
            <a:noAutofit/>
          </a:bodyPr>
          <a:lstStyle/>
          <a:p>
            <a:r>
              <a:rPr 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Given a flow network with integer capacities, note that:</a:t>
            </a:r>
          </a:p>
          <a:p>
            <a:pPr lvl="1"/>
            <a:r>
              <a:rPr 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Each augmentation adds a flow that has integer values on all edges.</a:t>
            </a:r>
          </a:p>
          <a:p>
            <a:pPr lvl="1"/>
            <a:r>
              <a:rPr 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All residual graphs have integer capacities.</a:t>
            </a:r>
          </a:p>
          <a:p>
            <a:pPr lvl="1"/>
            <a:r>
              <a:rPr 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So final optimal solution also has integer flows. </a:t>
            </a:r>
          </a:p>
          <a:p>
            <a:pPr lvl="1"/>
            <a:r>
              <a:rPr 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This will be a useful property when using flow networks to model combinatorial problems.</a:t>
            </a:r>
          </a:p>
          <a:p>
            <a:r>
              <a:rPr 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If capacities can be real numbers:</a:t>
            </a:r>
          </a:p>
          <a:p>
            <a:pPr lvl="1"/>
            <a:r>
              <a:rPr 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There are pathological examples where Ford-Fulkerson does not even terminate.</a:t>
            </a:r>
          </a:p>
          <a:p>
            <a:pPr lvl="1"/>
            <a:r>
              <a:rPr 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Both improved algorithms mentioned in the last slide work well even with real capacities.</a:t>
            </a:r>
          </a:p>
          <a:p>
            <a:pPr lvl="1"/>
            <a:r>
              <a:rPr 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Max flow need not be integral (of course!).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6E6D09-C41F-9C4C-AB5D-92EE67D6581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12" y="4648200"/>
            <a:ext cx="2937077" cy="20292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183F522-CB73-764D-9EE0-06EEBD31AE57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7649" y="228600"/>
            <a:ext cx="2108200" cy="19939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5C778471-0FCD-D749-B07E-AAC41644555F}"/>
                  </a:ext>
                </a:extLst>
              </p14:cNvPr>
              <p14:cNvContentPartPr/>
              <p14:nvPr/>
            </p14:nvContentPartPr>
            <p14:xfrm>
              <a:off x="1927652" y="993877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5C778471-0FCD-D749-B07E-AAC41644555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64652" y="615877"/>
                <a:ext cx="126000" cy="756000"/>
              </a:xfrm>
              <a:prstGeom prst="rect">
                <a:avLst/>
              </a:prstGeom>
            </p:spPr>
          </p:pic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335BE3C6-BB1B-554C-B548-791486AED66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alphaModFix am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9783" y="6274007"/>
            <a:ext cx="1089844" cy="414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752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BB17EED-3282-694E-8711-13A0ADECD3D1}"/>
              </a:ext>
            </a:extLst>
          </p:cNvPr>
          <p:cNvCxnSpPr>
            <a:stCxn id="8" idx="4"/>
            <a:endCxn id="10" idx="0"/>
          </p:cNvCxnSpPr>
          <p:nvPr/>
        </p:nvCxnSpPr>
        <p:spPr>
          <a:xfrm>
            <a:off x="3127514" y="3326295"/>
            <a:ext cx="0" cy="789229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1C1C3A8-E553-B243-8A60-B24A04658A64}"/>
              </a:ext>
            </a:extLst>
          </p:cNvPr>
          <p:cNvCxnSpPr>
            <a:stCxn id="9" idx="4"/>
            <a:endCxn id="11" idx="0"/>
          </p:cNvCxnSpPr>
          <p:nvPr/>
        </p:nvCxnSpPr>
        <p:spPr>
          <a:xfrm>
            <a:off x="6036366" y="3326295"/>
            <a:ext cx="0" cy="729593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CF82B59-9583-BE49-8C58-6927459FC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982" y="365126"/>
            <a:ext cx="11047630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Kohinoor Bangla" panose="02000000000000000000" pitchFamily="2" charset="77"/>
                <a:cs typeface="Kohinoor Bangla" panose="02000000000000000000" pitchFamily="2" charset="77"/>
              </a:rPr>
              <a:t>APPLYING MAX-FLOW: MATCHINGS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CB0BEA70-1360-0C43-9765-7BD3B11D46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7982" y="1690689"/>
                <a:ext cx="10512862" cy="4351338"/>
              </a:xfrm>
            </p:spPr>
            <p:txBody>
              <a:bodyPr>
                <a:noAutofit/>
              </a:bodyPr>
              <a:lstStyle/>
              <a:p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Matching in an undirected graph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 is subset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 such that each vertex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has at most one edge in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 touching it.</a:t>
                </a:r>
              </a:p>
              <a:p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Example: </a:t>
                </a:r>
              </a:p>
            </p:txBody>
          </p:sp>
        </mc:Choice>
        <mc:Fallback xmlns="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CB0BEA70-1360-0C43-9765-7BD3B11D46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7982" y="1690689"/>
                <a:ext cx="10512862" cy="4351338"/>
              </a:xfrm>
              <a:blipFill>
                <a:blip r:embed="rId3"/>
                <a:stretch>
                  <a:fillRect l="-724" t="-20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E06E6D09-C41F-9C4C-AB5D-92EE67D65816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12" y="4648200"/>
            <a:ext cx="2937077" cy="20292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183F522-CB73-764D-9EE0-06EEBD31AE57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7649" y="228600"/>
            <a:ext cx="2108200" cy="19939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6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5C778471-0FCD-D749-B07E-AAC41644555F}"/>
                  </a:ext>
                </a:extLst>
              </p14:cNvPr>
              <p14:cNvContentPartPr/>
              <p14:nvPr/>
            </p14:nvContentPartPr>
            <p14:xfrm>
              <a:off x="1927652" y="993877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5C778471-0FCD-D749-B07E-AAC41644555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64652" y="615877"/>
                <a:ext cx="126000" cy="756000"/>
              </a:xfrm>
              <a:prstGeom prst="rect">
                <a:avLst/>
              </a:prstGeom>
            </p:spPr>
          </p:pic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335BE3C6-BB1B-554C-B548-791486AED66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alphaModFix am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9783" y="6274007"/>
            <a:ext cx="1089844" cy="414074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5CE324F9-9182-8E47-B937-85D912082B64}"/>
              </a:ext>
            </a:extLst>
          </p:cNvPr>
          <p:cNvSpPr/>
          <p:nvPr/>
        </p:nvSpPr>
        <p:spPr>
          <a:xfrm>
            <a:off x="2968488" y="3047999"/>
            <a:ext cx="318052" cy="278296"/>
          </a:xfrm>
          <a:prstGeom prst="ellipse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2AD87C7-3D2A-354E-8720-D18A6C4C954E}"/>
              </a:ext>
            </a:extLst>
          </p:cNvPr>
          <p:cNvSpPr/>
          <p:nvPr/>
        </p:nvSpPr>
        <p:spPr>
          <a:xfrm>
            <a:off x="5877340" y="3047999"/>
            <a:ext cx="318052" cy="278296"/>
          </a:xfrm>
          <a:prstGeom prst="ellipse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B3B57EC-3705-3140-BE28-063008B8E2B6}"/>
              </a:ext>
            </a:extLst>
          </p:cNvPr>
          <p:cNvSpPr/>
          <p:nvPr/>
        </p:nvSpPr>
        <p:spPr>
          <a:xfrm>
            <a:off x="2968488" y="4115524"/>
            <a:ext cx="318052" cy="278296"/>
          </a:xfrm>
          <a:prstGeom prst="ellipse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2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BAC217F-D280-7340-B403-C241218F52C0}"/>
              </a:ext>
            </a:extLst>
          </p:cNvPr>
          <p:cNvSpPr/>
          <p:nvPr/>
        </p:nvSpPr>
        <p:spPr>
          <a:xfrm>
            <a:off x="5877340" y="4055888"/>
            <a:ext cx="318052" cy="278296"/>
          </a:xfrm>
          <a:prstGeom prst="ellipse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5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D2EABC2-90B7-D54D-8CB8-F831956C4AEE}"/>
              </a:ext>
            </a:extLst>
          </p:cNvPr>
          <p:cNvSpPr/>
          <p:nvPr/>
        </p:nvSpPr>
        <p:spPr>
          <a:xfrm>
            <a:off x="4386471" y="3539053"/>
            <a:ext cx="318052" cy="278296"/>
          </a:xfrm>
          <a:prstGeom prst="ellipse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3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41EDABD-F28C-4C46-9320-A416C6604A40}"/>
              </a:ext>
            </a:extLst>
          </p:cNvPr>
          <p:cNvCxnSpPr>
            <a:cxnSpLocks/>
            <a:stCxn id="8" idx="6"/>
            <a:endCxn id="12" idx="1"/>
          </p:cNvCxnSpPr>
          <p:nvPr/>
        </p:nvCxnSpPr>
        <p:spPr>
          <a:xfrm>
            <a:off x="3286540" y="3187147"/>
            <a:ext cx="1146509" cy="392662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F6D6DDF-CB73-8541-A643-8DE3BC6552C3}"/>
              </a:ext>
            </a:extLst>
          </p:cNvPr>
          <p:cNvCxnSpPr>
            <a:cxnSpLocks/>
            <a:stCxn id="9" idx="3"/>
            <a:endCxn id="12" idx="6"/>
          </p:cNvCxnSpPr>
          <p:nvPr/>
        </p:nvCxnSpPr>
        <p:spPr>
          <a:xfrm flipH="1">
            <a:off x="4704523" y="3285539"/>
            <a:ext cx="1219395" cy="392662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2011426-B16E-0B4A-85D3-5B8DDCCCFDE4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 flipV="1">
            <a:off x="3286540" y="4195036"/>
            <a:ext cx="2590800" cy="59636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4B60A54-041D-EF42-8CE1-91D2082BD862}"/>
              </a:ext>
            </a:extLst>
          </p:cNvPr>
          <p:cNvCxnSpPr>
            <a:stCxn id="10" idx="7"/>
            <a:endCxn id="12" idx="3"/>
          </p:cNvCxnSpPr>
          <p:nvPr/>
        </p:nvCxnSpPr>
        <p:spPr>
          <a:xfrm flipV="1">
            <a:off x="3239962" y="3776593"/>
            <a:ext cx="1193087" cy="379687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CCB36FAE-64D9-E040-8969-DE20566CBBF4}"/>
              </a:ext>
            </a:extLst>
          </p:cNvPr>
          <p:cNvSpPr/>
          <p:nvPr/>
        </p:nvSpPr>
        <p:spPr>
          <a:xfrm>
            <a:off x="7050157" y="3007243"/>
            <a:ext cx="318052" cy="278296"/>
          </a:xfrm>
          <a:prstGeom prst="ellipse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6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7D3184B-5107-CA4E-9EB0-2A6E6AE5C371}"/>
              </a:ext>
            </a:extLst>
          </p:cNvPr>
          <p:cNvCxnSpPr>
            <a:stCxn id="9" idx="6"/>
            <a:endCxn id="20" idx="2"/>
          </p:cNvCxnSpPr>
          <p:nvPr/>
        </p:nvCxnSpPr>
        <p:spPr>
          <a:xfrm flipV="1">
            <a:off x="6195392" y="3146391"/>
            <a:ext cx="854765" cy="40756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23078C9-82C3-A242-897E-0517F810DE33}"/>
                  </a:ext>
                </a:extLst>
              </p:cNvPr>
              <p:cNvSpPr txBox="1"/>
              <p:nvPr/>
            </p:nvSpPr>
            <p:spPr>
              <a:xfrm>
                <a:off x="2208212" y="4753501"/>
                <a:ext cx="5267789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4,5</m:t>
                            </m:r>
                          </m:e>
                        </m:d>
                      </m:e>
                    </m:d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is a matching with 2 edges in it</a:t>
                </a:r>
              </a:p>
              <a:p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There is another matching with 3 edges: Can you find it?</a:t>
                </a:r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23078C9-82C3-A242-897E-0517F810DE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8212" y="4753501"/>
                <a:ext cx="5267789" cy="830997"/>
              </a:xfrm>
              <a:prstGeom prst="rect">
                <a:avLst/>
              </a:prstGeom>
              <a:blipFill>
                <a:blip r:embed="rId9"/>
                <a:stretch>
                  <a:fillRect l="-1683" t="-2985" r="-721" b="-134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3393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2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82B59-9583-BE49-8C58-6927459FC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982" y="365126"/>
            <a:ext cx="11047630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Kohinoor Bangla" panose="02000000000000000000" pitchFamily="2" charset="77"/>
                <a:cs typeface="Kohinoor Bangla" panose="02000000000000000000" pitchFamily="2" charset="77"/>
              </a:rPr>
              <a:t>MATCHINGS AND BIPARTITE GRAPHS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CB0BEA70-1360-0C43-9765-7BD3B11D46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7982" y="1690689"/>
                <a:ext cx="10512862" cy="4351338"/>
              </a:xfrm>
            </p:spPr>
            <p:txBody>
              <a:bodyPr>
                <a:noAutofit/>
              </a:bodyPr>
              <a:lstStyle/>
              <a:p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Matchings are useful in many settings: matching people to jobs, dating service, matching processors to jobs.</a:t>
                </a:r>
              </a:p>
              <a:p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We want to match as many people as possible to jobs.</a:t>
                </a:r>
              </a:p>
              <a:p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In many of these settings there are two kinds of nodes , for example people and jobs.</a:t>
                </a:r>
              </a:p>
              <a:p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Bipartite graphs are graphs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 where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 can be partitioned into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, so that all edges go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.</a:t>
                </a:r>
              </a:p>
              <a:p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Finding maximum matchings in bipartite graphs is important.</a:t>
                </a:r>
              </a:p>
            </p:txBody>
          </p:sp>
        </mc:Choice>
        <mc:Fallback xmlns="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CB0BEA70-1360-0C43-9765-7BD3B11D46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7982" y="1690689"/>
                <a:ext cx="10512862" cy="4351338"/>
              </a:xfrm>
              <a:blipFill>
                <a:blip r:embed="rId3"/>
                <a:stretch>
                  <a:fillRect l="-724" t="-26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E06E6D09-C41F-9C4C-AB5D-92EE67D65816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12" y="4648200"/>
            <a:ext cx="2937077" cy="20292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183F522-CB73-764D-9EE0-06EEBD31AE57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7649" y="228600"/>
            <a:ext cx="2108200" cy="19939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6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5C778471-0FCD-D749-B07E-AAC41644555F}"/>
                  </a:ext>
                </a:extLst>
              </p14:cNvPr>
              <p14:cNvContentPartPr/>
              <p14:nvPr/>
            </p14:nvContentPartPr>
            <p14:xfrm>
              <a:off x="1927652" y="993877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5C778471-0FCD-D749-B07E-AAC41644555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64652" y="615877"/>
                <a:ext cx="126000" cy="756000"/>
              </a:xfrm>
              <a:prstGeom prst="rect">
                <a:avLst/>
              </a:prstGeom>
            </p:spPr>
          </p:pic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335BE3C6-BB1B-554C-B548-791486AED66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alphaModFix am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9783" y="6274007"/>
            <a:ext cx="1089844" cy="414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778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itle 1">
            <a:extLst>
              <a:ext uri="{FF2B5EF4-FFF2-40B4-BE49-F238E27FC236}">
                <a16:creationId xmlns:a16="http://schemas.microsoft.com/office/drawing/2014/main" id="{684B549D-ED43-40D2-BCE3-2A9EBD692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982" y="365126"/>
            <a:ext cx="11047630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Kohinoor Bangla" panose="02000000000000000000" pitchFamily="2" charset="77"/>
                <a:cs typeface="Kohinoor Bangla" panose="02000000000000000000" pitchFamily="2" charset="77"/>
              </a:rPr>
              <a:t>SOLVING BIPARTITE MATCHING VIA FLOWS</a:t>
            </a: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CCAFE90D-B678-449F-B215-103EBA787DBB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12" y="4648200"/>
            <a:ext cx="2937077" cy="2029253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D32159DF-05C7-4B21-B6BA-CCD636F98DF0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7649" y="228600"/>
            <a:ext cx="2108200" cy="19939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5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3CF7D92F-8BD7-4905-A41D-5557384E3731}"/>
                  </a:ext>
                </a:extLst>
              </p14:cNvPr>
              <p14:cNvContentPartPr/>
              <p14:nvPr/>
            </p14:nvContentPartPr>
            <p14:xfrm>
              <a:off x="1927652" y="993877"/>
              <a:ext cx="360" cy="36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3CF7D92F-8BD7-4905-A41D-5557384E373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864652" y="615877"/>
                <a:ext cx="126000" cy="756000"/>
              </a:xfrm>
              <a:prstGeom prst="rect">
                <a:avLst/>
              </a:prstGeom>
            </p:spPr>
          </p:pic>
        </mc:Fallback>
      </mc:AlternateContent>
      <p:pic>
        <p:nvPicPr>
          <p:cNvPr id="53" name="Picture 52">
            <a:extLst>
              <a:ext uri="{FF2B5EF4-FFF2-40B4-BE49-F238E27FC236}">
                <a16:creationId xmlns:a16="http://schemas.microsoft.com/office/drawing/2014/main" id="{0C753446-D879-4A44-BD55-2222ED24790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alphaModFix am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9783" y="6274007"/>
            <a:ext cx="1089844" cy="41407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BBFF8EC7-8303-4415-BDA7-89B5AB213674}"/>
                  </a:ext>
                </a:extLst>
              </p:cNvPr>
              <p:cNvSpPr txBox="1"/>
              <p:nvPr/>
            </p:nvSpPr>
            <p:spPr>
              <a:xfrm>
                <a:off x="7326811" y="4974486"/>
                <a:ext cx="47109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>
                  <a:latin typeface="Cordia New" panose="020B0304020202020204" pitchFamily="34" charset="-34"/>
                  <a:cs typeface="Cordia New" panose="020B0304020202020204" pitchFamily="34" charset="-34"/>
                </a:endParaRPr>
              </a:p>
            </p:txBody>
          </p:sp>
        </mc:Choice>
        <mc:Fallback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BBFF8EC7-8303-4415-BDA7-89B5AB2136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6811" y="4974486"/>
                <a:ext cx="471090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E0C0C5D5-F32C-4EF0-A91C-3790D238C8C3}"/>
                  </a:ext>
                </a:extLst>
              </p:cNvPr>
              <p:cNvSpPr txBox="1"/>
              <p:nvPr/>
            </p:nvSpPr>
            <p:spPr>
              <a:xfrm>
                <a:off x="9049594" y="4974486"/>
                <a:ext cx="47705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>
                  <a:latin typeface="Cordia New" panose="020B0304020202020204" pitchFamily="34" charset="-34"/>
                  <a:cs typeface="Cordia New" panose="020B0304020202020204" pitchFamily="34" charset="-34"/>
                </a:endParaRPr>
              </a:p>
            </p:txBody>
          </p:sp>
        </mc:Choice>
        <mc:Fallback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E0C0C5D5-F32C-4EF0-A91C-3790D238C8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9594" y="4974486"/>
                <a:ext cx="477054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8C93AC96-F521-44F4-A29B-2174E0F75577}"/>
              </a:ext>
            </a:extLst>
          </p:cNvPr>
          <p:cNvCxnSpPr>
            <a:cxnSpLocks/>
            <a:stCxn id="75" idx="6"/>
            <a:endCxn id="82" idx="2"/>
          </p:cNvCxnSpPr>
          <p:nvPr/>
        </p:nvCxnSpPr>
        <p:spPr>
          <a:xfrm flipV="1">
            <a:off x="7639681" y="1881207"/>
            <a:ext cx="1417778" cy="2166"/>
          </a:xfrm>
          <a:prstGeom prst="line">
            <a:avLst/>
          </a:prstGeom>
          <a:ln w="25400">
            <a:solidFill>
              <a:schemeClr val="bg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7C722DF0-F806-4BBE-99FC-D88B525B828B}"/>
              </a:ext>
            </a:extLst>
          </p:cNvPr>
          <p:cNvCxnSpPr>
            <a:cxnSpLocks/>
            <a:endCxn id="80" idx="1"/>
          </p:cNvCxnSpPr>
          <p:nvPr/>
        </p:nvCxnSpPr>
        <p:spPr>
          <a:xfrm>
            <a:off x="7583860" y="1995550"/>
            <a:ext cx="1521555" cy="1481523"/>
          </a:xfrm>
          <a:prstGeom prst="line">
            <a:avLst/>
          </a:prstGeom>
          <a:ln w="25400">
            <a:solidFill>
              <a:schemeClr val="bg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7445442-17DC-4BD0-9052-6562A4256254}"/>
              </a:ext>
            </a:extLst>
          </p:cNvPr>
          <p:cNvCxnSpPr>
            <a:cxnSpLocks/>
            <a:stCxn id="76" idx="7"/>
            <a:endCxn id="82" idx="3"/>
          </p:cNvCxnSpPr>
          <p:nvPr/>
        </p:nvCxnSpPr>
        <p:spPr>
          <a:xfrm flipV="1">
            <a:off x="7583860" y="2015971"/>
            <a:ext cx="1529420" cy="544334"/>
          </a:xfrm>
          <a:prstGeom prst="line">
            <a:avLst/>
          </a:prstGeom>
          <a:ln w="25400">
            <a:solidFill>
              <a:schemeClr val="bg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BBA4472B-9F63-42DB-9AE6-BD20C7384201}"/>
              </a:ext>
            </a:extLst>
          </p:cNvPr>
          <p:cNvCxnSpPr>
            <a:cxnSpLocks/>
            <a:stCxn id="76" idx="6"/>
            <a:endCxn id="80" idx="2"/>
          </p:cNvCxnSpPr>
          <p:nvPr/>
        </p:nvCxnSpPr>
        <p:spPr>
          <a:xfrm>
            <a:off x="7639681" y="2695070"/>
            <a:ext cx="1409913" cy="916768"/>
          </a:xfrm>
          <a:prstGeom prst="line">
            <a:avLst/>
          </a:prstGeom>
          <a:ln w="25400">
            <a:solidFill>
              <a:schemeClr val="bg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933FC87-0257-4000-8482-BE8513BF954E}"/>
              </a:ext>
            </a:extLst>
          </p:cNvPr>
          <p:cNvCxnSpPr>
            <a:cxnSpLocks/>
            <a:stCxn id="77" idx="6"/>
            <a:endCxn id="81" idx="2"/>
          </p:cNvCxnSpPr>
          <p:nvPr/>
        </p:nvCxnSpPr>
        <p:spPr>
          <a:xfrm flipV="1">
            <a:off x="7626229" y="2699266"/>
            <a:ext cx="1426878" cy="927996"/>
          </a:xfrm>
          <a:prstGeom prst="line">
            <a:avLst/>
          </a:prstGeom>
          <a:ln w="25400">
            <a:solidFill>
              <a:schemeClr val="bg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148103F8-0273-4A6F-8E18-631DFAAEFB59}"/>
              </a:ext>
            </a:extLst>
          </p:cNvPr>
          <p:cNvCxnSpPr>
            <a:cxnSpLocks/>
            <a:stCxn id="78" idx="6"/>
            <a:endCxn id="81" idx="3"/>
          </p:cNvCxnSpPr>
          <p:nvPr/>
        </p:nvCxnSpPr>
        <p:spPr>
          <a:xfrm flipV="1">
            <a:off x="7638044" y="2834030"/>
            <a:ext cx="1470884" cy="1610778"/>
          </a:xfrm>
          <a:prstGeom prst="line">
            <a:avLst/>
          </a:prstGeom>
          <a:ln w="25400">
            <a:solidFill>
              <a:schemeClr val="bg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EC0F9C0C-30A0-4177-8043-0DA082750540}"/>
              </a:ext>
            </a:extLst>
          </p:cNvPr>
          <p:cNvCxnSpPr>
            <a:cxnSpLocks/>
            <a:stCxn id="76" idx="5"/>
            <a:endCxn id="79" idx="1"/>
          </p:cNvCxnSpPr>
          <p:nvPr/>
        </p:nvCxnSpPr>
        <p:spPr>
          <a:xfrm>
            <a:off x="7583860" y="2829834"/>
            <a:ext cx="1532253" cy="1486786"/>
          </a:xfrm>
          <a:prstGeom prst="line">
            <a:avLst/>
          </a:prstGeom>
          <a:ln w="25400">
            <a:solidFill>
              <a:schemeClr val="bg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E6CBFD5B-66CD-457B-B6A0-EFFA65F43E38}"/>
              </a:ext>
            </a:extLst>
          </p:cNvPr>
          <p:cNvCxnSpPr>
            <a:cxnSpLocks/>
            <a:stCxn id="74" idx="0"/>
            <a:endCxn id="75" idx="2"/>
          </p:cNvCxnSpPr>
          <p:nvPr/>
        </p:nvCxnSpPr>
        <p:spPr>
          <a:xfrm flipV="1">
            <a:off x="5824439" y="1883373"/>
            <a:ext cx="1434071" cy="1043341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96722D98-DC40-489E-9855-15BBC5E64EFC}"/>
              </a:ext>
            </a:extLst>
          </p:cNvPr>
          <p:cNvCxnSpPr>
            <a:cxnSpLocks/>
            <a:stCxn id="74" idx="7"/>
            <a:endCxn id="76" idx="2"/>
          </p:cNvCxnSpPr>
          <p:nvPr/>
        </p:nvCxnSpPr>
        <p:spPr>
          <a:xfrm flipV="1">
            <a:off x="5959203" y="2695070"/>
            <a:ext cx="1299307" cy="287465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73B8047C-1983-42D5-AEDA-14F7F17793C9}"/>
              </a:ext>
            </a:extLst>
          </p:cNvPr>
          <p:cNvCxnSpPr>
            <a:cxnSpLocks/>
            <a:stCxn id="74" idx="5"/>
            <a:endCxn id="77" idx="2"/>
          </p:cNvCxnSpPr>
          <p:nvPr/>
        </p:nvCxnSpPr>
        <p:spPr>
          <a:xfrm>
            <a:off x="5959203" y="3252064"/>
            <a:ext cx="1285855" cy="375198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98134F70-0789-465A-942A-6C5A61AD7390}"/>
              </a:ext>
            </a:extLst>
          </p:cNvPr>
          <p:cNvCxnSpPr>
            <a:cxnSpLocks/>
            <a:stCxn id="74" idx="4"/>
            <a:endCxn id="78" idx="2"/>
          </p:cNvCxnSpPr>
          <p:nvPr/>
        </p:nvCxnSpPr>
        <p:spPr>
          <a:xfrm>
            <a:off x="5824439" y="3307885"/>
            <a:ext cx="1432434" cy="1136923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BE3245F-CCAE-4F2F-912A-86BFDA21F8D6}"/>
              </a:ext>
            </a:extLst>
          </p:cNvPr>
          <p:cNvCxnSpPr>
            <a:cxnSpLocks/>
            <a:stCxn id="82" idx="6"/>
            <a:endCxn id="83" idx="0"/>
          </p:cNvCxnSpPr>
          <p:nvPr/>
        </p:nvCxnSpPr>
        <p:spPr>
          <a:xfrm>
            <a:off x="9438630" y="1881207"/>
            <a:ext cx="1477559" cy="1008644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E082B8A5-5C7F-405C-B967-D06694BE9B3F}"/>
              </a:ext>
            </a:extLst>
          </p:cNvPr>
          <p:cNvCxnSpPr>
            <a:cxnSpLocks/>
            <a:stCxn id="81" idx="6"/>
            <a:endCxn id="83" idx="1"/>
          </p:cNvCxnSpPr>
          <p:nvPr/>
        </p:nvCxnSpPr>
        <p:spPr>
          <a:xfrm>
            <a:off x="9434278" y="2699266"/>
            <a:ext cx="1347146" cy="246406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CB751327-AE0F-41C3-A827-F75C74CF284C}"/>
              </a:ext>
            </a:extLst>
          </p:cNvPr>
          <p:cNvCxnSpPr>
            <a:cxnSpLocks/>
            <a:stCxn id="80" idx="6"/>
            <a:endCxn id="83" idx="3"/>
          </p:cNvCxnSpPr>
          <p:nvPr/>
        </p:nvCxnSpPr>
        <p:spPr>
          <a:xfrm flipV="1">
            <a:off x="9430765" y="3215201"/>
            <a:ext cx="1350659" cy="396637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9F9E40D6-9D64-448A-831F-C6324847C470}"/>
              </a:ext>
            </a:extLst>
          </p:cNvPr>
          <p:cNvCxnSpPr>
            <a:cxnSpLocks/>
            <a:stCxn id="79" idx="6"/>
            <a:endCxn id="83" idx="4"/>
          </p:cNvCxnSpPr>
          <p:nvPr/>
        </p:nvCxnSpPr>
        <p:spPr>
          <a:xfrm flipV="1">
            <a:off x="9441463" y="3271022"/>
            <a:ext cx="1474726" cy="1180363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C610287E-AE05-4CA9-8317-8B506923988E}"/>
              </a:ext>
            </a:extLst>
          </p:cNvPr>
          <p:cNvSpPr txBox="1"/>
          <p:nvPr/>
        </p:nvSpPr>
        <p:spPr>
          <a:xfrm>
            <a:off x="6608384" y="1883900"/>
            <a:ext cx="277640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rdia New" panose="020B0304020202020204" pitchFamily="34" charset="-34"/>
                <a:cs typeface="Cordia New" panose="020B0304020202020204" pitchFamily="34" charset="-34"/>
              </a:rPr>
              <a:t>1</a:t>
            </a:r>
          </a:p>
          <a:p>
            <a:endParaRPr lang="en-US" sz="20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r>
              <a:rPr lang="en-US" sz="2000" dirty="0">
                <a:latin typeface="Cordia New" panose="020B0304020202020204" pitchFamily="34" charset="-34"/>
                <a:cs typeface="Cordia New" panose="020B0304020202020204" pitchFamily="34" charset="-34"/>
              </a:rPr>
              <a:t>1</a:t>
            </a:r>
          </a:p>
          <a:p>
            <a:endParaRPr lang="en-US" sz="20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r>
              <a:rPr lang="en-US" sz="2000" dirty="0">
                <a:latin typeface="Cordia New" panose="020B0304020202020204" pitchFamily="34" charset="-34"/>
                <a:cs typeface="Cordia New" panose="020B0304020202020204" pitchFamily="34" charset="-34"/>
              </a:rPr>
              <a:t>1</a:t>
            </a:r>
          </a:p>
          <a:p>
            <a:endParaRPr lang="en-US" sz="20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r>
              <a:rPr lang="en-US" sz="2000" dirty="0">
                <a:latin typeface="Cordia New" panose="020B0304020202020204" pitchFamily="34" charset="-34"/>
                <a:cs typeface="Cordia New" panose="020B0304020202020204" pitchFamily="34" charset="-34"/>
              </a:rPr>
              <a:t>1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059F996-A1A0-4203-91F2-AF3D1080601E}"/>
              </a:ext>
            </a:extLst>
          </p:cNvPr>
          <p:cNvSpPr txBox="1"/>
          <p:nvPr/>
        </p:nvSpPr>
        <p:spPr>
          <a:xfrm>
            <a:off x="9829784" y="1881206"/>
            <a:ext cx="277640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rdia New" panose="020B0304020202020204" pitchFamily="34" charset="-34"/>
                <a:cs typeface="Cordia New" panose="020B0304020202020204" pitchFamily="34" charset="-34"/>
              </a:rPr>
              <a:t>1</a:t>
            </a:r>
          </a:p>
          <a:p>
            <a:endParaRPr lang="en-US" sz="20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r>
              <a:rPr lang="en-US" sz="2000" dirty="0">
                <a:latin typeface="Cordia New" panose="020B0304020202020204" pitchFamily="34" charset="-34"/>
                <a:cs typeface="Cordia New" panose="020B0304020202020204" pitchFamily="34" charset="-34"/>
              </a:rPr>
              <a:t>1</a:t>
            </a:r>
          </a:p>
          <a:p>
            <a:endParaRPr lang="en-US" sz="20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r>
              <a:rPr lang="en-US" sz="2000" dirty="0">
                <a:latin typeface="Cordia New" panose="020B0304020202020204" pitchFamily="34" charset="-34"/>
                <a:cs typeface="Cordia New" panose="020B0304020202020204" pitchFamily="34" charset="-34"/>
              </a:rPr>
              <a:t>1</a:t>
            </a:r>
          </a:p>
          <a:p>
            <a:endParaRPr lang="en-US" sz="20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r>
              <a:rPr lang="en-US" sz="2000" dirty="0">
                <a:latin typeface="Cordia New" panose="020B0304020202020204" pitchFamily="34" charset="-34"/>
                <a:cs typeface="Cordia New" panose="020B0304020202020204" pitchFamily="34" charset="-34"/>
              </a:rPr>
              <a:t>1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129B5850-0214-4B83-B8B5-58BAAFCEFD0C}"/>
              </a:ext>
            </a:extLst>
          </p:cNvPr>
          <p:cNvSpPr txBox="1"/>
          <p:nvPr/>
        </p:nvSpPr>
        <p:spPr>
          <a:xfrm>
            <a:off x="6809029" y="5501685"/>
            <a:ext cx="29867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rdia New" panose="020B0304020202020204" pitchFamily="34" charset="-34"/>
                <a:cs typeface="Cordia New" panose="020B0304020202020204" pitchFamily="34" charset="-34"/>
              </a:rPr>
              <a:t>Middle layer edges have capacity ∞</a:t>
            </a: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21863D72-6411-49A9-A9DB-D0CB87D6A7D1}"/>
              </a:ext>
            </a:extLst>
          </p:cNvPr>
          <p:cNvSpPr/>
          <p:nvPr/>
        </p:nvSpPr>
        <p:spPr>
          <a:xfrm>
            <a:off x="5633853" y="2926714"/>
            <a:ext cx="381171" cy="381171"/>
          </a:xfrm>
          <a:prstGeom prst="ellipse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latin typeface="Cordia New" panose="020B0304020202020204" pitchFamily="34" charset="-34"/>
                <a:cs typeface="Cordia New" panose="020B0304020202020204" pitchFamily="34" charset="-34"/>
              </a:rPr>
              <a:t>s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D7CD2DDB-544A-4D34-9281-2FA9DC6ADEDE}"/>
              </a:ext>
            </a:extLst>
          </p:cNvPr>
          <p:cNvSpPr/>
          <p:nvPr/>
        </p:nvSpPr>
        <p:spPr>
          <a:xfrm>
            <a:off x="7258510" y="1692787"/>
            <a:ext cx="381171" cy="381171"/>
          </a:xfrm>
          <a:prstGeom prst="ellipse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119BD02F-8810-421C-A1B6-72C4D24C6453}"/>
              </a:ext>
            </a:extLst>
          </p:cNvPr>
          <p:cNvSpPr/>
          <p:nvPr/>
        </p:nvSpPr>
        <p:spPr>
          <a:xfrm>
            <a:off x="7258510" y="2504484"/>
            <a:ext cx="381171" cy="381171"/>
          </a:xfrm>
          <a:prstGeom prst="ellipse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4532BE5B-F1CA-43BD-A78F-0002D7B7BF66}"/>
              </a:ext>
            </a:extLst>
          </p:cNvPr>
          <p:cNvSpPr/>
          <p:nvPr/>
        </p:nvSpPr>
        <p:spPr>
          <a:xfrm>
            <a:off x="7245058" y="3436676"/>
            <a:ext cx="381171" cy="381171"/>
          </a:xfrm>
          <a:prstGeom prst="ellipse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b="1" dirty="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16C5A56B-A459-4614-A59B-B0E3D120E231}"/>
              </a:ext>
            </a:extLst>
          </p:cNvPr>
          <p:cNvSpPr/>
          <p:nvPr/>
        </p:nvSpPr>
        <p:spPr>
          <a:xfrm>
            <a:off x="7256873" y="4254222"/>
            <a:ext cx="381171" cy="381171"/>
          </a:xfrm>
          <a:prstGeom prst="ellipse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39FE5004-6282-4802-B6D4-BA483D44939F}"/>
              </a:ext>
            </a:extLst>
          </p:cNvPr>
          <p:cNvSpPr/>
          <p:nvPr/>
        </p:nvSpPr>
        <p:spPr>
          <a:xfrm>
            <a:off x="9060292" y="4260799"/>
            <a:ext cx="381171" cy="381171"/>
          </a:xfrm>
          <a:prstGeom prst="ellipse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D0BBB69C-D312-4A6E-9CC1-597FF4CF0C26}"/>
              </a:ext>
            </a:extLst>
          </p:cNvPr>
          <p:cNvSpPr/>
          <p:nvPr/>
        </p:nvSpPr>
        <p:spPr>
          <a:xfrm>
            <a:off x="9049594" y="3421252"/>
            <a:ext cx="381171" cy="381171"/>
          </a:xfrm>
          <a:prstGeom prst="ellipse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1584E0E-1963-4B2F-9F6E-8064C9BDFCB3}"/>
              </a:ext>
            </a:extLst>
          </p:cNvPr>
          <p:cNvSpPr/>
          <p:nvPr/>
        </p:nvSpPr>
        <p:spPr>
          <a:xfrm>
            <a:off x="9053107" y="2508680"/>
            <a:ext cx="381171" cy="381171"/>
          </a:xfrm>
          <a:prstGeom prst="ellipse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A99852CC-C8E3-4B94-819E-00132A8FBAC0}"/>
              </a:ext>
            </a:extLst>
          </p:cNvPr>
          <p:cNvSpPr/>
          <p:nvPr/>
        </p:nvSpPr>
        <p:spPr>
          <a:xfrm>
            <a:off x="9057459" y="1690621"/>
            <a:ext cx="381171" cy="381171"/>
          </a:xfrm>
          <a:prstGeom prst="ellipse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C708783A-7543-4742-BB84-E44E585AB620}"/>
              </a:ext>
            </a:extLst>
          </p:cNvPr>
          <p:cNvSpPr/>
          <p:nvPr/>
        </p:nvSpPr>
        <p:spPr>
          <a:xfrm>
            <a:off x="10725603" y="2889851"/>
            <a:ext cx="381171" cy="381171"/>
          </a:xfrm>
          <a:prstGeom prst="ellipse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latin typeface="Cordia New" panose="020B0304020202020204" pitchFamily="34" charset="-34"/>
                <a:cs typeface="Cordia New" panose="020B0304020202020204" pitchFamily="34" charset="-34"/>
              </a:rPr>
              <a:t>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AE3F3BCB-A561-D542-AC61-7D045F3D84AE}"/>
                  </a:ext>
                </a:extLst>
              </p:cNvPr>
              <p:cNvSpPr txBox="1"/>
              <p:nvPr/>
            </p:nvSpPr>
            <p:spPr>
              <a:xfrm>
                <a:off x="1693470" y="4900060"/>
                <a:ext cx="47109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>
                  <a:latin typeface="Cordia New" panose="020B0304020202020204" pitchFamily="34" charset="-34"/>
                  <a:cs typeface="Cordia New" panose="020B0304020202020204" pitchFamily="34" charset="-34"/>
                </a:endParaRPr>
              </a:p>
            </p:txBody>
          </p:sp>
        </mc:Choice>
        <mc:Fallback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AE3F3BCB-A561-D542-AC61-7D045F3D84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3470" y="4900060"/>
                <a:ext cx="471090" cy="4001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5ACF07AC-19AF-D34D-9DB4-39D2ECF5B39A}"/>
                  </a:ext>
                </a:extLst>
              </p:cNvPr>
              <p:cNvSpPr txBox="1"/>
              <p:nvPr/>
            </p:nvSpPr>
            <p:spPr>
              <a:xfrm>
                <a:off x="3416253" y="4900060"/>
                <a:ext cx="47705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>
                  <a:latin typeface="Cordia New" panose="020B0304020202020204" pitchFamily="34" charset="-34"/>
                  <a:cs typeface="Cordia New" panose="020B0304020202020204" pitchFamily="34" charset="-34"/>
                </a:endParaRPr>
              </a:p>
            </p:txBody>
          </p:sp>
        </mc:Choice>
        <mc:Fallback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5ACF07AC-19AF-D34D-9DB4-39D2ECF5B3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6253" y="4900060"/>
                <a:ext cx="477054" cy="4001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742D06FD-FC43-4841-BD27-12F750891936}"/>
              </a:ext>
            </a:extLst>
          </p:cNvPr>
          <p:cNvCxnSpPr>
            <a:cxnSpLocks/>
            <a:stCxn id="99" idx="6"/>
            <a:endCxn id="106" idx="2"/>
          </p:cNvCxnSpPr>
          <p:nvPr/>
        </p:nvCxnSpPr>
        <p:spPr>
          <a:xfrm flipV="1">
            <a:off x="2006340" y="1806781"/>
            <a:ext cx="1417778" cy="2166"/>
          </a:xfrm>
          <a:prstGeom prst="line">
            <a:avLst/>
          </a:prstGeom>
          <a:ln w="25400">
            <a:solidFill>
              <a:schemeClr val="bg1"/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219502DE-10E3-3248-AE6B-8F3B4400C862}"/>
              </a:ext>
            </a:extLst>
          </p:cNvPr>
          <p:cNvCxnSpPr>
            <a:cxnSpLocks/>
            <a:endCxn id="104" idx="1"/>
          </p:cNvCxnSpPr>
          <p:nvPr/>
        </p:nvCxnSpPr>
        <p:spPr>
          <a:xfrm>
            <a:off x="1950519" y="1921124"/>
            <a:ext cx="1521555" cy="1481523"/>
          </a:xfrm>
          <a:prstGeom prst="line">
            <a:avLst/>
          </a:prstGeom>
          <a:ln w="25400">
            <a:solidFill>
              <a:schemeClr val="bg1"/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4B9BA702-F343-E04A-A3A1-68F989A88A1E}"/>
              </a:ext>
            </a:extLst>
          </p:cNvPr>
          <p:cNvCxnSpPr>
            <a:cxnSpLocks/>
            <a:stCxn id="100" idx="7"/>
            <a:endCxn id="106" idx="3"/>
          </p:cNvCxnSpPr>
          <p:nvPr/>
        </p:nvCxnSpPr>
        <p:spPr>
          <a:xfrm flipV="1">
            <a:off x="1950519" y="1941545"/>
            <a:ext cx="1529420" cy="544334"/>
          </a:xfrm>
          <a:prstGeom prst="line">
            <a:avLst/>
          </a:prstGeom>
          <a:ln w="25400">
            <a:solidFill>
              <a:schemeClr val="bg1"/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FC898FFF-8401-704F-B07D-910420F20A0C}"/>
              </a:ext>
            </a:extLst>
          </p:cNvPr>
          <p:cNvCxnSpPr>
            <a:cxnSpLocks/>
            <a:stCxn id="100" idx="6"/>
            <a:endCxn id="104" idx="2"/>
          </p:cNvCxnSpPr>
          <p:nvPr/>
        </p:nvCxnSpPr>
        <p:spPr>
          <a:xfrm>
            <a:off x="2006340" y="2620644"/>
            <a:ext cx="1409913" cy="916768"/>
          </a:xfrm>
          <a:prstGeom prst="line">
            <a:avLst/>
          </a:prstGeom>
          <a:ln w="25400">
            <a:solidFill>
              <a:schemeClr val="bg1"/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562CD022-9B89-B647-9B28-28B4DF5DFE4C}"/>
              </a:ext>
            </a:extLst>
          </p:cNvPr>
          <p:cNvCxnSpPr>
            <a:cxnSpLocks/>
            <a:stCxn id="101" idx="6"/>
            <a:endCxn id="105" idx="2"/>
          </p:cNvCxnSpPr>
          <p:nvPr/>
        </p:nvCxnSpPr>
        <p:spPr>
          <a:xfrm flipV="1">
            <a:off x="1992888" y="2624840"/>
            <a:ext cx="1426878" cy="927996"/>
          </a:xfrm>
          <a:prstGeom prst="line">
            <a:avLst/>
          </a:prstGeom>
          <a:ln w="25400">
            <a:solidFill>
              <a:schemeClr val="bg1"/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A4B17C63-4B87-4E4F-87DB-8D8F8EF62403}"/>
              </a:ext>
            </a:extLst>
          </p:cNvPr>
          <p:cNvCxnSpPr>
            <a:cxnSpLocks/>
            <a:stCxn id="102" idx="6"/>
            <a:endCxn id="105" idx="3"/>
          </p:cNvCxnSpPr>
          <p:nvPr/>
        </p:nvCxnSpPr>
        <p:spPr>
          <a:xfrm flipV="1">
            <a:off x="2004703" y="2759604"/>
            <a:ext cx="1470884" cy="1610778"/>
          </a:xfrm>
          <a:prstGeom prst="line">
            <a:avLst/>
          </a:prstGeom>
          <a:ln w="25400">
            <a:solidFill>
              <a:schemeClr val="bg1"/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463E2D61-BB57-D74F-BADF-6AC38E3C58BD}"/>
              </a:ext>
            </a:extLst>
          </p:cNvPr>
          <p:cNvCxnSpPr>
            <a:cxnSpLocks/>
            <a:stCxn id="100" idx="5"/>
            <a:endCxn id="103" idx="1"/>
          </p:cNvCxnSpPr>
          <p:nvPr/>
        </p:nvCxnSpPr>
        <p:spPr>
          <a:xfrm>
            <a:off x="1950519" y="2755408"/>
            <a:ext cx="1532253" cy="1486786"/>
          </a:xfrm>
          <a:prstGeom prst="line">
            <a:avLst/>
          </a:prstGeom>
          <a:ln w="25400">
            <a:solidFill>
              <a:schemeClr val="bg1"/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Oval 98">
            <a:extLst>
              <a:ext uri="{FF2B5EF4-FFF2-40B4-BE49-F238E27FC236}">
                <a16:creationId xmlns:a16="http://schemas.microsoft.com/office/drawing/2014/main" id="{8E881893-0050-E440-BB38-C475A70CE227}"/>
              </a:ext>
            </a:extLst>
          </p:cNvPr>
          <p:cNvSpPr/>
          <p:nvPr/>
        </p:nvSpPr>
        <p:spPr>
          <a:xfrm>
            <a:off x="1625169" y="1618361"/>
            <a:ext cx="381171" cy="381171"/>
          </a:xfrm>
          <a:prstGeom prst="ellipse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EEFF8D0B-4E53-E647-A663-DC9F358EC5BE}"/>
              </a:ext>
            </a:extLst>
          </p:cNvPr>
          <p:cNvSpPr/>
          <p:nvPr/>
        </p:nvSpPr>
        <p:spPr>
          <a:xfrm>
            <a:off x="1625169" y="2430058"/>
            <a:ext cx="381171" cy="381171"/>
          </a:xfrm>
          <a:prstGeom prst="ellipse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76AB8DEB-73E8-3F4E-A858-4F7B2B60EE50}"/>
              </a:ext>
            </a:extLst>
          </p:cNvPr>
          <p:cNvSpPr/>
          <p:nvPr/>
        </p:nvSpPr>
        <p:spPr>
          <a:xfrm>
            <a:off x="1611717" y="3362250"/>
            <a:ext cx="381171" cy="381171"/>
          </a:xfrm>
          <a:prstGeom prst="ellipse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b="1" dirty="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1A82DDB1-95F4-5647-B678-B5D096A5B526}"/>
              </a:ext>
            </a:extLst>
          </p:cNvPr>
          <p:cNvSpPr/>
          <p:nvPr/>
        </p:nvSpPr>
        <p:spPr>
          <a:xfrm>
            <a:off x="1623532" y="4179796"/>
            <a:ext cx="381171" cy="381171"/>
          </a:xfrm>
          <a:prstGeom prst="ellipse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C94B1547-9365-4F4B-A692-B53D496C87B8}"/>
              </a:ext>
            </a:extLst>
          </p:cNvPr>
          <p:cNvSpPr/>
          <p:nvPr/>
        </p:nvSpPr>
        <p:spPr>
          <a:xfrm>
            <a:off x="3426951" y="4186373"/>
            <a:ext cx="381171" cy="381171"/>
          </a:xfrm>
          <a:prstGeom prst="ellipse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BF2E6405-02FF-494F-B0B9-38FE38C61B29}"/>
              </a:ext>
            </a:extLst>
          </p:cNvPr>
          <p:cNvSpPr/>
          <p:nvPr/>
        </p:nvSpPr>
        <p:spPr>
          <a:xfrm>
            <a:off x="3416253" y="3346826"/>
            <a:ext cx="381171" cy="381171"/>
          </a:xfrm>
          <a:prstGeom prst="ellipse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16B93DC5-3186-784A-A02D-A7ADB39BEA58}"/>
              </a:ext>
            </a:extLst>
          </p:cNvPr>
          <p:cNvSpPr/>
          <p:nvPr/>
        </p:nvSpPr>
        <p:spPr>
          <a:xfrm>
            <a:off x="3419766" y="2434254"/>
            <a:ext cx="381171" cy="381171"/>
          </a:xfrm>
          <a:prstGeom prst="ellipse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D3DAE208-E4D6-9548-BEA0-1B997749864E}"/>
              </a:ext>
            </a:extLst>
          </p:cNvPr>
          <p:cNvSpPr/>
          <p:nvPr/>
        </p:nvSpPr>
        <p:spPr>
          <a:xfrm>
            <a:off x="3424118" y="1616195"/>
            <a:ext cx="381171" cy="381171"/>
          </a:xfrm>
          <a:prstGeom prst="ellipse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328318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5" grpId="0"/>
      <p:bldP spid="71" grpId="0"/>
      <p:bldP spid="72" grpId="0"/>
      <p:bldP spid="73" grpId="0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90" grpId="0"/>
      <p:bldP spid="91" grpId="0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497CFCC6-C6BC-42ED-9391-BE571C040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982" y="365126"/>
            <a:ext cx="11047630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Kohinoor Bangla" panose="02000000000000000000" pitchFamily="2" charset="77"/>
                <a:cs typeface="Kohinoor Bangla" panose="02000000000000000000" pitchFamily="2" charset="77"/>
              </a:rPr>
              <a:t>HOW TO USE MAX FLOW ALGORITHM?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Subtitle 2">
                <a:extLst>
                  <a:ext uri="{FF2B5EF4-FFF2-40B4-BE49-F238E27FC236}">
                    <a16:creationId xmlns:a16="http://schemas.microsoft.com/office/drawing/2014/main" id="{E79F37CC-B7AC-4E22-8874-7E6F0ADE98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7982" y="1690689"/>
                <a:ext cx="10512862" cy="4351338"/>
              </a:xfrm>
            </p:spPr>
            <p:txBody>
              <a:bodyPr>
                <a:noAutofit/>
              </a:bodyPr>
              <a:lstStyle/>
              <a:p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Find max flow in this network.</a:t>
                </a:r>
              </a:p>
              <a:p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Recall that it will be integral.</a:t>
                </a:r>
              </a:p>
              <a:p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Since the total capacity into each vertex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 is 1, at most one edge touching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 in middle layer (original bipartite graph) can carry flow out. That sounds like a matching!</a:t>
                </a:r>
              </a:p>
              <a:p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Similarly, since total capacity out of any vertex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 is 1, at most one edge touching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 in middle layer can carry flow in.</a:t>
                </a:r>
              </a:p>
              <a:p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So, choose the matching to be all the edges in the middle layer that carry non-zero flow.</a:t>
                </a:r>
              </a:p>
            </p:txBody>
          </p:sp>
        </mc:Choice>
        <mc:Fallback xmlns="">
          <p:sp>
            <p:nvSpPr>
              <p:cNvPr id="14" name="Subtitle 2">
                <a:extLst>
                  <a:ext uri="{FF2B5EF4-FFF2-40B4-BE49-F238E27FC236}">
                    <a16:creationId xmlns:a16="http://schemas.microsoft.com/office/drawing/2014/main" id="{E79F37CC-B7AC-4E22-8874-7E6F0ADE98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7982" y="1690689"/>
                <a:ext cx="10512862" cy="4351338"/>
              </a:xfrm>
              <a:blipFill>
                <a:blip r:embed="rId3"/>
                <a:stretch>
                  <a:fillRect l="-754" t="-2521" r="-34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icture 14">
            <a:extLst>
              <a:ext uri="{FF2B5EF4-FFF2-40B4-BE49-F238E27FC236}">
                <a16:creationId xmlns:a16="http://schemas.microsoft.com/office/drawing/2014/main" id="{8D318C6E-0042-4747-BEE3-BD20B9CEBA3D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12" y="4648200"/>
            <a:ext cx="2937077" cy="202925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DB0D751-A0DE-443E-AB40-82A4AD7707E7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7649" y="228600"/>
            <a:ext cx="2108200" cy="19939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4B1681A4-FA65-4A19-9C57-8B5EAD64E945}"/>
                  </a:ext>
                </a:extLst>
              </p14:cNvPr>
              <p14:cNvContentPartPr/>
              <p14:nvPr/>
            </p14:nvContentPartPr>
            <p14:xfrm>
              <a:off x="1927652" y="993877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4B1681A4-FA65-4A19-9C57-8B5EAD64E94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64652" y="615877"/>
                <a:ext cx="126000" cy="756000"/>
              </a:xfrm>
              <a:prstGeom prst="rect">
                <a:avLst/>
              </a:prstGeom>
            </p:spPr>
          </p:pic>
        </mc:Fallback>
      </mc:AlternateContent>
      <p:pic>
        <p:nvPicPr>
          <p:cNvPr id="18" name="Picture 17">
            <a:extLst>
              <a:ext uri="{FF2B5EF4-FFF2-40B4-BE49-F238E27FC236}">
                <a16:creationId xmlns:a16="http://schemas.microsoft.com/office/drawing/2014/main" id="{B7929649-FB4C-4472-87FE-10554F782050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alphaModFix am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9783" y="6274007"/>
            <a:ext cx="1089844" cy="414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665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Penn596 1">
      <a:dk1>
        <a:srgbClr val="E6E5E5"/>
      </a:dk1>
      <a:lt1>
        <a:srgbClr val="FEFFFF"/>
      </a:lt1>
      <a:dk2>
        <a:srgbClr val="E6E5E5"/>
      </a:dk2>
      <a:lt2>
        <a:srgbClr val="FFFFFF"/>
      </a:lt2>
      <a:accent1>
        <a:srgbClr val="1D9A78"/>
      </a:accent1>
      <a:accent2>
        <a:srgbClr val="092820"/>
      </a:accent2>
      <a:accent3>
        <a:srgbClr val="E4115E"/>
      </a:accent3>
      <a:accent4>
        <a:srgbClr val="0078CF"/>
      </a:accent4>
      <a:accent5>
        <a:srgbClr val="DE3319"/>
      </a:accent5>
      <a:accent6>
        <a:srgbClr val="8E62A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2183</TotalTime>
  <Words>685</Words>
  <Application>Microsoft Macintosh PowerPoint</Application>
  <PresentationFormat>Custom</PresentationFormat>
  <Paragraphs>79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Corbel</vt:lpstr>
      <vt:lpstr>Cordia New</vt:lpstr>
      <vt:lpstr>Kohinoor Bangla</vt:lpstr>
      <vt:lpstr>Kohinoor Devanagari</vt:lpstr>
      <vt:lpstr>Office Theme</vt:lpstr>
      <vt:lpstr>MCIT 596 MODULE 11.3</vt:lpstr>
      <vt:lpstr>RUNNING TIME OF FORD-FULKERSON</vt:lpstr>
      <vt:lpstr>BETTER ALGORITHMS</vt:lpstr>
      <vt:lpstr>INTEGER SOLUTIONS</vt:lpstr>
      <vt:lpstr>APPLYING MAX-FLOW: MATCHINGS</vt:lpstr>
      <vt:lpstr>MATCHINGS AND BIPARTITE GRAPHS</vt:lpstr>
      <vt:lpstr>SOLVING BIPARTITE MATCHING VIA FLOWS</vt:lpstr>
      <vt:lpstr>HOW TO USE MAX FLOW ALGORITHM?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PENN 596</dc:title>
  <dc:creator>Anna Chun Leach</dc:creator>
  <cp:lastModifiedBy>Microsoft Office User</cp:lastModifiedBy>
  <cp:revision>149</cp:revision>
  <cp:lastPrinted>2019-03-11T18:22:43Z</cp:lastPrinted>
  <dcterms:created xsi:type="dcterms:W3CDTF">2019-03-06T22:16:45Z</dcterms:created>
  <dcterms:modified xsi:type="dcterms:W3CDTF">2019-05-18T23:47:26Z</dcterms:modified>
</cp:coreProperties>
</file>