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omments/comment2.xml" ContentType="application/vnd.openxmlformats-officedocument.presentationml.comments+xml"/>
  <Override PartName="/ppt/ink/ink7.xml" ContentType="application/inkml+xml"/>
  <Override PartName="/ppt/comments/comment3.xml" ContentType="application/vnd.openxmlformats-officedocument.presentationml.comments+xml"/>
  <Override PartName="/ppt/ink/ink8.xml" ContentType="application/inkml+xml"/>
  <Override PartName="/ppt/comments/comment4.xml" ContentType="application/vnd.openxmlformats-officedocument.presentationml.comments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7" r:id="rId2"/>
    <p:sldId id="319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ward, Rebecca A." initials="HRA" lastIdx="7" clrIdx="0">
    <p:extLst>
      <p:ext uri="{19B8F6BF-5375-455C-9EA6-DF929625EA0E}">
        <p15:presenceInfo xmlns:p15="http://schemas.microsoft.com/office/powerpoint/2012/main" userId="S::beccah@upenn.edu::1d8bd6ea-7e98-460a-bc41-eee0da63ba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CF"/>
    <a:srgbClr val="1D9A78"/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7" autoAdjust="0"/>
    <p:restoredTop sz="94626" autoAdjust="0"/>
  </p:normalViewPr>
  <p:slideViewPr>
    <p:cSldViewPr>
      <p:cViewPr varScale="1">
        <p:scale>
          <a:sx n="83" d="100"/>
          <a:sy n="83" d="100"/>
        </p:scale>
        <p:origin x="208" y="8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2:07:25.757" idx="1">
    <p:pos x="10" y="10"/>
    <p:text>in certain cases, for clarity i removed the period at end of sentences when it was next to a subscript or other variant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2:10:16.560" idx="3">
    <p:pos x="2271" y="798"/>
    <p:text>consider replacing comma in first bullet with "that" 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2:11:40.113" idx="4">
    <p:pos x="121" y="243"/>
    <p:text>Slide heading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2:13:08.156" idx="5">
    <p:pos x="200" y="420"/>
    <p:text>first two bullets, are they saying the edges "cross the cut" or they "cross-cut" with a hyphen?</p:text>
    <p:extLst>
      <p:ext uri="{C676402C-5697-4E1C-873F-D02D1690AC5C}">
        <p15:threadingInfo xmlns:p15="http://schemas.microsoft.com/office/powerpoint/2012/main" timeZoneBias="240"/>
      </p:ext>
    </p:extLst>
  </p:cm>
  <p:cm authorId="1" dt="2019-05-13T12:13:15.068" idx="6">
    <p:pos x="10" y="10"/>
    <p:text>Slide Heading?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comments" Target="../comments/comment1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customXml" Target="../ink/ink7.xml"/><Relationship Id="rId12" Type="http://schemas.openxmlformats.org/officeDocument/2006/relationships/image" Target="../media/image21.png"/><Relationship Id="rId2" Type="http://schemas.openxmlformats.org/officeDocument/2006/relationships/image" Target="../media/image1.jpg"/><Relationship Id="rId1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Bipartite Matching – Correctness and Further Observations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CAPACITY OF MIN-CUT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Capacity of min cut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this capacity be less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can rewrite capacity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 cut is of finite capacity, all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By hypothesis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[Since, for any set on left, the neighbor set is at least as big.]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+(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|−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the min cut is actually of size at least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and so is the max flow value.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means the graph must have a perfect matching.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RECAP : BIPARTITE MATCHING VIA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A6FEF-52A1-144D-B63A-4B1A81B6434F}"/>
                  </a:ext>
                </a:extLst>
              </p:cNvPr>
              <p:cNvSpPr txBox="1"/>
              <p:nvPr/>
            </p:nvSpPr>
            <p:spPr>
              <a:xfrm>
                <a:off x="4920879" y="5325960"/>
                <a:ext cx="471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A6FEF-52A1-144D-B63A-4B1A81B64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79" y="5325960"/>
                <a:ext cx="47109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948528-8575-9A4B-9A25-A02FDD9BF461}"/>
                  </a:ext>
                </a:extLst>
              </p:cNvPr>
              <p:cNvSpPr txBox="1"/>
              <p:nvPr/>
            </p:nvSpPr>
            <p:spPr>
              <a:xfrm>
                <a:off x="6643662" y="5325960"/>
                <a:ext cx="4770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948528-8575-9A4B-9A25-A02FDD9B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62" y="5325960"/>
                <a:ext cx="47705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78A203-3600-E845-8BC4-11F52D3A0CB1}"/>
              </a:ext>
            </a:extLst>
          </p:cNvPr>
          <p:cNvCxnSpPr>
            <a:cxnSpLocks/>
            <a:stCxn id="97" idx="6"/>
            <a:endCxn id="104" idx="2"/>
          </p:cNvCxnSpPr>
          <p:nvPr/>
        </p:nvCxnSpPr>
        <p:spPr>
          <a:xfrm flipV="1">
            <a:off x="5233749" y="2232681"/>
            <a:ext cx="1417778" cy="216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40EFEA-B79D-C54C-B53A-8480F45C577D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5177928" y="2347024"/>
            <a:ext cx="1521555" cy="1481523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4ACF37-CCF5-9544-9160-AFB1A1843CB7}"/>
              </a:ext>
            </a:extLst>
          </p:cNvPr>
          <p:cNvCxnSpPr>
            <a:cxnSpLocks/>
            <a:stCxn id="98" idx="7"/>
            <a:endCxn id="104" idx="3"/>
          </p:cNvCxnSpPr>
          <p:nvPr/>
        </p:nvCxnSpPr>
        <p:spPr>
          <a:xfrm flipV="1">
            <a:off x="5177928" y="2367445"/>
            <a:ext cx="1529420" cy="544334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F91D05-B2DC-D248-A384-AB58C203F1B1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5233749" y="3046544"/>
            <a:ext cx="1409913" cy="916768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1D7745-74A1-D944-B6EC-1B1B82BF9D3D}"/>
              </a:ext>
            </a:extLst>
          </p:cNvPr>
          <p:cNvCxnSpPr>
            <a:cxnSpLocks/>
            <a:stCxn id="99" idx="6"/>
            <a:endCxn id="103" idx="2"/>
          </p:cNvCxnSpPr>
          <p:nvPr/>
        </p:nvCxnSpPr>
        <p:spPr>
          <a:xfrm flipV="1">
            <a:off x="5220297" y="3050740"/>
            <a:ext cx="1426878" cy="92799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D042A6-431C-9C44-AC45-A7B26B13B2D3}"/>
              </a:ext>
            </a:extLst>
          </p:cNvPr>
          <p:cNvCxnSpPr>
            <a:cxnSpLocks/>
            <a:stCxn id="100" idx="6"/>
            <a:endCxn id="103" idx="3"/>
          </p:cNvCxnSpPr>
          <p:nvPr/>
        </p:nvCxnSpPr>
        <p:spPr>
          <a:xfrm flipV="1">
            <a:off x="5232112" y="3185504"/>
            <a:ext cx="1470884" cy="1610778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6410248-BBE7-D44B-900E-05471B93CCCA}"/>
              </a:ext>
            </a:extLst>
          </p:cNvPr>
          <p:cNvCxnSpPr>
            <a:cxnSpLocks/>
            <a:stCxn id="98" idx="5"/>
            <a:endCxn id="101" idx="1"/>
          </p:cNvCxnSpPr>
          <p:nvPr/>
        </p:nvCxnSpPr>
        <p:spPr>
          <a:xfrm>
            <a:off x="5177928" y="3181308"/>
            <a:ext cx="1532253" cy="1486786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5592248-B4C5-7242-99A3-E22E4706E0D3}"/>
              </a:ext>
            </a:extLst>
          </p:cNvPr>
          <p:cNvCxnSpPr>
            <a:cxnSpLocks/>
            <a:stCxn id="96" idx="0"/>
            <a:endCxn id="97" idx="2"/>
          </p:cNvCxnSpPr>
          <p:nvPr/>
        </p:nvCxnSpPr>
        <p:spPr>
          <a:xfrm flipV="1">
            <a:off x="3418507" y="2234847"/>
            <a:ext cx="1434071" cy="104334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F25A39-F722-8548-AC8D-5AD16D26F774}"/>
              </a:ext>
            </a:extLst>
          </p:cNvPr>
          <p:cNvCxnSpPr>
            <a:cxnSpLocks/>
            <a:stCxn id="96" idx="7"/>
            <a:endCxn id="98" idx="2"/>
          </p:cNvCxnSpPr>
          <p:nvPr/>
        </p:nvCxnSpPr>
        <p:spPr>
          <a:xfrm flipV="1">
            <a:off x="3553271" y="3046544"/>
            <a:ext cx="1299307" cy="2874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55F784-E9DF-6F45-8A1C-4C37AE0D2F36}"/>
              </a:ext>
            </a:extLst>
          </p:cNvPr>
          <p:cNvCxnSpPr>
            <a:cxnSpLocks/>
            <a:stCxn id="96" idx="5"/>
            <a:endCxn id="99" idx="2"/>
          </p:cNvCxnSpPr>
          <p:nvPr/>
        </p:nvCxnSpPr>
        <p:spPr>
          <a:xfrm>
            <a:off x="3553271" y="3603538"/>
            <a:ext cx="1285855" cy="37519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BE30E7-8CB2-1342-A17F-8C9938909547}"/>
              </a:ext>
            </a:extLst>
          </p:cNvPr>
          <p:cNvCxnSpPr>
            <a:cxnSpLocks/>
            <a:stCxn id="96" idx="4"/>
            <a:endCxn id="100" idx="2"/>
          </p:cNvCxnSpPr>
          <p:nvPr/>
        </p:nvCxnSpPr>
        <p:spPr>
          <a:xfrm>
            <a:off x="3418507" y="3659359"/>
            <a:ext cx="1432434" cy="113692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95C22A-8144-9A4E-86E8-DD8BCD9642DF}"/>
              </a:ext>
            </a:extLst>
          </p:cNvPr>
          <p:cNvCxnSpPr>
            <a:cxnSpLocks/>
            <a:stCxn id="104" idx="6"/>
            <a:endCxn id="105" idx="0"/>
          </p:cNvCxnSpPr>
          <p:nvPr/>
        </p:nvCxnSpPr>
        <p:spPr>
          <a:xfrm>
            <a:off x="7032698" y="2232681"/>
            <a:ext cx="1477559" cy="100864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F9A7CA6-0982-E649-8766-888F7137AD94}"/>
              </a:ext>
            </a:extLst>
          </p:cNvPr>
          <p:cNvCxnSpPr>
            <a:cxnSpLocks/>
            <a:stCxn id="103" idx="6"/>
            <a:endCxn id="105" idx="1"/>
          </p:cNvCxnSpPr>
          <p:nvPr/>
        </p:nvCxnSpPr>
        <p:spPr>
          <a:xfrm>
            <a:off x="7028346" y="3050740"/>
            <a:ext cx="1347146" cy="2464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A9E58E-7FA3-A14D-9844-956801CDB2EB}"/>
              </a:ext>
            </a:extLst>
          </p:cNvPr>
          <p:cNvCxnSpPr>
            <a:cxnSpLocks/>
            <a:stCxn id="102" idx="6"/>
            <a:endCxn id="105" idx="3"/>
          </p:cNvCxnSpPr>
          <p:nvPr/>
        </p:nvCxnSpPr>
        <p:spPr>
          <a:xfrm flipV="1">
            <a:off x="7024833" y="3566675"/>
            <a:ext cx="1350659" cy="39663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C8F088-CE03-F242-8079-9B7D9405ADCD}"/>
              </a:ext>
            </a:extLst>
          </p:cNvPr>
          <p:cNvCxnSpPr>
            <a:cxnSpLocks/>
            <a:stCxn id="101" idx="6"/>
            <a:endCxn id="105" idx="4"/>
          </p:cNvCxnSpPr>
          <p:nvPr/>
        </p:nvCxnSpPr>
        <p:spPr>
          <a:xfrm flipV="1">
            <a:off x="7035531" y="3622496"/>
            <a:ext cx="1474726" cy="11803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C019479-0939-164B-A4C1-3C984DB6D9E9}"/>
              </a:ext>
            </a:extLst>
          </p:cNvPr>
          <p:cNvSpPr txBox="1"/>
          <p:nvPr/>
        </p:nvSpPr>
        <p:spPr>
          <a:xfrm>
            <a:off x="4349081" y="2133600"/>
            <a:ext cx="277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6AB504-F05F-DC4D-9AE4-D9D6B00669E1}"/>
              </a:ext>
            </a:extLst>
          </p:cNvPr>
          <p:cNvSpPr txBox="1"/>
          <p:nvPr/>
        </p:nvSpPr>
        <p:spPr>
          <a:xfrm>
            <a:off x="7521409" y="2133600"/>
            <a:ext cx="277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5DD50A-AC6D-524F-AB29-F72465237F05}"/>
              </a:ext>
            </a:extLst>
          </p:cNvPr>
          <p:cNvSpPr txBox="1"/>
          <p:nvPr/>
        </p:nvSpPr>
        <p:spPr>
          <a:xfrm>
            <a:off x="4555497" y="5853159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Middle layer edges have capacity ∞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EB0F3A3-1D5D-5942-AA0F-5144A03E1BDD}"/>
              </a:ext>
            </a:extLst>
          </p:cNvPr>
          <p:cNvSpPr/>
          <p:nvPr/>
        </p:nvSpPr>
        <p:spPr>
          <a:xfrm>
            <a:off x="3227921" y="3278188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3017DDA-63CD-884C-871F-9832D018D04F}"/>
              </a:ext>
            </a:extLst>
          </p:cNvPr>
          <p:cNvSpPr/>
          <p:nvPr/>
        </p:nvSpPr>
        <p:spPr>
          <a:xfrm>
            <a:off x="4852578" y="2044261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0F54B5-B228-AA4F-8918-B6B69B72D7FE}"/>
              </a:ext>
            </a:extLst>
          </p:cNvPr>
          <p:cNvSpPr/>
          <p:nvPr/>
        </p:nvSpPr>
        <p:spPr>
          <a:xfrm>
            <a:off x="4852578" y="2855958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0B4C318-D8B6-D041-B3B2-F46B5B68C8D3}"/>
              </a:ext>
            </a:extLst>
          </p:cNvPr>
          <p:cNvSpPr/>
          <p:nvPr/>
        </p:nvSpPr>
        <p:spPr>
          <a:xfrm>
            <a:off x="4839126" y="3788150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CE1D33C-DB8F-8D44-BD9D-83DBAE7351DB}"/>
              </a:ext>
            </a:extLst>
          </p:cNvPr>
          <p:cNvSpPr/>
          <p:nvPr/>
        </p:nvSpPr>
        <p:spPr>
          <a:xfrm>
            <a:off x="4850941" y="4605696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075CBC-1458-6F4E-BA5D-D21C11AE5329}"/>
              </a:ext>
            </a:extLst>
          </p:cNvPr>
          <p:cNvSpPr/>
          <p:nvPr/>
        </p:nvSpPr>
        <p:spPr>
          <a:xfrm>
            <a:off x="6654360" y="4612273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C96A26-9E8B-E047-B711-3998D6B1B74F}"/>
              </a:ext>
            </a:extLst>
          </p:cNvPr>
          <p:cNvSpPr/>
          <p:nvPr/>
        </p:nvSpPr>
        <p:spPr>
          <a:xfrm>
            <a:off x="6643662" y="3772726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ECC08E5-6C12-3342-AEF7-221011CC3BE4}"/>
              </a:ext>
            </a:extLst>
          </p:cNvPr>
          <p:cNvSpPr/>
          <p:nvPr/>
        </p:nvSpPr>
        <p:spPr>
          <a:xfrm>
            <a:off x="6647175" y="2860154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19B9A1-2087-8F4F-9227-440C0B66FF3F}"/>
              </a:ext>
            </a:extLst>
          </p:cNvPr>
          <p:cNvSpPr/>
          <p:nvPr/>
        </p:nvSpPr>
        <p:spPr>
          <a:xfrm>
            <a:off x="6651527" y="2042095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E339B14-C0F1-8E41-9B7A-7DC59F748F68}"/>
              </a:ext>
            </a:extLst>
          </p:cNvPr>
          <p:cNvSpPr/>
          <p:nvPr/>
        </p:nvSpPr>
        <p:spPr>
          <a:xfrm>
            <a:off x="8319671" y="3241325"/>
            <a:ext cx="381171" cy="38117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953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93" grpId="0"/>
      <p:bldP spid="94" grpId="0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BIPARTITE MATCHING VIA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Find max flow in this network.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Recall that it will be integral.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 total capacity into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1, at most one edge touching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middle layer (original bipartite graph) can carry flow out. That sounds like a matching!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Similarly, since total capacity out of any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1, at most one edge touching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middle layer can carry flow in.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choose the matching to be all the edges in the middle layer that carry non-zero flow.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bipartite graph has a matching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flow network has flow of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Conversely, if flow network has flow of value 𝓁, then (as we saw in the last slide) there is a matching of size  𝓁.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maximum matching corresponds to max flow value…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And this is what the max flow algorithm finds!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HALL’S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Max-flow min-cut theorem allows us to make an important observation about matchings in bipartite graphs.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Say a matching is perfect if it matches all vertices.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 set of vertices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Hall’s theorem: A bipartite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a perfect matching if and only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)|≥|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AC41E-281F-7A45-9095-428371993A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367592"/>
            <a:ext cx="1447800" cy="70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8BF41-C6A2-7044-A5C3-B7C254E284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41612" y="2468881"/>
            <a:ext cx="75623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OF HALL’S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 perfect matching to exist, the conditions of Hall’s Theorem are clearly necessary. If the two sides have different numbers of vertices, no perfect matching can exist.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cannot all be matched.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D8DEF7A-BE4A-DE4A-A5E0-A4B3DBF87245}"/>
              </a:ext>
            </a:extLst>
          </p:cNvPr>
          <p:cNvGrpSpPr/>
          <p:nvPr/>
        </p:nvGrpSpPr>
        <p:grpSpPr>
          <a:xfrm>
            <a:off x="3840018" y="3698449"/>
            <a:ext cx="3493184" cy="2974428"/>
            <a:chOff x="7490983" y="3540459"/>
            <a:chExt cx="3840274" cy="327801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31DF66-F650-E646-9123-BBABEAD618DB}"/>
                </a:ext>
              </a:extLst>
            </p:cNvPr>
            <p:cNvSpPr/>
            <p:nvPr/>
          </p:nvSpPr>
          <p:spPr>
            <a:xfrm>
              <a:off x="8298459" y="3542625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AAC0EF-C790-8F49-BB35-CFFE0C39D154}"/>
                </a:ext>
              </a:extLst>
            </p:cNvPr>
            <p:cNvSpPr/>
            <p:nvPr/>
          </p:nvSpPr>
          <p:spPr>
            <a:xfrm>
              <a:off x="8298459" y="4354322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E5BA5E-7B67-B24D-964A-17D07CE8CA21}"/>
                </a:ext>
              </a:extLst>
            </p:cNvPr>
            <p:cNvSpPr/>
            <p:nvPr/>
          </p:nvSpPr>
          <p:spPr>
            <a:xfrm>
              <a:off x="10097408" y="3540459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5D5ED8A-23FC-114A-90FC-F814DA2926C0}"/>
                </a:ext>
              </a:extLst>
            </p:cNvPr>
            <p:cNvSpPr/>
            <p:nvPr/>
          </p:nvSpPr>
          <p:spPr>
            <a:xfrm>
              <a:off x="7490983" y="5007036"/>
              <a:ext cx="1861250" cy="1811442"/>
            </a:xfrm>
            <a:custGeom>
              <a:avLst/>
              <a:gdLst>
                <a:gd name="connsiteX0" fmla="*/ 1013930 w 1441102"/>
                <a:gd name="connsiteY0" fmla="*/ 175994 h 1512435"/>
                <a:gd name="connsiteX1" fmla="*/ 251930 w 1441102"/>
                <a:gd name="connsiteY1" fmla="*/ 11870 h 1512435"/>
                <a:gd name="connsiteX2" fmla="*/ 275376 w 1441102"/>
                <a:gd name="connsiteY2" fmla="*/ 480794 h 1512435"/>
                <a:gd name="connsiteX3" fmla="*/ 5746 w 1441102"/>
                <a:gd name="connsiteY3" fmla="*/ 926270 h 1512435"/>
                <a:gd name="connsiteX4" fmla="*/ 568453 w 1441102"/>
                <a:gd name="connsiteY4" fmla="*/ 1172455 h 1512435"/>
                <a:gd name="connsiteX5" fmla="*/ 908423 w 1441102"/>
                <a:gd name="connsiteY5" fmla="*/ 1512424 h 1512435"/>
                <a:gd name="connsiteX6" fmla="*/ 1435961 w 1441102"/>
                <a:gd name="connsiteY6" fmla="*/ 1160732 h 1512435"/>
                <a:gd name="connsiteX7" fmla="*/ 1189776 w 1441102"/>
                <a:gd name="connsiteY7" fmla="*/ 867655 h 1512435"/>
                <a:gd name="connsiteX8" fmla="*/ 1412515 w 1441102"/>
                <a:gd name="connsiteY8" fmla="*/ 562855 h 1512435"/>
                <a:gd name="connsiteX9" fmla="*/ 1013930 w 1441102"/>
                <a:gd name="connsiteY9" fmla="*/ 175994 h 151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1102" h="1512435">
                  <a:moveTo>
                    <a:pt x="1013930" y="175994"/>
                  </a:moveTo>
                  <a:cubicBezTo>
                    <a:pt x="820499" y="84163"/>
                    <a:pt x="375022" y="-38930"/>
                    <a:pt x="251930" y="11870"/>
                  </a:cubicBezTo>
                  <a:cubicBezTo>
                    <a:pt x="128838" y="62670"/>
                    <a:pt x="316407" y="328394"/>
                    <a:pt x="275376" y="480794"/>
                  </a:cubicBezTo>
                  <a:cubicBezTo>
                    <a:pt x="234345" y="633194"/>
                    <a:pt x="-43100" y="810993"/>
                    <a:pt x="5746" y="926270"/>
                  </a:cubicBezTo>
                  <a:cubicBezTo>
                    <a:pt x="54592" y="1041547"/>
                    <a:pt x="418007" y="1074763"/>
                    <a:pt x="568453" y="1172455"/>
                  </a:cubicBezTo>
                  <a:cubicBezTo>
                    <a:pt x="718899" y="1270147"/>
                    <a:pt x="763838" y="1514378"/>
                    <a:pt x="908423" y="1512424"/>
                  </a:cubicBezTo>
                  <a:cubicBezTo>
                    <a:pt x="1053008" y="1510470"/>
                    <a:pt x="1389069" y="1268194"/>
                    <a:pt x="1435961" y="1160732"/>
                  </a:cubicBezTo>
                  <a:cubicBezTo>
                    <a:pt x="1482853" y="1053270"/>
                    <a:pt x="1193684" y="967301"/>
                    <a:pt x="1189776" y="867655"/>
                  </a:cubicBezTo>
                  <a:cubicBezTo>
                    <a:pt x="1185868" y="768009"/>
                    <a:pt x="1447684" y="676178"/>
                    <a:pt x="1412515" y="562855"/>
                  </a:cubicBezTo>
                  <a:cubicBezTo>
                    <a:pt x="1377346" y="449532"/>
                    <a:pt x="1207361" y="267825"/>
                    <a:pt x="1013930" y="17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dia New" panose="020B0304020202020204" pitchFamily="34" charset="-3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1B80D13D-0353-4648-B103-7257A5D35395}"/>
                    </a:ext>
                  </a:extLst>
                </p:cNvPr>
                <p:cNvSpPr/>
                <p:nvPr/>
              </p:nvSpPr>
              <p:spPr>
                <a:xfrm>
                  <a:off x="9801837" y="4167261"/>
                  <a:ext cx="1529420" cy="1692319"/>
                </a:xfrm>
                <a:custGeom>
                  <a:avLst/>
                  <a:gdLst>
                    <a:gd name="connsiteX0" fmla="*/ 188052 w 645334"/>
                    <a:gd name="connsiteY0" fmla="*/ 660 h 892269"/>
                    <a:gd name="connsiteX1" fmla="*/ 483 w 645334"/>
                    <a:gd name="connsiteY1" fmla="*/ 399245 h 892269"/>
                    <a:gd name="connsiteX2" fmla="*/ 234944 w 645334"/>
                    <a:gd name="connsiteY2" fmla="*/ 891614 h 892269"/>
                    <a:gd name="connsiteX3" fmla="*/ 645252 w 645334"/>
                    <a:gd name="connsiteY3" fmla="*/ 493029 h 892269"/>
                    <a:gd name="connsiteX4" fmla="*/ 188052 w 645334"/>
                    <a:gd name="connsiteY4" fmla="*/ 660 h 89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334" h="892269">
                      <a:moveTo>
                        <a:pt x="188052" y="660"/>
                      </a:moveTo>
                      <a:cubicBezTo>
                        <a:pt x="80591" y="-14971"/>
                        <a:pt x="-7332" y="250753"/>
                        <a:pt x="483" y="399245"/>
                      </a:cubicBezTo>
                      <a:cubicBezTo>
                        <a:pt x="8298" y="547737"/>
                        <a:pt x="127483" y="875983"/>
                        <a:pt x="234944" y="891614"/>
                      </a:cubicBezTo>
                      <a:cubicBezTo>
                        <a:pt x="342405" y="907245"/>
                        <a:pt x="651114" y="639568"/>
                        <a:pt x="645252" y="493029"/>
                      </a:cubicBezTo>
                      <a:cubicBezTo>
                        <a:pt x="639390" y="346490"/>
                        <a:pt x="295513" y="16291"/>
                        <a:pt x="188052" y="6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Γ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1B80D13D-0353-4648-B103-7257A5D35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837" y="4167261"/>
                  <a:ext cx="1529420" cy="1692319"/>
                </a:xfrm>
                <a:custGeom>
                  <a:avLst/>
                  <a:gdLst>
                    <a:gd name="connsiteX0" fmla="*/ 188052 w 645334"/>
                    <a:gd name="connsiteY0" fmla="*/ 660 h 892269"/>
                    <a:gd name="connsiteX1" fmla="*/ 483 w 645334"/>
                    <a:gd name="connsiteY1" fmla="*/ 399245 h 892269"/>
                    <a:gd name="connsiteX2" fmla="*/ 234944 w 645334"/>
                    <a:gd name="connsiteY2" fmla="*/ 891614 h 892269"/>
                    <a:gd name="connsiteX3" fmla="*/ 645252 w 645334"/>
                    <a:gd name="connsiteY3" fmla="*/ 493029 h 892269"/>
                    <a:gd name="connsiteX4" fmla="*/ 188052 w 645334"/>
                    <a:gd name="connsiteY4" fmla="*/ 660 h 89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334" h="892269">
                      <a:moveTo>
                        <a:pt x="188052" y="660"/>
                      </a:moveTo>
                      <a:cubicBezTo>
                        <a:pt x="80591" y="-14971"/>
                        <a:pt x="-7332" y="250753"/>
                        <a:pt x="483" y="399245"/>
                      </a:cubicBezTo>
                      <a:cubicBezTo>
                        <a:pt x="8298" y="547737"/>
                        <a:pt x="127483" y="875983"/>
                        <a:pt x="234944" y="891614"/>
                      </a:cubicBezTo>
                      <a:cubicBezTo>
                        <a:pt x="342405" y="907245"/>
                        <a:pt x="651114" y="639568"/>
                        <a:pt x="645252" y="493029"/>
                      </a:cubicBezTo>
                      <a:cubicBezTo>
                        <a:pt x="639390" y="346490"/>
                        <a:pt x="295513" y="16291"/>
                        <a:pt x="188052" y="660"/>
                      </a:cubicBez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052823-7C74-1249-986E-571868FBD3A1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8679630" y="3731045"/>
              <a:ext cx="1417778" cy="2166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68B072-81F2-4346-9146-D6CE15CF949C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8623809" y="3845388"/>
              <a:ext cx="1521555" cy="1481523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82539E-C2A4-8248-A238-B1CE91CCDB14}"/>
                </a:ext>
              </a:extLst>
            </p:cNvPr>
            <p:cNvCxnSpPr>
              <a:cxnSpLocks/>
              <a:stCxn id="20" idx="7"/>
              <a:endCxn id="26" idx="3"/>
            </p:cNvCxnSpPr>
            <p:nvPr/>
          </p:nvCxnSpPr>
          <p:spPr>
            <a:xfrm flipV="1">
              <a:off x="8623809" y="3865809"/>
              <a:ext cx="1529420" cy="54433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7B8F0E-C473-EB43-A2AE-6AFC39DF418E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>
              <a:off x="8679630" y="4544908"/>
              <a:ext cx="1409913" cy="916768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E4258-B093-9544-A3FA-9986EF7F159F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 flipV="1">
              <a:off x="8666178" y="4549104"/>
              <a:ext cx="1426878" cy="927996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4C6901-9DE1-324D-9035-F60B7CE6CC5C}"/>
                </a:ext>
              </a:extLst>
            </p:cNvPr>
            <p:cNvCxnSpPr>
              <a:cxnSpLocks/>
              <a:stCxn id="22" idx="6"/>
              <a:endCxn id="25" idx="3"/>
            </p:cNvCxnSpPr>
            <p:nvPr/>
          </p:nvCxnSpPr>
          <p:spPr>
            <a:xfrm flipV="1">
              <a:off x="8677993" y="4683868"/>
              <a:ext cx="1470884" cy="1610778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E8A916-F607-914B-A1FB-967A744A4C4C}"/>
                </a:ext>
              </a:extLst>
            </p:cNvPr>
            <p:cNvCxnSpPr>
              <a:cxnSpLocks/>
              <a:stCxn id="20" idx="5"/>
              <a:endCxn id="23" idx="1"/>
            </p:cNvCxnSpPr>
            <p:nvPr/>
          </p:nvCxnSpPr>
          <p:spPr>
            <a:xfrm>
              <a:off x="8623809" y="4679672"/>
              <a:ext cx="1532253" cy="1486786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98C7BD-CFD5-ED41-A337-0F54B50C83B2}"/>
                </a:ext>
              </a:extLst>
            </p:cNvPr>
            <p:cNvSpPr/>
            <p:nvPr/>
          </p:nvSpPr>
          <p:spPr>
            <a:xfrm>
              <a:off x="8285007" y="5286514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0F2660-15C2-6F43-AD37-2430D368CEA9}"/>
                </a:ext>
              </a:extLst>
            </p:cNvPr>
            <p:cNvSpPr/>
            <p:nvPr/>
          </p:nvSpPr>
          <p:spPr>
            <a:xfrm>
              <a:off x="8296822" y="6104060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C0867B-627A-F041-8B3E-34F874161766}"/>
                </a:ext>
              </a:extLst>
            </p:cNvPr>
            <p:cNvSpPr/>
            <p:nvPr/>
          </p:nvSpPr>
          <p:spPr>
            <a:xfrm>
              <a:off x="10100241" y="6110637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9575B6-15EF-2647-B167-2F3EACDF9532}"/>
                </a:ext>
              </a:extLst>
            </p:cNvPr>
            <p:cNvSpPr/>
            <p:nvPr/>
          </p:nvSpPr>
          <p:spPr>
            <a:xfrm>
              <a:off x="10089543" y="5271090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D20FED-52CE-C546-8C80-9180E9BF6E31}"/>
                </a:ext>
              </a:extLst>
            </p:cNvPr>
            <p:cNvSpPr/>
            <p:nvPr/>
          </p:nvSpPr>
          <p:spPr>
            <a:xfrm>
              <a:off x="10093056" y="4358518"/>
              <a:ext cx="381171" cy="38117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F00E60-4AC2-6D48-A17B-BAACA11E3022}"/>
                  </a:ext>
                </a:extLst>
              </p:cNvPr>
              <p:cNvSpPr/>
              <p:nvPr/>
            </p:nvSpPr>
            <p:spPr>
              <a:xfrm>
                <a:off x="4767650" y="5615974"/>
                <a:ext cx="4215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rdia New" panose="020B0304020202020204" pitchFamily="34" charset="-34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F00E60-4AC2-6D48-A17B-BAACA11E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50" y="5615974"/>
                <a:ext cx="42152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OTHER DIRECTION MORE CHALLENGING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for all sets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holds true. </a:t>
                </a:r>
              </a:p>
              <a:p>
                <a:pPr lvl="1"/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why does there always exist a perfect matching?</a:t>
                </a: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will show by contradiction, that the min-cut in the flow network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have capacity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by max-flow-min-cut theorem, the max flow will also be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Finally, this implies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edges in middle layer are carrying flow, which means that the matching we get is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41">
            <a:extLst>
              <a:ext uri="{FF2B5EF4-FFF2-40B4-BE49-F238E27FC236}">
                <a16:creationId xmlns:a16="http://schemas.microsoft.com/office/drawing/2014/main" id="{8A3F9254-2B16-42B3-A1BE-8E001BD55957}"/>
              </a:ext>
            </a:extLst>
          </p:cNvPr>
          <p:cNvSpPr/>
          <p:nvPr/>
        </p:nvSpPr>
        <p:spPr>
          <a:xfrm rot="10800000">
            <a:off x="2261657" y="2825380"/>
            <a:ext cx="4969030" cy="2920683"/>
          </a:xfrm>
          <a:custGeom>
            <a:avLst/>
            <a:gdLst>
              <a:gd name="connsiteX0" fmla="*/ 125832 w 4861930"/>
              <a:gd name="connsiteY0" fmla="*/ 2278168 h 2593102"/>
              <a:gd name="connsiteX1" fmla="*/ 844289 w 4861930"/>
              <a:gd name="connsiteY1" fmla="*/ 2588411 h 2593102"/>
              <a:gd name="connsiteX2" fmla="*/ 2003617 w 4861930"/>
              <a:gd name="connsiteY2" fmla="*/ 2082225 h 2593102"/>
              <a:gd name="connsiteX3" fmla="*/ 3407875 w 4861930"/>
              <a:gd name="connsiteY3" fmla="*/ 1494396 h 2593102"/>
              <a:gd name="connsiteX4" fmla="*/ 4861117 w 4861930"/>
              <a:gd name="connsiteY4" fmla="*/ 677968 h 2593102"/>
              <a:gd name="connsiteX5" fmla="*/ 3587489 w 4861930"/>
              <a:gd name="connsiteY5" fmla="*/ 73811 h 2593102"/>
              <a:gd name="connsiteX6" fmla="*/ 1856660 w 4861930"/>
              <a:gd name="connsiteY6" fmla="*/ 155453 h 2593102"/>
              <a:gd name="connsiteX7" fmla="*/ 174817 w 4861930"/>
              <a:gd name="connsiteY7" fmla="*/ 1380096 h 2593102"/>
              <a:gd name="connsiteX8" fmla="*/ 125832 w 4861930"/>
              <a:gd name="connsiteY8" fmla="*/ 2278168 h 25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1930" h="2593102">
                <a:moveTo>
                  <a:pt x="125832" y="2278168"/>
                </a:moveTo>
                <a:cubicBezTo>
                  <a:pt x="237411" y="2479554"/>
                  <a:pt x="531325" y="2621068"/>
                  <a:pt x="844289" y="2588411"/>
                </a:cubicBezTo>
                <a:cubicBezTo>
                  <a:pt x="1157253" y="2555754"/>
                  <a:pt x="2003617" y="2082225"/>
                  <a:pt x="2003617" y="2082225"/>
                </a:cubicBezTo>
                <a:cubicBezTo>
                  <a:pt x="2430881" y="1899889"/>
                  <a:pt x="2931625" y="1728439"/>
                  <a:pt x="3407875" y="1494396"/>
                </a:cubicBezTo>
                <a:cubicBezTo>
                  <a:pt x="3884125" y="1260353"/>
                  <a:pt x="4831181" y="914732"/>
                  <a:pt x="4861117" y="677968"/>
                </a:cubicBezTo>
                <a:cubicBezTo>
                  <a:pt x="4891053" y="441204"/>
                  <a:pt x="4088232" y="160897"/>
                  <a:pt x="3587489" y="73811"/>
                </a:cubicBezTo>
                <a:cubicBezTo>
                  <a:pt x="3086746" y="-13275"/>
                  <a:pt x="2425439" y="-62261"/>
                  <a:pt x="1856660" y="155453"/>
                </a:cubicBezTo>
                <a:cubicBezTo>
                  <a:pt x="1287881" y="373167"/>
                  <a:pt x="460567" y="1023589"/>
                  <a:pt x="174817" y="1380096"/>
                </a:cubicBezTo>
                <a:cubicBezTo>
                  <a:pt x="-110933" y="1736603"/>
                  <a:pt x="14253" y="2076782"/>
                  <a:pt x="125832" y="2278168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510690-69FB-41AC-8E36-83EA8151F671}"/>
                  </a:ext>
                </a:extLst>
              </p:cNvPr>
              <p:cNvSpPr txBox="1"/>
              <p:nvPr/>
            </p:nvSpPr>
            <p:spPr>
              <a:xfrm>
                <a:off x="4516582" y="5151253"/>
                <a:ext cx="444352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510690-69FB-41AC-8E36-83EA8151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82" y="5151253"/>
                <a:ext cx="4443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64F2DBF2-7AA7-3243-8E94-AB9C3EB07F80}"/>
                  </a:ext>
                </a:extLst>
              </p:cNvPr>
              <p:cNvSpPr/>
              <p:nvPr/>
            </p:nvSpPr>
            <p:spPr>
              <a:xfrm>
                <a:off x="1409054" y="1901723"/>
                <a:ext cx="4861930" cy="2593102"/>
              </a:xfrm>
              <a:custGeom>
                <a:avLst/>
                <a:gdLst>
                  <a:gd name="connsiteX0" fmla="*/ 125832 w 4861930"/>
                  <a:gd name="connsiteY0" fmla="*/ 2278168 h 2593102"/>
                  <a:gd name="connsiteX1" fmla="*/ 844289 w 4861930"/>
                  <a:gd name="connsiteY1" fmla="*/ 2588411 h 2593102"/>
                  <a:gd name="connsiteX2" fmla="*/ 2003617 w 4861930"/>
                  <a:gd name="connsiteY2" fmla="*/ 2082225 h 2593102"/>
                  <a:gd name="connsiteX3" fmla="*/ 3407875 w 4861930"/>
                  <a:gd name="connsiteY3" fmla="*/ 1494396 h 2593102"/>
                  <a:gd name="connsiteX4" fmla="*/ 4861117 w 4861930"/>
                  <a:gd name="connsiteY4" fmla="*/ 677968 h 2593102"/>
                  <a:gd name="connsiteX5" fmla="*/ 3587489 w 4861930"/>
                  <a:gd name="connsiteY5" fmla="*/ 73811 h 2593102"/>
                  <a:gd name="connsiteX6" fmla="*/ 1856660 w 4861930"/>
                  <a:gd name="connsiteY6" fmla="*/ 155453 h 2593102"/>
                  <a:gd name="connsiteX7" fmla="*/ 174817 w 4861930"/>
                  <a:gd name="connsiteY7" fmla="*/ 1380096 h 2593102"/>
                  <a:gd name="connsiteX8" fmla="*/ 125832 w 4861930"/>
                  <a:gd name="connsiteY8" fmla="*/ 2278168 h 259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61930" h="2593102">
                    <a:moveTo>
                      <a:pt x="125832" y="2278168"/>
                    </a:moveTo>
                    <a:cubicBezTo>
                      <a:pt x="237411" y="2479554"/>
                      <a:pt x="531325" y="2621068"/>
                      <a:pt x="844289" y="2588411"/>
                    </a:cubicBezTo>
                    <a:cubicBezTo>
                      <a:pt x="1157253" y="2555754"/>
                      <a:pt x="2003617" y="2082225"/>
                      <a:pt x="2003617" y="2082225"/>
                    </a:cubicBezTo>
                    <a:cubicBezTo>
                      <a:pt x="2430881" y="1899889"/>
                      <a:pt x="2931625" y="1728439"/>
                      <a:pt x="3407875" y="1494396"/>
                    </a:cubicBezTo>
                    <a:cubicBezTo>
                      <a:pt x="3884125" y="1260353"/>
                      <a:pt x="4831181" y="914732"/>
                      <a:pt x="4861117" y="677968"/>
                    </a:cubicBezTo>
                    <a:cubicBezTo>
                      <a:pt x="4891053" y="441204"/>
                      <a:pt x="4088232" y="160897"/>
                      <a:pt x="3587489" y="73811"/>
                    </a:cubicBezTo>
                    <a:cubicBezTo>
                      <a:pt x="3086746" y="-13275"/>
                      <a:pt x="2425439" y="-62261"/>
                      <a:pt x="1856660" y="155453"/>
                    </a:cubicBezTo>
                    <a:cubicBezTo>
                      <a:pt x="1287881" y="373167"/>
                      <a:pt x="460567" y="1023589"/>
                      <a:pt x="174817" y="1380096"/>
                    </a:cubicBezTo>
                    <a:cubicBezTo>
                      <a:pt x="-110933" y="1736603"/>
                      <a:pt x="14253" y="2076782"/>
                      <a:pt x="125832" y="2278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64F2DBF2-7AA7-3243-8E94-AB9C3EB07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54" y="1901723"/>
                <a:ext cx="4861930" cy="2593102"/>
              </a:xfrm>
              <a:custGeom>
                <a:avLst/>
                <a:gdLst>
                  <a:gd name="connsiteX0" fmla="*/ 125832 w 4861930"/>
                  <a:gd name="connsiteY0" fmla="*/ 2278168 h 2593102"/>
                  <a:gd name="connsiteX1" fmla="*/ 844289 w 4861930"/>
                  <a:gd name="connsiteY1" fmla="*/ 2588411 h 2593102"/>
                  <a:gd name="connsiteX2" fmla="*/ 2003617 w 4861930"/>
                  <a:gd name="connsiteY2" fmla="*/ 2082225 h 2593102"/>
                  <a:gd name="connsiteX3" fmla="*/ 3407875 w 4861930"/>
                  <a:gd name="connsiteY3" fmla="*/ 1494396 h 2593102"/>
                  <a:gd name="connsiteX4" fmla="*/ 4861117 w 4861930"/>
                  <a:gd name="connsiteY4" fmla="*/ 677968 h 2593102"/>
                  <a:gd name="connsiteX5" fmla="*/ 3587489 w 4861930"/>
                  <a:gd name="connsiteY5" fmla="*/ 73811 h 2593102"/>
                  <a:gd name="connsiteX6" fmla="*/ 1856660 w 4861930"/>
                  <a:gd name="connsiteY6" fmla="*/ 155453 h 2593102"/>
                  <a:gd name="connsiteX7" fmla="*/ 174817 w 4861930"/>
                  <a:gd name="connsiteY7" fmla="*/ 1380096 h 2593102"/>
                  <a:gd name="connsiteX8" fmla="*/ 125832 w 4861930"/>
                  <a:gd name="connsiteY8" fmla="*/ 2278168 h 259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61930" h="2593102">
                    <a:moveTo>
                      <a:pt x="125832" y="2278168"/>
                    </a:moveTo>
                    <a:cubicBezTo>
                      <a:pt x="237411" y="2479554"/>
                      <a:pt x="531325" y="2621068"/>
                      <a:pt x="844289" y="2588411"/>
                    </a:cubicBezTo>
                    <a:cubicBezTo>
                      <a:pt x="1157253" y="2555754"/>
                      <a:pt x="2003617" y="2082225"/>
                      <a:pt x="2003617" y="2082225"/>
                    </a:cubicBezTo>
                    <a:cubicBezTo>
                      <a:pt x="2430881" y="1899889"/>
                      <a:pt x="2931625" y="1728439"/>
                      <a:pt x="3407875" y="1494396"/>
                    </a:cubicBezTo>
                    <a:cubicBezTo>
                      <a:pt x="3884125" y="1260353"/>
                      <a:pt x="4831181" y="914732"/>
                      <a:pt x="4861117" y="677968"/>
                    </a:cubicBezTo>
                    <a:cubicBezTo>
                      <a:pt x="4891053" y="441204"/>
                      <a:pt x="4088232" y="160897"/>
                      <a:pt x="3587489" y="73811"/>
                    </a:cubicBezTo>
                    <a:cubicBezTo>
                      <a:pt x="3086746" y="-13275"/>
                      <a:pt x="2425439" y="-62261"/>
                      <a:pt x="1856660" y="155453"/>
                    </a:cubicBezTo>
                    <a:cubicBezTo>
                      <a:pt x="1287881" y="373167"/>
                      <a:pt x="460567" y="1023589"/>
                      <a:pt x="174817" y="1380096"/>
                    </a:cubicBezTo>
                    <a:cubicBezTo>
                      <a:pt x="-110933" y="1736603"/>
                      <a:pt x="14253" y="2076782"/>
                      <a:pt x="125832" y="2278168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121920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841200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F45A83-B9ED-6444-B240-0C5B4544F54D}"/>
                  </a:ext>
                </a:extLst>
              </p:cNvPr>
              <p:cNvSpPr txBox="1"/>
              <p:nvPr/>
            </p:nvSpPr>
            <p:spPr>
              <a:xfrm>
                <a:off x="816429" y="1440058"/>
                <a:ext cx="6234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min-cut is of size less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Let’s picture this situation...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F45A83-B9ED-6444-B240-0C5B4544F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" y="1440058"/>
                <a:ext cx="6234848" cy="461665"/>
              </a:xfrm>
              <a:prstGeom prst="rect">
                <a:avLst/>
              </a:prstGeom>
              <a:blipFill>
                <a:blip r:embed="rId10"/>
                <a:stretch>
                  <a:fillRect l="-1564" t="-6579" r="-293" b="-32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347FE7B-1D96-F543-B2EA-3B5B8EBD82DA}"/>
              </a:ext>
            </a:extLst>
          </p:cNvPr>
          <p:cNvSpPr/>
          <p:nvPr/>
        </p:nvSpPr>
        <p:spPr>
          <a:xfrm>
            <a:off x="3617843" y="2531761"/>
            <a:ext cx="337931" cy="34399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0748AA-9CEF-F24D-8E94-EA4A160BFB66}"/>
              </a:ext>
            </a:extLst>
          </p:cNvPr>
          <p:cNvSpPr/>
          <p:nvPr/>
        </p:nvSpPr>
        <p:spPr>
          <a:xfrm>
            <a:off x="3617842" y="3271296"/>
            <a:ext cx="359270" cy="37205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1C17C0-08FB-7B48-86FA-7F10BFC12639}"/>
              </a:ext>
            </a:extLst>
          </p:cNvPr>
          <p:cNvSpPr/>
          <p:nvPr/>
        </p:nvSpPr>
        <p:spPr>
          <a:xfrm>
            <a:off x="3637721" y="4275063"/>
            <a:ext cx="322209" cy="3280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ADBD6E-2977-1C43-B3B3-12EDCB74DB63}"/>
              </a:ext>
            </a:extLst>
          </p:cNvPr>
          <p:cNvSpPr/>
          <p:nvPr/>
        </p:nvSpPr>
        <p:spPr>
          <a:xfrm>
            <a:off x="3637720" y="5042653"/>
            <a:ext cx="318054" cy="328032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386AE3-9DAE-6C43-A7E0-E4F6AF98396E}"/>
              </a:ext>
            </a:extLst>
          </p:cNvPr>
          <p:cNvSpPr/>
          <p:nvPr/>
        </p:nvSpPr>
        <p:spPr>
          <a:xfrm>
            <a:off x="5300869" y="2531761"/>
            <a:ext cx="335020" cy="34399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9883F-37BC-D54B-8ADC-437B10D181A3}"/>
              </a:ext>
            </a:extLst>
          </p:cNvPr>
          <p:cNvSpPr/>
          <p:nvPr/>
        </p:nvSpPr>
        <p:spPr>
          <a:xfrm>
            <a:off x="5280990" y="3299350"/>
            <a:ext cx="335020" cy="34399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405CC2-BD34-5245-AEA5-A6056CEF54A3}"/>
              </a:ext>
            </a:extLst>
          </p:cNvPr>
          <p:cNvSpPr/>
          <p:nvPr/>
        </p:nvSpPr>
        <p:spPr>
          <a:xfrm>
            <a:off x="5300869" y="4259097"/>
            <a:ext cx="322209" cy="34399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3E70BD-6CCD-0C4D-A41B-FE038D125B1A}"/>
              </a:ext>
            </a:extLst>
          </p:cNvPr>
          <p:cNvSpPr/>
          <p:nvPr/>
        </p:nvSpPr>
        <p:spPr>
          <a:xfrm>
            <a:off x="5300868" y="5026687"/>
            <a:ext cx="322210" cy="34399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ACB9F3-CC61-6844-9ED1-2A062B6577FE}"/>
                  </a:ext>
                </a:extLst>
              </p:cNvPr>
              <p:cNvSpPr txBox="1"/>
              <p:nvPr/>
            </p:nvSpPr>
            <p:spPr>
              <a:xfrm>
                <a:off x="3578085" y="5746064"/>
                <a:ext cx="540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ACB9F3-CC61-6844-9ED1-2A062B65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5" y="5746064"/>
                <a:ext cx="5405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1C4F2-357D-9E46-B9D9-917800262855}"/>
                  </a:ext>
                </a:extLst>
              </p:cNvPr>
              <p:cNvSpPr txBox="1"/>
              <p:nvPr/>
            </p:nvSpPr>
            <p:spPr>
              <a:xfrm>
                <a:off x="5300868" y="5746064"/>
                <a:ext cx="54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1C4F2-357D-9E46-B9D9-91780026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8" y="5746064"/>
                <a:ext cx="5477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DE116B-37BA-AA4B-A8CC-E646DA72EAB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3955774" y="2703760"/>
            <a:ext cx="1345095" cy="0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A8220B-7998-334B-B920-3FCFC2FD6610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3906285" y="2825381"/>
            <a:ext cx="1441770" cy="1484093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E40F0B-8EF2-F149-8FAA-1F5F8BDE7E34}"/>
              </a:ext>
            </a:extLst>
          </p:cNvPr>
          <p:cNvCxnSpPr>
            <a:cxnSpLocks/>
            <a:stCxn id="16" idx="7"/>
            <a:endCxn id="19" idx="3"/>
          </p:cNvCxnSpPr>
          <p:nvPr/>
        </p:nvCxnSpPr>
        <p:spPr>
          <a:xfrm flipV="1">
            <a:off x="3924498" y="2825381"/>
            <a:ext cx="1425434" cy="500401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AEC6D-3297-BF45-B1AC-11D1E767538C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3977112" y="3457322"/>
            <a:ext cx="1323757" cy="973774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D3559F-F300-904F-B8AA-432F4D6575DD}"/>
              </a:ext>
            </a:extLst>
          </p:cNvPr>
          <p:cNvCxnSpPr>
            <a:cxnSpLocks/>
            <a:stCxn id="17" idx="7"/>
            <a:endCxn id="20" idx="3"/>
          </p:cNvCxnSpPr>
          <p:nvPr/>
        </p:nvCxnSpPr>
        <p:spPr>
          <a:xfrm flipV="1">
            <a:off x="3912744" y="3592971"/>
            <a:ext cx="1417309" cy="730131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BBAE8D-5FCE-064A-AD01-1D27D3911DA0}"/>
              </a:ext>
            </a:extLst>
          </p:cNvPr>
          <p:cNvCxnSpPr>
            <a:cxnSpLocks/>
            <a:stCxn id="18" idx="6"/>
            <a:endCxn id="20" idx="3"/>
          </p:cNvCxnSpPr>
          <p:nvPr/>
        </p:nvCxnSpPr>
        <p:spPr>
          <a:xfrm flipV="1">
            <a:off x="3955774" y="3592971"/>
            <a:ext cx="1374279" cy="1613698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95ACA-AC63-D546-8337-6B7205AA3F7A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3924498" y="3588862"/>
            <a:ext cx="1423557" cy="1488202"/>
          </a:xfrm>
          <a:prstGeom prst="line">
            <a:avLst/>
          </a:prstGeom>
          <a:ln w="254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43FDE35-9A11-9549-9BF7-FA7B8E236FF4}"/>
              </a:ext>
            </a:extLst>
          </p:cNvPr>
          <p:cNvSpPr/>
          <p:nvPr/>
        </p:nvSpPr>
        <p:spPr>
          <a:xfrm>
            <a:off x="2020956" y="3737296"/>
            <a:ext cx="377492" cy="3859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A330A2-98C0-8C47-A85B-353B792EE194}"/>
              </a:ext>
            </a:extLst>
          </p:cNvPr>
          <p:cNvSpPr/>
          <p:nvPr/>
        </p:nvSpPr>
        <p:spPr>
          <a:xfrm>
            <a:off x="6751982" y="3773321"/>
            <a:ext cx="346048" cy="3499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1D6F90-A75F-9A44-B863-C942DC6BC132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V="1">
            <a:off x="2209702" y="2703760"/>
            <a:ext cx="1408141" cy="10335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2A43F4-C57A-254D-9A6B-4FDEBF923A86}"/>
              </a:ext>
            </a:extLst>
          </p:cNvPr>
          <p:cNvCxnSpPr>
            <a:cxnSpLocks/>
            <a:stCxn id="33" idx="7"/>
            <a:endCxn id="16" idx="2"/>
          </p:cNvCxnSpPr>
          <p:nvPr/>
        </p:nvCxnSpPr>
        <p:spPr>
          <a:xfrm flipV="1">
            <a:off x="2343166" y="3457322"/>
            <a:ext cx="1274676" cy="33649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B6FAF3-3D37-1046-86F9-B681655889A9}"/>
              </a:ext>
            </a:extLst>
          </p:cNvPr>
          <p:cNvCxnSpPr>
            <a:cxnSpLocks/>
            <a:stCxn id="33" idx="6"/>
            <a:endCxn id="17" idx="2"/>
          </p:cNvCxnSpPr>
          <p:nvPr/>
        </p:nvCxnSpPr>
        <p:spPr>
          <a:xfrm>
            <a:off x="2398448" y="3930259"/>
            <a:ext cx="1239273" cy="5088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D832FA-A562-C741-8964-5031815C998A}"/>
              </a:ext>
            </a:extLst>
          </p:cNvPr>
          <p:cNvCxnSpPr>
            <a:cxnSpLocks/>
            <a:stCxn id="33" idx="5"/>
            <a:endCxn id="18" idx="2"/>
          </p:cNvCxnSpPr>
          <p:nvPr/>
        </p:nvCxnSpPr>
        <p:spPr>
          <a:xfrm>
            <a:off x="2343166" y="4066704"/>
            <a:ext cx="1294554" cy="11399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21EA3B-C44B-CA40-ACF1-06D6ABBE757F}"/>
              </a:ext>
            </a:extLst>
          </p:cNvPr>
          <p:cNvCxnSpPr>
            <a:cxnSpLocks/>
            <a:stCxn id="19" idx="5"/>
            <a:endCxn id="34" idx="0"/>
          </p:cNvCxnSpPr>
          <p:nvPr/>
        </p:nvCxnSpPr>
        <p:spPr>
          <a:xfrm>
            <a:off x="5586826" y="2825381"/>
            <a:ext cx="1338180" cy="94794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DA06A0-5A26-9E4F-B11B-8984B6175BB4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5616010" y="3471349"/>
            <a:ext cx="1186650" cy="35321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D5E4D5-6CE1-5E48-9983-B0BFFD779ED6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5623078" y="3948271"/>
            <a:ext cx="1128904" cy="4828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FA5CF9-5D25-404B-AD29-C7B5ADEB8326}"/>
              </a:ext>
            </a:extLst>
          </p:cNvPr>
          <p:cNvCxnSpPr>
            <a:cxnSpLocks/>
            <a:stCxn id="22" idx="7"/>
            <a:endCxn id="34" idx="3"/>
          </p:cNvCxnSpPr>
          <p:nvPr/>
        </p:nvCxnSpPr>
        <p:spPr>
          <a:xfrm flipV="1">
            <a:off x="5575891" y="4071979"/>
            <a:ext cx="1226769" cy="100508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82A678-6D10-DC49-9B39-42A2D488EA60}"/>
              </a:ext>
            </a:extLst>
          </p:cNvPr>
          <p:cNvSpPr txBox="1"/>
          <p:nvPr/>
        </p:nvSpPr>
        <p:spPr>
          <a:xfrm>
            <a:off x="2942119" y="3010376"/>
            <a:ext cx="296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0583C7-46E1-2A45-A822-F8DD29491B91}"/>
              </a:ext>
            </a:extLst>
          </p:cNvPr>
          <p:cNvSpPr txBox="1"/>
          <p:nvPr/>
        </p:nvSpPr>
        <p:spPr>
          <a:xfrm>
            <a:off x="5933844" y="2829747"/>
            <a:ext cx="2968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F1A72E-65F7-D04D-B08E-CC0F4A956CAF}"/>
                  </a:ext>
                </a:extLst>
              </p:cNvPr>
              <p:cNvSpPr txBox="1"/>
              <p:nvPr/>
            </p:nvSpPr>
            <p:spPr>
              <a:xfrm>
                <a:off x="7456967" y="2219312"/>
                <a:ext cx="39624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Four sets: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F1A72E-65F7-D04D-B08E-CC0F4A95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67" y="2219312"/>
                <a:ext cx="3962431" cy="830997"/>
              </a:xfrm>
              <a:prstGeom prst="rect">
                <a:avLst/>
              </a:prstGeom>
              <a:blipFill>
                <a:blip r:embed="rId13"/>
                <a:stretch>
                  <a:fillRect l="-2308" t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673B2BB-7320-B243-A79E-C45D7913B81B}"/>
              </a:ext>
            </a:extLst>
          </p:cNvPr>
          <p:cNvSpPr txBox="1"/>
          <p:nvPr/>
        </p:nvSpPr>
        <p:spPr>
          <a:xfrm>
            <a:off x="7445829" y="3540023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Let’s understand cut capacity in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terms of these 4 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7DC852-FB08-A246-9115-E11F04C3D6BF}"/>
                  </a:ext>
                </a:extLst>
              </p:cNvPr>
              <p:cNvSpPr txBox="1"/>
              <p:nvPr/>
            </p:nvSpPr>
            <p:spPr>
              <a:xfrm>
                <a:off x="1986748" y="3724629"/>
                <a:ext cx="445908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7DC852-FB08-A246-9115-E11F04C3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48" y="3724629"/>
                <a:ext cx="44590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B69405-844E-3C47-8001-B95030DB81DF}"/>
                  </a:ext>
                </a:extLst>
              </p:cNvPr>
              <p:cNvSpPr txBox="1"/>
              <p:nvPr/>
            </p:nvSpPr>
            <p:spPr>
              <a:xfrm>
                <a:off x="6730188" y="3763605"/>
                <a:ext cx="408119" cy="4616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B69405-844E-3C47-8001-B95030DB8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88" y="3763605"/>
                <a:ext cx="40811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">
            <a:extLst>
              <a:ext uri="{FF2B5EF4-FFF2-40B4-BE49-F238E27FC236}">
                <a16:creationId xmlns:a16="http://schemas.microsoft.com/office/drawing/2014/main" id="{26D39A38-A1AA-422D-8281-2663A48B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7748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12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33" grpId="0" animBg="1"/>
      <p:bldP spid="33" grpId="1" animBg="1"/>
      <p:bldP spid="34" grpId="0" animBg="1"/>
      <p:bldP spid="34" grpId="1" animBg="1"/>
      <p:bldP spid="45" grpId="0"/>
      <p:bldP spid="45" grpId="1"/>
      <p:bldP spid="46" grpId="0"/>
      <p:bldP spid="46" grpId="1"/>
      <p:bldP spid="48" grpId="0"/>
      <p:bldP spid="49" grpId="0"/>
      <p:bldP spid="49" grpId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447800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Edges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cross the cut in forward direction with total capacity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Edges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cross the cut in forward direction with total capacity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|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Other edges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do not cross the cut.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about middle layer edges?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None of them can cross the cut in the forward direction, because they have infinite capacity, and this would make the cut have infinite capacity. A min cut will have finite capacity.</a:t>
                </a:r>
              </a:p>
              <a:p>
                <a:pPr marL="342900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don’t care if they cross the cut in the backward direction, because such edges do not contribute to cut capacity.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447800"/>
                <a:ext cx="10512862" cy="4351338"/>
              </a:xfrm>
              <a:blipFill>
                <a:blip r:embed="rId3"/>
                <a:stretch>
                  <a:fillRect l="-724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3EAC31-2312-4A28-B622-57F1B609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6959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754</Words>
  <Application>Microsoft Macintosh PowerPoint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MCIT 596 MODULE 11.5</vt:lpstr>
      <vt:lpstr>RECAP : BIPARTITE MATCHING VIA FLOWS</vt:lpstr>
      <vt:lpstr>BIPARTITE MATCHING VIA FLOWS</vt:lpstr>
      <vt:lpstr>WHY DOES IT WORK?</vt:lpstr>
      <vt:lpstr>HALL’S THEOREM</vt:lpstr>
      <vt:lpstr>PROOF OF HALL’S THEOREM</vt:lpstr>
      <vt:lpstr>OTHER DIRECTION MORE CHALLENGING</vt:lpstr>
      <vt:lpstr>PROOF OF HALL’S THEOREM</vt:lpstr>
      <vt:lpstr>PROOF OF HALL’S THEOREM</vt:lpstr>
      <vt:lpstr>CAPACITY OF MIN-CUT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150</cp:revision>
  <cp:lastPrinted>2019-03-11T18:22:43Z</cp:lastPrinted>
  <dcterms:created xsi:type="dcterms:W3CDTF">2019-03-06T22:16:45Z</dcterms:created>
  <dcterms:modified xsi:type="dcterms:W3CDTF">2019-05-19T00:08:20Z</dcterms:modified>
</cp:coreProperties>
</file>