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2" clrIdx="0"/>
  <p:cmAuthor id="2" name="Ran B" initials="RB" lastIdx="2" clrIdx="1">
    <p:extLst>
      <p:ext uri="{19B8F6BF-5375-455C-9EA6-DF929625EA0E}">
        <p15:presenceInfo xmlns:p15="http://schemas.microsoft.com/office/powerpoint/2012/main" userId="86f96dd182e74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2" autoAdjust="0"/>
    <p:restoredTop sz="94626" autoAdjust="0"/>
  </p:normalViewPr>
  <p:slideViewPr>
    <p:cSldViewPr>
      <p:cViewPr varScale="1">
        <p:scale>
          <a:sx n="113" d="100"/>
          <a:sy n="113" d="100"/>
        </p:scale>
        <p:origin x="216" y="2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7T16:34:46.169" idx="2">
    <p:pos x="5304" y="2823"/>
    <p:text>I am guessing that this is just supposed to be "defined as," the formula font is not supposed to be there, and a colon is needed BUT flagging it for EE to change just in case...</p:text>
    <p:extLst>
      <p:ext uri="{C676402C-5697-4E1C-873F-D02D1690AC5C}">
        <p15:threadingInfo xmlns:p15="http://schemas.microsoft.com/office/powerpoint/2012/main" timeZoneBias="240"/>
      </p:ext>
    </p:extLst>
  </p:cm>
  <p:cm authorId="2" dt="2019-05-09T21:51:58.362" idx="2">
    <p:pos x="5304" y="2919"/>
    <p:text>changed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5/12/19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8.xml"/><Relationship Id="rId3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customXml" Target="../ink/ink7.xml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customXml" Target="../ink/ink6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11.xml"/><Relationship Id="rId4" Type="http://schemas.openxmlformats.org/officeDocument/2006/relationships/image" Target="../media/image14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13.xml"/><Relationship Id="rId15" Type="http://schemas.openxmlformats.org/officeDocument/2006/relationships/image" Target="../media/image15.png"/><Relationship Id="rId10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17.xml"/><Relationship Id="rId10" Type="http://schemas.openxmlformats.org/officeDocument/2006/relationships/customXml" Target="../ink/ink19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2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21.xml"/><Relationship Id="rId10" Type="http://schemas.openxmlformats.org/officeDocument/2006/relationships/customXml" Target="../ink/ink23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customXml" Target="../ink/ink2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customXml" Target="../ink/ink2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3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comments" Target="../comments/comment1.xml"/><Relationship Id="rId10" Type="http://schemas.openxmlformats.org/officeDocument/2006/relationships/customXml" Target="../ink/ink31.xml"/><Relationship Id="rId4" Type="http://schemas.openxmlformats.org/officeDocument/2006/relationships/image" Target="../media/image18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Non-deterministic Polynomial Time (NP)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3" y="4658828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BEYOND 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have painted a rosy picture for algorithmic solutions, by picking problems that have polynomial time solutions and designing poly-time algorithms for them.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problems you will encounter in the real world and in your careers will often not have such efficient solutions.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Many of these decision problems share an interesting feature: if you are given a YES instance of the problem, and a “solution” to this YES instance, then you can verify that this is a YES instance in polynomial time .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example: 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 cycle (HC) 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a graph is a simple cycle that passes through all vertices.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decision problem is: given a graph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does it have a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 cycle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?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believe it is a hard problem, but if a certain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 instance, and we were also given the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 cycle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itself, we could efficiently verify this and confirm that it is a YES instance.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724" t="-261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82B59-9583-BE49-8C58-6927459FC2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7982" y="365126"/>
                <a:ext cx="1097143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Kohinoor Bangla" panose="02000000000000000000" pitchFamily="2" charset="77"/>
                    <a:cs typeface="Kohinoor Bangla" panose="02000000000000000000" pitchFamily="2" charset="77"/>
                  </a:rPr>
                  <a:t>VERIFYING THAT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4000" b="1" dirty="0">
                    <a:solidFill>
                      <a:schemeClr val="bg1"/>
                    </a:solidFill>
                    <a:latin typeface="Kohinoor Bangla" panose="02000000000000000000" pitchFamily="2" charset="77"/>
                    <a:cs typeface="Kohinoor Bangla" panose="02000000000000000000" pitchFamily="2" charset="77"/>
                  </a:rPr>
                  <a:t> HAS A HAMILTON CYCLE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F82B59-9583-BE49-8C58-6927459FC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7982" y="365126"/>
                <a:ext cx="10971430" cy="1325563"/>
              </a:xfrm>
              <a:blipFill>
                <a:blip r:embed="rId3"/>
                <a:stretch>
                  <a:fillRect l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verification algorithm is given two inputs: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a proposed Hamilton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ea typeface="Cambria Math" panose="02040503050406030204" pitchFamily="18" charset="0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It first checks that the cycle is simple and passes through all vertices, by checking that every vertex occurs and that no vertex occurs twice (except the start and end vertices).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Next, it confirms that each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 2,⋯,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is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an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edge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in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Cordia New" panose="020B0304020202020204" pitchFamily="34" charset="-34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 It also checks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an edge.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Now it is convinced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 instance.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NOTE that we are not saying we can efficiently find the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 cycle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!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are just saying that, given the cycle, we can verify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 instance.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84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3" y="4620728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“NP”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Many difficult problems you will encounter share this property: for YES instances, there is a “solution” that can be easily verified.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Such a solution is called many names: certificate, proof, or witness.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 decision problem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sz="2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NP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(read as “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non-deterministic polynomial time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”) if there is a polynomial time verification algorithm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such that:</a:t>
                </a:r>
              </a:p>
              <a:p>
                <a:pPr marL="1028700" lvl="1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 instance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there exists a certificate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whose length is polynomial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accepts.</a:t>
                </a:r>
              </a:p>
              <a:p>
                <a:pPr marL="1028700" lvl="1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NO instance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then for any string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rejects.</a:t>
                </a:r>
              </a:p>
              <a:p>
                <a:pPr marL="342900" indent="-342900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Again, note that we are not talking about computing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efficiently. In fact we believe that, for many problems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there is no efficient way to compute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!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754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MAXIMUM CLIQUE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63CDE6D4-16E1-4949-88CA-565C617997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916" y="4485859"/>
                <a:ext cx="10121229" cy="197864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531" indent="-228531" algn="l" defTabSz="91412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59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657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99720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6783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3846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08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1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1" algn="l" defTabSz="91412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endParaRPr lang="en-US" sz="20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a graph </a:t>
                </a:r>
                <a:r>
                  <a:rPr lang="en-US" sz="2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and a number </a:t>
                </a:r>
                <a:r>
                  <a:rPr lang="en-US" sz="2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, are there </a:t>
                </a:r>
                <a:r>
                  <a:rPr lang="en-US" sz="2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vertices in </a:t>
                </a:r>
                <a:r>
                  <a:rPr lang="en-US" sz="2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that are all pairwise adjacent? 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is called a </a:t>
                </a:r>
                <a:r>
                  <a:rPr lang="en-US" sz="2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clique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Useful for finding groups of mutual friends in social networks.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Certificate: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vertices that form the </a:t>
                </a:r>
                <a:r>
                  <a:rPr lang="en-US" sz="2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clique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Verification is straightforward.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63CDE6D4-16E1-4949-88CA-565C61799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16" y="4485859"/>
                <a:ext cx="10121229" cy="1978646"/>
              </a:xfrm>
              <a:prstGeom prst="rect">
                <a:avLst/>
              </a:prstGeom>
              <a:blipFill>
                <a:blip r:embed="rId15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5EC7167-191A-DE40-83AC-A8A8D8DD0A1D}"/>
              </a:ext>
            </a:extLst>
          </p:cNvPr>
          <p:cNvSpPr/>
          <p:nvPr/>
        </p:nvSpPr>
        <p:spPr>
          <a:xfrm>
            <a:off x="4646612" y="167640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521AE1-CE0D-ED4D-92C3-B133BB6A435C}"/>
              </a:ext>
            </a:extLst>
          </p:cNvPr>
          <p:cNvSpPr/>
          <p:nvPr/>
        </p:nvSpPr>
        <p:spPr>
          <a:xfrm>
            <a:off x="4176712" y="222250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879D86-4DA6-F341-8AA3-AA558D415EB6}"/>
              </a:ext>
            </a:extLst>
          </p:cNvPr>
          <p:cNvSpPr/>
          <p:nvPr/>
        </p:nvSpPr>
        <p:spPr>
          <a:xfrm>
            <a:off x="5319712" y="148590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D89C0C-2B8E-984A-9E6C-A0A5A0A27DBC}"/>
              </a:ext>
            </a:extLst>
          </p:cNvPr>
          <p:cNvSpPr/>
          <p:nvPr/>
        </p:nvSpPr>
        <p:spPr>
          <a:xfrm>
            <a:off x="5999162" y="16827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F8F931-FD4D-014D-8174-33328FDAE336}"/>
              </a:ext>
            </a:extLst>
          </p:cNvPr>
          <p:cNvSpPr/>
          <p:nvPr/>
        </p:nvSpPr>
        <p:spPr>
          <a:xfrm>
            <a:off x="6475412" y="222250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06F684-CE06-5842-9AF5-F8445F4087E6}"/>
              </a:ext>
            </a:extLst>
          </p:cNvPr>
          <p:cNvSpPr/>
          <p:nvPr/>
        </p:nvSpPr>
        <p:spPr>
          <a:xfrm>
            <a:off x="6577012" y="293370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9EBE7A-8E6D-4E43-80CA-DB7091AC7295}"/>
              </a:ext>
            </a:extLst>
          </p:cNvPr>
          <p:cNvSpPr/>
          <p:nvPr/>
        </p:nvSpPr>
        <p:spPr>
          <a:xfrm>
            <a:off x="4081462" y="29273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D1DAAB-2976-3C42-A116-764C8CAF16BA}"/>
              </a:ext>
            </a:extLst>
          </p:cNvPr>
          <p:cNvSpPr/>
          <p:nvPr/>
        </p:nvSpPr>
        <p:spPr>
          <a:xfrm>
            <a:off x="4367212" y="35750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7E6A69-0676-6548-A546-A376A52D636D}"/>
              </a:ext>
            </a:extLst>
          </p:cNvPr>
          <p:cNvSpPr/>
          <p:nvPr/>
        </p:nvSpPr>
        <p:spPr>
          <a:xfrm>
            <a:off x="4964112" y="39687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9CA571-6E70-034D-9FED-AA86EA0FDA63}"/>
              </a:ext>
            </a:extLst>
          </p:cNvPr>
          <p:cNvSpPr/>
          <p:nvPr/>
        </p:nvSpPr>
        <p:spPr>
          <a:xfrm>
            <a:off x="5694362" y="39560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E7A034-DF3A-734B-97BB-48CD83F9038E}"/>
              </a:ext>
            </a:extLst>
          </p:cNvPr>
          <p:cNvSpPr/>
          <p:nvPr/>
        </p:nvSpPr>
        <p:spPr>
          <a:xfrm>
            <a:off x="6297612" y="35750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DCE42C-084A-4746-BD54-BBA9FD3B8A66}"/>
              </a:ext>
            </a:extLst>
          </p:cNvPr>
          <p:cNvCxnSpPr>
            <a:stCxn id="21" idx="4"/>
            <a:endCxn id="36" idx="0"/>
          </p:cNvCxnSpPr>
          <p:nvPr/>
        </p:nvCxnSpPr>
        <p:spPr>
          <a:xfrm>
            <a:off x="5472112" y="1790700"/>
            <a:ext cx="6350" cy="3238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34C5F5-DEA7-5043-B658-9B1B5E986964}"/>
              </a:ext>
            </a:extLst>
          </p:cNvPr>
          <p:cNvCxnSpPr>
            <a:stCxn id="21" idx="5"/>
            <a:endCxn id="23" idx="2"/>
          </p:cNvCxnSpPr>
          <p:nvPr/>
        </p:nvCxnSpPr>
        <p:spPr>
          <a:xfrm>
            <a:off x="5579875" y="1746063"/>
            <a:ext cx="895537" cy="6288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9D3135-85CB-4F40-8508-ACCD6F217310}"/>
              </a:ext>
            </a:extLst>
          </p:cNvPr>
          <p:cNvCxnSpPr>
            <a:stCxn id="22" idx="5"/>
            <a:endCxn id="23" idx="1"/>
          </p:cNvCxnSpPr>
          <p:nvPr/>
        </p:nvCxnSpPr>
        <p:spPr>
          <a:xfrm>
            <a:off x="6259325" y="1942913"/>
            <a:ext cx="260724" cy="32422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A2587C-CB0F-5D45-9F28-67A9D93E2488}"/>
              </a:ext>
            </a:extLst>
          </p:cNvPr>
          <p:cNvCxnSpPr>
            <a:cxnSpLocks/>
            <a:stCxn id="32" idx="7"/>
            <a:endCxn id="23" idx="3"/>
          </p:cNvCxnSpPr>
          <p:nvPr/>
        </p:nvCxnSpPr>
        <p:spPr>
          <a:xfrm flipV="1">
            <a:off x="6145025" y="2482663"/>
            <a:ext cx="375024" cy="62902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9BB815-2E32-984D-9760-A96E0DBE9968}"/>
              </a:ext>
            </a:extLst>
          </p:cNvPr>
          <p:cNvCxnSpPr>
            <a:cxnSpLocks/>
            <a:stCxn id="24" idx="2"/>
            <a:endCxn id="32" idx="6"/>
          </p:cNvCxnSpPr>
          <p:nvPr/>
        </p:nvCxnSpPr>
        <p:spPr>
          <a:xfrm flipH="1">
            <a:off x="6189662" y="3086100"/>
            <a:ext cx="387350" cy="1333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23F134-8F09-DE4D-A041-58A44AC70521}"/>
              </a:ext>
            </a:extLst>
          </p:cNvPr>
          <p:cNvCxnSpPr>
            <a:stCxn id="35" idx="0"/>
            <a:endCxn id="22" idx="4"/>
          </p:cNvCxnSpPr>
          <p:nvPr/>
        </p:nvCxnSpPr>
        <p:spPr>
          <a:xfrm flipV="1">
            <a:off x="6030912" y="1987550"/>
            <a:ext cx="120650" cy="4445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4D824A-939D-C646-BBB1-AB1A7282E075}"/>
              </a:ext>
            </a:extLst>
          </p:cNvPr>
          <p:cNvCxnSpPr>
            <a:stCxn id="21" idx="3"/>
            <a:endCxn id="37" idx="0"/>
          </p:cNvCxnSpPr>
          <p:nvPr/>
        </p:nvCxnSpPr>
        <p:spPr>
          <a:xfrm flipH="1">
            <a:off x="4938712" y="1746063"/>
            <a:ext cx="425637" cy="6923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4DF979-C848-6D48-A37F-E9D0246B4009}"/>
              </a:ext>
            </a:extLst>
          </p:cNvPr>
          <p:cNvCxnSpPr>
            <a:stCxn id="8" idx="3"/>
            <a:endCxn id="25" idx="7"/>
          </p:cNvCxnSpPr>
          <p:nvPr/>
        </p:nvCxnSpPr>
        <p:spPr>
          <a:xfrm flipH="1">
            <a:off x="4341625" y="1936563"/>
            <a:ext cx="349624" cy="103542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E524D3-93BE-9840-A7CE-8868C8319808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 flipH="1">
            <a:off x="4233862" y="2527300"/>
            <a:ext cx="95250" cy="4000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676841-9CB5-DB4D-9CA4-3A1888917FD1}"/>
              </a:ext>
            </a:extLst>
          </p:cNvPr>
          <p:cNvCxnSpPr>
            <a:stCxn id="25" idx="4"/>
            <a:endCxn id="26" idx="1"/>
          </p:cNvCxnSpPr>
          <p:nvPr/>
        </p:nvCxnSpPr>
        <p:spPr>
          <a:xfrm>
            <a:off x="4233862" y="3232150"/>
            <a:ext cx="177987" cy="3875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D78200-66FB-9A4B-A3F7-E8C8573767AF}"/>
              </a:ext>
            </a:extLst>
          </p:cNvPr>
          <p:cNvCxnSpPr>
            <a:stCxn id="26" idx="7"/>
            <a:endCxn id="38" idx="3"/>
          </p:cNvCxnSpPr>
          <p:nvPr/>
        </p:nvCxnSpPr>
        <p:spPr>
          <a:xfrm flipV="1">
            <a:off x="4627375" y="3327213"/>
            <a:ext cx="197224" cy="29247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66D9C40-8250-D340-BDEB-8BEBFFC94402}"/>
              </a:ext>
            </a:extLst>
          </p:cNvPr>
          <p:cNvCxnSpPr>
            <a:stCxn id="38" idx="4"/>
            <a:endCxn id="27" idx="0"/>
          </p:cNvCxnSpPr>
          <p:nvPr/>
        </p:nvCxnSpPr>
        <p:spPr>
          <a:xfrm>
            <a:off x="4932362" y="3371850"/>
            <a:ext cx="184150" cy="5969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10341-69A3-DD49-AA3E-65A0071DCF8F}"/>
              </a:ext>
            </a:extLst>
          </p:cNvPr>
          <p:cNvCxnSpPr>
            <a:stCxn id="27" idx="7"/>
            <a:endCxn id="39" idx="3"/>
          </p:cNvCxnSpPr>
          <p:nvPr/>
        </p:nvCxnSpPr>
        <p:spPr>
          <a:xfrm flipV="1">
            <a:off x="5224275" y="3638363"/>
            <a:ext cx="152774" cy="37502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3FF9F5-9E73-BE44-BE82-9DDFCE4DD8E9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 flipV="1">
            <a:off x="5268912" y="4108450"/>
            <a:ext cx="425450" cy="12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70A4DC-4E8E-214F-9944-40F74DBB46D0}"/>
              </a:ext>
            </a:extLst>
          </p:cNvPr>
          <p:cNvCxnSpPr>
            <a:stCxn id="28" idx="6"/>
            <a:endCxn id="29" idx="3"/>
          </p:cNvCxnSpPr>
          <p:nvPr/>
        </p:nvCxnSpPr>
        <p:spPr>
          <a:xfrm flipV="1">
            <a:off x="5999162" y="3835213"/>
            <a:ext cx="343087" cy="2732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7C6E99-379C-3147-818D-AD0C3C400FEF}"/>
              </a:ext>
            </a:extLst>
          </p:cNvPr>
          <p:cNvCxnSpPr>
            <a:cxnSpLocks/>
            <a:stCxn id="20" idx="6"/>
            <a:endCxn id="37" idx="1"/>
          </p:cNvCxnSpPr>
          <p:nvPr/>
        </p:nvCxnSpPr>
        <p:spPr>
          <a:xfrm>
            <a:off x="4481512" y="2374900"/>
            <a:ext cx="349437" cy="1081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9836B2-3059-404C-BC37-66BDE445B6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932362" y="2743200"/>
            <a:ext cx="0" cy="3238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D5D2BEE-DC50-9F46-BA7A-847D701D270B}"/>
              </a:ext>
            </a:extLst>
          </p:cNvPr>
          <p:cNvCxnSpPr>
            <a:cxnSpLocks/>
          </p:cNvCxnSpPr>
          <p:nvPr/>
        </p:nvCxnSpPr>
        <p:spPr>
          <a:xfrm flipV="1">
            <a:off x="6037262" y="2736850"/>
            <a:ext cx="0" cy="3238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12DBF97-0D58-B047-B2B5-17122DAE9D44}"/>
              </a:ext>
            </a:extLst>
          </p:cNvPr>
          <p:cNvCxnSpPr>
            <a:cxnSpLocks/>
            <a:stCxn id="39" idx="0"/>
            <a:endCxn id="36" idx="4"/>
          </p:cNvCxnSpPr>
          <p:nvPr/>
        </p:nvCxnSpPr>
        <p:spPr>
          <a:xfrm flipH="1" flipV="1">
            <a:off x="5478462" y="2419350"/>
            <a:ext cx="6350" cy="9588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05CE2A0-3BAA-E045-B78B-8CA4B726A7A8}"/>
              </a:ext>
            </a:extLst>
          </p:cNvPr>
          <p:cNvCxnSpPr>
            <a:cxnSpLocks/>
            <a:stCxn id="36" idx="5"/>
            <a:endCxn id="32" idx="1"/>
          </p:cNvCxnSpPr>
          <p:nvPr/>
        </p:nvCxnSpPr>
        <p:spPr>
          <a:xfrm>
            <a:off x="5586225" y="2374713"/>
            <a:ext cx="343274" cy="73697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9BF9D4-28D3-0A4D-AE13-69FDF63251C0}"/>
              </a:ext>
            </a:extLst>
          </p:cNvPr>
          <p:cNvCxnSpPr>
            <a:stCxn id="35" idx="1"/>
            <a:endCxn id="36" idx="6"/>
          </p:cNvCxnSpPr>
          <p:nvPr/>
        </p:nvCxnSpPr>
        <p:spPr>
          <a:xfrm flipH="1" flipV="1">
            <a:off x="5630862" y="2266950"/>
            <a:ext cx="292287" cy="2097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F346B54-152A-4F4E-B069-FFFD6BA48426}"/>
              </a:ext>
            </a:extLst>
          </p:cNvPr>
          <p:cNvCxnSpPr>
            <a:cxnSpLocks/>
            <a:stCxn id="37" idx="7"/>
            <a:endCxn id="36" idx="2"/>
          </p:cNvCxnSpPr>
          <p:nvPr/>
        </p:nvCxnSpPr>
        <p:spPr>
          <a:xfrm flipV="1">
            <a:off x="5046475" y="2266950"/>
            <a:ext cx="279587" cy="2160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FB33C7A-BB25-AC40-9F86-3553F9B0032C}"/>
              </a:ext>
            </a:extLst>
          </p:cNvPr>
          <p:cNvCxnSpPr>
            <a:stCxn id="38" idx="7"/>
            <a:endCxn id="36" idx="3"/>
          </p:cNvCxnSpPr>
          <p:nvPr/>
        </p:nvCxnSpPr>
        <p:spPr>
          <a:xfrm flipV="1">
            <a:off x="5040125" y="2374713"/>
            <a:ext cx="330574" cy="73697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33C159C-8864-2246-8D2B-B01A17227554}"/>
              </a:ext>
            </a:extLst>
          </p:cNvPr>
          <p:cNvCxnSpPr>
            <a:stCxn id="39" idx="7"/>
            <a:endCxn id="35" idx="3"/>
          </p:cNvCxnSpPr>
          <p:nvPr/>
        </p:nvCxnSpPr>
        <p:spPr>
          <a:xfrm flipV="1">
            <a:off x="5592575" y="2692213"/>
            <a:ext cx="330574" cy="73062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0AA33FF-D6AC-DA45-8820-9AC16E37B82E}"/>
              </a:ext>
            </a:extLst>
          </p:cNvPr>
          <p:cNvCxnSpPr>
            <a:cxnSpLocks/>
            <a:stCxn id="39" idx="1"/>
            <a:endCxn id="37" idx="5"/>
          </p:cNvCxnSpPr>
          <p:nvPr/>
        </p:nvCxnSpPr>
        <p:spPr>
          <a:xfrm flipH="1" flipV="1">
            <a:off x="5046475" y="2698563"/>
            <a:ext cx="330574" cy="72427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B64F694-C179-4340-8E89-37EB88346D7D}"/>
              </a:ext>
            </a:extLst>
          </p:cNvPr>
          <p:cNvCxnSpPr>
            <a:stCxn id="39" idx="2"/>
            <a:endCxn id="38" idx="5"/>
          </p:cNvCxnSpPr>
          <p:nvPr/>
        </p:nvCxnSpPr>
        <p:spPr>
          <a:xfrm flipH="1" flipV="1">
            <a:off x="5040125" y="3327213"/>
            <a:ext cx="292287" cy="2033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4F6A76-B77A-A54F-B5E3-AFECC34C2EEA}"/>
              </a:ext>
            </a:extLst>
          </p:cNvPr>
          <p:cNvCxnSpPr>
            <a:cxnSpLocks/>
            <a:stCxn id="39" idx="6"/>
            <a:endCxn id="32" idx="3"/>
          </p:cNvCxnSpPr>
          <p:nvPr/>
        </p:nvCxnSpPr>
        <p:spPr>
          <a:xfrm flipV="1">
            <a:off x="5637212" y="3327213"/>
            <a:ext cx="292287" cy="2033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C7A2E8E-9DB0-BD42-A689-46B0861659A0}"/>
              </a:ext>
            </a:extLst>
          </p:cNvPr>
          <p:cNvCxnSpPr>
            <a:stCxn id="38" idx="7"/>
            <a:endCxn id="35" idx="3"/>
          </p:cNvCxnSpPr>
          <p:nvPr/>
        </p:nvCxnSpPr>
        <p:spPr>
          <a:xfrm flipV="1">
            <a:off x="5040125" y="2692213"/>
            <a:ext cx="883024" cy="41947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8A841AC-8A0E-BF49-9F7D-8B58F282FFF4}"/>
              </a:ext>
            </a:extLst>
          </p:cNvPr>
          <p:cNvCxnSpPr>
            <a:cxnSpLocks/>
            <a:stCxn id="37" idx="5"/>
            <a:endCxn id="32" idx="1"/>
          </p:cNvCxnSpPr>
          <p:nvPr/>
        </p:nvCxnSpPr>
        <p:spPr>
          <a:xfrm>
            <a:off x="5046475" y="2698563"/>
            <a:ext cx="883024" cy="41312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4E421C7-2A2E-354E-AB37-B3D7035D2748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5084762" y="3219450"/>
            <a:ext cx="800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117589E-5644-2D48-ADF0-71068D46EFFB}"/>
              </a:ext>
            </a:extLst>
          </p:cNvPr>
          <p:cNvCxnSpPr>
            <a:endCxn id="35" idx="2"/>
          </p:cNvCxnSpPr>
          <p:nvPr/>
        </p:nvCxnSpPr>
        <p:spPr>
          <a:xfrm flipV="1">
            <a:off x="5103812" y="2584450"/>
            <a:ext cx="774700" cy="635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rc 107">
            <a:extLst>
              <a:ext uri="{FF2B5EF4-FFF2-40B4-BE49-F238E27FC236}">
                <a16:creationId xmlns:a16="http://schemas.microsoft.com/office/drawing/2014/main" id="{5C5AACA7-3A1D-E44E-8CB9-2BA0E6F218CF}"/>
              </a:ext>
            </a:extLst>
          </p:cNvPr>
          <p:cNvSpPr/>
          <p:nvPr/>
        </p:nvSpPr>
        <p:spPr>
          <a:xfrm rot="7011025">
            <a:off x="4956569" y="2032175"/>
            <a:ext cx="1905000" cy="1524000"/>
          </a:xfrm>
          <a:prstGeom prst="arc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6B701E-7F17-AB40-9927-4D58A4777DC2}"/>
              </a:ext>
            </a:extLst>
          </p:cNvPr>
          <p:cNvSpPr/>
          <p:nvPr/>
        </p:nvSpPr>
        <p:spPr>
          <a:xfrm>
            <a:off x="5884862" y="30670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0A8F27-3248-9F4A-970E-4FDB42D6FE97}"/>
              </a:ext>
            </a:extLst>
          </p:cNvPr>
          <p:cNvSpPr/>
          <p:nvPr/>
        </p:nvSpPr>
        <p:spPr>
          <a:xfrm>
            <a:off x="5878512" y="24320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0A66A8B-7EA0-0444-92E9-F254F853243C}"/>
              </a:ext>
            </a:extLst>
          </p:cNvPr>
          <p:cNvSpPr/>
          <p:nvPr/>
        </p:nvSpPr>
        <p:spPr>
          <a:xfrm>
            <a:off x="5326062" y="21145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1602C6-2FF8-F640-B9BF-DB6535E486BD}"/>
              </a:ext>
            </a:extLst>
          </p:cNvPr>
          <p:cNvSpPr/>
          <p:nvPr/>
        </p:nvSpPr>
        <p:spPr>
          <a:xfrm>
            <a:off x="4786312" y="243840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DE36C9-2149-CA4A-9A2D-631090180D9F}"/>
              </a:ext>
            </a:extLst>
          </p:cNvPr>
          <p:cNvSpPr/>
          <p:nvPr/>
        </p:nvSpPr>
        <p:spPr>
          <a:xfrm>
            <a:off x="4779962" y="306705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A3DF41-A4AD-8043-A614-D7956DFDB314}"/>
              </a:ext>
            </a:extLst>
          </p:cNvPr>
          <p:cNvSpPr/>
          <p:nvPr/>
        </p:nvSpPr>
        <p:spPr>
          <a:xfrm>
            <a:off x="5332412" y="3378200"/>
            <a:ext cx="304800" cy="3048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DEA861-6567-4D48-B35C-38BA56E39015}"/>
              </a:ext>
            </a:extLst>
          </p:cNvPr>
          <p:cNvSpPr txBox="1"/>
          <p:nvPr/>
        </p:nvSpPr>
        <p:spPr>
          <a:xfrm>
            <a:off x="4113212" y="2203450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4FEC81B-69C9-3243-99D5-01ECF2E37EBA}"/>
              </a:ext>
            </a:extLst>
          </p:cNvPr>
          <p:cNvSpPr txBox="1"/>
          <p:nvPr/>
        </p:nvSpPr>
        <p:spPr>
          <a:xfrm>
            <a:off x="4627562" y="1657290"/>
            <a:ext cx="55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17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ABA6D6-1A61-704C-903F-D5A7573A6875}"/>
              </a:ext>
            </a:extLst>
          </p:cNvPr>
          <p:cNvSpPr txBox="1"/>
          <p:nvPr/>
        </p:nvSpPr>
        <p:spPr>
          <a:xfrm>
            <a:off x="5332412" y="14478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CF2DBD-AA41-924F-AC1E-A659C398A260}"/>
              </a:ext>
            </a:extLst>
          </p:cNvPr>
          <p:cNvSpPr txBox="1"/>
          <p:nvPr/>
        </p:nvSpPr>
        <p:spPr>
          <a:xfrm>
            <a:off x="6456362" y="21971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CCAE2CC-71F5-F84F-8FBF-E0B708880FD4}"/>
              </a:ext>
            </a:extLst>
          </p:cNvPr>
          <p:cNvSpPr txBox="1"/>
          <p:nvPr/>
        </p:nvSpPr>
        <p:spPr>
          <a:xfrm>
            <a:off x="6507162" y="2895600"/>
            <a:ext cx="42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8F3873-E234-AD4D-8A5F-E3ADA522D2B8}"/>
              </a:ext>
            </a:extLst>
          </p:cNvPr>
          <p:cNvSpPr txBox="1"/>
          <p:nvPr/>
        </p:nvSpPr>
        <p:spPr>
          <a:xfrm>
            <a:off x="6246812" y="3536950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48A3110-3FD2-2A44-A7A7-5776C7F3B459}"/>
              </a:ext>
            </a:extLst>
          </p:cNvPr>
          <p:cNvSpPr txBox="1"/>
          <p:nvPr/>
        </p:nvSpPr>
        <p:spPr>
          <a:xfrm>
            <a:off x="4037012" y="2889250"/>
            <a:ext cx="48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9C769F4-E081-6942-B17C-8FB8298F3154}"/>
              </a:ext>
            </a:extLst>
          </p:cNvPr>
          <p:cNvSpPr txBox="1"/>
          <p:nvPr/>
        </p:nvSpPr>
        <p:spPr>
          <a:xfrm>
            <a:off x="4341812" y="3549650"/>
            <a:ext cx="43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77F9ACD-45C6-DF4E-A6DC-8769BB70BF97}"/>
              </a:ext>
            </a:extLst>
          </p:cNvPr>
          <p:cNvSpPr txBox="1"/>
          <p:nvPr/>
        </p:nvSpPr>
        <p:spPr>
          <a:xfrm>
            <a:off x="4964112" y="3943350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C73D040-A1BA-D94D-A8D8-1F2BD18077CE}"/>
              </a:ext>
            </a:extLst>
          </p:cNvPr>
          <p:cNvSpPr txBox="1"/>
          <p:nvPr/>
        </p:nvSpPr>
        <p:spPr>
          <a:xfrm>
            <a:off x="5637212" y="3905250"/>
            <a:ext cx="56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996611E-4391-6741-883B-58245DAB3426}"/>
              </a:ext>
            </a:extLst>
          </p:cNvPr>
          <p:cNvSpPr txBox="1"/>
          <p:nvPr/>
        </p:nvSpPr>
        <p:spPr>
          <a:xfrm>
            <a:off x="6011862" y="165735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9817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897B87EF-C746-9141-8DE3-996AF9751661}"/>
              </a:ext>
            </a:extLst>
          </p:cNvPr>
          <p:cNvSpPr/>
          <p:nvPr/>
        </p:nvSpPr>
        <p:spPr>
          <a:xfrm>
            <a:off x="7528960" y="1520687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8279B0C-EFB9-5D44-9603-25F61760575A}"/>
              </a:ext>
            </a:extLst>
          </p:cNvPr>
          <p:cNvSpPr/>
          <p:nvPr/>
        </p:nvSpPr>
        <p:spPr>
          <a:xfrm>
            <a:off x="9099341" y="1212573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F53C1E-EF6D-5948-A306-D3AC8BA3A9A3}"/>
              </a:ext>
            </a:extLst>
          </p:cNvPr>
          <p:cNvCxnSpPr>
            <a:stCxn id="92" idx="5"/>
          </p:cNvCxnSpPr>
          <p:nvPr/>
        </p:nvCxnSpPr>
        <p:spPr>
          <a:xfrm>
            <a:off x="9986542" y="3123504"/>
            <a:ext cx="222670" cy="30549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556F37-1761-7344-B338-3B5445136C1F}"/>
              </a:ext>
            </a:extLst>
          </p:cNvPr>
          <p:cNvCxnSpPr>
            <a:stCxn id="86" idx="1"/>
            <a:endCxn id="84" idx="5"/>
          </p:cNvCxnSpPr>
          <p:nvPr/>
        </p:nvCxnSpPr>
        <p:spPr>
          <a:xfrm flipH="1" flipV="1">
            <a:off x="9489587" y="777871"/>
            <a:ext cx="1257031" cy="8296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3901E6-8A68-6B4C-9933-F386D9FFA679}"/>
              </a:ext>
            </a:extLst>
          </p:cNvPr>
          <p:cNvCxnSpPr>
            <a:stCxn id="3" idx="6"/>
            <a:endCxn id="90" idx="2"/>
          </p:cNvCxnSpPr>
          <p:nvPr/>
        </p:nvCxnSpPr>
        <p:spPr>
          <a:xfrm flipV="1">
            <a:off x="8761412" y="2027581"/>
            <a:ext cx="1142998" cy="2981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19AF77-9C5C-5B4F-9F81-15F4CEC11CC4}"/>
              </a:ext>
            </a:extLst>
          </p:cNvPr>
          <p:cNvCxnSpPr>
            <a:stCxn id="94" idx="7"/>
            <a:endCxn id="90" idx="3"/>
          </p:cNvCxnSpPr>
          <p:nvPr/>
        </p:nvCxnSpPr>
        <p:spPr>
          <a:xfrm flipV="1">
            <a:off x="8992629" y="2189226"/>
            <a:ext cx="978736" cy="6209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228A6F-E226-C840-AAE5-BA5E7E9C7DE4}"/>
              </a:ext>
            </a:extLst>
          </p:cNvPr>
          <p:cNvCxnSpPr>
            <a:stCxn id="92" idx="1"/>
            <a:endCxn id="3" idx="5"/>
          </p:cNvCxnSpPr>
          <p:nvPr/>
        </p:nvCxnSpPr>
        <p:spPr>
          <a:xfrm flipH="1" flipV="1">
            <a:off x="8694457" y="2219045"/>
            <a:ext cx="968795" cy="58116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3-COLORING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5" y="4648200"/>
            <a:ext cx="2937077" cy="20292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0378DCC8-CEC2-A747-8C14-EFDE2460C324}"/>
              </a:ext>
            </a:extLst>
          </p:cNvPr>
          <p:cNvSpPr txBox="1">
            <a:spLocks/>
          </p:cNvSpPr>
          <p:nvPr/>
        </p:nvSpPr>
        <p:spPr>
          <a:xfrm>
            <a:off x="934916" y="3962512"/>
            <a:ext cx="10183658" cy="2393838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Given a graph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can we assign 3 colors to its vertices so that any pair of adjacent vertices have different colors? 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Useful for allocating frequencies to radio stations to avoid interference, deciding which activities to schedule in which rooms, or allocating registers to variables in a program.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Certificate: the colors of the vertices. Easy to verify coloring by examining all edges.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6C5B26-2318-7A46-BC8E-40C813CFE6B9}"/>
              </a:ext>
            </a:extLst>
          </p:cNvPr>
          <p:cNvSpPr/>
          <p:nvPr/>
        </p:nvSpPr>
        <p:spPr>
          <a:xfrm>
            <a:off x="8304212" y="1828800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23AB396-EF54-5A45-B874-FE643ECCB2D9}"/>
              </a:ext>
            </a:extLst>
          </p:cNvPr>
          <p:cNvSpPr/>
          <p:nvPr/>
        </p:nvSpPr>
        <p:spPr>
          <a:xfrm>
            <a:off x="9099342" y="387626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32BE759-D9DC-054F-9CA3-C1FEDE18FF47}"/>
              </a:ext>
            </a:extLst>
          </p:cNvPr>
          <p:cNvSpPr/>
          <p:nvPr/>
        </p:nvSpPr>
        <p:spPr>
          <a:xfrm>
            <a:off x="10679663" y="1540565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836C699-CFDF-0144-B33C-8E035A71CF2D}"/>
              </a:ext>
            </a:extLst>
          </p:cNvPr>
          <p:cNvSpPr/>
          <p:nvPr/>
        </p:nvSpPr>
        <p:spPr>
          <a:xfrm>
            <a:off x="9904410" y="1798981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7FFD383-B400-5241-84F9-34D9BA7F1A9F}"/>
              </a:ext>
            </a:extLst>
          </p:cNvPr>
          <p:cNvSpPr/>
          <p:nvPr/>
        </p:nvSpPr>
        <p:spPr>
          <a:xfrm>
            <a:off x="9596297" y="2733259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00B25DF-603D-A740-B1AD-C20DC88519FE}"/>
              </a:ext>
            </a:extLst>
          </p:cNvPr>
          <p:cNvSpPr/>
          <p:nvPr/>
        </p:nvSpPr>
        <p:spPr>
          <a:xfrm>
            <a:off x="8602384" y="2743198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7FA6E65-BA69-1B4D-BB54-767B4569BBFA}"/>
              </a:ext>
            </a:extLst>
          </p:cNvPr>
          <p:cNvSpPr/>
          <p:nvPr/>
        </p:nvSpPr>
        <p:spPr>
          <a:xfrm>
            <a:off x="10083314" y="3399181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9CF6AD-D4A5-DE45-99B6-763E60FE4E58}"/>
              </a:ext>
            </a:extLst>
          </p:cNvPr>
          <p:cNvSpPr/>
          <p:nvPr/>
        </p:nvSpPr>
        <p:spPr>
          <a:xfrm>
            <a:off x="8125305" y="3409120"/>
            <a:ext cx="457200" cy="457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B9D25-A33B-6047-970C-241B4D1376E0}"/>
              </a:ext>
            </a:extLst>
          </p:cNvPr>
          <p:cNvCxnSpPr>
            <a:cxnSpLocks/>
            <a:stCxn id="98" idx="7"/>
          </p:cNvCxnSpPr>
          <p:nvPr/>
        </p:nvCxnSpPr>
        <p:spPr>
          <a:xfrm flipV="1">
            <a:off x="8515550" y="3165231"/>
            <a:ext cx="215212" cy="3108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D163C-F9CE-EE49-988A-DA502751A768}"/>
              </a:ext>
            </a:extLst>
          </p:cNvPr>
          <p:cNvCxnSpPr>
            <a:stCxn id="94" idx="0"/>
            <a:endCxn id="88" idx="3"/>
          </p:cNvCxnSpPr>
          <p:nvPr/>
        </p:nvCxnSpPr>
        <p:spPr>
          <a:xfrm flipV="1">
            <a:off x="8830984" y="1602818"/>
            <a:ext cx="335312" cy="11403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7CCD3B-CD0D-6342-8980-934C1D2E75A3}"/>
              </a:ext>
            </a:extLst>
          </p:cNvPr>
          <p:cNvCxnSpPr>
            <a:stCxn id="98" idx="6"/>
            <a:endCxn id="96" idx="2"/>
          </p:cNvCxnSpPr>
          <p:nvPr/>
        </p:nvCxnSpPr>
        <p:spPr>
          <a:xfrm flipV="1">
            <a:off x="8582505" y="3627781"/>
            <a:ext cx="1500809" cy="993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EEC09-B024-904A-8BBC-ED7BF47A6AA1}"/>
              </a:ext>
            </a:extLst>
          </p:cNvPr>
          <p:cNvCxnSpPr>
            <a:stCxn id="96" idx="0"/>
            <a:endCxn id="86" idx="4"/>
          </p:cNvCxnSpPr>
          <p:nvPr/>
        </p:nvCxnSpPr>
        <p:spPr>
          <a:xfrm flipV="1">
            <a:off x="10311914" y="1997765"/>
            <a:ext cx="596349" cy="14014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D21933-9F1B-5542-B734-89E1CB1E05CB}"/>
              </a:ext>
            </a:extLst>
          </p:cNvPr>
          <p:cNvCxnSpPr>
            <a:stCxn id="82" idx="7"/>
            <a:endCxn id="84" idx="3"/>
          </p:cNvCxnSpPr>
          <p:nvPr/>
        </p:nvCxnSpPr>
        <p:spPr>
          <a:xfrm flipV="1">
            <a:off x="7919205" y="777871"/>
            <a:ext cx="1247092" cy="8097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38B4C0-79CA-5447-8AD2-61BFCDA16345}"/>
              </a:ext>
            </a:extLst>
          </p:cNvPr>
          <p:cNvCxnSpPr>
            <a:stCxn id="98" idx="0"/>
            <a:endCxn id="82" idx="4"/>
          </p:cNvCxnSpPr>
          <p:nvPr/>
        </p:nvCxnSpPr>
        <p:spPr>
          <a:xfrm flipH="1" flipV="1">
            <a:off x="7757560" y="1977887"/>
            <a:ext cx="596345" cy="14312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470B448-6C49-7C45-8C80-D9EA5BACCEF8}"/>
              </a:ext>
            </a:extLst>
          </p:cNvPr>
          <p:cNvCxnSpPr>
            <a:stCxn id="92" idx="0"/>
            <a:endCxn id="88" idx="5"/>
          </p:cNvCxnSpPr>
          <p:nvPr/>
        </p:nvCxnSpPr>
        <p:spPr>
          <a:xfrm flipH="1" flipV="1">
            <a:off x="9489586" y="1602818"/>
            <a:ext cx="335311" cy="11304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A3CB55-9CDB-C541-AF4E-7EF804826273}"/>
              </a:ext>
            </a:extLst>
          </p:cNvPr>
          <p:cNvCxnSpPr>
            <a:stCxn id="88" idx="0"/>
            <a:endCxn id="84" idx="4"/>
          </p:cNvCxnSpPr>
          <p:nvPr/>
        </p:nvCxnSpPr>
        <p:spPr>
          <a:xfrm flipV="1">
            <a:off x="9327941" y="844826"/>
            <a:ext cx="1" cy="3677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24F647-CC4A-8643-9885-AAD00C873163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999412" y="1752600"/>
            <a:ext cx="371755" cy="143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E16819-016C-1148-81A2-111A53DF3EB2}"/>
              </a:ext>
            </a:extLst>
          </p:cNvPr>
          <p:cNvCxnSpPr>
            <a:cxnSpLocks/>
            <a:stCxn id="90" idx="7"/>
            <a:endCxn id="86" idx="2"/>
          </p:cNvCxnSpPr>
          <p:nvPr/>
        </p:nvCxnSpPr>
        <p:spPr>
          <a:xfrm flipV="1">
            <a:off x="10294655" y="1769165"/>
            <a:ext cx="385008" cy="967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2ADEAB8-3D13-E449-8D1F-0E7F0BD3642C}"/>
              </a:ext>
            </a:extLst>
          </p:cNvPr>
          <p:cNvSpPr txBox="1"/>
          <p:nvPr/>
        </p:nvSpPr>
        <p:spPr>
          <a:xfrm>
            <a:off x="8380412" y="18288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7D2222-C7FA-C243-A900-165382FE439C}"/>
              </a:ext>
            </a:extLst>
          </p:cNvPr>
          <p:cNvSpPr txBox="1"/>
          <p:nvPr/>
        </p:nvSpPr>
        <p:spPr>
          <a:xfrm>
            <a:off x="9215790" y="4402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DB468A9-4861-2E4F-B839-B5F280D7FCB9}"/>
              </a:ext>
            </a:extLst>
          </p:cNvPr>
          <p:cNvSpPr txBox="1"/>
          <p:nvPr/>
        </p:nvSpPr>
        <p:spPr>
          <a:xfrm>
            <a:off x="7542212" y="1581090"/>
            <a:ext cx="47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00D8BEA-E0EA-C843-A439-2F5560FDD45C}"/>
              </a:ext>
            </a:extLst>
          </p:cNvPr>
          <p:cNvSpPr txBox="1"/>
          <p:nvPr/>
        </p:nvSpPr>
        <p:spPr>
          <a:xfrm>
            <a:off x="9201679" y="1265001"/>
            <a:ext cx="47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39AFA45-A724-814B-95EB-002B12C7C1D8}"/>
              </a:ext>
            </a:extLst>
          </p:cNvPr>
          <p:cNvSpPr txBox="1"/>
          <p:nvPr/>
        </p:nvSpPr>
        <p:spPr>
          <a:xfrm>
            <a:off x="10801879" y="1581090"/>
            <a:ext cx="47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7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EFAD62-890E-D14E-A498-2CFFFE973449}"/>
              </a:ext>
            </a:extLst>
          </p:cNvPr>
          <p:cNvSpPr txBox="1"/>
          <p:nvPr/>
        </p:nvSpPr>
        <p:spPr>
          <a:xfrm>
            <a:off x="10192279" y="3477623"/>
            <a:ext cx="47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08163C7-262B-724A-A9AF-E35DE2D40562}"/>
              </a:ext>
            </a:extLst>
          </p:cNvPr>
          <p:cNvSpPr txBox="1"/>
          <p:nvPr/>
        </p:nvSpPr>
        <p:spPr>
          <a:xfrm>
            <a:off x="8216724" y="3466334"/>
            <a:ext cx="47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9B62E65-EA53-2F4B-9653-8308C5E7D78C}"/>
              </a:ext>
            </a:extLst>
          </p:cNvPr>
          <p:cNvSpPr txBox="1"/>
          <p:nvPr/>
        </p:nvSpPr>
        <p:spPr>
          <a:xfrm>
            <a:off x="8690857" y="2789000"/>
            <a:ext cx="47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5F32C1B-2C9D-A347-9D37-BF11C92F1DA6}"/>
              </a:ext>
            </a:extLst>
          </p:cNvPr>
          <p:cNvSpPr txBox="1"/>
          <p:nvPr/>
        </p:nvSpPr>
        <p:spPr>
          <a:xfrm>
            <a:off x="9706857" y="2800288"/>
            <a:ext cx="47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92405D0-0F70-7F4C-9E80-95A1CA09B1E4}"/>
              </a:ext>
            </a:extLst>
          </p:cNvPr>
          <p:cNvSpPr txBox="1"/>
          <p:nvPr/>
        </p:nvSpPr>
        <p:spPr>
          <a:xfrm>
            <a:off x="9980612" y="1828800"/>
            <a:ext cx="47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67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CF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C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C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115E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115E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115E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115E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9714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PARTITION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1C4978-948B-0E4B-9F81-512AA1D3A0C9}"/>
              </a:ext>
            </a:extLst>
          </p:cNvPr>
          <p:cNvSpPr txBox="1">
            <a:spLocks/>
          </p:cNvSpPr>
          <p:nvPr/>
        </p:nvSpPr>
        <p:spPr>
          <a:xfrm>
            <a:off x="934916" y="4485859"/>
            <a:ext cx="10121229" cy="1978646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Given n numbers, can they be partitioned into 2 sets such that the sums of the numbers in the sets are equal?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Certificate: the actual partition into two sets. Easy to verify that each part adds to the same total.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1DF338-647B-E842-B22F-B127907C4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17030"/>
              </p:ext>
            </p:extLst>
          </p:nvPr>
        </p:nvGraphicFramePr>
        <p:xfrm>
          <a:off x="3960394" y="2832928"/>
          <a:ext cx="4271209" cy="68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218">
                  <a:extLst>
                    <a:ext uri="{9D8B030D-6E8A-4147-A177-3AD203B41FA5}">
                      <a16:colId xmlns:a16="http://schemas.microsoft.com/office/drawing/2014/main" val="3631411926"/>
                    </a:ext>
                  </a:extLst>
                </a:gridCol>
                <a:gridCol w="676771">
                  <a:extLst>
                    <a:ext uri="{9D8B030D-6E8A-4147-A177-3AD203B41FA5}">
                      <a16:colId xmlns:a16="http://schemas.microsoft.com/office/drawing/2014/main" val="2236460542"/>
                    </a:ext>
                  </a:extLst>
                </a:gridCol>
                <a:gridCol w="727055">
                  <a:extLst>
                    <a:ext uri="{9D8B030D-6E8A-4147-A177-3AD203B41FA5}">
                      <a16:colId xmlns:a16="http://schemas.microsoft.com/office/drawing/2014/main" val="833839501"/>
                    </a:ext>
                  </a:extLst>
                </a:gridCol>
                <a:gridCol w="727055">
                  <a:extLst>
                    <a:ext uri="{9D8B030D-6E8A-4147-A177-3AD203B41FA5}">
                      <a16:colId xmlns:a16="http://schemas.microsoft.com/office/drawing/2014/main" val="305760871"/>
                    </a:ext>
                  </a:extLst>
                </a:gridCol>
                <a:gridCol w="727055">
                  <a:extLst>
                    <a:ext uri="{9D8B030D-6E8A-4147-A177-3AD203B41FA5}">
                      <a16:colId xmlns:a16="http://schemas.microsoft.com/office/drawing/2014/main" val="1584587869"/>
                    </a:ext>
                  </a:extLst>
                </a:gridCol>
                <a:gridCol w="727055">
                  <a:extLst>
                    <a:ext uri="{9D8B030D-6E8A-4147-A177-3AD203B41FA5}">
                      <a16:colId xmlns:a16="http://schemas.microsoft.com/office/drawing/2014/main" val="2407080861"/>
                    </a:ext>
                  </a:extLst>
                </a:gridCol>
              </a:tblGrid>
              <a:tr h="6802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167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B0982C-F9A0-4B1F-82A6-753019E9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28005"/>
              </p:ext>
            </p:extLst>
          </p:nvPr>
        </p:nvGraphicFramePr>
        <p:xfrm>
          <a:off x="3960394" y="2832928"/>
          <a:ext cx="4271209" cy="68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218">
                  <a:extLst>
                    <a:ext uri="{9D8B030D-6E8A-4147-A177-3AD203B41FA5}">
                      <a16:colId xmlns:a16="http://schemas.microsoft.com/office/drawing/2014/main" val="3631411926"/>
                    </a:ext>
                  </a:extLst>
                </a:gridCol>
                <a:gridCol w="676771">
                  <a:extLst>
                    <a:ext uri="{9D8B030D-6E8A-4147-A177-3AD203B41FA5}">
                      <a16:colId xmlns:a16="http://schemas.microsoft.com/office/drawing/2014/main" val="2236460542"/>
                    </a:ext>
                  </a:extLst>
                </a:gridCol>
                <a:gridCol w="727055">
                  <a:extLst>
                    <a:ext uri="{9D8B030D-6E8A-4147-A177-3AD203B41FA5}">
                      <a16:colId xmlns:a16="http://schemas.microsoft.com/office/drawing/2014/main" val="833839501"/>
                    </a:ext>
                  </a:extLst>
                </a:gridCol>
                <a:gridCol w="727055">
                  <a:extLst>
                    <a:ext uri="{9D8B030D-6E8A-4147-A177-3AD203B41FA5}">
                      <a16:colId xmlns:a16="http://schemas.microsoft.com/office/drawing/2014/main" val="305760871"/>
                    </a:ext>
                  </a:extLst>
                </a:gridCol>
                <a:gridCol w="727055">
                  <a:extLst>
                    <a:ext uri="{9D8B030D-6E8A-4147-A177-3AD203B41FA5}">
                      <a16:colId xmlns:a16="http://schemas.microsoft.com/office/drawing/2014/main" val="1584587869"/>
                    </a:ext>
                  </a:extLst>
                </a:gridCol>
                <a:gridCol w="727055">
                  <a:extLst>
                    <a:ext uri="{9D8B030D-6E8A-4147-A177-3AD203B41FA5}">
                      <a16:colId xmlns:a16="http://schemas.microsoft.com/office/drawing/2014/main" val="2407080861"/>
                    </a:ext>
                  </a:extLst>
                </a:gridCol>
              </a:tblGrid>
              <a:tr h="6802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>
                          <a:solidFill>
                            <a:schemeClr val="tx1"/>
                          </a:solidFill>
                          <a:latin typeface="Cordia New" panose="020B0304020202020204" pitchFamily="34" charset="-34"/>
                          <a:ea typeface="+mn-ea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167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9714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ASYMETRY IN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a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be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only the YES instances have certificates accepted by the verifier. There aren’t any certificates for the NO instances.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So, if you are given an instance of the clique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we don’t know any short certificate that will demonstrate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does not have a clique of size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b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Example: an integer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composite if it has a factor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:1&lt;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Composites are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a YES instance i.e. a composite number, a certificate demonstrating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composite is a non-trivial factor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It is not immediately clear that NO instances are also efficiently verifiable.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that is not a composite i.e. a prime number, what would a certificate be?</a:t>
                </a:r>
              </a:p>
              <a:p>
                <a:pPr lvl="1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this case, it turns out that there are certificates for primality but understanding how they work requires some knowledge of abstract algebra.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661" r="-1159" b="-9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24DF9-CF70-3543-B8AF-4498E7FF8D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3124200"/>
            <a:ext cx="75623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8" y="4647105"/>
            <a:ext cx="2937077" cy="2029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9714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“Co-NP”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Given the asymmetry we observed, we could define a complexity class of problems for which NO instances can be efficiently verified.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is the class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Co-NP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Observe that PRIMES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Co-NP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because:</a:t>
                </a:r>
              </a:p>
              <a:p>
                <a:pPr lvl="2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 NO instance of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PRIMES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composite number.</a:t>
                </a:r>
              </a:p>
              <a:p>
                <a:pPr lvl="2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already know efficiently verifiable certificates for composite numbers.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More generally: </a:t>
                </a:r>
              </a:p>
              <a:p>
                <a:pPr lvl="1"/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complement of a decision problem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the problem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’ defined as: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 instance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if and only if it is a NO instance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’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 problem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’ is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co-NP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if and only if its complement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4"/>
                <a:stretch>
                  <a:fillRect l="-754" t="-252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</TotalTime>
  <Words>990</Words>
  <Application>Microsoft Macintosh PowerPoint</Application>
  <PresentationFormat>Custom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Times New Roman</vt:lpstr>
      <vt:lpstr>Office Theme</vt:lpstr>
      <vt:lpstr>CIT 596 MODULE 12.2</vt:lpstr>
      <vt:lpstr>BEYOND P</vt:lpstr>
      <vt:lpstr>VERIFYING THAT G HAS A HAMILTON CYCLE</vt:lpstr>
      <vt:lpstr>“NP”</vt:lpstr>
      <vt:lpstr>MAXIMUM CLIQUE</vt:lpstr>
      <vt:lpstr>3-COLORING</vt:lpstr>
      <vt:lpstr>PARTITION PROBLEM</vt:lpstr>
      <vt:lpstr>ASYMETRY IN DEFINITION</vt:lpstr>
      <vt:lpstr>“Co-NP”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107</cp:revision>
  <cp:lastPrinted>2019-03-11T18:22:43Z</cp:lastPrinted>
  <dcterms:created xsi:type="dcterms:W3CDTF">2019-03-06T22:16:45Z</dcterms:created>
  <dcterms:modified xsi:type="dcterms:W3CDTF">2019-05-12T18:01:19Z</dcterms:modified>
</cp:coreProperties>
</file>