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67" r:id="rId2"/>
    <p:sldId id="285" r:id="rId3"/>
    <p:sldId id="286" r:id="rId4"/>
    <p:sldId id="287" r:id="rId5"/>
    <p:sldId id="288" r:id="rId6"/>
    <p:sldId id="289" r:id="rId7"/>
    <p:sldId id="290" r:id="rId8"/>
    <p:sldId id="291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Jon Sammut" initials="AJS" lastIdx="2" clrIdx="0"/>
  <p:cmAuthor id="2" name="Ran B" initials="RB" lastIdx="2" clrIdx="1">
    <p:extLst>
      <p:ext uri="{19B8F6BF-5375-455C-9EA6-DF929625EA0E}">
        <p15:presenceInfo xmlns:p15="http://schemas.microsoft.com/office/powerpoint/2012/main" userId="86f96dd182e749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20"/>
    <a:srgbClr val="27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72" autoAdjust="0"/>
    <p:restoredTop sz="94626" autoAdjust="0"/>
  </p:normalViewPr>
  <p:slideViewPr>
    <p:cSldViewPr>
      <p:cViewPr varScale="1">
        <p:scale>
          <a:sx n="113" d="100"/>
          <a:sy n="113" d="100"/>
        </p:scale>
        <p:origin x="216" y="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5/12/19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47.9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1 16383,'0'0'0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7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1 0 16383,'0'0'0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4:58.6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11T16:32:49.1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nkEffects" value="pencil"/>
    </inkml:brush>
  </inkml:definitions>
  <inkml:trace contextRef="#ctx0" brushRef="#br0">0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5/12/19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4E34-DE42-854D-BBB7-E07567F78077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39CC2-9AE2-EB45-83C4-753CA7404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9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8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9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4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ustomXml" Target="../ink/ink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customXml" Target="../ink/ink7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0.png"/><Relationship Id="rId1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9.xml"/><Relationship Id="rId15" Type="http://schemas.openxmlformats.org/officeDocument/2006/relationships/image" Target="../media/image14.png"/><Relationship Id="rId10" Type="http://schemas.openxmlformats.org/officeDocument/2006/relationships/customXml" Target="../ink/ink11.xm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0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customXml" Target="../ink/ink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ustomXml" Target="../ink/ink15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customXml" Target="../ink/ink2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ustomXml" Target="../ink/ink19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10.png"/><Relationship Id="rId3" Type="http://schemas.openxmlformats.org/officeDocument/2006/relationships/image" Target="../media/image160.png"/><Relationship Id="rId7" Type="http://schemas.openxmlformats.org/officeDocument/2006/relationships/image" Target="../media/image7.png"/><Relationship Id="rId12" Type="http://schemas.openxmlformats.org/officeDocument/2006/relationships/customXml" Target="../ink/ink2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ustomXml" Target="../ink/ink23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2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customXml" Target="../ink/ink25.xml"/><Relationship Id="rId10" Type="http://schemas.openxmlformats.org/officeDocument/2006/relationships/customXml" Target="../ink/ink27.xm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CIT 596</a:t>
            </a:r>
            <a:b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Kohinoor Devanagari" panose="02000000000000000000" pitchFamily="2" charset="77"/>
                <a:cs typeface="Kohinoor Devanagari" panose="02000000000000000000" pitchFamily="2" charset="77"/>
              </a:rPr>
              <a:t>MODULE 12.3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Reductions</a:t>
            </a:r>
          </a:p>
          <a:p>
            <a:pPr algn="l"/>
            <a:r>
              <a:rPr lang="en-US" sz="3500" dirty="0">
                <a:solidFill>
                  <a:schemeClr val="bg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Sampath Kannan</a:t>
            </a:r>
          </a:p>
          <a:p>
            <a:pPr algn="l"/>
            <a:endParaRPr lang="en-US" sz="3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18B4B-E87A-734B-A18C-F68D6F66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2431" y="-1049444"/>
            <a:ext cx="3292040" cy="410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9B541-2A42-9E40-9B2D-EA08A163AA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402953"/>
            <a:ext cx="3292040" cy="227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IMPLICATIONS OF P BEING EQUAL TO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Settling the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versus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question will have huge ramifications:</a:t>
                </a:r>
              </a:p>
              <a:p>
                <a:pPr marL="1028700" lvl="1" indent="-342900"/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If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 tens of thousands of real world problems will have efficient solutions.</a:t>
                </a:r>
              </a:p>
              <a:p>
                <a:pPr marL="1028700" lvl="1" indent="-342900"/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will have enormous implications for business, medicine, science, etc.</a:t>
                </a:r>
              </a:p>
              <a:p>
                <a:pPr marL="1028700" lvl="1" indent="-342900"/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Automation could replace human ingenuity in many more spheres.</a:t>
                </a:r>
              </a:p>
              <a:p>
                <a:pPr marL="1028700" lvl="1" indent="-342900"/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On the down side, cryptography (as we use it today) will no longer be possible.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Most researchers in the field do not believe that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P=NP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how do we go about finding the answer?</a:t>
                </a:r>
              </a:p>
              <a:p>
                <a:pPr lvl="1" indent="0">
                  <a:buNone/>
                </a:pPr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2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ONE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690689"/>
                <a:ext cx="11107867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Identify the “hardest” problems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such that solving any one of them in polynomial time would show that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Try your best to find a polynomial time algorithm for one such problem.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But how do we identify the hardest problems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Attempted definition: a problem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“a hardest problem”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 if, given an efficient algorithm to solve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, you can use it (as a subroutine) to solve every other problem in 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</a:t>
                </a:r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latin typeface="Cordia New" panose="020B0304020202020204" pitchFamily="34" charset="-34"/>
                    <a:cs typeface="Cordia New" panose="020B0304020202020204" pitchFamily="34" charset="-34"/>
                  </a:rPr>
                  <a:t>Formalizing this: reductions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bg1"/>
                  </a:solidFill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690689"/>
                <a:ext cx="11107867" cy="4351338"/>
              </a:xfrm>
              <a:blipFill>
                <a:blip r:embed="rId3"/>
                <a:stretch>
                  <a:fillRect l="-685" t="-2326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2B8875-274C-064E-ACBF-B0211A7FA0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4114800"/>
            <a:ext cx="914400" cy="5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48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REDUCTIONS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70212" y="1690689"/>
                <a:ext cx="838063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Example: Problem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- Find a maximum matching in a bipartite graph. 	        	      Problem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- Find the maximum flow in a flow network.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saw how to transform the matching problem to one of finding a maximum flow.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Using the algorithm for problem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(flow), we are able to solve problem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(matching).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This is more or less a reduction…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the actual definition, we will deal with decision problems.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will also tie one hand behind our back and insist that the algorithm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used exactly once, and that we simply report back the answer.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0212" y="1690689"/>
                <a:ext cx="8380632" cy="4351338"/>
              </a:xfrm>
              <a:blipFill>
                <a:blip r:embed="rId3"/>
                <a:stretch>
                  <a:fillRect l="-908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4552FD-A0C7-3A4D-85A7-F9F3F6BFFFA8}"/>
                  </a:ext>
                </a:extLst>
              </p:cNvPr>
              <p:cNvSpPr txBox="1"/>
              <p:nvPr/>
            </p:nvSpPr>
            <p:spPr>
              <a:xfrm>
                <a:off x="836612" y="1828800"/>
                <a:ext cx="1752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4552FD-A0C7-3A4D-85A7-F9F3F6BFF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1828800"/>
                <a:ext cx="1752600" cy="461665"/>
              </a:xfrm>
              <a:prstGeom prst="rect">
                <a:avLst/>
              </a:prstGeom>
              <a:blipFill>
                <a:blip r:embed="rId15"/>
                <a:stretch>
                  <a:fillRect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035712C-87A9-E24A-8E98-A18F9E7F901A}"/>
              </a:ext>
            </a:extLst>
          </p:cNvPr>
          <p:cNvSpPr txBox="1"/>
          <p:nvPr/>
        </p:nvSpPr>
        <p:spPr>
          <a:xfrm>
            <a:off x="836612" y="3048000"/>
            <a:ext cx="1734054" cy="461665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4F9EC-8EC1-1349-9AA9-05EF4C6E8F84}"/>
                  </a:ext>
                </a:extLst>
              </p:cNvPr>
              <p:cNvSpPr txBox="1"/>
              <p:nvPr/>
            </p:nvSpPr>
            <p:spPr>
              <a:xfrm>
                <a:off x="684211" y="4267200"/>
                <a:ext cx="2057401" cy="461665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 </m:t>
                    </m:r>
                  </m:oMath>
                </a14:m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D4F9EC-8EC1-1349-9AA9-05EF4C6E8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4267200"/>
                <a:ext cx="2057401" cy="461665"/>
              </a:xfrm>
              <a:prstGeom prst="rect">
                <a:avLst/>
              </a:prstGeom>
              <a:blipFill>
                <a:blip r:embed="rId16"/>
                <a:stretch>
                  <a:fillRect t="-2564" b="-28205"/>
                </a:stretch>
              </a:blipFill>
              <a:ln w="254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1FC3F7-C7DD-B445-8908-2825E000CCA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703639" y="3509665"/>
            <a:ext cx="9273" cy="75753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CB4AC7-7B71-504E-971D-97AAF545591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1703639" y="2290465"/>
            <a:ext cx="9273" cy="75753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4B52D2-99F6-AE41-A775-F828A7CCEB7A}"/>
                  </a:ext>
                </a:extLst>
              </p:cNvPr>
              <p:cNvSpPr txBox="1"/>
              <p:nvPr/>
            </p:nvSpPr>
            <p:spPr>
              <a:xfrm>
                <a:off x="1647846" y="3706588"/>
                <a:ext cx="693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4B52D2-99F6-AE41-A775-F828A7CCE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46" y="3706588"/>
                <a:ext cx="693716" cy="369332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74CB2B-B299-7547-B1A3-0D2EA14C0D27}"/>
                  </a:ext>
                </a:extLst>
              </p:cNvPr>
              <p:cNvSpPr txBox="1"/>
              <p:nvPr/>
            </p:nvSpPr>
            <p:spPr>
              <a:xfrm>
                <a:off x="2142077" y="305966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74CB2B-B299-7547-B1A3-0D2EA14C0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77" y="3059668"/>
                <a:ext cx="370935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5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REDUCTIONS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What does this reduction tell us?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First, note that the reduction itself is computed in polynomial time. It takes a bipartite matching problem on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and</m:t>
                    </m:r>
                    <m:r>
                      <m:rPr>
                        <m:nor/>
                      </m:rPr>
                      <a:rPr lang="en-US" sz="2400">
                        <a:latin typeface="Cordia New" panose="020B0304020202020204" pitchFamily="34" charset="-34"/>
                        <a:cs typeface="Cordia New" panose="020B0304020202020204" pitchFamily="34" charset="-34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It produces a flow network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time.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Since the reduction works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time, its output i.e. the flow network can only be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More generally, if the reduction runs in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then its output is at most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3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REDUCTIONS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Now, if we use a polynomial time algorithm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that takes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time, let’s see what happens: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start with an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problem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𝐴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Using the reduction, we produce an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of length 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for problem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We now apply the algorithm for problem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; it runs in time 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on this input.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Once again, the fact that a composition of polynomials produces a polynomial helps…</a:t>
                </a:r>
              </a:p>
              <a:p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 overall running time is polynomial in the original input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84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POLY-TIME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Decision problem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reduces in polynomial time to decision problem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b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</a:b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(written as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) if:</a:t>
                </a:r>
              </a:p>
              <a:p>
                <a:pPr marL="800100" lvl="1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There exists a poly-time computable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mapping inputs to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to inputs to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800100" lvl="1" indent="-34290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 instance of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YES instance of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800100" lvl="1" indent="-34290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NO instance of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is a NO instance of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</a:t>
                </a:r>
              </a:p>
              <a:p>
                <a:pPr marL="342900" indent="-342900"/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To construct and prove a reduction correct, we have to find the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…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      … and prove the 3 properties above. </a:t>
                </a:r>
              </a:p>
              <a:p>
                <a:pPr marL="0" indent="0">
                  <a:buNone/>
                </a:pPr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marL="800100" lvl="1" indent="-342900"/>
                <a:endParaRPr lang="en-US" sz="2400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B0BEA70-1360-0C43-9765-7BD3B11D4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690689"/>
                <a:ext cx="10512862" cy="4351338"/>
              </a:xfrm>
              <a:blipFill>
                <a:blip r:embed="rId3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6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2B59-9583-BE49-8C58-6927459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74283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POLY-TIME REDUCTIONS: IMPLICATIONS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BEA70-1360-0C43-9765-7BD3B11D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690689"/>
            <a:ext cx="10512862" cy="4351338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What does it mean if there is a poly-time reduction from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to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?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If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is solvable in poly-time, then so is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 Just map the input to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to an input to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, and use the algorithm for solving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If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is not solvable in polynomial time, then neither is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. This is an interesting use of reductions! </a:t>
            </a:r>
          </a:p>
          <a:p>
            <a:pPr marL="342900" indent="-342900"/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It shows that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is “hard” if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 is hard. </a:t>
            </a:r>
            <a:r>
              <a:rPr lang="en-US" sz="2400">
                <a:latin typeface="Cordia New" panose="020B0304020202020204" pitchFamily="34" charset="-34"/>
                <a:cs typeface="Cordia New" panose="020B0304020202020204" pitchFamily="34" charset="-34"/>
              </a:rPr>
              <a:t>This </a:t>
            </a:r>
            <a: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  <a:t>is the direction we will use in this portion of the course.</a:t>
            </a:r>
            <a:b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b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br>
              <a:rPr lang="en-US" sz="2400" dirty="0">
                <a:latin typeface="Cordia New" panose="020B0304020202020204" pitchFamily="34" charset="-34"/>
                <a:cs typeface="Cordia New" panose="020B0304020202020204" pitchFamily="34" charset="-34"/>
              </a:rPr>
            </a:br>
            <a:endParaRPr lang="en-US" sz="24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6D09-C41F-9C4C-AB5D-92EE67D65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2" y="4648200"/>
            <a:ext cx="2937077" cy="2029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3F522-CB73-764D-9EE0-06EEBD31AE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49" y="228600"/>
            <a:ext cx="2108200" cy="199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14:cNvPr>
              <p14:cNvContentPartPr/>
              <p14:nvPr/>
            </p14:nvContentPartPr>
            <p14:xfrm>
              <a:off x="1927652" y="99387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778471-0FCD-D749-B07E-AAC4164455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4652" y="61587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14:cNvPr>
              <p14:cNvContentPartPr/>
              <p14:nvPr/>
            </p14:nvContentPartPr>
            <p14:xfrm>
              <a:off x="1090292" y="641007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82674C3-1756-EE4F-942F-3A4AB54F8B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292" y="603243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14:cNvPr>
              <p14:cNvContentPartPr/>
              <p14:nvPr/>
            </p14:nvContentPartPr>
            <p14:xfrm>
              <a:off x="1082372" y="5850997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4CB7C7-5654-0641-99D6-EEE9B954E1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9732" y="5472997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14:cNvPr>
              <p14:cNvContentPartPr/>
              <p14:nvPr/>
            </p14:nvContentPartPr>
            <p14:xfrm>
              <a:off x="711932" y="606087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50B2B83-E4AF-B447-9D0D-34975B8597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932" y="5682877"/>
                <a:ext cx="126000" cy="75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35BE3C6-BB1B-554C-B548-791486AED66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783" y="6274007"/>
            <a:ext cx="1089844" cy="4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Penn596 1">
      <a:dk1>
        <a:srgbClr val="E6E5E5"/>
      </a:dk1>
      <a:lt1>
        <a:srgbClr val="FEFFFF"/>
      </a:lt1>
      <a:dk2>
        <a:srgbClr val="E6E5E5"/>
      </a:dk2>
      <a:lt2>
        <a:srgbClr val="FFFFFF"/>
      </a:lt2>
      <a:accent1>
        <a:srgbClr val="1D9A78"/>
      </a:accent1>
      <a:accent2>
        <a:srgbClr val="092820"/>
      </a:accent2>
      <a:accent3>
        <a:srgbClr val="E4115E"/>
      </a:accent3>
      <a:accent4>
        <a:srgbClr val="0078CF"/>
      </a:accent4>
      <a:accent5>
        <a:srgbClr val="DE3319"/>
      </a:accent5>
      <a:accent6>
        <a:srgbClr val="8E62A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2924</TotalTime>
  <Words>568</Words>
  <Application>Microsoft Macintosh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Corbel</vt:lpstr>
      <vt:lpstr>Cordia New</vt:lpstr>
      <vt:lpstr>Kohinoor Bangla</vt:lpstr>
      <vt:lpstr>Kohinoor Devanagari</vt:lpstr>
      <vt:lpstr>Times New Roman</vt:lpstr>
      <vt:lpstr>Office Theme</vt:lpstr>
      <vt:lpstr>CIT 596 MODULE 12.3</vt:lpstr>
      <vt:lpstr>IMPLICATIONS OF P BEING EQUAL TO NP</vt:lpstr>
      <vt:lpstr>ONE APPROACH</vt:lpstr>
      <vt:lpstr>REDUCTIONS</vt:lpstr>
      <vt:lpstr>REDUCTIONS (CONTINUED)</vt:lpstr>
      <vt:lpstr>REDUCTIONS (CONTINUED)</vt:lpstr>
      <vt:lpstr>POLY-TIME REDUCTIONS</vt:lpstr>
      <vt:lpstr>POLY-TIME REDUCTIONS: IMPLICATIONS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596</dc:title>
  <dc:creator>Anna Chun Leach</dc:creator>
  <cp:lastModifiedBy>Microsoft Office User</cp:lastModifiedBy>
  <cp:revision>108</cp:revision>
  <cp:lastPrinted>2019-03-11T18:22:43Z</cp:lastPrinted>
  <dcterms:created xsi:type="dcterms:W3CDTF">2019-03-06T22:16:45Z</dcterms:created>
  <dcterms:modified xsi:type="dcterms:W3CDTF">2019-05-12T18:21:31Z</dcterms:modified>
</cp:coreProperties>
</file>