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1.xml" ContentType="application/vnd.openxmlformats-officedocument.presentationml.comment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omments/comment2.xml" ContentType="application/vnd.openxmlformats-officedocument.presentationml.comments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6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4" clrIdx="0"/>
  <p:cmAuthor id="2" name="Ran B" initials="RB" lastIdx="1" clrIdx="1">
    <p:extLst>
      <p:ext uri="{19B8F6BF-5375-455C-9EA6-DF929625EA0E}">
        <p15:presenceInfo xmlns:p15="http://schemas.microsoft.com/office/powerpoint/2012/main" userId="86f96dd182e74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925" autoAdjust="0"/>
    <p:restoredTop sz="94626" autoAdjust="0"/>
  </p:normalViewPr>
  <p:slideViewPr>
    <p:cSldViewPr>
      <p:cViewPr varScale="1">
        <p:scale>
          <a:sx n="113" d="100"/>
          <a:sy n="113" d="100"/>
        </p:scale>
        <p:origin x="216" y="2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7T17:52:53.605" idx="1">
    <p:pos x="7678" y="1"/>
    <p:text>I can't seem to access this slide to edit it. Suggested changes 1. Just say "Problem B is NP-Complete..." in first bullet 2. adjust space after comma in number two 3. align number one and number two text 3. add a hyphen to both uses of "poly time" in the second bullet 4. remove "that lie" from second-to-last bullet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7T18:10:27.939" idx="3">
    <p:pos x="2074" y="1058"/>
    <p:text>it's unclear what this first bullet with the colon corresponds to. Are all subsequent bullets sub-bullets of the first one? If so, consider indents.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5/12/19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customXml" Target="../ink/ink3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33.xml"/><Relationship Id="rId10" Type="http://schemas.openxmlformats.org/officeDocument/2006/relationships/customXml" Target="../ink/ink35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4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37.xml"/><Relationship Id="rId10" Type="http://schemas.openxmlformats.org/officeDocument/2006/relationships/customXml" Target="../ink/ink39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comments" Target="../comments/comment1.xml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5.xml"/><Relationship Id="rId10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6.xml"/><Relationship Id="rId17" Type="http://schemas.openxmlformats.org/officeDocument/2006/relationships/image" Target="../media/image13.png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13.xml"/><Relationship Id="rId15" Type="http://schemas.openxmlformats.org/officeDocument/2006/relationships/image" Target="../media/image15.png"/><Relationship Id="rId10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19.xml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24.xml"/><Relationship Id="rId17" Type="http://schemas.openxmlformats.org/officeDocument/2006/relationships/image" Target="../media/image21.png"/><Relationship Id="rId2" Type="http://schemas.openxmlformats.org/officeDocument/2006/relationships/image" Target="../media/image1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21.xml"/><Relationship Id="rId15" Type="http://schemas.openxmlformats.org/officeDocument/2006/relationships/image" Target="../media/image19.png"/><Relationship Id="rId10" Type="http://schemas.openxmlformats.org/officeDocument/2006/relationships/customXml" Target="../ink/ink23.xml"/><Relationship Id="rId19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2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25.xml"/><Relationship Id="rId15" Type="http://schemas.openxmlformats.org/officeDocument/2006/relationships/comments" Target="../comments/comment2.xml"/><Relationship Id="rId10" Type="http://schemas.openxmlformats.org/officeDocument/2006/relationships/customXml" Target="../ink/ink27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3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29.xml"/><Relationship Id="rId10" Type="http://schemas.openxmlformats.org/officeDocument/2006/relationships/customXml" Target="../ink/ink31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12.4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NP-completeness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2762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CIRCUITS AS COMPUTERS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Everything a computer does can be done by circuits, with a big caveat.</a:t>
                </a:r>
              </a:p>
              <a:p>
                <a:pPr marL="0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Computers can compute on inputs of any length. Circuits are hardwired to handle only one length.</a:t>
                </a: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to simulate a computer, we need a family of circuits: one for each length of input.</a:t>
                </a: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It is easy to see that a polynomial time algorithm on a computer can be simulated by a family of circuits, 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circuit has size (number of gates) polynomial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27623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CIRCUIT VALUE AND CIRCUIT SATISFIABILITY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In the circuit value problem, we are given a circuit and Boolean values for the input nodes.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need to compute the value of the circuit.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problem can be easily solved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time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Simply find the value of each node in topological sort order (remember we have a DAG)…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...until we get the value of the output node.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Satisfiability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Problem: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Here the inputs are Boolean variables (not values).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want to know if there exist  values for the variables, so that the circuit value evaluates to 1.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is the famous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Satisfiability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Problem that we will see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pPr marL="342900" indent="-342900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8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8" y="4638313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NP-COMPLETENESS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8"/>
                <a:ext cx="10590430" cy="4976877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problem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if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endParaRPr lang="en-US" sz="2400" i="1" dirty="0">
                  <a:latin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any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if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we solve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in polynomial time…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… we would solve all problems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polynomial time.</a:t>
                </a:r>
              </a:p>
              <a:p>
                <a:pPr marL="0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problems are the hardest problems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Note that there are even harder problems that lie outside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we can show just the second property above for a problem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said to be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NP-hard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NP-hard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problems are a superset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problems.</a:t>
                </a:r>
              </a:p>
              <a:p>
                <a:pPr marL="0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8"/>
                <a:ext cx="10590430" cy="4976877"/>
              </a:xfrm>
              <a:blipFill>
                <a:blip r:embed="rId4"/>
                <a:stretch>
                  <a:fillRect l="-83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PROVING NP-COMPLETENESS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Proving that problem </a:t>
            </a:r>
            <a:r>
              <a:rPr lang="en-US" sz="2400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rdia New" panose="020B0304020202020204" pitchFamily="34" charset="-34"/>
              </a:rPr>
              <a:t>B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is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seems difficult…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We need to show a polynomial time reduction from </a:t>
            </a:r>
            <a:r>
              <a:rPr lang="en-US" sz="2400" i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every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problem in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to </a:t>
            </a:r>
            <a:r>
              <a:rPr lang="en-US" sz="2400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rdia New" panose="020B0304020202020204" pitchFamily="34" charset="-34"/>
              </a:rPr>
              <a:t>B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There are infinitely many problems in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!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Proving that the first problem is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is challenging, but luckily, it’s been done for us. We will see the Cook-Levin theorem that does it.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Cook-Levin theorem proves that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circuit-satisfiability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is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Once we have this proof, it is not as difficult to prove other problems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7" y="4658828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GIVEN ONE NP-COMPLETE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1781" cy="4719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we already know that problem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means that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all problems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reduce to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Now suppose we want to prove that problem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have to show that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which is usually not hard.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then have to reduce all problems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instead that we just reduce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</a:t>
                </a:r>
                <a:r>
                  <a:rPr lang="en-US" sz="28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8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any problem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we already know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 reduces to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(since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NP-complete)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 reduces to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which reduces to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we can show that polynomial time reductions are </a:t>
                </a:r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transitive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which means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 if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reduces to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A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and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reduces to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then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 reduces to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Then we would have shown that all problems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reduce to </a:t>
                </a:r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!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1781" cy="4719388"/>
              </a:xfrm>
              <a:blipFill>
                <a:blip r:embed="rId4"/>
                <a:stretch>
                  <a:fillRect l="-965" t="-2145" b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TRANSITIVITY OF REDUCTIONS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3031B8-9C81-4F4F-AEE8-C9C5454D8F63}"/>
              </a:ext>
            </a:extLst>
          </p:cNvPr>
          <p:cNvSpPr/>
          <p:nvPr/>
        </p:nvSpPr>
        <p:spPr>
          <a:xfrm>
            <a:off x="1302203" y="1739782"/>
            <a:ext cx="1563757" cy="164326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421985F-64E8-434B-BB40-8075B1FF63E9}"/>
              </a:ext>
            </a:extLst>
          </p:cNvPr>
          <p:cNvSpPr/>
          <p:nvPr/>
        </p:nvSpPr>
        <p:spPr>
          <a:xfrm>
            <a:off x="1328707" y="2123972"/>
            <a:ext cx="1562255" cy="599887"/>
          </a:xfrm>
          <a:custGeom>
            <a:avLst/>
            <a:gdLst>
              <a:gd name="connsiteX0" fmla="*/ 0 w 1562255"/>
              <a:gd name="connsiteY0" fmla="*/ 424192 h 599887"/>
              <a:gd name="connsiteX1" fmla="*/ 384313 w 1562255"/>
              <a:gd name="connsiteY1" fmla="*/ 251914 h 599887"/>
              <a:gd name="connsiteX2" fmla="*/ 795131 w 1562255"/>
              <a:gd name="connsiteY2" fmla="*/ 596470 h 599887"/>
              <a:gd name="connsiteX3" fmla="*/ 1126435 w 1562255"/>
              <a:gd name="connsiteY3" fmla="*/ 123 h 599887"/>
              <a:gd name="connsiteX4" fmla="*/ 1524000 w 1562255"/>
              <a:gd name="connsiteY4" fmla="*/ 543462 h 599887"/>
              <a:gd name="connsiteX5" fmla="*/ 1524000 w 1562255"/>
              <a:gd name="connsiteY5" fmla="*/ 503705 h 59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2255" h="599887">
                <a:moveTo>
                  <a:pt x="0" y="424192"/>
                </a:moveTo>
                <a:cubicBezTo>
                  <a:pt x="125895" y="323696"/>
                  <a:pt x="251791" y="223201"/>
                  <a:pt x="384313" y="251914"/>
                </a:cubicBezTo>
                <a:cubicBezTo>
                  <a:pt x="516835" y="280627"/>
                  <a:pt x="671444" y="638435"/>
                  <a:pt x="795131" y="596470"/>
                </a:cubicBezTo>
                <a:cubicBezTo>
                  <a:pt x="918818" y="554505"/>
                  <a:pt x="1004957" y="8958"/>
                  <a:pt x="1126435" y="123"/>
                </a:cubicBezTo>
                <a:cubicBezTo>
                  <a:pt x="1247913" y="-8712"/>
                  <a:pt x="1457739" y="459532"/>
                  <a:pt x="1524000" y="543462"/>
                </a:cubicBezTo>
                <a:cubicBezTo>
                  <a:pt x="1590261" y="627392"/>
                  <a:pt x="1557130" y="565548"/>
                  <a:pt x="1524000" y="503705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5BB22-7907-E740-A2A1-D8DBD6D516E4}"/>
              </a:ext>
            </a:extLst>
          </p:cNvPr>
          <p:cNvSpPr txBox="1"/>
          <p:nvPr/>
        </p:nvSpPr>
        <p:spPr>
          <a:xfrm>
            <a:off x="1293812" y="1339950"/>
            <a:ext cx="1938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YES instances of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dia New" panose="020B0304020202020204" pitchFamily="34" charset="-34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4185C-8075-8044-B125-B3292540737E}"/>
              </a:ext>
            </a:extLst>
          </p:cNvPr>
          <p:cNvSpPr/>
          <p:nvPr/>
        </p:nvSpPr>
        <p:spPr>
          <a:xfrm>
            <a:off x="4409837" y="1739782"/>
            <a:ext cx="1563757" cy="164326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4B6DE86-B7FD-D340-B056-A1FCA02F8FE8}"/>
              </a:ext>
            </a:extLst>
          </p:cNvPr>
          <p:cNvSpPr/>
          <p:nvPr/>
        </p:nvSpPr>
        <p:spPr>
          <a:xfrm>
            <a:off x="4436341" y="2123972"/>
            <a:ext cx="1562255" cy="599887"/>
          </a:xfrm>
          <a:custGeom>
            <a:avLst/>
            <a:gdLst>
              <a:gd name="connsiteX0" fmla="*/ 0 w 1562255"/>
              <a:gd name="connsiteY0" fmla="*/ 424192 h 599887"/>
              <a:gd name="connsiteX1" fmla="*/ 384313 w 1562255"/>
              <a:gd name="connsiteY1" fmla="*/ 251914 h 599887"/>
              <a:gd name="connsiteX2" fmla="*/ 795131 w 1562255"/>
              <a:gd name="connsiteY2" fmla="*/ 596470 h 599887"/>
              <a:gd name="connsiteX3" fmla="*/ 1126435 w 1562255"/>
              <a:gd name="connsiteY3" fmla="*/ 123 h 599887"/>
              <a:gd name="connsiteX4" fmla="*/ 1524000 w 1562255"/>
              <a:gd name="connsiteY4" fmla="*/ 543462 h 599887"/>
              <a:gd name="connsiteX5" fmla="*/ 1524000 w 1562255"/>
              <a:gd name="connsiteY5" fmla="*/ 503705 h 59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2255" h="599887">
                <a:moveTo>
                  <a:pt x="0" y="424192"/>
                </a:moveTo>
                <a:cubicBezTo>
                  <a:pt x="125895" y="323696"/>
                  <a:pt x="251791" y="223201"/>
                  <a:pt x="384313" y="251914"/>
                </a:cubicBezTo>
                <a:cubicBezTo>
                  <a:pt x="516835" y="280627"/>
                  <a:pt x="671444" y="638435"/>
                  <a:pt x="795131" y="596470"/>
                </a:cubicBezTo>
                <a:cubicBezTo>
                  <a:pt x="918818" y="554505"/>
                  <a:pt x="1004957" y="8958"/>
                  <a:pt x="1126435" y="123"/>
                </a:cubicBezTo>
                <a:cubicBezTo>
                  <a:pt x="1247913" y="-8712"/>
                  <a:pt x="1457739" y="459532"/>
                  <a:pt x="1524000" y="543462"/>
                </a:cubicBezTo>
                <a:cubicBezTo>
                  <a:pt x="1590261" y="627392"/>
                  <a:pt x="1557130" y="565548"/>
                  <a:pt x="1524000" y="503705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41C19-117D-9341-8FCF-887A5135D953}"/>
              </a:ext>
            </a:extLst>
          </p:cNvPr>
          <p:cNvSpPr/>
          <p:nvPr/>
        </p:nvSpPr>
        <p:spPr>
          <a:xfrm>
            <a:off x="7517471" y="1739782"/>
            <a:ext cx="1563757" cy="164326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0DAFC26-8E7D-514D-90F6-CC8A371D9D7F}"/>
              </a:ext>
            </a:extLst>
          </p:cNvPr>
          <p:cNvSpPr/>
          <p:nvPr/>
        </p:nvSpPr>
        <p:spPr>
          <a:xfrm>
            <a:off x="7543975" y="2123972"/>
            <a:ext cx="1522237" cy="599887"/>
          </a:xfrm>
          <a:custGeom>
            <a:avLst/>
            <a:gdLst>
              <a:gd name="connsiteX0" fmla="*/ 0 w 1562255"/>
              <a:gd name="connsiteY0" fmla="*/ 424192 h 599887"/>
              <a:gd name="connsiteX1" fmla="*/ 384313 w 1562255"/>
              <a:gd name="connsiteY1" fmla="*/ 251914 h 599887"/>
              <a:gd name="connsiteX2" fmla="*/ 795131 w 1562255"/>
              <a:gd name="connsiteY2" fmla="*/ 596470 h 599887"/>
              <a:gd name="connsiteX3" fmla="*/ 1126435 w 1562255"/>
              <a:gd name="connsiteY3" fmla="*/ 123 h 599887"/>
              <a:gd name="connsiteX4" fmla="*/ 1524000 w 1562255"/>
              <a:gd name="connsiteY4" fmla="*/ 543462 h 599887"/>
              <a:gd name="connsiteX5" fmla="*/ 1524000 w 1562255"/>
              <a:gd name="connsiteY5" fmla="*/ 503705 h 59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2255" h="599887">
                <a:moveTo>
                  <a:pt x="0" y="424192"/>
                </a:moveTo>
                <a:cubicBezTo>
                  <a:pt x="125895" y="323696"/>
                  <a:pt x="251791" y="223201"/>
                  <a:pt x="384313" y="251914"/>
                </a:cubicBezTo>
                <a:cubicBezTo>
                  <a:pt x="516835" y="280627"/>
                  <a:pt x="671444" y="638435"/>
                  <a:pt x="795131" y="596470"/>
                </a:cubicBezTo>
                <a:cubicBezTo>
                  <a:pt x="918818" y="554505"/>
                  <a:pt x="1004957" y="8958"/>
                  <a:pt x="1126435" y="123"/>
                </a:cubicBezTo>
                <a:cubicBezTo>
                  <a:pt x="1247913" y="-8712"/>
                  <a:pt x="1457739" y="459532"/>
                  <a:pt x="1524000" y="543462"/>
                </a:cubicBezTo>
                <a:cubicBezTo>
                  <a:pt x="1590261" y="627392"/>
                  <a:pt x="1557130" y="565548"/>
                  <a:pt x="1524000" y="503705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F5C8ED-93C3-5A4F-8620-2FC174F56AA7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2865960" y="2561417"/>
            <a:ext cx="1543877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BED4E4-0B6C-544C-9964-72B27645F644}"/>
              </a:ext>
            </a:extLst>
          </p:cNvPr>
          <p:cNvCxnSpPr/>
          <p:nvPr/>
        </p:nvCxnSpPr>
        <p:spPr>
          <a:xfrm>
            <a:off x="5973594" y="2561417"/>
            <a:ext cx="1543877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FE5E3-9B2D-A84A-9E43-7A6E2B324998}"/>
                  </a:ext>
                </a:extLst>
              </p:cNvPr>
              <p:cNvSpPr txBox="1"/>
              <p:nvPr/>
            </p:nvSpPr>
            <p:spPr>
              <a:xfrm>
                <a:off x="3414620" y="2101950"/>
                <a:ext cx="419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FE5E3-9B2D-A84A-9E43-7A6E2B32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20" y="2101950"/>
                <a:ext cx="419730" cy="461665"/>
              </a:xfrm>
              <a:prstGeom prst="rect">
                <a:avLst/>
              </a:prstGeom>
              <a:blipFill>
                <a:blip r:embed="rId15"/>
                <a:stretch>
                  <a:fillRect l="-294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1E09B2-7358-A24C-A385-CCAC9A07DA66}"/>
                  </a:ext>
                </a:extLst>
              </p:cNvPr>
              <p:cNvSpPr txBox="1"/>
              <p:nvPr/>
            </p:nvSpPr>
            <p:spPr>
              <a:xfrm>
                <a:off x="6590675" y="2101950"/>
                <a:ext cx="433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1E09B2-7358-A24C-A385-CCAC9A07D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75" y="2101950"/>
                <a:ext cx="43358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4BAF4ED-0862-8744-B0BF-0BA46359E93D}"/>
              </a:ext>
            </a:extLst>
          </p:cNvPr>
          <p:cNvSpPr txBox="1"/>
          <p:nvPr/>
        </p:nvSpPr>
        <p:spPr>
          <a:xfrm>
            <a:off x="1318649" y="3473838"/>
            <a:ext cx="22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NO instances of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dia New" panose="020B0304020202020204" pitchFamily="34" charset="-34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EFE15-6E27-FC45-9317-90CBB93C14E0}"/>
              </a:ext>
            </a:extLst>
          </p:cNvPr>
          <p:cNvSpPr txBox="1"/>
          <p:nvPr/>
        </p:nvSpPr>
        <p:spPr>
          <a:xfrm>
            <a:off x="4317796" y="1359483"/>
            <a:ext cx="196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YES instances of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dia New" panose="020B0304020202020204" pitchFamily="34" charset="-34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137853-ECF8-944D-895A-D1D0EF76FDB8}"/>
              </a:ext>
            </a:extLst>
          </p:cNvPr>
          <p:cNvSpPr txBox="1"/>
          <p:nvPr/>
        </p:nvSpPr>
        <p:spPr>
          <a:xfrm>
            <a:off x="7372422" y="1370261"/>
            <a:ext cx="2032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YES instances of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dia New" panose="020B0304020202020204" pitchFamily="34" charset="-34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1FCB90-8B05-3E45-8AD4-4601EEC5C55E}"/>
              </a:ext>
            </a:extLst>
          </p:cNvPr>
          <p:cNvSpPr txBox="1"/>
          <p:nvPr/>
        </p:nvSpPr>
        <p:spPr>
          <a:xfrm>
            <a:off x="4351031" y="3486090"/>
            <a:ext cx="22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NO instances of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dia New" panose="020B0304020202020204" pitchFamily="34" charset="-34"/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F13D88-1B8F-034B-A0C2-8987E7EFE29D}"/>
              </a:ext>
            </a:extLst>
          </p:cNvPr>
          <p:cNvSpPr txBox="1"/>
          <p:nvPr/>
        </p:nvSpPr>
        <p:spPr>
          <a:xfrm>
            <a:off x="7490966" y="3471746"/>
            <a:ext cx="22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NO instances of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dia New" panose="020B0304020202020204" pitchFamily="34" charset="-34"/>
              </a:rPr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F026CB-D316-A04B-BBBB-6A3572A09539}"/>
              </a:ext>
            </a:extLst>
          </p:cNvPr>
          <p:cNvSpPr/>
          <p:nvPr/>
        </p:nvSpPr>
        <p:spPr>
          <a:xfrm>
            <a:off x="2164080" y="1811438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79ED18-FBA9-964D-819A-B3E31D0A2865}"/>
              </a:ext>
            </a:extLst>
          </p:cNvPr>
          <p:cNvSpPr/>
          <p:nvPr/>
        </p:nvSpPr>
        <p:spPr>
          <a:xfrm>
            <a:off x="2316480" y="1963838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EB515B-4C64-EB4A-88B4-F1F614DEBFE1}"/>
              </a:ext>
            </a:extLst>
          </p:cNvPr>
          <p:cNvSpPr/>
          <p:nvPr/>
        </p:nvSpPr>
        <p:spPr>
          <a:xfrm>
            <a:off x="8248549" y="3109458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88013A-5EBC-1645-8F20-1727B46314B8}"/>
              </a:ext>
            </a:extLst>
          </p:cNvPr>
          <p:cNvSpPr/>
          <p:nvPr/>
        </p:nvSpPr>
        <p:spPr>
          <a:xfrm>
            <a:off x="2408142" y="2642953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F5EC73-AC05-1B45-9428-7E6C9EF514B0}"/>
              </a:ext>
            </a:extLst>
          </p:cNvPr>
          <p:cNvSpPr/>
          <p:nvPr/>
        </p:nvSpPr>
        <p:spPr>
          <a:xfrm>
            <a:off x="2458942" y="3153068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1FDC8F5-DCF1-224C-9B10-0025316EF6BC}"/>
              </a:ext>
            </a:extLst>
          </p:cNvPr>
          <p:cNvSpPr/>
          <p:nvPr/>
        </p:nvSpPr>
        <p:spPr>
          <a:xfrm>
            <a:off x="8248549" y="2409314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D93DEBB-4B23-5149-8055-1B6CD82B1E30}"/>
              </a:ext>
            </a:extLst>
          </p:cNvPr>
          <p:cNvSpPr/>
          <p:nvPr/>
        </p:nvSpPr>
        <p:spPr>
          <a:xfrm>
            <a:off x="8168005" y="2014638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F8844D-C512-3D45-8205-55A86484FBB3}"/>
              </a:ext>
            </a:extLst>
          </p:cNvPr>
          <p:cNvSpPr/>
          <p:nvPr/>
        </p:nvSpPr>
        <p:spPr>
          <a:xfrm>
            <a:off x="8178887" y="1834064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627FE6-7A67-5645-95E4-C3BAB7F36987}"/>
              </a:ext>
            </a:extLst>
          </p:cNvPr>
          <p:cNvSpPr/>
          <p:nvPr/>
        </p:nvSpPr>
        <p:spPr>
          <a:xfrm>
            <a:off x="5029897" y="2693753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12456C-F656-8145-AD2D-41228727276B}"/>
              </a:ext>
            </a:extLst>
          </p:cNvPr>
          <p:cNvSpPr/>
          <p:nvPr/>
        </p:nvSpPr>
        <p:spPr>
          <a:xfrm>
            <a:off x="5011441" y="3007858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17EEBF-2F67-7B4E-AE3C-00E45B70B15E}"/>
              </a:ext>
            </a:extLst>
          </p:cNvPr>
          <p:cNvSpPr/>
          <p:nvPr/>
        </p:nvSpPr>
        <p:spPr>
          <a:xfrm>
            <a:off x="5031309" y="1787548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D04D28-B78C-B14C-A4F4-47E3FE715F5F}"/>
              </a:ext>
            </a:extLst>
          </p:cNvPr>
          <p:cNvSpPr/>
          <p:nvPr/>
        </p:nvSpPr>
        <p:spPr>
          <a:xfrm>
            <a:off x="5031309" y="2005903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1955DB-DAC3-E544-8926-019F315F3814}"/>
              </a:ext>
            </a:extLst>
          </p:cNvPr>
          <p:cNvSpPr/>
          <p:nvPr/>
        </p:nvSpPr>
        <p:spPr>
          <a:xfrm>
            <a:off x="2306542" y="2944806"/>
            <a:ext cx="101600" cy="1016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6688CD-3D5F-BE42-839C-D28F6C35C0E8}"/>
              </a:ext>
            </a:extLst>
          </p:cNvPr>
          <p:cNvCxnSpPr>
            <a:stCxn id="36" idx="6"/>
            <a:endCxn id="46" idx="2"/>
          </p:cNvCxnSpPr>
          <p:nvPr/>
        </p:nvCxnSpPr>
        <p:spPr>
          <a:xfrm flipV="1">
            <a:off x="2265680" y="1838348"/>
            <a:ext cx="2765629" cy="2389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5CC5D5-5E0A-F048-BC38-627792A850E2}"/>
              </a:ext>
            </a:extLst>
          </p:cNvPr>
          <p:cNvCxnSpPr>
            <a:stCxn id="37" idx="6"/>
            <a:endCxn id="47" idx="7"/>
          </p:cNvCxnSpPr>
          <p:nvPr/>
        </p:nvCxnSpPr>
        <p:spPr>
          <a:xfrm>
            <a:off x="2418080" y="2014638"/>
            <a:ext cx="2699950" cy="614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EB5C38-7A9F-F347-A9AE-B246B7ACC274}"/>
              </a:ext>
            </a:extLst>
          </p:cNvPr>
          <p:cNvCxnSpPr>
            <a:stCxn id="39" idx="5"/>
            <a:endCxn id="44" idx="2"/>
          </p:cNvCxnSpPr>
          <p:nvPr/>
        </p:nvCxnSpPr>
        <p:spPr>
          <a:xfrm>
            <a:off x="2494863" y="2729674"/>
            <a:ext cx="2535034" cy="1487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172937-FB1B-CA47-92A1-18D8AE3CEC42}"/>
              </a:ext>
            </a:extLst>
          </p:cNvPr>
          <p:cNvCxnSpPr>
            <a:stCxn id="48" idx="7"/>
            <a:endCxn id="44" idx="3"/>
          </p:cNvCxnSpPr>
          <p:nvPr/>
        </p:nvCxnSpPr>
        <p:spPr>
          <a:xfrm flipV="1">
            <a:off x="2393263" y="2780474"/>
            <a:ext cx="2651513" cy="17921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40936B-338F-0240-B88C-0BFD0F9F486D}"/>
              </a:ext>
            </a:extLst>
          </p:cNvPr>
          <p:cNvCxnSpPr>
            <a:stCxn id="47" idx="6"/>
            <a:endCxn id="42" idx="2"/>
          </p:cNvCxnSpPr>
          <p:nvPr/>
        </p:nvCxnSpPr>
        <p:spPr>
          <a:xfrm>
            <a:off x="5132909" y="2056703"/>
            <a:ext cx="3035096" cy="873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BD4E76-4DD5-E743-AD50-32DDB3634D2C}"/>
              </a:ext>
            </a:extLst>
          </p:cNvPr>
          <p:cNvCxnSpPr>
            <a:stCxn id="44" idx="6"/>
            <a:endCxn id="38" idx="2"/>
          </p:cNvCxnSpPr>
          <p:nvPr/>
        </p:nvCxnSpPr>
        <p:spPr>
          <a:xfrm>
            <a:off x="5131497" y="2744553"/>
            <a:ext cx="3117052" cy="41570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D072EB-0650-2A4D-9659-AF74D1A0BAA3}"/>
              </a:ext>
            </a:extLst>
          </p:cNvPr>
          <p:cNvCxnSpPr>
            <a:stCxn id="46" idx="5"/>
            <a:endCxn id="42" idx="6"/>
          </p:cNvCxnSpPr>
          <p:nvPr/>
        </p:nvCxnSpPr>
        <p:spPr>
          <a:xfrm>
            <a:off x="5118030" y="1874269"/>
            <a:ext cx="3151575" cy="19116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F360EF9-AA06-EF48-8754-564EC21D93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62400"/>
                <a:ext cx="10515600" cy="269032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any instance of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an instance of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Moreover,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 instance if and only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 instance.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looks like a reduction from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is it poly-time?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Yes, by the compositional properties of polynomials!</a:t>
                </a:r>
              </a:p>
            </p:txBody>
          </p:sp>
        </mc:Choice>
        <mc:Fallback xmlns="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F360EF9-AA06-EF48-8754-564EC21D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2400"/>
                <a:ext cx="10515600" cy="2690324"/>
              </a:xfrm>
              <a:prstGeom prst="rect">
                <a:avLst/>
              </a:prstGeom>
              <a:blipFill>
                <a:blip r:embed="rId17"/>
                <a:stretch>
                  <a:fillRect l="-812" t="-4535" b="-10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0C021D-C631-46EF-B433-343D54443B36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5011441" y="3058658"/>
            <a:ext cx="3237108" cy="1016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2BBF3C-637E-4668-8EF9-F872BC5080A8}"/>
              </a:ext>
            </a:extLst>
          </p:cNvPr>
          <p:cNvCxnSpPr>
            <a:cxnSpLocks/>
            <a:stCxn id="40" idx="7"/>
            <a:endCxn id="45" idx="2"/>
          </p:cNvCxnSpPr>
          <p:nvPr/>
        </p:nvCxnSpPr>
        <p:spPr>
          <a:xfrm flipV="1">
            <a:off x="2545663" y="3058658"/>
            <a:ext cx="2465778" cy="10928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3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658828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27623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RECIPE FOR PROVING A PROBLEM NP-COMPLETE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To show problem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: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First show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Take a known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problem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Construct a poly-time reduction from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Prove that the reduction is poly-time and correct, i.e. maps YES instances to YES instances and NO instances to NO instances.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By transitivity of reductions, since we know all problems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reduce to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A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we will have shown that all problems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reduce to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…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the next module, we will see many examples of this recipe… but first we need to review Boolean Logic.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72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2762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BOOLEAN LOGIC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127E58-A3A3-B143-A236-4B79B80321C5}"/>
              </a:ext>
            </a:extLst>
          </p:cNvPr>
          <p:cNvSpPr txBox="1">
            <a:spLocks/>
          </p:cNvSpPr>
          <p:nvPr/>
        </p:nvSpPr>
        <p:spPr>
          <a:xfrm>
            <a:off x="655983" y="1572454"/>
            <a:ext cx="9680713" cy="122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As we know from CIT 593, circuits lie at the heart of a computer.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will think of Boolean circuits consisting of AND, OR, and NOT gates.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Delay 14">
            <a:extLst>
              <a:ext uri="{FF2B5EF4-FFF2-40B4-BE49-F238E27FC236}">
                <a16:creationId xmlns:a16="http://schemas.microsoft.com/office/drawing/2014/main" id="{B43F52BA-2D7B-3344-A501-B8CF820C45AF}"/>
              </a:ext>
            </a:extLst>
          </p:cNvPr>
          <p:cNvSpPr/>
          <p:nvPr/>
        </p:nvSpPr>
        <p:spPr>
          <a:xfrm rot="16200000">
            <a:off x="1921565" y="3240158"/>
            <a:ext cx="612648" cy="612648"/>
          </a:xfrm>
          <a:prstGeom prst="flowChartDelay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0758F1F-C40E-3547-9B09-AFFD3ECB8E61}"/>
              </a:ext>
            </a:extLst>
          </p:cNvPr>
          <p:cNvSpPr/>
          <p:nvPr/>
        </p:nvSpPr>
        <p:spPr>
          <a:xfrm>
            <a:off x="3257914" y="3240156"/>
            <a:ext cx="638226" cy="612649"/>
          </a:xfrm>
          <a:custGeom>
            <a:avLst/>
            <a:gdLst>
              <a:gd name="connsiteX0" fmla="*/ 41878 w 962627"/>
              <a:gd name="connsiteY0" fmla="*/ 781899 h 792123"/>
              <a:gd name="connsiteX1" fmla="*/ 505704 w 962627"/>
              <a:gd name="connsiteY1" fmla="*/ 636126 h 792123"/>
              <a:gd name="connsiteX2" fmla="*/ 903270 w 962627"/>
              <a:gd name="connsiteY2" fmla="*/ 781899 h 792123"/>
              <a:gd name="connsiteX3" fmla="*/ 916522 w 962627"/>
              <a:gd name="connsiteY3" fmla="*/ 304821 h 792123"/>
              <a:gd name="connsiteX4" fmla="*/ 479200 w 962627"/>
              <a:gd name="connsiteY4" fmla="*/ 21 h 792123"/>
              <a:gd name="connsiteX5" fmla="*/ 68383 w 962627"/>
              <a:gd name="connsiteY5" fmla="*/ 291569 h 792123"/>
              <a:gd name="connsiteX6" fmla="*/ 41878 w 962627"/>
              <a:gd name="connsiteY6" fmla="*/ 781899 h 79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627" h="792123">
                <a:moveTo>
                  <a:pt x="41878" y="781899"/>
                </a:moveTo>
                <a:cubicBezTo>
                  <a:pt x="114765" y="839325"/>
                  <a:pt x="362139" y="636126"/>
                  <a:pt x="505704" y="636126"/>
                </a:cubicBezTo>
                <a:cubicBezTo>
                  <a:pt x="649269" y="636126"/>
                  <a:pt x="834800" y="837116"/>
                  <a:pt x="903270" y="781899"/>
                </a:cubicBezTo>
                <a:cubicBezTo>
                  <a:pt x="971740" y="726682"/>
                  <a:pt x="987200" y="435134"/>
                  <a:pt x="916522" y="304821"/>
                </a:cubicBezTo>
                <a:cubicBezTo>
                  <a:pt x="845844" y="174508"/>
                  <a:pt x="620556" y="2230"/>
                  <a:pt x="479200" y="21"/>
                </a:cubicBezTo>
                <a:cubicBezTo>
                  <a:pt x="337844" y="-2188"/>
                  <a:pt x="136852" y="163465"/>
                  <a:pt x="68383" y="291569"/>
                </a:cubicBezTo>
                <a:cubicBezTo>
                  <a:pt x="-86" y="419673"/>
                  <a:pt x="-31009" y="724473"/>
                  <a:pt x="41878" y="78189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E6CF4C-1B21-4D4D-912A-21CD2197919C}"/>
              </a:ext>
            </a:extLst>
          </p:cNvPr>
          <p:cNvCxnSpPr/>
          <p:nvPr/>
        </p:nvCxnSpPr>
        <p:spPr>
          <a:xfrm>
            <a:off x="2087217" y="3852805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2D8C7F-6227-444E-BDF1-22D480D2872D}"/>
              </a:ext>
            </a:extLst>
          </p:cNvPr>
          <p:cNvCxnSpPr/>
          <p:nvPr/>
        </p:nvCxnSpPr>
        <p:spPr>
          <a:xfrm>
            <a:off x="2378765" y="3852805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E1B111-7A8D-6E4D-B0CB-32625CD6A8BF}"/>
              </a:ext>
            </a:extLst>
          </p:cNvPr>
          <p:cNvCxnSpPr/>
          <p:nvPr/>
        </p:nvCxnSpPr>
        <p:spPr>
          <a:xfrm>
            <a:off x="3432313" y="3813049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A5B61-752E-D24B-926C-5674B13AC807}"/>
              </a:ext>
            </a:extLst>
          </p:cNvPr>
          <p:cNvCxnSpPr/>
          <p:nvPr/>
        </p:nvCxnSpPr>
        <p:spPr>
          <a:xfrm>
            <a:off x="3710609" y="3813049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9B75C0-FC23-7843-AE3B-F2410D77A3CD}"/>
              </a:ext>
            </a:extLst>
          </p:cNvPr>
          <p:cNvCxnSpPr>
            <a:stCxn id="15" idx="3"/>
          </p:cNvCxnSpPr>
          <p:nvPr/>
        </p:nvCxnSpPr>
        <p:spPr>
          <a:xfrm flipH="1" flipV="1">
            <a:off x="2226365" y="2544419"/>
            <a:ext cx="1524" cy="69573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88584-6F31-4E44-8767-710CD786CDEE}"/>
              </a:ext>
            </a:extLst>
          </p:cNvPr>
          <p:cNvCxnSpPr/>
          <p:nvPr/>
        </p:nvCxnSpPr>
        <p:spPr>
          <a:xfrm flipH="1" flipV="1">
            <a:off x="3562714" y="2544417"/>
            <a:ext cx="1524" cy="69573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246429-A16A-A041-92B8-BEE1225E29A9}"/>
                  </a:ext>
                </a:extLst>
              </p:cNvPr>
              <p:cNvSpPr txBox="1"/>
              <p:nvPr/>
            </p:nvSpPr>
            <p:spPr>
              <a:xfrm>
                <a:off x="1813237" y="4259871"/>
                <a:ext cx="859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246429-A16A-A041-92B8-BEE1225E2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237" y="4259871"/>
                <a:ext cx="859659" cy="461665"/>
              </a:xfrm>
              <a:prstGeom prst="rect">
                <a:avLst/>
              </a:prstGeom>
              <a:blipFill>
                <a:blip r:embed="rId1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2A94A0-6B2E-D640-829B-F0A32DB36F77}"/>
                  </a:ext>
                </a:extLst>
              </p:cNvPr>
              <p:cNvSpPr txBox="1"/>
              <p:nvPr/>
            </p:nvSpPr>
            <p:spPr>
              <a:xfrm>
                <a:off x="3169274" y="4239993"/>
                <a:ext cx="859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2A94A0-6B2E-D640-829B-F0A32DB3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274" y="4239993"/>
                <a:ext cx="859659" cy="461665"/>
              </a:xfrm>
              <a:prstGeom prst="rect">
                <a:avLst/>
              </a:prstGeom>
              <a:blipFill>
                <a:blip r:embed="rId16"/>
                <a:stretch>
                  <a:fillRect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D3832-56FF-B24D-B89E-E9059727A8A6}"/>
                  </a:ext>
                </a:extLst>
              </p:cNvPr>
              <p:cNvSpPr txBox="1"/>
              <p:nvPr/>
            </p:nvSpPr>
            <p:spPr>
              <a:xfrm>
                <a:off x="2209533" y="2737598"/>
                <a:ext cx="908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D3832-56FF-B24D-B89E-E9059727A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3" y="2737598"/>
                <a:ext cx="90832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0777A1-5912-944E-BF77-B82B91AC06AC}"/>
                  </a:ext>
                </a:extLst>
              </p:cNvPr>
              <p:cNvSpPr txBox="1"/>
              <p:nvPr/>
            </p:nvSpPr>
            <p:spPr>
              <a:xfrm>
                <a:off x="3562714" y="2737598"/>
                <a:ext cx="908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0777A1-5912-944E-BF77-B82B91AC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14" y="2737598"/>
                <a:ext cx="908326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riangle 26">
            <a:extLst>
              <a:ext uri="{FF2B5EF4-FFF2-40B4-BE49-F238E27FC236}">
                <a16:creationId xmlns:a16="http://schemas.microsoft.com/office/drawing/2014/main" id="{E9D07E13-657F-2041-B68B-8E2C70113956}"/>
              </a:ext>
            </a:extLst>
          </p:cNvPr>
          <p:cNvSpPr/>
          <p:nvPr/>
        </p:nvSpPr>
        <p:spPr>
          <a:xfrm>
            <a:off x="4890052" y="3240156"/>
            <a:ext cx="596348" cy="612649"/>
          </a:xfrm>
          <a:prstGeom prst="triangl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E55AE7-1BC8-DB41-8F64-63F77775BF69}"/>
              </a:ext>
            </a:extLst>
          </p:cNvPr>
          <p:cNvSpPr/>
          <p:nvPr/>
        </p:nvSpPr>
        <p:spPr>
          <a:xfrm flipH="1">
            <a:off x="5097898" y="3029144"/>
            <a:ext cx="186075" cy="224264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A2FFFE-CCB1-3C41-A57C-25B39782FDF5}"/>
              </a:ext>
            </a:extLst>
          </p:cNvPr>
          <p:cNvCxnSpPr/>
          <p:nvPr/>
        </p:nvCxnSpPr>
        <p:spPr>
          <a:xfrm>
            <a:off x="5188226" y="3852805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1DB785-E95B-854A-8160-F04C5642A4D2}"/>
              </a:ext>
            </a:extLst>
          </p:cNvPr>
          <p:cNvCxnSpPr/>
          <p:nvPr/>
        </p:nvCxnSpPr>
        <p:spPr>
          <a:xfrm>
            <a:off x="5181600" y="2488852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2C5198-5CDF-5F43-B201-9D26B1DEDF1C}"/>
                  </a:ext>
                </a:extLst>
              </p:cNvPr>
              <p:cNvSpPr txBox="1"/>
              <p:nvPr/>
            </p:nvSpPr>
            <p:spPr>
              <a:xfrm>
                <a:off x="4929809" y="4285511"/>
                <a:ext cx="413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2C5198-5CDF-5F43-B201-9D26B1DED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09" y="4285511"/>
                <a:ext cx="413575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A2F5E8-DB60-6A41-8E20-554EDDABD554}"/>
                  </a:ext>
                </a:extLst>
              </p:cNvPr>
              <p:cNvSpPr txBox="1"/>
              <p:nvPr/>
            </p:nvSpPr>
            <p:spPr>
              <a:xfrm>
                <a:off x="5223637" y="2701917"/>
                <a:ext cx="413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A2F5E8-DB60-6A41-8E20-554EDDAB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7" y="2701917"/>
                <a:ext cx="413575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B8B6533-79CC-5644-9725-2241472546C3}"/>
              </a:ext>
            </a:extLst>
          </p:cNvPr>
          <p:cNvSpPr txBox="1"/>
          <p:nvPr/>
        </p:nvSpPr>
        <p:spPr>
          <a:xfrm>
            <a:off x="1457747" y="4547668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 AND                     OR                        NOT      gates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0F53E1-74C1-8A4A-AF7D-75371940CEEC}"/>
                  </a:ext>
                </a:extLst>
              </p:cNvPr>
              <p:cNvSpPr txBox="1"/>
              <p:nvPr/>
            </p:nvSpPr>
            <p:spPr>
              <a:xfrm>
                <a:off x="1020620" y="5016390"/>
                <a:ext cx="700063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writing formulas: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	AND is multiplication, denoted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⋀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•, or simply no operator symbol.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	OR is plus, denoted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∨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or +.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	NOT is denoted by a bar over the Boolean variable.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0F53E1-74C1-8A4A-AF7D-75371940C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20" y="5016390"/>
                <a:ext cx="7000634" cy="1569660"/>
              </a:xfrm>
              <a:prstGeom prst="rect">
                <a:avLst/>
              </a:prstGeom>
              <a:blipFill>
                <a:blip r:embed="rId21"/>
                <a:stretch>
                  <a:fillRect l="-1266" t="-2400" r="-181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1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  <p:bldP spid="16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35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2762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BOOLEAN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>
                <a:latin typeface="Cordia New" panose="020B0304020202020204" pitchFamily="34" charset="-34"/>
                <a:cs typeface="Cordia New" panose="020B0304020202020204" pitchFamily="34" charset="-34"/>
              </a:rPr>
              <a:t> Directed acyclic graph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Types of nodes: input nodes, AND nodes, OR nodes, NOT nodes</a:t>
            </a: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Input nodes have 0 in-degree.</a:t>
            </a: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nodes as well as OR nodes have in-degree 2.</a:t>
            </a: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NOT nodes have in-degree 1.</a:t>
            </a: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One special node designated as output node with out-degree 1.</a:t>
            </a: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value of the circuit is the value on the out-edge of the output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2762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EXAMPLE OF A BOOLEAN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4" name="Delay 3">
            <a:extLst>
              <a:ext uri="{FF2B5EF4-FFF2-40B4-BE49-F238E27FC236}">
                <a16:creationId xmlns:a16="http://schemas.microsoft.com/office/drawing/2014/main" id="{C4A3DB81-E8A5-FE42-B479-2C6E2CE890F8}"/>
              </a:ext>
            </a:extLst>
          </p:cNvPr>
          <p:cNvSpPr/>
          <p:nvPr/>
        </p:nvSpPr>
        <p:spPr>
          <a:xfrm rot="16200000">
            <a:off x="1907252" y="4789626"/>
            <a:ext cx="612648" cy="612648"/>
          </a:xfrm>
          <a:prstGeom prst="flowChartDelay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028B287-4E34-1148-9A9B-EC19565524E3}"/>
              </a:ext>
            </a:extLst>
          </p:cNvPr>
          <p:cNvSpPr/>
          <p:nvPr/>
        </p:nvSpPr>
        <p:spPr>
          <a:xfrm>
            <a:off x="3243601" y="4789624"/>
            <a:ext cx="638226" cy="612649"/>
          </a:xfrm>
          <a:custGeom>
            <a:avLst/>
            <a:gdLst>
              <a:gd name="connsiteX0" fmla="*/ 41878 w 962627"/>
              <a:gd name="connsiteY0" fmla="*/ 781899 h 792123"/>
              <a:gd name="connsiteX1" fmla="*/ 505704 w 962627"/>
              <a:gd name="connsiteY1" fmla="*/ 636126 h 792123"/>
              <a:gd name="connsiteX2" fmla="*/ 903270 w 962627"/>
              <a:gd name="connsiteY2" fmla="*/ 781899 h 792123"/>
              <a:gd name="connsiteX3" fmla="*/ 916522 w 962627"/>
              <a:gd name="connsiteY3" fmla="*/ 304821 h 792123"/>
              <a:gd name="connsiteX4" fmla="*/ 479200 w 962627"/>
              <a:gd name="connsiteY4" fmla="*/ 21 h 792123"/>
              <a:gd name="connsiteX5" fmla="*/ 68383 w 962627"/>
              <a:gd name="connsiteY5" fmla="*/ 291569 h 792123"/>
              <a:gd name="connsiteX6" fmla="*/ 41878 w 962627"/>
              <a:gd name="connsiteY6" fmla="*/ 781899 h 79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627" h="792123">
                <a:moveTo>
                  <a:pt x="41878" y="781899"/>
                </a:moveTo>
                <a:cubicBezTo>
                  <a:pt x="114765" y="839325"/>
                  <a:pt x="362139" y="636126"/>
                  <a:pt x="505704" y="636126"/>
                </a:cubicBezTo>
                <a:cubicBezTo>
                  <a:pt x="649269" y="636126"/>
                  <a:pt x="834800" y="837116"/>
                  <a:pt x="903270" y="781899"/>
                </a:cubicBezTo>
                <a:cubicBezTo>
                  <a:pt x="971740" y="726682"/>
                  <a:pt x="987200" y="435134"/>
                  <a:pt x="916522" y="304821"/>
                </a:cubicBezTo>
                <a:cubicBezTo>
                  <a:pt x="845844" y="174508"/>
                  <a:pt x="620556" y="2230"/>
                  <a:pt x="479200" y="21"/>
                </a:cubicBezTo>
                <a:cubicBezTo>
                  <a:pt x="337844" y="-2188"/>
                  <a:pt x="136852" y="163465"/>
                  <a:pt x="68383" y="291569"/>
                </a:cubicBezTo>
                <a:cubicBezTo>
                  <a:pt x="-86" y="419673"/>
                  <a:pt x="-31009" y="724473"/>
                  <a:pt x="41878" y="78189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DB317-5327-0646-88BB-504D0DEA2C1C}"/>
              </a:ext>
            </a:extLst>
          </p:cNvPr>
          <p:cNvCxnSpPr>
            <a:cxnSpLocks/>
          </p:cNvCxnSpPr>
          <p:nvPr/>
        </p:nvCxnSpPr>
        <p:spPr>
          <a:xfrm>
            <a:off x="2087217" y="5315277"/>
            <a:ext cx="0" cy="118816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CBCCC-758E-6D48-9CC9-77E33BE05192}"/>
              </a:ext>
            </a:extLst>
          </p:cNvPr>
          <p:cNvCxnSpPr>
            <a:cxnSpLocks/>
          </p:cNvCxnSpPr>
          <p:nvPr/>
        </p:nvCxnSpPr>
        <p:spPr>
          <a:xfrm>
            <a:off x="2387554" y="5315277"/>
            <a:ext cx="0" cy="118816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DAD39-15D1-9D4B-9B2E-0DCF734F2A6A}"/>
              </a:ext>
            </a:extLst>
          </p:cNvPr>
          <p:cNvCxnSpPr/>
          <p:nvPr/>
        </p:nvCxnSpPr>
        <p:spPr>
          <a:xfrm>
            <a:off x="3432313" y="5315277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D527C8-33D9-4747-A972-13F8C52780B9}"/>
              </a:ext>
            </a:extLst>
          </p:cNvPr>
          <p:cNvCxnSpPr>
            <a:cxnSpLocks/>
          </p:cNvCxnSpPr>
          <p:nvPr/>
        </p:nvCxnSpPr>
        <p:spPr>
          <a:xfrm>
            <a:off x="3710609" y="5315277"/>
            <a:ext cx="0" cy="118816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8CD99F-503E-1D4A-8520-8822BB6FD6E3}"/>
              </a:ext>
            </a:extLst>
          </p:cNvPr>
          <p:cNvCxnSpPr>
            <a:cxnSpLocks/>
          </p:cNvCxnSpPr>
          <p:nvPr/>
        </p:nvCxnSpPr>
        <p:spPr>
          <a:xfrm flipH="1" flipV="1">
            <a:off x="2213094" y="2367819"/>
            <a:ext cx="10188" cy="25772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4C6C4F-7639-8D4D-A611-4E06AF74F2E6}"/>
              </a:ext>
            </a:extLst>
          </p:cNvPr>
          <p:cNvCxnSpPr/>
          <p:nvPr/>
        </p:nvCxnSpPr>
        <p:spPr>
          <a:xfrm flipH="1" flipV="1">
            <a:off x="3548345" y="4250704"/>
            <a:ext cx="1524" cy="69573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elay 3">
            <a:extLst>
              <a:ext uri="{FF2B5EF4-FFF2-40B4-BE49-F238E27FC236}">
                <a16:creationId xmlns:a16="http://schemas.microsoft.com/office/drawing/2014/main" id="{002D2A98-BC95-AB44-B15C-0B1280C0CAE0}"/>
              </a:ext>
            </a:extLst>
          </p:cNvPr>
          <p:cNvSpPr/>
          <p:nvPr/>
        </p:nvSpPr>
        <p:spPr>
          <a:xfrm rot="16200000">
            <a:off x="4568952" y="4789626"/>
            <a:ext cx="612648" cy="612648"/>
          </a:xfrm>
          <a:prstGeom prst="flowChartDelay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3" name="Delay 3">
            <a:extLst>
              <a:ext uri="{FF2B5EF4-FFF2-40B4-BE49-F238E27FC236}">
                <a16:creationId xmlns:a16="http://schemas.microsoft.com/office/drawing/2014/main" id="{2B9FBDA0-AEF6-3F48-A3E0-89B084A0AB93}"/>
              </a:ext>
            </a:extLst>
          </p:cNvPr>
          <p:cNvSpPr/>
          <p:nvPr/>
        </p:nvSpPr>
        <p:spPr>
          <a:xfrm rot="16200000">
            <a:off x="3936032" y="3200401"/>
            <a:ext cx="612648" cy="612648"/>
          </a:xfrm>
          <a:prstGeom prst="flowChartDelay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F0FA05C8-4284-9D44-90A4-A342B2710B4E}"/>
              </a:ext>
            </a:extLst>
          </p:cNvPr>
          <p:cNvSpPr/>
          <p:nvPr/>
        </p:nvSpPr>
        <p:spPr>
          <a:xfrm>
            <a:off x="2043159" y="1832895"/>
            <a:ext cx="638226" cy="612649"/>
          </a:xfrm>
          <a:custGeom>
            <a:avLst/>
            <a:gdLst>
              <a:gd name="connsiteX0" fmla="*/ 41878 w 962627"/>
              <a:gd name="connsiteY0" fmla="*/ 781899 h 792123"/>
              <a:gd name="connsiteX1" fmla="*/ 505704 w 962627"/>
              <a:gd name="connsiteY1" fmla="*/ 636126 h 792123"/>
              <a:gd name="connsiteX2" fmla="*/ 903270 w 962627"/>
              <a:gd name="connsiteY2" fmla="*/ 781899 h 792123"/>
              <a:gd name="connsiteX3" fmla="*/ 916522 w 962627"/>
              <a:gd name="connsiteY3" fmla="*/ 304821 h 792123"/>
              <a:gd name="connsiteX4" fmla="*/ 479200 w 962627"/>
              <a:gd name="connsiteY4" fmla="*/ 21 h 792123"/>
              <a:gd name="connsiteX5" fmla="*/ 68383 w 962627"/>
              <a:gd name="connsiteY5" fmla="*/ 291569 h 792123"/>
              <a:gd name="connsiteX6" fmla="*/ 41878 w 962627"/>
              <a:gd name="connsiteY6" fmla="*/ 781899 h 79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627" h="792123">
                <a:moveTo>
                  <a:pt x="41878" y="781899"/>
                </a:moveTo>
                <a:cubicBezTo>
                  <a:pt x="114765" y="839325"/>
                  <a:pt x="362139" y="636126"/>
                  <a:pt x="505704" y="636126"/>
                </a:cubicBezTo>
                <a:cubicBezTo>
                  <a:pt x="649269" y="636126"/>
                  <a:pt x="834800" y="837116"/>
                  <a:pt x="903270" y="781899"/>
                </a:cubicBezTo>
                <a:cubicBezTo>
                  <a:pt x="971740" y="726682"/>
                  <a:pt x="987200" y="435134"/>
                  <a:pt x="916522" y="304821"/>
                </a:cubicBezTo>
                <a:cubicBezTo>
                  <a:pt x="845844" y="174508"/>
                  <a:pt x="620556" y="2230"/>
                  <a:pt x="479200" y="21"/>
                </a:cubicBezTo>
                <a:cubicBezTo>
                  <a:pt x="337844" y="-2188"/>
                  <a:pt x="136852" y="163465"/>
                  <a:pt x="68383" y="291569"/>
                </a:cubicBezTo>
                <a:cubicBezTo>
                  <a:pt x="-86" y="419673"/>
                  <a:pt x="-31009" y="724473"/>
                  <a:pt x="41878" y="78189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AC4BAA-2496-0B4F-8678-9154307E64EA}"/>
              </a:ext>
            </a:extLst>
          </p:cNvPr>
          <p:cNvCxnSpPr/>
          <p:nvPr/>
        </p:nvCxnSpPr>
        <p:spPr>
          <a:xfrm>
            <a:off x="4116558" y="3710412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E4E7EF-B7BE-1B49-A4D5-807C6BA00F95}"/>
              </a:ext>
            </a:extLst>
          </p:cNvPr>
          <p:cNvCxnSpPr/>
          <p:nvPr/>
        </p:nvCxnSpPr>
        <p:spPr>
          <a:xfrm>
            <a:off x="4394854" y="3710412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198A8B-0376-0544-9D88-B8ED776AFD25}"/>
              </a:ext>
            </a:extLst>
          </p:cNvPr>
          <p:cNvCxnSpPr>
            <a:cxnSpLocks/>
          </p:cNvCxnSpPr>
          <p:nvPr/>
        </p:nvCxnSpPr>
        <p:spPr>
          <a:xfrm>
            <a:off x="4751040" y="5352096"/>
            <a:ext cx="0" cy="47023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F1E3CB-2595-D34B-AF61-3A2FC53E1740}"/>
              </a:ext>
            </a:extLst>
          </p:cNvPr>
          <p:cNvCxnSpPr>
            <a:cxnSpLocks/>
          </p:cNvCxnSpPr>
          <p:nvPr/>
        </p:nvCxnSpPr>
        <p:spPr>
          <a:xfrm>
            <a:off x="5029336" y="5352096"/>
            <a:ext cx="0" cy="7245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B91A6-E152-B14A-92AC-931A8732C362}"/>
              </a:ext>
            </a:extLst>
          </p:cNvPr>
          <p:cNvCxnSpPr>
            <a:cxnSpLocks/>
          </p:cNvCxnSpPr>
          <p:nvPr/>
        </p:nvCxnSpPr>
        <p:spPr>
          <a:xfrm flipH="1" flipV="1">
            <a:off x="4873270" y="4250703"/>
            <a:ext cx="1524" cy="69573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F06952-AEE6-3249-B6EE-94E730DE7E9C}"/>
              </a:ext>
            </a:extLst>
          </p:cNvPr>
          <p:cNvCxnSpPr>
            <a:cxnSpLocks/>
          </p:cNvCxnSpPr>
          <p:nvPr/>
        </p:nvCxnSpPr>
        <p:spPr>
          <a:xfrm>
            <a:off x="3548345" y="4250704"/>
            <a:ext cx="5682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87B7E1-6936-D74A-ADA5-20D24764A138}"/>
              </a:ext>
            </a:extLst>
          </p:cNvPr>
          <p:cNvCxnSpPr>
            <a:cxnSpLocks/>
          </p:cNvCxnSpPr>
          <p:nvPr/>
        </p:nvCxnSpPr>
        <p:spPr>
          <a:xfrm flipV="1">
            <a:off x="4394854" y="4250704"/>
            <a:ext cx="479940" cy="83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63FB80-F795-FC4E-94C5-56791FBB7735}"/>
              </a:ext>
            </a:extLst>
          </p:cNvPr>
          <p:cNvCxnSpPr/>
          <p:nvPr/>
        </p:nvCxnSpPr>
        <p:spPr>
          <a:xfrm flipH="1" flipV="1">
            <a:off x="4240832" y="2810986"/>
            <a:ext cx="1524" cy="69573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D6582F-611C-C44B-BE9E-1EC2817BDF43}"/>
              </a:ext>
            </a:extLst>
          </p:cNvPr>
          <p:cNvCxnSpPr>
            <a:cxnSpLocks/>
          </p:cNvCxnSpPr>
          <p:nvPr/>
        </p:nvCxnSpPr>
        <p:spPr>
          <a:xfrm>
            <a:off x="2519900" y="2270694"/>
            <a:ext cx="0" cy="544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7F7212-4AEE-804E-8AD0-39064D6AD7BD}"/>
              </a:ext>
            </a:extLst>
          </p:cNvPr>
          <p:cNvCxnSpPr>
            <a:cxnSpLocks/>
          </p:cNvCxnSpPr>
          <p:nvPr/>
        </p:nvCxnSpPr>
        <p:spPr>
          <a:xfrm flipV="1">
            <a:off x="2528082" y="2806793"/>
            <a:ext cx="1714274" cy="83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3CFD4A-74EA-6D43-9567-1E6C884662AD}"/>
              </a:ext>
            </a:extLst>
          </p:cNvPr>
          <p:cNvCxnSpPr/>
          <p:nvPr/>
        </p:nvCxnSpPr>
        <p:spPr>
          <a:xfrm flipH="1" flipV="1">
            <a:off x="2357773" y="1401936"/>
            <a:ext cx="1524" cy="6957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48AA24-1426-894C-9571-EA5730F4D2D3}"/>
              </a:ext>
            </a:extLst>
          </p:cNvPr>
          <p:cNvCxnSpPr>
            <a:cxnSpLocks/>
          </p:cNvCxnSpPr>
          <p:nvPr/>
        </p:nvCxnSpPr>
        <p:spPr>
          <a:xfrm>
            <a:off x="2387554" y="5850301"/>
            <a:ext cx="107174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77018D-E9CE-6F40-9B15-69A5F5AA7681}"/>
              </a:ext>
            </a:extLst>
          </p:cNvPr>
          <p:cNvCxnSpPr>
            <a:cxnSpLocks/>
          </p:cNvCxnSpPr>
          <p:nvPr/>
        </p:nvCxnSpPr>
        <p:spPr>
          <a:xfrm>
            <a:off x="2387554" y="6076649"/>
            <a:ext cx="264178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696589-DE50-334B-BB46-6B93F6C3DD3B}"/>
              </a:ext>
            </a:extLst>
          </p:cNvPr>
          <p:cNvCxnSpPr>
            <a:cxnSpLocks/>
          </p:cNvCxnSpPr>
          <p:nvPr/>
        </p:nvCxnSpPr>
        <p:spPr>
          <a:xfrm>
            <a:off x="3710609" y="5822329"/>
            <a:ext cx="104043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DCAE34-6C6F-ED4B-AF24-7F2A366A2922}"/>
              </a:ext>
            </a:extLst>
          </p:cNvPr>
          <p:cNvSpPr txBox="1"/>
          <p:nvPr/>
        </p:nvSpPr>
        <p:spPr>
          <a:xfrm>
            <a:off x="1735494" y="6396335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          B	  	  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E7FE2B-C7DF-E046-8BD3-F4A58D40CA6E}"/>
              </a:ext>
            </a:extLst>
          </p:cNvPr>
          <p:cNvSpPr txBox="1"/>
          <p:nvPr/>
        </p:nvSpPr>
        <p:spPr>
          <a:xfrm>
            <a:off x="2528082" y="140193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Q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89E20D1-DBF0-A748-AF5A-5204F5103CB0}"/>
              </a:ext>
            </a:extLst>
          </p:cNvPr>
          <p:cNvSpPr/>
          <p:nvPr/>
        </p:nvSpPr>
        <p:spPr>
          <a:xfrm>
            <a:off x="2359297" y="5822329"/>
            <a:ext cx="79633" cy="7963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34DF89-C909-AD44-8A13-415B395B54CE}"/>
              </a:ext>
            </a:extLst>
          </p:cNvPr>
          <p:cNvSpPr/>
          <p:nvPr/>
        </p:nvSpPr>
        <p:spPr>
          <a:xfrm>
            <a:off x="2355668" y="6039327"/>
            <a:ext cx="79633" cy="7963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93AA76-0756-E74C-A649-F309CB993EA0}"/>
              </a:ext>
            </a:extLst>
          </p:cNvPr>
          <p:cNvSpPr/>
          <p:nvPr/>
        </p:nvSpPr>
        <p:spPr>
          <a:xfrm>
            <a:off x="3678023" y="5789821"/>
            <a:ext cx="79633" cy="7963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FF1299-3B4D-FB4D-8852-A9B994BF5B51}"/>
              </a:ext>
            </a:extLst>
          </p:cNvPr>
          <p:cNvSpPr/>
          <p:nvPr/>
        </p:nvSpPr>
        <p:spPr>
          <a:xfrm>
            <a:off x="2183465" y="4709991"/>
            <a:ext cx="79633" cy="7963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9" name="Delay 3">
            <a:extLst>
              <a:ext uri="{FF2B5EF4-FFF2-40B4-BE49-F238E27FC236}">
                <a16:creationId xmlns:a16="http://schemas.microsoft.com/office/drawing/2014/main" id="{225429B4-CBF2-2D48-849F-CB62A091DE94}"/>
              </a:ext>
            </a:extLst>
          </p:cNvPr>
          <p:cNvSpPr/>
          <p:nvPr/>
        </p:nvSpPr>
        <p:spPr>
          <a:xfrm rot="16200000">
            <a:off x="7401430" y="4793819"/>
            <a:ext cx="612648" cy="612648"/>
          </a:xfrm>
          <a:prstGeom prst="flowChartDelay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17C40EDE-E5B1-0A42-B907-A3C7BAD9A44D}"/>
              </a:ext>
            </a:extLst>
          </p:cNvPr>
          <p:cNvSpPr/>
          <p:nvPr/>
        </p:nvSpPr>
        <p:spPr>
          <a:xfrm>
            <a:off x="8737779" y="4793817"/>
            <a:ext cx="638226" cy="612649"/>
          </a:xfrm>
          <a:custGeom>
            <a:avLst/>
            <a:gdLst>
              <a:gd name="connsiteX0" fmla="*/ 41878 w 962627"/>
              <a:gd name="connsiteY0" fmla="*/ 781899 h 792123"/>
              <a:gd name="connsiteX1" fmla="*/ 505704 w 962627"/>
              <a:gd name="connsiteY1" fmla="*/ 636126 h 792123"/>
              <a:gd name="connsiteX2" fmla="*/ 903270 w 962627"/>
              <a:gd name="connsiteY2" fmla="*/ 781899 h 792123"/>
              <a:gd name="connsiteX3" fmla="*/ 916522 w 962627"/>
              <a:gd name="connsiteY3" fmla="*/ 304821 h 792123"/>
              <a:gd name="connsiteX4" fmla="*/ 479200 w 962627"/>
              <a:gd name="connsiteY4" fmla="*/ 21 h 792123"/>
              <a:gd name="connsiteX5" fmla="*/ 68383 w 962627"/>
              <a:gd name="connsiteY5" fmla="*/ 291569 h 792123"/>
              <a:gd name="connsiteX6" fmla="*/ 41878 w 962627"/>
              <a:gd name="connsiteY6" fmla="*/ 781899 h 79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627" h="792123">
                <a:moveTo>
                  <a:pt x="41878" y="781899"/>
                </a:moveTo>
                <a:cubicBezTo>
                  <a:pt x="114765" y="839325"/>
                  <a:pt x="362139" y="636126"/>
                  <a:pt x="505704" y="636126"/>
                </a:cubicBezTo>
                <a:cubicBezTo>
                  <a:pt x="649269" y="636126"/>
                  <a:pt x="834800" y="837116"/>
                  <a:pt x="903270" y="781899"/>
                </a:cubicBezTo>
                <a:cubicBezTo>
                  <a:pt x="971740" y="726682"/>
                  <a:pt x="987200" y="435134"/>
                  <a:pt x="916522" y="304821"/>
                </a:cubicBezTo>
                <a:cubicBezTo>
                  <a:pt x="845844" y="174508"/>
                  <a:pt x="620556" y="2230"/>
                  <a:pt x="479200" y="21"/>
                </a:cubicBezTo>
                <a:cubicBezTo>
                  <a:pt x="337844" y="-2188"/>
                  <a:pt x="136852" y="163465"/>
                  <a:pt x="68383" y="291569"/>
                </a:cubicBezTo>
                <a:cubicBezTo>
                  <a:pt x="-86" y="419673"/>
                  <a:pt x="-31009" y="724473"/>
                  <a:pt x="41878" y="78189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634ACF-F30F-C441-8A55-9ECDBB94EBB7}"/>
              </a:ext>
            </a:extLst>
          </p:cNvPr>
          <p:cNvCxnSpPr>
            <a:cxnSpLocks/>
          </p:cNvCxnSpPr>
          <p:nvPr/>
        </p:nvCxnSpPr>
        <p:spPr>
          <a:xfrm>
            <a:off x="7581395" y="5319470"/>
            <a:ext cx="0" cy="118816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7C51C6-5455-604F-9A5C-4D6F63855A93}"/>
              </a:ext>
            </a:extLst>
          </p:cNvPr>
          <p:cNvCxnSpPr>
            <a:cxnSpLocks/>
          </p:cNvCxnSpPr>
          <p:nvPr/>
        </p:nvCxnSpPr>
        <p:spPr>
          <a:xfrm>
            <a:off x="7881732" y="5319470"/>
            <a:ext cx="0" cy="118816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6DA8F4-84F7-844A-A049-0862D268378E}"/>
              </a:ext>
            </a:extLst>
          </p:cNvPr>
          <p:cNvCxnSpPr/>
          <p:nvPr/>
        </p:nvCxnSpPr>
        <p:spPr>
          <a:xfrm>
            <a:off x="8926491" y="5319470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CD2461-3B0A-DD43-BC6C-A7DA27BF4E8C}"/>
              </a:ext>
            </a:extLst>
          </p:cNvPr>
          <p:cNvCxnSpPr>
            <a:cxnSpLocks/>
          </p:cNvCxnSpPr>
          <p:nvPr/>
        </p:nvCxnSpPr>
        <p:spPr>
          <a:xfrm>
            <a:off x="9204787" y="5319470"/>
            <a:ext cx="0" cy="118816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EB6BC-11E1-4B4B-B1E1-3A2910F2D7DE}"/>
              </a:ext>
            </a:extLst>
          </p:cNvPr>
          <p:cNvCxnSpPr>
            <a:cxnSpLocks/>
          </p:cNvCxnSpPr>
          <p:nvPr/>
        </p:nvCxnSpPr>
        <p:spPr>
          <a:xfrm flipH="1" flipV="1">
            <a:off x="7707272" y="2372012"/>
            <a:ext cx="10188" cy="25772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6ACB03-AA75-2446-8B80-B1D1514DE5EB}"/>
              </a:ext>
            </a:extLst>
          </p:cNvPr>
          <p:cNvCxnSpPr/>
          <p:nvPr/>
        </p:nvCxnSpPr>
        <p:spPr>
          <a:xfrm flipH="1" flipV="1">
            <a:off x="9042523" y="4254897"/>
            <a:ext cx="1524" cy="69573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elay 3">
            <a:extLst>
              <a:ext uri="{FF2B5EF4-FFF2-40B4-BE49-F238E27FC236}">
                <a16:creationId xmlns:a16="http://schemas.microsoft.com/office/drawing/2014/main" id="{18A2976F-C067-1F48-9F2E-735F2FB69E9F}"/>
              </a:ext>
            </a:extLst>
          </p:cNvPr>
          <p:cNvSpPr/>
          <p:nvPr/>
        </p:nvSpPr>
        <p:spPr>
          <a:xfrm rot="16200000">
            <a:off x="10063130" y="4793819"/>
            <a:ext cx="612648" cy="612648"/>
          </a:xfrm>
          <a:prstGeom prst="flowChartDelay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8" name="Delay 3">
            <a:extLst>
              <a:ext uri="{FF2B5EF4-FFF2-40B4-BE49-F238E27FC236}">
                <a16:creationId xmlns:a16="http://schemas.microsoft.com/office/drawing/2014/main" id="{20168F8C-D423-3445-A933-BF2A9A7D08A5}"/>
              </a:ext>
            </a:extLst>
          </p:cNvPr>
          <p:cNvSpPr/>
          <p:nvPr/>
        </p:nvSpPr>
        <p:spPr>
          <a:xfrm rot="16200000">
            <a:off x="9430210" y="3204594"/>
            <a:ext cx="612648" cy="612648"/>
          </a:xfrm>
          <a:prstGeom prst="flowChartDelay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65EC4231-1C44-AA41-80A4-F76506849F5A}"/>
              </a:ext>
            </a:extLst>
          </p:cNvPr>
          <p:cNvSpPr/>
          <p:nvPr/>
        </p:nvSpPr>
        <p:spPr>
          <a:xfrm>
            <a:off x="7537337" y="1837088"/>
            <a:ext cx="638226" cy="612649"/>
          </a:xfrm>
          <a:custGeom>
            <a:avLst/>
            <a:gdLst>
              <a:gd name="connsiteX0" fmla="*/ 41878 w 962627"/>
              <a:gd name="connsiteY0" fmla="*/ 781899 h 792123"/>
              <a:gd name="connsiteX1" fmla="*/ 505704 w 962627"/>
              <a:gd name="connsiteY1" fmla="*/ 636126 h 792123"/>
              <a:gd name="connsiteX2" fmla="*/ 903270 w 962627"/>
              <a:gd name="connsiteY2" fmla="*/ 781899 h 792123"/>
              <a:gd name="connsiteX3" fmla="*/ 916522 w 962627"/>
              <a:gd name="connsiteY3" fmla="*/ 304821 h 792123"/>
              <a:gd name="connsiteX4" fmla="*/ 479200 w 962627"/>
              <a:gd name="connsiteY4" fmla="*/ 21 h 792123"/>
              <a:gd name="connsiteX5" fmla="*/ 68383 w 962627"/>
              <a:gd name="connsiteY5" fmla="*/ 291569 h 792123"/>
              <a:gd name="connsiteX6" fmla="*/ 41878 w 962627"/>
              <a:gd name="connsiteY6" fmla="*/ 781899 h 79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627" h="792123">
                <a:moveTo>
                  <a:pt x="41878" y="781899"/>
                </a:moveTo>
                <a:cubicBezTo>
                  <a:pt x="114765" y="839325"/>
                  <a:pt x="362139" y="636126"/>
                  <a:pt x="505704" y="636126"/>
                </a:cubicBezTo>
                <a:cubicBezTo>
                  <a:pt x="649269" y="636126"/>
                  <a:pt x="834800" y="837116"/>
                  <a:pt x="903270" y="781899"/>
                </a:cubicBezTo>
                <a:cubicBezTo>
                  <a:pt x="971740" y="726682"/>
                  <a:pt x="987200" y="435134"/>
                  <a:pt x="916522" y="304821"/>
                </a:cubicBezTo>
                <a:cubicBezTo>
                  <a:pt x="845844" y="174508"/>
                  <a:pt x="620556" y="2230"/>
                  <a:pt x="479200" y="21"/>
                </a:cubicBezTo>
                <a:cubicBezTo>
                  <a:pt x="337844" y="-2188"/>
                  <a:pt x="136852" y="163465"/>
                  <a:pt x="68383" y="291569"/>
                </a:cubicBezTo>
                <a:cubicBezTo>
                  <a:pt x="-86" y="419673"/>
                  <a:pt x="-31009" y="724473"/>
                  <a:pt x="41878" y="78189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42F801-8F79-C54A-A6A6-3E4C42A2922B}"/>
              </a:ext>
            </a:extLst>
          </p:cNvPr>
          <p:cNvCxnSpPr/>
          <p:nvPr/>
        </p:nvCxnSpPr>
        <p:spPr>
          <a:xfrm>
            <a:off x="9610736" y="3714605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E9DA09-6E11-D543-94CE-567561012F1F}"/>
              </a:ext>
            </a:extLst>
          </p:cNvPr>
          <p:cNvCxnSpPr/>
          <p:nvPr/>
        </p:nvCxnSpPr>
        <p:spPr>
          <a:xfrm>
            <a:off x="9889032" y="3714605"/>
            <a:ext cx="0" cy="540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F269C8-4167-B94D-8C0E-AA52518C16FC}"/>
              </a:ext>
            </a:extLst>
          </p:cNvPr>
          <p:cNvCxnSpPr>
            <a:cxnSpLocks/>
          </p:cNvCxnSpPr>
          <p:nvPr/>
        </p:nvCxnSpPr>
        <p:spPr>
          <a:xfrm>
            <a:off x="10245218" y="5356289"/>
            <a:ext cx="0" cy="47023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8FA7859-3F27-364A-A4D1-7CDE029D38A6}"/>
              </a:ext>
            </a:extLst>
          </p:cNvPr>
          <p:cNvCxnSpPr>
            <a:cxnSpLocks/>
          </p:cNvCxnSpPr>
          <p:nvPr/>
        </p:nvCxnSpPr>
        <p:spPr>
          <a:xfrm>
            <a:off x="10523514" y="5356289"/>
            <a:ext cx="0" cy="7245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83FFE5-A8FD-1E44-AE0C-25720AC6468D}"/>
              </a:ext>
            </a:extLst>
          </p:cNvPr>
          <p:cNvCxnSpPr>
            <a:cxnSpLocks/>
          </p:cNvCxnSpPr>
          <p:nvPr/>
        </p:nvCxnSpPr>
        <p:spPr>
          <a:xfrm flipH="1" flipV="1">
            <a:off x="10367448" y="4254896"/>
            <a:ext cx="1524" cy="69573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3F2F25-152E-5D41-978E-3613D9ED0564}"/>
              </a:ext>
            </a:extLst>
          </p:cNvPr>
          <p:cNvCxnSpPr>
            <a:cxnSpLocks/>
          </p:cNvCxnSpPr>
          <p:nvPr/>
        </p:nvCxnSpPr>
        <p:spPr>
          <a:xfrm>
            <a:off x="9042523" y="4254897"/>
            <a:ext cx="5682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6E1DE7-46E2-F440-9ADD-4BC39453A2A8}"/>
              </a:ext>
            </a:extLst>
          </p:cNvPr>
          <p:cNvCxnSpPr>
            <a:cxnSpLocks/>
          </p:cNvCxnSpPr>
          <p:nvPr/>
        </p:nvCxnSpPr>
        <p:spPr>
          <a:xfrm flipV="1">
            <a:off x="9889032" y="4254897"/>
            <a:ext cx="479940" cy="83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7DA58A-EF36-844E-88CC-465DCA8AD79E}"/>
              </a:ext>
            </a:extLst>
          </p:cNvPr>
          <p:cNvCxnSpPr/>
          <p:nvPr/>
        </p:nvCxnSpPr>
        <p:spPr>
          <a:xfrm flipH="1" flipV="1">
            <a:off x="9735010" y="2815179"/>
            <a:ext cx="1524" cy="69573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ADF80C-BFA3-C943-837E-9F71BFD9157A}"/>
              </a:ext>
            </a:extLst>
          </p:cNvPr>
          <p:cNvCxnSpPr>
            <a:cxnSpLocks/>
          </p:cNvCxnSpPr>
          <p:nvPr/>
        </p:nvCxnSpPr>
        <p:spPr>
          <a:xfrm>
            <a:off x="8014078" y="2274887"/>
            <a:ext cx="0" cy="5444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9964F1B-5ECB-9243-8EB2-7AEBA0DC364C}"/>
              </a:ext>
            </a:extLst>
          </p:cNvPr>
          <p:cNvCxnSpPr>
            <a:cxnSpLocks/>
          </p:cNvCxnSpPr>
          <p:nvPr/>
        </p:nvCxnSpPr>
        <p:spPr>
          <a:xfrm flipV="1">
            <a:off x="8022260" y="2810986"/>
            <a:ext cx="1714274" cy="83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FD5624D-B235-F348-A816-24089C179FD8}"/>
              </a:ext>
            </a:extLst>
          </p:cNvPr>
          <p:cNvCxnSpPr/>
          <p:nvPr/>
        </p:nvCxnSpPr>
        <p:spPr>
          <a:xfrm flipH="1" flipV="1">
            <a:off x="7851951" y="1406129"/>
            <a:ext cx="1524" cy="69573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243D3A-5367-5444-96C1-E999D3672333}"/>
              </a:ext>
            </a:extLst>
          </p:cNvPr>
          <p:cNvCxnSpPr>
            <a:cxnSpLocks/>
          </p:cNvCxnSpPr>
          <p:nvPr/>
        </p:nvCxnSpPr>
        <p:spPr>
          <a:xfrm>
            <a:off x="7881732" y="5854494"/>
            <a:ext cx="107174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D08D27-19CA-BC4F-B68B-33D0E68794C0}"/>
              </a:ext>
            </a:extLst>
          </p:cNvPr>
          <p:cNvCxnSpPr>
            <a:cxnSpLocks/>
          </p:cNvCxnSpPr>
          <p:nvPr/>
        </p:nvCxnSpPr>
        <p:spPr>
          <a:xfrm>
            <a:off x="7881732" y="6080842"/>
            <a:ext cx="264178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C19C94-2EBB-7B46-A6FC-2B08C0175877}"/>
              </a:ext>
            </a:extLst>
          </p:cNvPr>
          <p:cNvCxnSpPr>
            <a:cxnSpLocks/>
          </p:cNvCxnSpPr>
          <p:nvPr/>
        </p:nvCxnSpPr>
        <p:spPr>
          <a:xfrm>
            <a:off x="9204787" y="5826522"/>
            <a:ext cx="104043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26A8CF-46B5-AA42-BE72-953EBA9F3A67}"/>
              </a:ext>
            </a:extLst>
          </p:cNvPr>
          <p:cNvSpPr txBox="1"/>
          <p:nvPr/>
        </p:nvSpPr>
        <p:spPr>
          <a:xfrm>
            <a:off x="8022260" y="1406129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Q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5A03637-1165-6A48-BB10-6AFD8B590640}"/>
              </a:ext>
            </a:extLst>
          </p:cNvPr>
          <p:cNvSpPr/>
          <p:nvPr/>
        </p:nvSpPr>
        <p:spPr>
          <a:xfrm>
            <a:off x="7853475" y="5826522"/>
            <a:ext cx="79633" cy="7963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564E59-953D-5244-87B1-7A2ACDAF6CBD}"/>
              </a:ext>
            </a:extLst>
          </p:cNvPr>
          <p:cNvSpPr/>
          <p:nvPr/>
        </p:nvSpPr>
        <p:spPr>
          <a:xfrm>
            <a:off x="7849846" y="6043520"/>
            <a:ext cx="79633" cy="7963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B71EEC-87D0-5243-888B-0CF18FCED702}"/>
              </a:ext>
            </a:extLst>
          </p:cNvPr>
          <p:cNvSpPr/>
          <p:nvPr/>
        </p:nvSpPr>
        <p:spPr>
          <a:xfrm>
            <a:off x="9172201" y="5794014"/>
            <a:ext cx="79633" cy="7963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035002-4FDA-3241-A4E4-F75D0F76B665}"/>
              </a:ext>
            </a:extLst>
          </p:cNvPr>
          <p:cNvSpPr/>
          <p:nvPr/>
        </p:nvSpPr>
        <p:spPr>
          <a:xfrm>
            <a:off x="7677643" y="4714184"/>
            <a:ext cx="79633" cy="7963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E5AD04-F1E8-B647-AB05-F8265C7F0E9E}"/>
              </a:ext>
            </a:extLst>
          </p:cNvPr>
          <p:cNvSpPr txBox="1"/>
          <p:nvPr/>
        </p:nvSpPr>
        <p:spPr>
          <a:xfrm>
            <a:off x="1903412" y="6396335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          1	  	 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036DF6A-CC33-0C4E-8F73-E0B25C5427F3}"/>
              </a:ext>
            </a:extLst>
          </p:cNvPr>
          <p:cNvSpPr txBox="1"/>
          <p:nvPr/>
        </p:nvSpPr>
        <p:spPr>
          <a:xfrm>
            <a:off x="2232686" y="4419600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			1	  	  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C0E053-5E0E-5F4B-AF4D-E0F71D26D6AC}"/>
              </a:ext>
            </a:extLst>
          </p:cNvPr>
          <p:cNvSpPr txBox="1"/>
          <p:nvPr/>
        </p:nvSpPr>
        <p:spPr>
          <a:xfrm>
            <a:off x="3874963" y="2870095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054026-C85B-1843-9C1B-35E1C62BB2CE}"/>
              </a:ext>
            </a:extLst>
          </p:cNvPr>
          <p:cNvSpPr txBox="1"/>
          <p:nvPr/>
        </p:nvSpPr>
        <p:spPr>
          <a:xfrm>
            <a:off x="2812720" y="1380413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49DD36-1305-45C0-9F8B-520584018CFF}"/>
              </a:ext>
            </a:extLst>
          </p:cNvPr>
          <p:cNvSpPr txBox="1"/>
          <p:nvPr/>
        </p:nvSpPr>
        <p:spPr>
          <a:xfrm>
            <a:off x="7280928" y="6413715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          B	  	  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E56B3D-8655-438E-9ADA-F2AA820923C8}"/>
              </a:ext>
            </a:extLst>
          </p:cNvPr>
          <p:cNvSpPr txBox="1"/>
          <p:nvPr/>
        </p:nvSpPr>
        <p:spPr>
          <a:xfrm>
            <a:off x="7532818" y="6407648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          0	  	 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59ACD7-6EF3-4034-A668-5E17CEA8669A}"/>
              </a:ext>
            </a:extLst>
          </p:cNvPr>
          <p:cNvSpPr txBox="1"/>
          <p:nvPr/>
        </p:nvSpPr>
        <p:spPr>
          <a:xfrm>
            <a:off x="7690743" y="4467012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			0	  	 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A25E22-831F-428B-ACAC-1BCC526E7CAE}"/>
              </a:ext>
            </a:extLst>
          </p:cNvPr>
          <p:cNvSpPr txBox="1"/>
          <p:nvPr/>
        </p:nvSpPr>
        <p:spPr>
          <a:xfrm>
            <a:off x="9306485" y="2908934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2CD07F-04DE-4293-B524-3F090F866AC9}"/>
              </a:ext>
            </a:extLst>
          </p:cNvPr>
          <p:cNvSpPr txBox="1"/>
          <p:nvPr/>
        </p:nvSpPr>
        <p:spPr>
          <a:xfrm>
            <a:off x="8369651" y="1416425"/>
            <a:ext cx="490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59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</p:bld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875</Words>
  <Application>Microsoft Macintosh PowerPoint</Application>
  <PresentationFormat>Custom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Cambria Math</vt:lpstr>
      <vt:lpstr>Corbel</vt:lpstr>
      <vt:lpstr>Cordia New</vt:lpstr>
      <vt:lpstr>Kohinoor Bangla</vt:lpstr>
      <vt:lpstr>Kohinoor Devanagari</vt:lpstr>
      <vt:lpstr>Times New Roman</vt:lpstr>
      <vt:lpstr>Office Theme</vt:lpstr>
      <vt:lpstr>CIT 596 MODULE 12.4</vt:lpstr>
      <vt:lpstr>NP-COMPLETENESS</vt:lpstr>
      <vt:lpstr>PROVING NP-COMPLETENESS</vt:lpstr>
      <vt:lpstr>GIVEN ONE NP-COMPLETE PROBLEM</vt:lpstr>
      <vt:lpstr>TRANSITIVITY OF REDUCTIONS</vt:lpstr>
      <vt:lpstr>RECIPE FOR PROVING A PROBLEM NP-COMPLETE</vt:lpstr>
      <vt:lpstr>BOOLEAN LOGIC NOTATION</vt:lpstr>
      <vt:lpstr>BOOLEAN CIRCUIT</vt:lpstr>
      <vt:lpstr>EXAMPLE OF A BOOLEAN CIRCUIT</vt:lpstr>
      <vt:lpstr>CIRCUITS AS COMPUTERS</vt:lpstr>
      <vt:lpstr>CIRCUIT VALUE AND CIRCUIT SATISFIABILITY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116</cp:revision>
  <cp:lastPrinted>2019-03-11T18:22:43Z</cp:lastPrinted>
  <dcterms:created xsi:type="dcterms:W3CDTF">2019-03-06T22:16:45Z</dcterms:created>
  <dcterms:modified xsi:type="dcterms:W3CDTF">2019-05-12T18:57:04Z</dcterms:modified>
</cp:coreProperties>
</file>