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5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6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8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9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10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11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12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13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14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15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67" r:id="rId2"/>
    <p:sldId id="277" r:id="rId3"/>
    <p:sldId id="285" r:id="rId4"/>
    <p:sldId id="286" r:id="rId5"/>
    <p:sldId id="287" r:id="rId6"/>
    <p:sldId id="288" r:id="rId7"/>
    <p:sldId id="296" r:id="rId8"/>
    <p:sldId id="297" r:id="rId9"/>
    <p:sldId id="279" r:id="rId10"/>
    <p:sldId id="290" r:id="rId11"/>
    <p:sldId id="291" r:id="rId12"/>
    <p:sldId id="292" r:id="rId13"/>
    <p:sldId id="293" r:id="rId14"/>
    <p:sldId id="294" r:id="rId15"/>
    <p:sldId id="295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65" autoAdjust="0"/>
    <p:restoredTop sz="86350" autoAdjust="0"/>
  </p:normalViewPr>
  <p:slideViewPr>
    <p:cSldViewPr>
      <p:cViewPr varScale="1">
        <p:scale>
          <a:sx n="97" d="100"/>
          <a:sy n="97" d="100"/>
        </p:scale>
        <p:origin x="208" y="21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5536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4/7/19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4/7/19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18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1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52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6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6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1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4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3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7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6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customXml" Target="../ink/ink3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customXml" Target="../ink/ink35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40.xml"/><Relationship Id="rId3" Type="http://schemas.openxmlformats.org/officeDocument/2006/relationships/image" Target="../media/image1.jpg"/><Relationship Id="rId7" Type="http://schemas.openxmlformats.org/officeDocument/2006/relationships/customXml" Target="../ink/ink37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39.xml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customXml" Target="../ink/ink38.xml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44.xml"/><Relationship Id="rId3" Type="http://schemas.openxmlformats.org/officeDocument/2006/relationships/image" Target="../media/image1.jpg"/><Relationship Id="rId7" Type="http://schemas.openxmlformats.org/officeDocument/2006/relationships/customXml" Target="../ink/ink4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3.xml"/><Relationship Id="rId5" Type="http://schemas.openxmlformats.org/officeDocument/2006/relationships/image" Target="../media/image21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ustomXml" Target="../ink/ink42.xml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customXml" Target="../ink/ink4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10" Type="http://schemas.openxmlformats.org/officeDocument/2006/relationships/customXml" Target="../ink/ink47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customXml" Target="../ink/ink50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2.xml"/><Relationship Id="rId5" Type="http://schemas.openxmlformats.org/officeDocument/2006/relationships/customXml" Target="../ink/ink49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customXml" Target="../ink/ink51.xml"/><Relationship Id="rId1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customXml" Target="../ink/ink5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customXml" Target="../ink/ink55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customXml" Target="../ink/ink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customXml" Target="../ink/ink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10.png"/><Relationship Id="rId10" Type="http://schemas.openxmlformats.org/officeDocument/2006/relationships/customXml" Target="../ink/ink1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customXml" Target="../ink/ink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0.png"/><Relationship Id="rId10" Type="http://schemas.openxmlformats.org/officeDocument/2006/relationships/customXml" Target="../ink/ink19.xml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customXml" Target="../ink/ink24.xm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0.png"/><Relationship Id="rId10" Type="http://schemas.openxmlformats.org/officeDocument/2006/relationships/customXml" Target="../ink/ink2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28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0.png"/><Relationship Id="rId10" Type="http://schemas.openxmlformats.org/officeDocument/2006/relationships/customXml" Target="../ink/ink27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2.xml"/><Relationship Id="rId3" Type="http://schemas.openxmlformats.org/officeDocument/2006/relationships/image" Target="../media/image1.jpg"/><Relationship Id="rId7" Type="http://schemas.openxmlformats.org/officeDocument/2006/relationships/customXml" Target="../ink/ink29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31.xml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customXml" Target="../ink/ink30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6.1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Graph Basics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E96594EE-4E2E-E741-8700-55068A67C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Connected components of a graph: equivalence classes of the “connected” relation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If only one equivalence class, the graph is connected.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 graph is acyclic if it has no cycles.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 connected, acyclic graph is called a tree.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Examples: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GRAPHS: CONNECTED, ACYCLIC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36510F-E5CA-BA44-92D8-7E7E738B28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33029" y="2566312"/>
            <a:ext cx="1020018" cy="61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23ED3C-61BC-4A4A-BDDD-AE4C7AB034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90292" y="2118876"/>
            <a:ext cx="2260920" cy="108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20E0CF-2E35-0340-8E7A-0583A8DD8856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43927" y="3471805"/>
            <a:ext cx="365760" cy="457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49AF7E-F732-424F-ADB0-2FD22A6FC0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55812" y="3046349"/>
            <a:ext cx="756226" cy="45719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23056D80-CFBA-3B47-BE25-ABAB644F0F9A}"/>
              </a:ext>
            </a:extLst>
          </p:cNvPr>
          <p:cNvSpPr txBox="1">
            <a:spLocks/>
          </p:cNvSpPr>
          <p:nvPr/>
        </p:nvSpPr>
        <p:spPr>
          <a:xfrm>
            <a:off x="6790361" y="1463040"/>
            <a:ext cx="2570048" cy="46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E1AF818E-9A5B-4E49-9B5C-35BA0B44F437}"/>
              </a:ext>
            </a:extLst>
          </p:cNvPr>
          <p:cNvSpPr txBox="1">
            <a:spLocks/>
          </p:cNvSpPr>
          <p:nvPr/>
        </p:nvSpPr>
        <p:spPr>
          <a:xfrm>
            <a:off x="6790361" y="3749040"/>
            <a:ext cx="2570048" cy="46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7FEED6-16A7-524E-81A5-B014D397D2B1}"/>
              </a:ext>
            </a:extLst>
          </p:cNvPr>
          <p:cNvGrpSpPr/>
          <p:nvPr/>
        </p:nvGrpSpPr>
        <p:grpSpPr>
          <a:xfrm>
            <a:off x="1489522" y="4310196"/>
            <a:ext cx="7032694" cy="1784438"/>
            <a:chOff x="1489522" y="4310196"/>
            <a:chExt cx="7032694" cy="178443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3F9ED6-7733-D14E-8C24-A18B44DEA37A}"/>
                </a:ext>
              </a:extLst>
            </p:cNvPr>
            <p:cNvSpPr txBox="1"/>
            <p:nvPr/>
          </p:nvSpPr>
          <p:spPr>
            <a:xfrm>
              <a:off x="1489522" y="5694524"/>
              <a:ext cx="7032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                        a) Connected graph       b) Acyclic graph with 2 components         c) Tree 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D59586D-61D6-D946-8543-9BB05789A9D9}"/>
                </a:ext>
              </a:extLst>
            </p:cNvPr>
            <p:cNvGrpSpPr/>
            <p:nvPr/>
          </p:nvGrpSpPr>
          <p:grpSpPr>
            <a:xfrm>
              <a:off x="2991916" y="4324570"/>
              <a:ext cx="1058256" cy="978658"/>
              <a:chOff x="2991916" y="4324570"/>
              <a:chExt cx="1058256" cy="978658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0BE0811-05F1-F448-B75A-C79E4B208511}"/>
                  </a:ext>
                </a:extLst>
              </p:cNvPr>
              <p:cNvSpPr/>
              <p:nvPr/>
            </p:nvSpPr>
            <p:spPr>
              <a:xfrm>
                <a:off x="3281836" y="4324570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983021A-FF29-B347-BA91-364509945904}"/>
                  </a:ext>
                </a:extLst>
              </p:cNvPr>
              <p:cNvSpPr/>
              <p:nvPr/>
            </p:nvSpPr>
            <p:spPr>
              <a:xfrm>
                <a:off x="2991916" y="4720345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42712C-F45D-D94B-B04D-4FCA8664897A}"/>
                  </a:ext>
                </a:extLst>
              </p:cNvPr>
              <p:cNvSpPr/>
              <p:nvPr/>
            </p:nvSpPr>
            <p:spPr>
              <a:xfrm>
                <a:off x="3887334" y="4324570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4F8C2C6-AD02-214C-A0AB-EC228CA5C7AD}"/>
                  </a:ext>
                </a:extLst>
              </p:cNvPr>
              <p:cNvSpPr/>
              <p:nvPr/>
            </p:nvSpPr>
            <p:spPr>
              <a:xfrm>
                <a:off x="3586506" y="4739910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4F053FE-46F0-0F4D-94D3-01BE99E11332}"/>
                  </a:ext>
                </a:extLst>
              </p:cNvPr>
              <p:cNvSpPr/>
              <p:nvPr/>
            </p:nvSpPr>
            <p:spPr>
              <a:xfrm>
                <a:off x="3289997" y="5140390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670A163-35BA-4643-B119-F45AFCD77BD6}"/>
                  </a:ext>
                </a:extLst>
              </p:cNvPr>
              <p:cNvCxnSpPr>
                <a:cxnSpLocks/>
                <a:stCxn id="62" idx="3"/>
                <a:endCxn id="63" idx="7"/>
              </p:cNvCxnSpPr>
              <p:nvPr/>
            </p:nvCxnSpPr>
            <p:spPr>
              <a:xfrm flipH="1">
                <a:off x="3130907" y="4463561"/>
                <a:ext cx="174776" cy="28063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B364676-4F27-5646-9C65-AE721F67992C}"/>
                  </a:ext>
                </a:extLst>
              </p:cNvPr>
              <p:cNvCxnSpPr>
                <a:stCxn id="62" idx="6"/>
                <a:endCxn id="64" idx="2"/>
              </p:cNvCxnSpPr>
              <p:nvPr/>
            </p:nvCxnSpPr>
            <p:spPr>
              <a:xfrm>
                <a:off x="3444674" y="4405989"/>
                <a:ext cx="44266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0C8220F-0731-7C4B-9FD7-83F627252212}"/>
                  </a:ext>
                </a:extLst>
              </p:cNvPr>
              <p:cNvCxnSpPr>
                <a:cxnSpLocks/>
                <a:stCxn id="62" idx="5"/>
                <a:endCxn id="65" idx="1"/>
              </p:cNvCxnSpPr>
              <p:nvPr/>
            </p:nvCxnSpPr>
            <p:spPr>
              <a:xfrm>
                <a:off x="3420827" y="4463561"/>
                <a:ext cx="189526" cy="30019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3E8FEA-CA2E-7E4C-86BF-F3B8E288F9C7}"/>
                  </a:ext>
                </a:extLst>
              </p:cNvPr>
              <p:cNvCxnSpPr>
                <a:cxnSpLocks/>
                <a:stCxn id="64" idx="3"/>
                <a:endCxn id="65" idx="7"/>
              </p:cNvCxnSpPr>
              <p:nvPr/>
            </p:nvCxnSpPr>
            <p:spPr>
              <a:xfrm flipH="1">
                <a:off x="3725497" y="4463561"/>
                <a:ext cx="185684" cy="30019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D3E5D52-25AA-F646-92E8-A9743ABB2220}"/>
                  </a:ext>
                </a:extLst>
              </p:cNvPr>
              <p:cNvCxnSpPr>
                <a:cxnSpLocks/>
                <a:stCxn id="65" idx="3"/>
                <a:endCxn id="66" idx="7"/>
              </p:cNvCxnSpPr>
              <p:nvPr/>
            </p:nvCxnSpPr>
            <p:spPr>
              <a:xfrm flipH="1">
                <a:off x="3428988" y="4878901"/>
                <a:ext cx="181365" cy="28533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ED50094-2AFD-B64A-9A2C-DD67B72D1495}"/>
                </a:ext>
              </a:extLst>
            </p:cNvPr>
            <p:cNvGrpSpPr/>
            <p:nvPr/>
          </p:nvGrpSpPr>
          <p:grpSpPr>
            <a:xfrm>
              <a:off x="5180964" y="4310196"/>
              <a:ext cx="1058256" cy="978658"/>
              <a:chOff x="2991916" y="4324570"/>
              <a:chExt cx="1058256" cy="978658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F56FD8B1-DC8C-5641-B761-83C2CF08513D}"/>
                  </a:ext>
                </a:extLst>
              </p:cNvPr>
              <p:cNvSpPr/>
              <p:nvPr/>
            </p:nvSpPr>
            <p:spPr>
              <a:xfrm>
                <a:off x="3281836" y="4324570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ADF3C67-7C67-1F40-BB96-8B8C2CA9C90D}"/>
                  </a:ext>
                </a:extLst>
              </p:cNvPr>
              <p:cNvSpPr/>
              <p:nvPr/>
            </p:nvSpPr>
            <p:spPr>
              <a:xfrm>
                <a:off x="2991916" y="4720345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72EC793-3DA3-AE47-B74B-0188F19FBBF7}"/>
                  </a:ext>
                </a:extLst>
              </p:cNvPr>
              <p:cNvSpPr/>
              <p:nvPr/>
            </p:nvSpPr>
            <p:spPr>
              <a:xfrm>
                <a:off x="3887334" y="4324570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35454B9-7B14-0A47-97CE-2116BA89E665}"/>
                  </a:ext>
                </a:extLst>
              </p:cNvPr>
              <p:cNvSpPr/>
              <p:nvPr/>
            </p:nvSpPr>
            <p:spPr>
              <a:xfrm>
                <a:off x="3586506" y="4739910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36F9917-5AA7-144D-BCB5-02B041529FB8}"/>
                  </a:ext>
                </a:extLst>
              </p:cNvPr>
              <p:cNvSpPr/>
              <p:nvPr/>
            </p:nvSpPr>
            <p:spPr>
              <a:xfrm>
                <a:off x="3289997" y="5140390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F39A256-2D14-474F-B3A8-40BCA395A695}"/>
                  </a:ext>
                </a:extLst>
              </p:cNvPr>
              <p:cNvCxnSpPr>
                <a:cxnSpLocks/>
                <a:stCxn id="93" idx="3"/>
                <a:endCxn id="94" idx="7"/>
              </p:cNvCxnSpPr>
              <p:nvPr/>
            </p:nvCxnSpPr>
            <p:spPr>
              <a:xfrm flipH="1">
                <a:off x="3130907" y="4463561"/>
                <a:ext cx="174776" cy="28063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DD55420-2C82-4F4C-A6A5-B3E8CA4642DA}"/>
                  </a:ext>
                </a:extLst>
              </p:cNvPr>
              <p:cNvCxnSpPr>
                <a:cxnSpLocks/>
                <a:stCxn id="95" idx="3"/>
                <a:endCxn id="96" idx="7"/>
              </p:cNvCxnSpPr>
              <p:nvPr/>
            </p:nvCxnSpPr>
            <p:spPr>
              <a:xfrm flipH="1">
                <a:off x="3725497" y="4463561"/>
                <a:ext cx="185684" cy="30019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FDA7C74-F70B-864E-A037-5A84C948D1A2}"/>
                  </a:ext>
                </a:extLst>
              </p:cNvPr>
              <p:cNvCxnSpPr>
                <a:cxnSpLocks/>
                <a:stCxn id="96" idx="3"/>
                <a:endCxn id="97" idx="7"/>
              </p:cNvCxnSpPr>
              <p:nvPr/>
            </p:nvCxnSpPr>
            <p:spPr>
              <a:xfrm flipH="1">
                <a:off x="3428988" y="4878901"/>
                <a:ext cx="181365" cy="28533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11E669E-8C63-AA4E-A000-E33DDA13395F}"/>
                </a:ext>
              </a:extLst>
            </p:cNvPr>
            <p:cNvGrpSpPr/>
            <p:nvPr/>
          </p:nvGrpSpPr>
          <p:grpSpPr>
            <a:xfrm>
              <a:off x="7358074" y="4332000"/>
              <a:ext cx="1058256" cy="978658"/>
              <a:chOff x="2991916" y="4324570"/>
              <a:chExt cx="1058256" cy="978658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2FBB047-41D0-564D-8B1A-08C8C13A6A98}"/>
                  </a:ext>
                </a:extLst>
              </p:cNvPr>
              <p:cNvSpPr/>
              <p:nvPr/>
            </p:nvSpPr>
            <p:spPr>
              <a:xfrm>
                <a:off x="3281836" y="4324570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8CFD483-BFC1-4542-A613-38C117283988}"/>
                  </a:ext>
                </a:extLst>
              </p:cNvPr>
              <p:cNvSpPr/>
              <p:nvPr/>
            </p:nvSpPr>
            <p:spPr>
              <a:xfrm>
                <a:off x="2991916" y="4720345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5D09EBE-1A20-2E4F-B19A-4ACDCA26468A}"/>
                  </a:ext>
                </a:extLst>
              </p:cNvPr>
              <p:cNvSpPr/>
              <p:nvPr/>
            </p:nvSpPr>
            <p:spPr>
              <a:xfrm>
                <a:off x="3887334" y="4324570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43836DA-613B-2D4E-A566-59ACE18178BA}"/>
                  </a:ext>
                </a:extLst>
              </p:cNvPr>
              <p:cNvSpPr/>
              <p:nvPr/>
            </p:nvSpPr>
            <p:spPr>
              <a:xfrm>
                <a:off x="3586506" y="4739910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962E7A0-5233-AF4B-8728-687CA03771B1}"/>
                  </a:ext>
                </a:extLst>
              </p:cNvPr>
              <p:cNvSpPr/>
              <p:nvPr/>
            </p:nvSpPr>
            <p:spPr>
              <a:xfrm>
                <a:off x="3289997" y="5140390"/>
                <a:ext cx="162838" cy="16283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D9217F3-300F-9E40-B612-4579481923F3}"/>
                  </a:ext>
                </a:extLst>
              </p:cNvPr>
              <p:cNvCxnSpPr>
                <a:cxnSpLocks/>
                <a:stCxn id="104" idx="3"/>
                <a:endCxn id="105" idx="7"/>
              </p:cNvCxnSpPr>
              <p:nvPr/>
            </p:nvCxnSpPr>
            <p:spPr>
              <a:xfrm flipH="1">
                <a:off x="3130907" y="4463561"/>
                <a:ext cx="174776" cy="28063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D748412-1F14-3D45-A877-79779AB089D1}"/>
                  </a:ext>
                </a:extLst>
              </p:cNvPr>
              <p:cNvCxnSpPr>
                <a:cxnSpLocks/>
                <a:stCxn id="104" idx="5"/>
                <a:endCxn id="107" idx="1"/>
              </p:cNvCxnSpPr>
              <p:nvPr/>
            </p:nvCxnSpPr>
            <p:spPr>
              <a:xfrm>
                <a:off x="3420827" y="4463561"/>
                <a:ext cx="189526" cy="30019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E0C80CE-5F26-024B-8BBA-A9D23780A013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3725497" y="4463561"/>
                <a:ext cx="185684" cy="30019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049FF3B-83FF-0C40-9901-8C59D35A5FBF}"/>
                  </a:ext>
                </a:extLst>
              </p:cNvPr>
              <p:cNvCxnSpPr>
                <a:cxnSpLocks/>
                <a:stCxn id="107" idx="3"/>
                <a:endCxn id="108" idx="7"/>
              </p:cNvCxnSpPr>
              <p:nvPr/>
            </p:nvCxnSpPr>
            <p:spPr>
              <a:xfrm flipH="1">
                <a:off x="3428988" y="4878901"/>
                <a:ext cx="181365" cy="28533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166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NUMBER OF VERTICES AND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Convention: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denote the number of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denote the number of edges in a graph.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4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DA42CB4-EDC2-B240-BA35-826A87CEF826}"/>
                  </a:ext>
                </a:extLst>
              </p:cNvPr>
              <p:cNvSpPr/>
              <p:nvPr/>
            </p:nvSpPr>
            <p:spPr>
              <a:xfrm>
                <a:off x="4101545" y="5236941"/>
                <a:ext cx="3306570" cy="511728"/>
              </a:xfrm>
              <a:prstGeom prst="rect">
                <a:avLst/>
              </a:prstGeom>
              <a:solidFill>
                <a:schemeClr val="accent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can be as low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or as high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i="1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DA42CB4-EDC2-B240-BA35-826A87CEF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5" y="5236941"/>
                <a:ext cx="3306570" cy="511728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7B33D38-4726-A043-9D2A-6394DDB87314}"/>
              </a:ext>
            </a:extLst>
          </p:cNvPr>
          <p:cNvGrpSpPr/>
          <p:nvPr/>
        </p:nvGrpSpPr>
        <p:grpSpPr>
          <a:xfrm>
            <a:off x="3187145" y="2779955"/>
            <a:ext cx="1822538" cy="1896932"/>
            <a:chOff x="3187145" y="2779955"/>
            <a:chExt cx="1822538" cy="189693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12FC9A-6607-CD41-9E6F-B2651F2586DE}"/>
                </a:ext>
              </a:extLst>
            </p:cNvPr>
            <p:cNvSpPr/>
            <p:nvPr/>
          </p:nvSpPr>
          <p:spPr>
            <a:xfrm>
              <a:off x="3197902" y="4038600"/>
              <a:ext cx="305710" cy="3048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CA0A9A4-4F8C-AF4D-81A2-1DE508E171F4}"/>
                </a:ext>
              </a:extLst>
            </p:cNvPr>
            <p:cNvSpPr/>
            <p:nvPr/>
          </p:nvSpPr>
          <p:spPr>
            <a:xfrm>
              <a:off x="3187145" y="3081169"/>
              <a:ext cx="305710" cy="3048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45284C-17D7-B446-AB46-D44A3E6EA0BA}"/>
                </a:ext>
              </a:extLst>
            </p:cNvPr>
            <p:cNvSpPr/>
            <p:nvPr/>
          </p:nvSpPr>
          <p:spPr>
            <a:xfrm>
              <a:off x="4101545" y="2779955"/>
              <a:ext cx="305710" cy="3048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52B83B-DF4B-8E4A-BD66-AC28340BF50C}"/>
                </a:ext>
              </a:extLst>
            </p:cNvPr>
            <p:cNvSpPr/>
            <p:nvPr/>
          </p:nvSpPr>
          <p:spPr>
            <a:xfrm>
              <a:off x="4703973" y="3576021"/>
              <a:ext cx="305710" cy="3048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66C44D-D0C0-7742-9BB3-1BB11AFBC0A8}"/>
                </a:ext>
              </a:extLst>
            </p:cNvPr>
            <p:cNvSpPr/>
            <p:nvPr/>
          </p:nvSpPr>
          <p:spPr>
            <a:xfrm>
              <a:off x="4101545" y="4372087"/>
              <a:ext cx="305710" cy="3048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36C00-DB03-9A47-AC64-D31B71D80C0B}"/>
              </a:ext>
            </a:extLst>
          </p:cNvPr>
          <p:cNvGrpSpPr/>
          <p:nvPr/>
        </p:nvGrpSpPr>
        <p:grpSpPr>
          <a:xfrm>
            <a:off x="6511258" y="2779956"/>
            <a:ext cx="1844055" cy="1907690"/>
            <a:chOff x="6511258" y="2779956"/>
            <a:chExt cx="1844055" cy="190769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A1CEC7-4564-9B4B-9C1C-BAE6BBC7256D}"/>
                </a:ext>
              </a:extLst>
            </p:cNvPr>
            <p:cNvSpPr/>
            <p:nvPr/>
          </p:nvSpPr>
          <p:spPr>
            <a:xfrm>
              <a:off x="6511258" y="4081631"/>
              <a:ext cx="305710" cy="3048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DA606D3-42F3-3948-ACF1-5C3B3929800F}"/>
                </a:ext>
              </a:extLst>
            </p:cNvPr>
            <p:cNvSpPr/>
            <p:nvPr/>
          </p:nvSpPr>
          <p:spPr>
            <a:xfrm>
              <a:off x="6522016" y="3081170"/>
              <a:ext cx="305710" cy="3048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F297FD5-6052-FD4E-B1D7-8EB504B938A1}"/>
                </a:ext>
              </a:extLst>
            </p:cNvPr>
            <p:cNvSpPr/>
            <p:nvPr/>
          </p:nvSpPr>
          <p:spPr>
            <a:xfrm>
              <a:off x="7457932" y="2779956"/>
              <a:ext cx="305710" cy="3048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975F96A-BDD0-C94F-84D5-3398B92E410B}"/>
                </a:ext>
              </a:extLst>
            </p:cNvPr>
            <p:cNvSpPr/>
            <p:nvPr/>
          </p:nvSpPr>
          <p:spPr>
            <a:xfrm>
              <a:off x="8049603" y="3597538"/>
              <a:ext cx="305710" cy="3048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E071C8-2F12-354E-A203-62A22A5CBBEA}"/>
                </a:ext>
              </a:extLst>
            </p:cNvPr>
            <p:cNvSpPr/>
            <p:nvPr/>
          </p:nvSpPr>
          <p:spPr>
            <a:xfrm>
              <a:off x="7468689" y="4382846"/>
              <a:ext cx="305710" cy="3048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73B049-E455-FC4C-870C-D191CC190992}"/>
                </a:ext>
              </a:extLst>
            </p:cNvPr>
            <p:cNvCxnSpPr>
              <a:cxnSpLocks/>
              <a:stCxn id="28" idx="5"/>
              <a:endCxn id="35" idx="1"/>
            </p:cNvCxnSpPr>
            <p:nvPr/>
          </p:nvCxnSpPr>
          <p:spPr>
            <a:xfrm>
              <a:off x="6782956" y="3341333"/>
              <a:ext cx="730503" cy="108615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2E5BCF6-CAC8-0441-AD96-9670512436CB}"/>
                </a:ext>
              </a:extLst>
            </p:cNvPr>
            <p:cNvCxnSpPr>
              <a:cxnSpLocks/>
              <a:stCxn id="35" idx="0"/>
              <a:endCxn id="29" idx="4"/>
            </p:cNvCxnSpPr>
            <p:nvPr/>
          </p:nvCxnSpPr>
          <p:spPr>
            <a:xfrm flipH="1" flipV="1">
              <a:off x="7610787" y="3084756"/>
              <a:ext cx="10757" cy="12980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6A1FA0-F352-2040-8525-B3AE91B55DD8}"/>
                </a:ext>
              </a:extLst>
            </p:cNvPr>
            <p:cNvCxnSpPr>
              <a:stCxn id="35" idx="7"/>
              <a:endCxn id="32" idx="3"/>
            </p:cNvCxnSpPr>
            <p:nvPr/>
          </p:nvCxnSpPr>
          <p:spPr>
            <a:xfrm flipV="1">
              <a:off x="7729629" y="3857701"/>
              <a:ext cx="364744" cy="56978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FA10D3-DF02-C046-BAE2-FA24D9179876}"/>
                </a:ext>
              </a:extLst>
            </p:cNvPr>
            <p:cNvCxnSpPr>
              <a:cxnSpLocks/>
              <a:endCxn id="29" idx="5"/>
            </p:cNvCxnSpPr>
            <p:nvPr/>
          </p:nvCxnSpPr>
          <p:spPr>
            <a:xfrm flipH="1" flipV="1">
              <a:off x="7718872" y="3040119"/>
              <a:ext cx="432940" cy="55742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81B2C5-F7B6-7E4F-82DC-757E5FE33A94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 flipV="1">
              <a:off x="6827726" y="2932356"/>
              <a:ext cx="630206" cy="30121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FA15A2D-5171-DD41-8115-71E2E1042629}"/>
                </a:ext>
              </a:extLst>
            </p:cNvPr>
            <p:cNvCxnSpPr/>
            <p:nvPr/>
          </p:nvCxnSpPr>
          <p:spPr>
            <a:xfrm flipV="1">
              <a:off x="6627812" y="3385969"/>
              <a:ext cx="0" cy="69566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E02D50D-F50E-9B4E-B5DE-2A96B6404794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>
              <a:off x="6772198" y="4341794"/>
              <a:ext cx="696491" cy="15400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1DA5F95-6022-A447-BDE9-2155B5AE1CB6}"/>
                </a:ext>
              </a:extLst>
            </p:cNvPr>
            <p:cNvCxnSpPr/>
            <p:nvPr/>
          </p:nvCxnSpPr>
          <p:spPr>
            <a:xfrm flipH="1">
              <a:off x="6827726" y="3857701"/>
              <a:ext cx="1266647" cy="33329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1323686-B9E7-1F44-8FB8-7F1AEC386D88}"/>
                </a:ext>
              </a:extLst>
            </p:cNvPr>
            <p:cNvCxnSpPr>
              <a:cxnSpLocks/>
              <a:stCxn id="27" idx="7"/>
              <a:endCxn id="29" idx="4"/>
            </p:cNvCxnSpPr>
            <p:nvPr/>
          </p:nvCxnSpPr>
          <p:spPr>
            <a:xfrm flipV="1">
              <a:off x="6772198" y="3084756"/>
              <a:ext cx="838589" cy="104151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F111BA-684A-0843-8237-95A40482C1A6}"/>
                </a:ext>
              </a:extLst>
            </p:cNvPr>
            <p:cNvCxnSpPr>
              <a:cxnSpLocks/>
              <a:stCxn id="32" idx="2"/>
              <a:endCxn id="28" idx="5"/>
            </p:cNvCxnSpPr>
            <p:nvPr/>
          </p:nvCxnSpPr>
          <p:spPr>
            <a:xfrm flipH="1" flipV="1">
              <a:off x="6782956" y="3341333"/>
              <a:ext cx="1266647" cy="40860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57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BASIC PROPERTIES OF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a tree, a vertex of degree 1 is called a leaf.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Theorem: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tree with at least 2 vertices, it has a leaf.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Proof:</a:t>
                </a:r>
              </a:p>
              <a:p>
                <a:pPr marL="799963" lvl="1" indent="-342900"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Walk starting from some vertex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𝑇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without</a:t>
                </a:r>
                <a:r>
                  <a:rPr lang="en-US" sz="22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backtracking on an edge just taken.</a:t>
                </a:r>
              </a:p>
              <a:p>
                <a:pPr marL="799963" lvl="1" indent="-342900"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You cannot revisit any vertex, since that would mean there exists a cycle.</a:t>
                </a:r>
              </a:p>
              <a:p>
                <a:pPr marL="799963" lvl="1" indent="-342900"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So, this walk must terminate because there are only finitely many vertices.</a:t>
                </a:r>
              </a:p>
              <a:p>
                <a:pPr marL="799963" lvl="1" indent="-342900"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Say the walk terminates at</a:t>
                </a:r>
                <a:r>
                  <a:rPr lang="en-US" sz="2000" dirty="0">
                    <a:solidFill>
                      <a:schemeClr val="bg1"/>
                    </a:solidFill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 We came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on some edge, but we cannot continue the walk, so there must be no other edges incident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</m:oMath>
                </a14:m>
                <a:r>
                  <a:rPr lang="en-US" sz="22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799963" lvl="1" indent="-3429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leaf! QED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5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C132C9-0A7B-FE47-BF7F-8B44B527E4A7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09744" y="1980725"/>
            <a:ext cx="41148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6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2519FAD-CC5C-4E44-97D8-5FE71B71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BASIC PROPERTIES OF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EEDABC-88C3-1747-B2E1-6B5774D0EF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825625"/>
                <a:ext cx="10512862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Theorem: A tree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vertices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edges.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Proof.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Base Case: If the tree has just 1 vertex, it has 0 edges, which aligns with the theorem to prove.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Induction Hypothesis: Suppose the theorem is true for all trees with less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nodes.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Induction Step: Consider a tree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nodes.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has a leaf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gives us a tree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vertices.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By the induction hypothesis,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−2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edges.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Adding back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the one edge incident on it adds 1 to the number of edges.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edges. QED.</a:t>
                </a:r>
              </a:p>
              <a:p>
                <a:pPr lvl="1"/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EEDABC-88C3-1747-B2E1-6B5774D0E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825625"/>
                <a:ext cx="10512862" cy="4351338"/>
              </a:xfrm>
              <a:blipFill>
                <a:blip r:embed="rId15"/>
                <a:stretch>
                  <a:fillRect l="-724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70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TREES – ROOTED AND UNROOTED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We have seen examples of rooted trees</a:t>
            </a:r>
          </a:p>
          <a:p>
            <a:pPr marL="742813" lvl="1" indent="-285750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Heaps and binary search trees</a:t>
            </a:r>
          </a:p>
          <a:p>
            <a:pPr marL="285750" indent="-285750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Unrooted trees are just connected, acyclic graphs</a:t>
            </a:r>
          </a:p>
          <a:p>
            <a:pPr marL="742813" lvl="1" indent="-285750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Can “pick them up” by any vertex, call it the root,</a:t>
            </a:r>
            <a:b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and let the tree hang from it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Trees don’t have to be binary;</a:t>
            </a:r>
            <a:b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nodes can have more than two children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4423A02-E329-0C42-94E9-E69D3A32D4A4}"/>
              </a:ext>
            </a:extLst>
          </p:cNvPr>
          <p:cNvGrpSpPr/>
          <p:nvPr/>
        </p:nvGrpSpPr>
        <p:grpSpPr>
          <a:xfrm>
            <a:off x="6627812" y="2072254"/>
            <a:ext cx="3749040" cy="3588207"/>
            <a:chOff x="6999732" y="1801368"/>
            <a:chExt cx="3749040" cy="358820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8722BC-5D29-6849-8554-CF094560C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5815" y="3103512"/>
              <a:ext cx="1088136" cy="10881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36E3619-803E-084E-89DD-4EC8443BD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8720" y="2009864"/>
              <a:ext cx="1088136" cy="10881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6126BC-AC91-0443-881F-6E8503B254DC}"/>
                </a:ext>
              </a:extLst>
            </p:cNvPr>
            <p:cNvCxnSpPr/>
            <p:nvPr/>
          </p:nvCxnSpPr>
          <p:spPr>
            <a:xfrm>
              <a:off x="8348472" y="3063240"/>
              <a:ext cx="1088136" cy="10881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F4F163-10FC-AD45-86AB-197D32968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8472" y="4151376"/>
              <a:ext cx="1088136" cy="10881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53938-B23F-A54F-82DD-0BBFE58113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8320" y="1993392"/>
              <a:ext cx="1088136" cy="10881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AE9FC3-A231-9841-BCDB-D2BE60BD1647}"/>
                </a:ext>
              </a:extLst>
            </p:cNvPr>
            <p:cNvSpPr/>
            <p:nvPr/>
          </p:nvSpPr>
          <p:spPr>
            <a:xfrm>
              <a:off x="9194292" y="1801368"/>
              <a:ext cx="484632" cy="48463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C28D90-23A2-8744-83B7-638F9CB787F9}"/>
                </a:ext>
              </a:extLst>
            </p:cNvPr>
            <p:cNvSpPr/>
            <p:nvPr/>
          </p:nvSpPr>
          <p:spPr>
            <a:xfrm>
              <a:off x="8097012" y="2839212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33DEE2B-7614-8349-A6D9-7201120A6B6A}"/>
                </a:ext>
              </a:extLst>
            </p:cNvPr>
            <p:cNvSpPr/>
            <p:nvPr/>
          </p:nvSpPr>
          <p:spPr>
            <a:xfrm>
              <a:off x="6999732" y="3877056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1746DC-E84A-CE4A-965E-2650B5C92802}"/>
                </a:ext>
              </a:extLst>
            </p:cNvPr>
            <p:cNvSpPr/>
            <p:nvPr/>
          </p:nvSpPr>
          <p:spPr>
            <a:xfrm>
              <a:off x="8106156" y="4904943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f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8FA5B0-9E53-EB46-ADDD-9B76FA61ECAF}"/>
                </a:ext>
              </a:extLst>
            </p:cNvPr>
            <p:cNvSpPr/>
            <p:nvPr/>
          </p:nvSpPr>
          <p:spPr>
            <a:xfrm>
              <a:off x="9063990" y="3907434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0A31E2-1783-A043-BC04-F6AD02BDA77B}"/>
                </a:ext>
              </a:extLst>
            </p:cNvPr>
            <p:cNvSpPr/>
            <p:nvPr/>
          </p:nvSpPr>
          <p:spPr>
            <a:xfrm>
              <a:off x="10264140" y="2839212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FB5375F7-5B36-4544-9572-AA0D4B424AD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1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TREE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Unique path from any vertex to any other in a tree</a:t>
            </a:r>
          </a:p>
          <a:p>
            <a:pPr marL="285750" indent="-285750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If we remove one edge from a tree, the resulting graph has two connected 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5B67D7F-306F-4A45-A396-6A0C0C5087C3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85541" y="1997214"/>
            <a:ext cx="1097280" cy="6166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142B939-FAC3-184A-A390-D7D3B9FA27AE}"/>
              </a:ext>
            </a:extLst>
          </p:cNvPr>
          <p:cNvGrpSpPr/>
          <p:nvPr/>
        </p:nvGrpSpPr>
        <p:grpSpPr>
          <a:xfrm>
            <a:off x="1900539" y="2821870"/>
            <a:ext cx="3749040" cy="3588207"/>
            <a:chOff x="6999732" y="1801368"/>
            <a:chExt cx="3749040" cy="35882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655A3E-4F47-AA45-A06D-0FF014032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5815" y="3103512"/>
              <a:ext cx="1088136" cy="10881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678465-85F7-E146-B00E-3245E2F1B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8720" y="2009864"/>
              <a:ext cx="1088136" cy="10881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9E86D76-C71C-2D4C-BB52-7A306AEFF19F}"/>
                </a:ext>
              </a:extLst>
            </p:cNvPr>
            <p:cNvCxnSpPr/>
            <p:nvPr/>
          </p:nvCxnSpPr>
          <p:spPr>
            <a:xfrm>
              <a:off x="8348472" y="3063240"/>
              <a:ext cx="1088136" cy="10881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73A2C15-D8A0-EA42-B6CA-05A9800A7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8472" y="4151376"/>
              <a:ext cx="1088136" cy="10881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85E151-1FD3-D34D-ADDF-CCFF2637E6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8320" y="1993392"/>
              <a:ext cx="1088136" cy="10881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B4266FD-8C0B-0647-9044-546569117D81}"/>
                </a:ext>
              </a:extLst>
            </p:cNvPr>
            <p:cNvSpPr/>
            <p:nvPr/>
          </p:nvSpPr>
          <p:spPr>
            <a:xfrm>
              <a:off x="9194292" y="1801368"/>
              <a:ext cx="484632" cy="48463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B16F2B0-94D4-574C-BD10-2AED025FCFCC}"/>
                </a:ext>
              </a:extLst>
            </p:cNvPr>
            <p:cNvSpPr/>
            <p:nvPr/>
          </p:nvSpPr>
          <p:spPr>
            <a:xfrm>
              <a:off x="8097012" y="2839212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DFE582C-A2F9-1B4F-94B3-F66038025626}"/>
                </a:ext>
              </a:extLst>
            </p:cNvPr>
            <p:cNvSpPr/>
            <p:nvPr/>
          </p:nvSpPr>
          <p:spPr>
            <a:xfrm>
              <a:off x="6999732" y="3877056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52037E9-B225-8B45-A901-DA7B4CF5E659}"/>
                </a:ext>
              </a:extLst>
            </p:cNvPr>
            <p:cNvSpPr/>
            <p:nvPr/>
          </p:nvSpPr>
          <p:spPr>
            <a:xfrm>
              <a:off x="8106156" y="4904943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f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44F768-73A5-1A47-9F38-EBFA7B9402D6}"/>
                </a:ext>
              </a:extLst>
            </p:cNvPr>
            <p:cNvSpPr/>
            <p:nvPr/>
          </p:nvSpPr>
          <p:spPr>
            <a:xfrm>
              <a:off x="9063990" y="3907434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FC6AA3-52FF-1D4C-B1E2-111AADFC88D2}"/>
                </a:ext>
              </a:extLst>
            </p:cNvPr>
            <p:cNvSpPr/>
            <p:nvPr/>
          </p:nvSpPr>
          <p:spPr>
            <a:xfrm>
              <a:off x="10264140" y="2839212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4EC704D-9E0A-FB48-B7AF-77826945E8FB}"/>
              </a:ext>
            </a:extLst>
          </p:cNvPr>
          <p:cNvGrpSpPr/>
          <p:nvPr/>
        </p:nvGrpSpPr>
        <p:grpSpPr>
          <a:xfrm>
            <a:off x="6331825" y="2821870"/>
            <a:ext cx="3749040" cy="3588207"/>
            <a:chOff x="6999732" y="1801368"/>
            <a:chExt cx="3749040" cy="358820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906EE3-57EE-4242-A4A4-228B828770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5815" y="3103512"/>
              <a:ext cx="1088136" cy="10881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352E19-7E20-F547-920E-8AC433EF5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8720" y="2009864"/>
              <a:ext cx="1088136" cy="10881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CAA4B02-338A-5940-9A6D-DA216ADE8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8472" y="4151376"/>
              <a:ext cx="1088136" cy="10881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DB1A6C-3128-3B4B-B05C-E2E2AFE4C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8320" y="1993392"/>
              <a:ext cx="1088136" cy="10881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649AC2B-9641-354C-A86D-68E6DFA3036F}"/>
                </a:ext>
              </a:extLst>
            </p:cNvPr>
            <p:cNvSpPr/>
            <p:nvPr/>
          </p:nvSpPr>
          <p:spPr>
            <a:xfrm>
              <a:off x="9194292" y="1801368"/>
              <a:ext cx="484632" cy="48463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E18A32B-C913-164D-8D12-50DFDCC9F08A}"/>
                </a:ext>
              </a:extLst>
            </p:cNvPr>
            <p:cNvSpPr/>
            <p:nvPr/>
          </p:nvSpPr>
          <p:spPr>
            <a:xfrm>
              <a:off x="8097012" y="2839212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C45A4D6-78DD-6844-B2E5-82047BABACED}"/>
                </a:ext>
              </a:extLst>
            </p:cNvPr>
            <p:cNvSpPr/>
            <p:nvPr/>
          </p:nvSpPr>
          <p:spPr>
            <a:xfrm>
              <a:off x="6999732" y="3877056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469BAA8-6AD6-FE4A-B07A-AAD949FA07C2}"/>
                </a:ext>
              </a:extLst>
            </p:cNvPr>
            <p:cNvSpPr/>
            <p:nvPr/>
          </p:nvSpPr>
          <p:spPr>
            <a:xfrm>
              <a:off x="8106156" y="4904943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f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00BCC6D-F31A-1249-BDDC-E19022809BE9}"/>
                </a:ext>
              </a:extLst>
            </p:cNvPr>
            <p:cNvSpPr/>
            <p:nvPr/>
          </p:nvSpPr>
          <p:spPr>
            <a:xfrm>
              <a:off x="9063990" y="3907434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886960B-299D-024C-8B36-C532DBDB2986}"/>
                </a:ext>
              </a:extLst>
            </p:cNvPr>
            <p:cNvSpPr/>
            <p:nvPr/>
          </p:nvSpPr>
          <p:spPr>
            <a:xfrm>
              <a:off x="10264140" y="2839212"/>
              <a:ext cx="484632" cy="4846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580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1325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Graphs are represented as a set of vertices and a set of edges.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Sometimes they concretely model a network (roads, communication) but usually they represent abstract relationships (people/friendships or documents/similarity).</a:t>
            </a:r>
            <a:endParaRPr lang="en-US" sz="32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6DC4BEA-530E-B444-8E77-84C52EE1E499}"/>
              </a:ext>
            </a:extLst>
          </p:cNvPr>
          <p:cNvGrpSpPr/>
          <p:nvPr/>
        </p:nvGrpSpPr>
        <p:grpSpPr>
          <a:xfrm>
            <a:off x="3164089" y="3328373"/>
            <a:ext cx="3984689" cy="1319827"/>
            <a:chOff x="3164089" y="3328373"/>
            <a:chExt cx="3984689" cy="131982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5EA5C1F-D8F4-C443-B593-C98783A50D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4089" y="3328373"/>
              <a:ext cx="1992344" cy="32922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7FB853B-0D2F-C34C-984A-3D7B498BE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4212" y="4169327"/>
              <a:ext cx="662222" cy="4788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D904F9-5A62-CD47-9ACD-E8D189A951F3}"/>
                </a:ext>
              </a:extLst>
            </p:cNvPr>
            <p:cNvSpPr/>
            <p:nvPr/>
          </p:nvSpPr>
          <p:spPr>
            <a:xfrm>
              <a:off x="5156433" y="3657599"/>
              <a:ext cx="1992345" cy="511728"/>
            </a:xfrm>
            <a:prstGeom prst="rect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Graphs have vertices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114F602-C38C-0B44-A151-D9496E1D0EBF}"/>
              </a:ext>
            </a:extLst>
          </p:cNvPr>
          <p:cNvGrpSpPr/>
          <p:nvPr/>
        </p:nvGrpSpPr>
        <p:grpSpPr>
          <a:xfrm>
            <a:off x="3732212" y="5410201"/>
            <a:ext cx="4063193" cy="882959"/>
            <a:chOff x="3732212" y="5410201"/>
            <a:chExt cx="4063193" cy="882959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11F1852-6A31-4242-B255-DF1C0DEF13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2212" y="5410201"/>
              <a:ext cx="1126116" cy="3712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770A55-FEDC-404E-B11A-E16901C90ACC}"/>
                </a:ext>
              </a:extLst>
            </p:cNvPr>
            <p:cNvSpPr/>
            <p:nvPr/>
          </p:nvSpPr>
          <p:spPr>
            <a:xfrm>
              <a:off x="4858328" y="5781432"/>
              <a:ext cx="2937077" cy="511728"/>
            </a:xfrm>
            <a:prstGeom prst="rect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Vertices are connected by edges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6350A2-C50B-2A47-A4E7-1A12F4E06E7F}"/>
              </a:ext>
            </a:extLst>
          </p:cNvPr>
          <p:cNvGrpSpPr/>
          <p:nvPr/>
        </p:nvGrpSpPr>
        <p:grpSpPr>
          <a:xfrm>
            <a:off x="1178394" y="3082881"/>
            <a:ext cx="3238968" cy="3210279"/>
            <a:chOff x="3366027" y="1620616"/>
            <a:chExt cx="3238968" cy="3210279"/>
          </a:xfrm>
        </p:grpSpPr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07FCD36B-1F45-7B43-A024-90A98C8673A4}"/>
                </a:ext>
              </a:extLst>
            </p:cNvPr>
            <p:cNvSpPr/>
            <p:nvPr/>
          </p:nvSpPr>
          <p:spPr>
            <a:xfrm>
              <a:off x="3588649" y="2814531"/>
              <a:ext cx="2768367" cy="428229"/>
            </a:xfrm>
            <a:custGeom>
              <a:avLst/>
              <a:gdLst>
                <a:gd name="connsiteX0" fmla="*/ 0 w 2768367"/>
                <a:gd name="connsiteY0" fmla="*/ 419449 h 427838"/>
                <a:gd name="connsiteX1" fmla="*/ 1333850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449 h 427838"/>
                <a:gd name="connsiteX1" fmla="*/ 1400962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624 h 428013"/>
                <a:gd name="connsiteX1" fmla="*/ 1400962 w 2768367"/>
                <a:gd name="connsiteY1" fmla="*/ 175 h 428013"/>
                <a:gd name="connsiteX2" fmla="*/ 2768367 w 2768367"/>
                <a:gd name="connsiteY2" fmla="*/ 428013 h 428013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8367" h="428229">
                  <a:moveTo>
                    <a:pt x="0" y="419840"/>
                  </a:moveTo>
                  <a:cubicBezTo>
                    <a:pt x="466987" y="120633"/>
                    <a:pt x="810936" y="8779"/>
                    <a:pt x="1400962" y="391"/>
                  </a:cubicBezTo>
                  <a:cubicBezTo>
                    <a:pt x="1990988" y="-7997"/>
                    <a:pt x="2304176" y="117836"/>
                    <a:pt x="2768367" y="428229"/>
                  </a:cubicBezTo>
                </a:path>
              </a:pathLst>
            </a:cu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533C637-BADA-BC49-A30B-DDF8EB7499A6}"/>
                </a:ext>
              </a:extLst>
            </p:cNvPr>
            <p:cNvCxnSpPr>
              <a:cxnSpLocks/>
              <a:stCxn id="49" idx="4"/>
              <a:endCxn id="46" idx="0"/>
            </p:cNvCxnSpPr>
            <p:nvPr/>
          </p:nvCxnSpPr>
          <p:spPr>
            <a:xfrm>
              <a:off x="4985510" y="3496632"/>
              <a:ext cx="1" cy="8477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57ECE0-5F3E-6C42-9511-D4380CB6B5CA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3852588" y="3253351"/>
              <a:ext cx="889641" cy="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1266E30-A6BC-5544-A3CF-F114458E670C}"/>
                </a:ext>
              </a:extLst>
            </p:cNvPr>
            <p:cNvSpPr/>
            <p:nvPr/>
          </p:nvSpPr>
          <p:spPr>
            <a:xfrm>
              <a:off x="4742230" y="1620616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712C44B-860B-934B-93C2-EDED8C490930}"/>
                </a:ext>
              </a:extLst>
            </p:cNvPr>
            <p:cNvSpPr/>
            <p:nvPr/>
          </p:nvSpPr>
          <p:spPr>
            <a:xfrm>
              <a:off x="4742230" y="4344334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67DFA47-BE75-3348-ACA4-5ECC48ECB3BF}"/>
                </a:ext>
              </a:extLst>
            </p:cNvPr>
            <p:cNvSpPr/>
            <p:nvPr/>
          </p:nvSpPr>
          <p:spPr>
            <a:xfrm>
              <a:off x="6118434" y="301007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9BA3018-C55E-6141-84A5-643EFE44A80E}"/>
                </a:ext>
              </a:extLst>
            </p:cNvPr>
            <p:cNvSpPr/>
            <p:nvPr/>
          </p:nvSpPr>
          <p:spPr>
            <a:xfrm>
              <a:off x="3366027" y="3010070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0DA695F-4247-6B40-AB40-248370BA0DD5}"/>
                </a:ext>
              </a:extLst>
            </p:cNvPr>
            <p:cNvSpPr/>
            <p:nvPr/>
          </p:nvSpPr>
          <p:spPr>
            <a:xfrm>
              <a:off x="4742229" y="301007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607B7ED-84E6-AA43-A8DC-22BF1FE3EC55}"/>
                </a:ext>
              </a:extLst>
            </p:cNvPr>
            <p:cNvCxnSpPr>
              <a:cxnSpLocks/>
              <a:stCxn id="48" idx="7"/>
              <a:endCxn id="44" idx="3"/>
            </p:cNvCxnSpPr>
            <p:nvPr/>
          </p:nvCxnSpPr>
          <p:spPr>
            <a:xfrm flipV="1">
              <a:off x="3781333" y="2035922"/>
              <a:ext cx="1032152" cy="104540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0902100-5A12-AC47-8C1A-1C759452973D}"/>
                </a:ext>
              </a:extLst>
            </p:cNvPr>
            <p:cNvCxnSpPr>
              <a:cxnSpLocks/>
              <a:stCxn id="47" idx="1"/>
              <a:endCxn id="44" idx="5"/>
            </p:cNvCxnSpPr>
            <p:nvPr/>
          </p:nvCxnSpPr>
          <p:spPr>
            <a:xfrm flipH="1" flipV="1">
              <a:off x="5157536" y="2035922"/>
              <a:ext cx="1032153" cy="104540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DE55F4D-25E5-1D40-AD2C-B1F95CF1CD52}"/>
                </a:ext>
              </a:extLst>
            </p:cNvPr>
            <p:cNvCxnSpPr>
              <a:cxnSpLocks/>
              <a:stCxn id="47" idx="3"/>
              <a:endCxn id="46" idx="7"/>
            </p:cNvCxnSpPr>
            <p:nvPr/>
          </p:nvCxnSpPr>
          <p:spPr>
            <a:xfrm flipH="1">
              <a:off x="5157536" y="3425377"/>
              <a:ext cx="1032153" cy="99021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F8738F3-586D-F54E-900E-53E96788C09A}"/>
                </a:ext>
              </a:extLst>
            </p:cNvPr>
            <p:cNvCxnSpPr>
              <a:cxnSpLocks/>
              <a:stCxn id="46" idx="1"/>
              <a:endCxn id="48" idx="5"/>
            </p:cNvCxnSpPr>
            <p:nvPr/>
          </p:nvCxnSpPr>
          <p:spPr>
            <a:xfrm flipH="1" flipV="1">
              <a:off x="3781333" y="3425376"/>
              <a:ext cx="1032152" cy="99021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25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046258C-4668-CE4A-AD69-338C095F2FA9}"/>
              </a:ext>
            </a:extLst>
          </p:cNvPr>
          <p:cNvGrpSpPr/>
          <p:nvPr/>
        </p:nvGrpSpPr>
        <p:grpSpPr>
          <a:xfrm>
            <a:off x="7519088" y="3902797"/>
            <a:ext cx="2877704" cy="1672147"/>
            <a:chOff x="6112307" y="4271453"/>
            <a:chExt cx="2877704" cy="1672147"/>
          </a:xfrm>
        </p:grpSpPr>
        <p:sp>
          <p:nvSpPr>
            <p:cNvPr id="49" name="Freeform: Shape 31">
              <a:extLst>
                <a:ext uri="{FF2B5EF4-FFF2-40B4-BE49-F238E27FC236}">
                  <a16:creationId xmlns:a16="http://schemas.microsoft.com/office/drawing/2014/main" id="{5CB60EC7-385A-494E-923E-3D924A06BEA5}"/>
                </a:ext>
              </a:extLst>
            </p:cNvPr>
            <p:cNvSpPr/>
            <p:nvPr/>
          </p:nvSpPr>
          <p:spPr>
            <a:xfrm rot="3353344">
              <a:off x="7252008" y="4980624"/>
              <a:ext cx="1152109" cy="427512"/>
            </a:xfrm>
            <a:custGeom>
              <a:avLst/>
              <a:gdLst>
                <a:gd name="connsiteX0" fmla="*/ 0 w 2768367"/>
                <a:gd name="connsiteY0" fmla="*/ 419449 h 427838"/>
                <a:gd name="connsiteX1" fmla="*/ 1333850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449 h 427838"/>
                <a:gd name="connsiteX1" fmla="*/ 1400962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624 h 428013"/>
                <a:gd name="connsiteX1" fmla="*/ 1400962 w 2768367"/>
                <a:gd name="connsiteY1" fmla="*/ 175 h 428013"/>
                <a:gd name="connsiteX2" fmla="*/ 2768367 w 2768367"/>
                <a:gd name="connsiteY2" fmla="*/ 428013 h 428013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3196206"/>
                <a:gd name="connsiteY0" fmla="*/ 31205 h 2514347"/>
                <a:gd name="connsiteX1" fmla="*/ 1828801 w 3196206"/>
                <a:gd name="connsiteY1" fmla="*/ 2086509 h 2514347"/>
                <a:gd name="connsiteX2" fmla="*/ 3196206 w 3196206"/>
                <a:gd name="connsiteY2" fmla="*/ 2514347 h 2514347"/>
                <a:gd name="connsiteX0" fmla="*/ 0 w 3196206"/>
                <a:gd name="connsiteY0" fmla="*/ 0 h 2483142"/>
                <a:gd name="connsiteX1" fmla="*/ 1828801 w 3196206"/>
                <a:gd name="connsiteY1" fmla="*/ 2055304 h 2483142"/>
                <a:gd name="connsiteX2" fmla="*/ 3196206 w 3196206"/>
                <a:gd name="connsiteY2" fmla="*/ 2483142 h 2483142"/>
                <a:gd name="connsiteX0" fmla="*/ 0 w 3196206"/>
                <a:gd name="connsiteY0" fmla="*/ 0 h 2483142"/>
                <a:gd name="connsiteX1" fmla="*/ 1308684 w 3196206"/>
                <a:gd name="connsiteY1" fmla="*/ 1778467 h 2483142"/>
                <a:gd name="connsiteX2" fmla="*/ 3196206 w 3196206"/>
                <a:gd name="connsiteY2" fmla="*/ 2483142 h 2483142"/>
                <a:gd name="connsiteX0" fmla="*/ 0 w 2860646"/>
                <a:gd name="connsiteY0" fmla="*/ 0 h 1814831"/>
                <a:gd name="connsiteX1" fmla="*/ 1308684 w 2860646"/>
                <a:gd name="connsiteY1" fmla="*/ 1778467 h 1814831"/>
                <a:gd name="connsiteX2" fmla="*/ 2860646 w 2860646"/>
                <a:gd name="connsiteY2" fmla="*/ 1375795 h 1814831"/>
                <a:gd name="connsiteX0" fmla="*/ 0 w 2860646"/>
                <a:gd name="connsiteY0" fmla="*/ 0 h 1889843"/>
                <a:gd name="connsiteX1" fmla="*/ 1308684 w 2860646"/>
                <a:gd name="connsiteY1" fmla="*/ 1778467 h 1889843"/>
                <a:gd name="connsiteX2" fmla="*/ 2860646 w 2860646"/>
                <a:gd name="connsiteY2" fmla="*/ 1375795 h 1889843"/>
                <a:gd name="connsiteX0" fmla="*/ 0 w 2860646"/>
                <a:gd name="connsiteY0" fmla="*/ 0 h 1878254"/>
                <a:gd name="connsiteX1" fmla="*/ 1308684 w 2860646"/>
                <a:gd name="connsiteY1" fmla="*/ 1778467 h 1878254"/>
                <a:gd name="connsiteX2" fmla="*/ 2860646 w 2860646"/>
                <a:gd name="connsiteY2" fmla="*/ 1375795 h 1878254"/>
                <a:gd name="connsiteX0" fmla="*/ 0 w 2860646"/>
                <a:gd name="connsiteY0" fmla="*/ 0 h 1875225"/>
                <a:gd name="connsiteX1" fmla="*/ 1308684 w 2860646"/>
                <a:gd name="connsiteY1" fmla="*/ 1778467 h 1875225"/>
                <a:gd name="connsiteX2" fmla="*/ 2860646 w 2860646"/>
                <a:gd name="connsiteY2" fmla="*/ 1375795 h 1875225"/>
                <a:gd name="connsiteX0" fmla="*/ 0 w 2860646"/>
                <a:gd name="connsiteY0" fmla="*/ 0 h 1721411"/>
                <a:gd name="connsiteX1" fmla="*/ 855678 w 2860646"/>
                <a:gd name="connsiteY1" fmla="*/ 1560354 h 1721411"/>
                <a:gd name="connsiteX2" fmla="*/ 2860646 w 2860646"/>
                <a:gd name="connsiteY2" fmla="*/ 1375795 h 1721411"/>
                <a:gd name="connsiteX0" fmla="*/ 0 w 2860646"/>
                <a:gd name="connsiteY0" fmla="*/ 0 h 1796194"/>
                <a:gd name="connsiteX1" fmla="*/ 855678 w 2860646"/>
                <a:gd name="connsiteY1" fmla="*/ 1560354 h 1796194"/>
                <a:gd name="connsiteX2" fmla="*/ 2860646 w 2860646"/>
                <a:gd name="connsiteY2" fmla="*/ 1375795 h 1796194"/>
                <a:gd name="connsiteX0" fmla="*/ 0 w 2860646"/>
                <a:gd name="connsiteY0" fmla="*/ 0 h 1864745"/>
                <a:gd name="connsiteX1" fmla="*/ 1107348 w 2860646"/>
                <a:gd name="connsiteY1" fmla="*/ 1661022 h 1864745"/>
                <a:gd name="connsiteX2" fmla="*/ 2860646 w 2860646"/>
                <a:gd name="connsiteY2" fmla="*/ 1375795 h 1864745"/>
                <a:gd name="connsiteX0" fmla="*/ 0 w 2860646"/>
                <a:gd name="connsiteY0" fmla="*/ 0 h 1797855"/>
                <a:gd name="connsiteX1" fmla="*/ 1107348 w 2860646"/>
                <a:gd name="connsiteY1" fmla="*/ 1661022 h 1797855"/>
                <a:gd name="connsiteX2" fmla="*/ 2860646 w 2860646"/>
                <a:gd name="connsiteY2" fmla="*/ 1375795 h 1797855"/>
                <a:gd name="connsiteX0" fmla="*/ 0 w 2860646"/>
                <a:gd name="connsiteY0" fmla="*/ 0 h 1815867"/>
                <a:gd name="connsiteX1" fmla="*/ 947957 w 2860646"/>
                <a:gd name="connsiteY1" fmla="*/ 1686188 h 1815867"/>
                <a:gd name="connsiteX2" fmla="*/ 2860646 w 2860646"/>
                <a:gd name="connsiteY2" fmla="*/ 1375795 h 1815867"/>
                <a:gd name="connsiteX0" fmla="*/ 0 w 2860646"/>
                <a:gd name="connsiteY0" fmla="*/ 0 h 1780421"/>
                <a:gd name="connsiteX1" fmla="*/ 1015069 w 2860646"/>
                <a:gd name="connsiteY1" fmla="*/ 1635855 h 1780421"/>
                <a:gd name="connsiteX2" fmla="*/ 2860646 w 2860646"/>
                <a:gd name="connsiteY2" fmla="*/ 1375795 h 1780421"/>
                <a:gd name="connsiteX0" fmla="*/ 0 w 2860646"/>
                <a:gd name="connsiteY0" fmla="*/ 0 h 1729148"/>
                <a:gd name="connsiteX1" fmla="*/ 1015069 w 2860646"/>
                <a:gd name="connsiteY1" fmla="*/ 1635855 h 1729148"/>
                <a:gd name="connsiteX2" fmla="*/ 2860646 w 2860646"/>
                <a:gd name="connsiteY2" fmla="*/ 1375795 h 1729148"/>
                <a:gd name="connsiteX0" fmla="*/ 0 w 1019133"/>
                <a:gd name="connsiteY0" fmla="*/ 0 h 1635919"/>
                <a:gd name="connsiteX1" fmla="*/ 1015069 w 1019133"/>
                <a:gd name="connsiteY1" fmla="*/ 1635855 h 1635919"/>
                <a:gd name="connsiteX2" fmla="*/ 474850 w 1019133"/>
                <a:gd name="connsiteY2" fmla="*/ 60002 h 1635919"/>
                <a:gd name="connsiteX0" fmla="*/ 2696195 w 2700364"/>
                <a:gd name="connsiteY0" fmla="*/ 926843 h 1784714"/>
                <a:gd name="connsiteX1" fmla="*/ 721594 w 2700364"/>
                <a:gd name="connsiteY1" fmla="*/ 1575853 h 1784714"/>
                <a:gd name="connsiteX2" fmla="*/ 181375 w 2700364"/>
                <a:gd name="connsiteY2" fmla="*/ 0 h 1784714"/>
                <a:gd name="connsiteX0" fmla="*/ 2696195 w 2696195"/>
                <a:gd name="connsiteY0" fmla="*/ 926843 h 1669346"/>
                <a:gd name="connsiteX1" fmla="*/ 721594 w 2696195"/>
                <a:gd name="connsiteY1" fmla="*/ 1575853 h 1669346"/>
                <a:gd name="connsiteX2" fmla="*/ 181375 w 2696195"/>
                <a:gd name="connsiteY2" fmla="*/ 0 h 1669346"/>
                <a:gd name="connsiteX0" fmla="*/ 2557628 w 2557628"/>
                <a:gd name="connsiteY0" fmla="*/ 926843 h 1669346"/>
                <a:gd name="connsiteX1" fmla="*/ 583027 w 2557628"/>
                <a:gd name="connsiteY1" fmla="*/ 1575853 h 1669346"/>
                <a:gd name="connsiteX2" fmla="*/ 42808 w 2557628"/>
                <a:gd name="connsiteY2" fmla="*/ 0 h 1669346"/>
                <a:gd name="connsiteX0" fmla="*/ 2838942 w 2838942"/>
                <a:gd name="connsiteY0" fmla="*/ 1293747 h 2063426"/>
                <a:gd name="connsiteX1" fmla="*/ 864341 w 2838942"/>
                <a:gd name="connsiteY1" fmla="*/ 1942757 h 2063426"/>
                <a:gd name="connsiteX2" fmla="*/ 27135 w 2838942"/>
                <a:gd name="connsiteY2" fmla="*/ 0 h 2063426"/>
                <a:gd name="connsiteX0" fmla="*/ 2811807 w 2811807"/>
                <a:gd name="connsiteY0" fmla="*/ 1293747 h 2063427"/>
                <a:gd name="connsiteX1" fmla="*/ 837206 w 2811807"/>
                <a:gd name="connsiteY1" fmla="*/ 1942757 h 2063427"/>
                <a:gd name="connsiteX2" fmla="*/ 0 w 2811807"/>
                <a:gd name="connsiteY2" fmla="*/ 0 h 2063427"/>
                <a:gd name="connsiteX0" fmla="*/ 2811807 w 2811807"/>
                <a:gd name="connsiteY0" fmla="*/ 1293747 h 1893251"/>
                <a:gd name="connsiteX1" fmla="*/ 728311 w 2811807"/>
                <a:gd name="connsiteY1" fmla="*/ 1677068 h 1893251"/>
                <a:gd name="connsiteX2" fmla="*/ 0 w 2811807"/>
                <a:gd name="connsiteY2" fmla="*/ 0 h 1893251"/>
                <a:gd name="connsiteX0" fmla="*/ 2811807 w 2811807"/>
                <a:gd name="connsiteY0" fmla="*/ 1293747 h 1954501"/>
                <a:gd name="connsiteX1" fmla="*/ 728311 w 2811807"/>
                <a:gd name="connsiteY1" fmla="*/ 1677068 h 1954501"/>
                <a:gd name="connsiteX2" fmla="*/ 0 w 2811807"/>
                <a:gd name="connsiteY2" fmla="*/ 0 h 1954501"/>
                <a:gd name="connsiteX0" fmla="*/ 2811807 w 2811807"/>
                <a:gd name="connsiteY0" fmla="*/ 1293747 h 1954502"/>
                <a:gd name="connsiteX1" fmla="*/ 668914 w 2811807"/>
                <a:gd name="connsiteY1" fmla="*/ 1677069 h 1954502"/>
                <a:gd name="connsiteX2" fmla="*/ 0 w 2811807"/>
                <a:gd name="connsiteY2" fmla="*/ 0 h 195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1807" h="1954502">
                  <a:moveTo>
                    <a:pt x="2811807" y="1293747"/>
                  </a:moveTo>
                  <a:cubicBezTo>
                    <a:pt x="2157311" y="2162684"/>
                    <a:pt x="1068251" y="2044515"/>
                    <a:pt x="668914" y="1677069"/>
                  </a:cubicBezTo>
                  <a:cubicBezTo>
                    <a:pt x="269577" y="1309623"/>
                    <a:pt x="5620" y="714567"/>
                    <a:pt x="0" y="0"/>
                  </a:cubicBezTo>
                </a:path>
              </a:pathLst>
            </a:cu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BDAE35B-36A3-124D-922B-A4E0A9EBFD8B}"/>
                </a:ext>
              </a:extLst>
            </p:cNvPr>
            <p:cNvSpPr/>
            <p:nvPr/>
          </p:nvSpPr>
          <p:spPr>
            <a:xfrm>
              <a:off x="7415776" y="5616159"/>
              <a:ext cx="1574235" cy="327441"/>
            </a:xfrm>
            <a:prstGeom prst="rect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washingtonpost.com</a:t>
              </a:r>
              <a:endPara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0F4713F-0BC4-0440-9A91-BD4D44964691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7802141" y="4597559"/>
              <a:ext cx="586258" cy="491475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441E80B-6701-294F-9D93-2FCE40B38C7F}"/>
                </a:ext>
              </a:extLst>
            </p:cNvPr>
            <p:cNvSpPr/>
            <p:nvPr/>
          </p:nvSpPr>
          <p:spPr>
            <a:xfrm>
              <a:off x="7835325" y="5089034"/>
              <a:ext cx="1106148" cy="327441"/>
            </a:xfrm>
            <a:prstGeom prst="rect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wikipedia.org</a:t>
              </a:r>
              <a:endPara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5D7CE8D-A381-244B-8FE1-A2A13AB81471}"/>
                </a:ext>
              </a:extLst>
            </p:cNvPr>
            <p:cNvSpPr/>
            <p:nvPr/>
          </p:nvSpPr>
          <p:spPr>
            <a:xfrm>
              <a:off x="6112307" y="4925313"/>
              <a:ext cx="1183341" cy="327441"/>
            </a:xfrm>
            <a:prstGeom prst="rect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wordpress.com</a:t>
              </a:r>
              <a:endPara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9179939-E00B-794F-BDF9-671CF62FA345}"/>
                </a:ext>
              </a:extLst>
            </p:cNvPr>
            <p:cNvSpPr/>
            <p:nvPr/>
          </p:nvSpPr>
          <p:spPr>
            <a:xfrm>
              <a:off x="6413521" y="5516983"/>
              <a:ext cx="803763" cy="327441"/>
            </a:xfrm>
            <a:prstGeom prst="rect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ebay.com</a:t>
              </a:r>
              <a:endPara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E5E8C54-CAFF-5547-A0E7-B5C6005E6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2612" y="4553838"/>
              <a:ext cx="600986" cy="3548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65499E9-FF8F-7740-A252-3CE5262ACB8B}"/>
                </a:ext>
              </a:extLst>
            </p:cNvPr>
            <p:cNvCxnSpPr>
              <a:cxnSpLocks/>
              <a:stCxn id="73" idx="2"/>
              <a:endCxn id="74" idx="0"/>
            </p:cNvCxnSpPr>
            <p:nvPr/>
          </p:nvCxnSpPr>
          <p:spPr>
            <a:xfrm>
              <a:off x="6703978" y="5252754"/>
              <a:ext cx="111425" cy="264229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C71395-98F9-1F4E-819E-5531D3B0281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274134" y="5091389"/>
              <a:ext cx="561191" cy="16136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0F42C85-EF31-4149-A16E-B10E48824C1A}"/>
                </a:ext>
              </a:extLst>
            </p:cNvPr>
            <p:cNvSpPr/>
            <p:nvPr/>
          </p:nvSpPr>
          <p:spPr>
            <a:xfrm>
              <a:off x="7318958" y="4271453"/>
              <a:ext cx="985254" cy="327441"/>
            </a:xfrm>
            <a:prstGeom prst="rect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nytimes.com</a:t>
              </a:r>
              <a:endPara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D79744-BEDD-D042-9078-BAC413B41242}"/>
              </a:ext>
            </a:extLst>
          </p:cNvPr>
          <p:cNvGrpSpPr/>
          <p:nvPr/>
        </p:nvGrpSpPr>
        <p:grpSpPr>
          <a:xfrm>
            <a:off x="3534399" y="3581239"/>
            <a:ext cx="3120057" cy="2480266"/>
            <a:chOff x="947172" y="1896327"/>
            <a:chExt cx="3120057" cy="248026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C4F47D-BFF5-C14D-A2EF-F1292FBBF951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>
              <a:off x="2011829" y="2845256"/>
              <a:ext cx="1284160" cy="10756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BE95662-EDE1-B447-BA36-3786D88E90DC}"/>
                </a:ext>
              </a:extLst>
            </p:cNvPr>
            <p:cNvSpPr/>
            <p:nvPr/>
          </p:nvSpPr>
          <p:spPr>
            <a:xfrm>
              <a:off x="3295989" y="2709544"/>
              <a:ext cx="771240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Nate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D38638-39DE-0441-9352-2DA8ADE53DB9}"/>
                </a:ext>
              </a:extLst>
            </p:cNvPr>
            <p:cNvSpPr/>
            <p:nvPr/>
          </p:nvSpPr>
          <p:spPr>
            <a:xfrm>
              <a:off x="2963411" y="3890032"/>
              <a:ext cx="718197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Red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21AA372-7249-D84E-92FA-04A96EA352C4}"/>
                </a:ext>
              </a:extLst>
            </p:cNvPr>
            <p:cNvSpPr/>
            <p:nvPr/>
          </p:nvSpPr>
          <p:spPr>
            <a:xfrm>
              <a:off x="1144539" y="3689935"/>
              <a:ext cx="1064657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Evelyn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7D98CD6-093B-4E4C-8851-91B60E332AE2}"/>
                </a:ext>
              </a:extLst>
            </p:cNvPr>
            <p:cNvSpPr/>
            <p:nvPr/>
          </p:nvSpPr>
          <p:spPr>
            <a:xfrm>
              <a:off x="947172" y="2601975"/>
              <a:ext cx="1064657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Nikhil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125D385-D48D-3D4D-BB25-12EDB6402F76}"/>
                </a:ext>
              </a:extLst>
            </p:cNvPr>
            <p:cNvSpPr/>
            <p:nvPr/>
          </p:nvSpPr>
          <p:spPr>
            <a:xfrm>
              <a:off x="2412272" y="1896327"/>
              <a:ext cx="884918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Brian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27E9596-3725-A047-98BF-B475C4D0EB7E}"/>
                </a:ext>
              </a:extLst>
            </p:cNvPr>
            <p:cNvCxnSpPr>
              <a:cxnSpLocks/>
              <a:stCxn id="90" idx="5"/>
              <a:endCxn id="91" idx="0"/>
            </p:cNvCxnSpPr>
            <p:nvPr/>
          </p:nvCxnSpPr>
          <p:spPr>
            <a:xfrm>
              <a:off x="3167597" y="2311633"/>
              <a:ext cx="514012" cy="3979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929FDF-BB7D-C74E-B21E-2499CA9CE2F5}"/>
                </a:ext>
              </a:extLst>
            </p:cNvPr>
            <p:cNvCxnSpPr>
              <a:cxnSpLocks/>
              <a:stCxn id="89" idx="5"/>
              <a:endCxn id="92" idx="1"/>
            </p:cNvCxnSpPr>
            <p:nvPr/>
          </p:nvCxnSpPr>
          <p:spPr>
            <a:xfrm>
              <a:off x="1855914" y="3017281"/>
              <a:ext cx="1212675" cy="94400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B847F56-E396-A74D-B246-88731A289B95}"/>
                </a:ext>
              </a:extLst>
            </p:cNvPr>
            <p:cNvCxnSpPr>
              <a:cxnSpLocks/>
              <a:stCxn id="90" idx="3"/>
              <a:endCxn id="57" idx="7"/>
            </p:cNvCxnSpPr>
            <p:nvPr/>
          </p:nvCxnSpPr>
          <p:spPr>
            <a:xfrm flipH="1">
              <a:off x="2053281" y="2311633"/>
              <a:ext cx="488584" cy="144955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67CB674-42E3-EC43-9393-FD0F1A984BA8}"/>
                </a:ext>
              </a:extLst>
            </p:cNvPr>
            <p:cNvCxnSpPr>
              <a:cxnSpLocks/>
              <a:stCxn id="91" idx="4"/>
              <a:endCxn id="92" idx="7"/>
            </p:cNvCxnSpPr>
            <p:nvPr/>
          </p:nvCxnSpPr>
          <p:spPr>
            <a:xfrm flipH="1">
              <a:off x="3576430" y="3196105"/>
              <a:ext cx="105179" cy="76518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05D85FD-25DC-FB4F-993D-F80739AA3E0A}"/>
                </a:ext>
              </a:extLst>
            </p:cNvPr>
            <p:cNvCxnSpPr>
              <a:cxnSpLocks/>
              <a:stCxn id="92" idx="2"/>
              <a:endCxn id="57" idx="6"/>
            </p:cNvCxnSpPr>
            <p:nvPr/>
          </p:nvCxnSpPr>
          <p:spPr>
            <a:xfrm flipH="1" flipV="1">
              <a:off x="2209196" y="3933216"/>
              <a:ext cx="754215" cy="20009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3BD49F7-DD6C-1D4B-B9AF-68DE23443074}"/>
                </a:ext>
              </a:extLst>
            </p:cNvPr>
            <p:cNvCxnSpPr>
              <a:cxnSpLocks/>
              <a:stCxn id="90" idx="3"/>
              <a:endCxn id="89" idx="7"/>
            </p:cNvCxnSpPr>
            <p:nvPr/>
          </p:nvCxnSpPr>
          <p:spPr>
            <a:xfrm flipH="1">
              <a:off x="1855914" y="2311633"/>
              <a:ext cx="685951" cy="36159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Subtitle 2">
            <a:extLst>
              <a:ext uri="{FF2B5EF4-FFF2-40B4-BE49-F238E27FC236}">
                <a16:creationId xmlns:a16="http://schemas.microsoft.com/office/drawing/2014/main" id="{AAF8101A-F103-8444-B1EF-409744C1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Graphs model relationships.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We often model problems as graphs and then design algorithms leveraging theory about graphs.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Examples: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Friend Networks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Links on the web</a:t>
            </a:r>
          </a:p>
        </p:txBody>
      </p:sp>
    </p:spTree>
    <p:extLst>
      <p:ext uri="{BB962C8B-B14F-4D97-AF65-F5344CB8AC3E}">
        <p14:creationId xmlns:p14="http://schemas.microsoft.com/office/powerpoint/2010/main" val="572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E263921-D402-2A40-B636-16A9D91E7611}"/>
              </a:ext>
            </a:extLst>
          </p:cNvPr>
          <p:cNvGrpSpPr/>
          <p:nvPr/>
        </p:nvGrpSpPr>
        <p:grpSpPr>
          <a:xfrm>
            <a:off x="3365491" y="1692199"/>
            <a:ext cx="3079315" cy="2945704"/>
            <a:chOff x="3246329" y="1052186"/>
            <a:chExt cx="3079315" cy="294570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952B9AF-BCF9-2C4E-96DD-30DD781FF1A8}"/>
                </a:ext>
              </a:extLst>
            </p:cNvPr>
            <p:cNvSpPr/>
            <p:nvPr/>
          </p:nvSpPr>
          <p:spPr>
            <a:xfrm>
              <a:off x="4684734" y="1052186"/>
              <a:ext cx="363254" cy="37578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392863F-0504-C943-9C9B-337776F99F1B}"/>
                </a:ext>
              </a:extLst>
            </p:cNvPr>
            <p:cNvSpPr/>
            <p:nvPr/>
          </p:nvSpPr>
          <p:spPr>
            <a:xfrm>
              <a:off x="3246329" y="2156564"/>
              <a:ext cx="363254" cy="37578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4705E2-2AAA-8849-9716-F19C1DE37832}"/>
                </a:ext>
              </a:extLst>
            </p:cNvPr>
            <p:cNvSpPr/>
            <p:nvPr/>
          </p:nvSpPr>
          <p:spPr>
            <a:xfrm>
              <a:off x="3872630" y="3622109"/>
              <a:ext cx="363254" cy="37578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CC4CBBA-9ADE-B24E-9F99-15A8B3184028}"/>
                </a:ext>
              </a:extLst>
            </p:cNvPr>
            <p:cNvSpPr/>
            <p:nvPr/>
          </p:nvSpPr>
          <p:spPr>
            <a:xfrm>
              <a:off x="5400805" y="3622109"/>
              <a:ext cx="363254" cy="37578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F86326-C790-E540-BA78-B09BFD087C70}"/>
                </a:ext>
              </a:extLst>
            </p:cNvPr>
            <p:cNvSpPr/>
            <p:nvPr/>
          </p:nvSpPr>
          <p:spPr>
            <a:xfrm>
              <a:off x="5962390" y="2156563"/>
              <a:ext cx="363254" cy="37578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3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1ECE69-7FBE-C14A-98D8-2DCCD541505A}"/>
                </a:ext>
              </a:extLst>
            </p:cNvPr>
            <p:cNvCxnSpPr>
              <a:stCxn id="32" idx="3"/>
              <a:endCxn id="35" idx="7"/>
            </p:cNvCxnSpPr>
            <p:nvPr/>
          </p:nvCxnSpPr>
          <p:spPr>
            <a:xfrm flipH="1">
              <a:off x="3556386" y="1372935"/>
              <a:ext cx="1181545" cy="83866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1B5354-DCF8-6149-BBCC-A2924A9E0D97}"/>
                </a:ext>
              </a:extLst>
            </p:cNvPr>
            <p:cNvCxnSpPr>
              <a:cxnSpLocks/>
              <a:stCxn id="32" idx="5"/>
              <a:endCxn id="38" idx="1"/>
            </p:cNvCxnSpPr>
            <p:nvPr/>
          </p:nvCxnSpPr>
          <p:spPr>
            <a:xfrm>
              <a:off x="4994791" y="1372935"/>
              <a:ext cx="1020796" cy="83866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F181B07-ECB5-3749-B401-75AEC22891A1}"/>
                </a:ext>
              </a:extLst>
            </p:cNvPr>
            <p:cNvCxnSpPr>
              <a:cxnSpLocks/>
              <a:stCxn id="35" idx="4"/>
              <a:endCxn id="36" idx="1"/>
            </p:cNvCxnSpPr>
            <p:nvPr/>
          </p:nvCxnSpPr>
          <p:spPr>
            <a:xfrm>
              <a:off x="3427956" y="2532345"/>
              <a:ext cx="497871" cy="11447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9CCBC5-D816-6343-AAD0-6721DFFBCE99}"/>
                </a:ext>
              </a:extLst>
            </p:cNvPr>
            <p:cNvCxnSpPr>
              <a:cxnSpLocks/>
              <a:stCxn id="38" idx="4"/>
              <a:endCxn id="37" idx="7"/>
            </p:cNvCxnSpPr>
            <p:nvPr/>
          </p:nvCxnSpPr>
          <p:spPr>
            <a:xfrm flipH="1">
              <a:off x="5710862" y="2532344"/>
              <a:ext cx="433155" cy="114479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FB69420-B947-7544-8EED-4442E3760EB1}"/>
                </a:ext>
              </a:extLst>
            </p:cNvPr>
            <p:cNvCxnSpPr>
              <a:stCxn id="36" idx="6"/>
              <a:endCxn id="37" idx="2"/>
            </p:cNvCxnSpPr>
            <p:nvPr/>
          </p:nvCxnSpPr>
          <p:spPr>
            <a:xfrm>
              <a:off x="4235884" y="3810000"/>
              <a:ext cx="116492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0F1189A-6302-AF4E-BA09-FFC2DA87EE75}"/>
                </a:ext>
              </a:extLst>
            </p:cNvPr>
            <p:cNvCxnSpPr>
              <a:cxnSpLocks/>
              <a:stCxn id="32" idx="4"/>
              <a:endCxn id="36" idx="0"/>
            </p:cNvCxnSpPr>
            <p:nvPr/>
          </p:nvCxnSpPr>
          <p:spPr>
            <a:xfrm flipH="1">
              <a:off x="4054257" y="1427967"/>
              <a:ext cx="812104" cy="21941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AB1388-7255-2C47-8CCD-294962D4546A}"/>
                  </a:ext>
                </a:extLst>
              </p:cNvPr>
              <p:cNvSpPr txBox="1"/>
              <p:nvPr/>
            </p:nvSpPr>
            <p:spPr>
              <a:xfrm>
                <a:off x="1082372" y="4446441"/>
                <a:ext cx="7645555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𝐸</m:t>
                        </m:r>
                      </m:e>
                    </m:d>
                  </m:oMath>
                </a14:m>
                <a:endParaRPr lang="en-US" sz="2400" b="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={1, 2, 3, 4, 5}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(finite set of vertices)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={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1, 2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1, 3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1, 4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2, 4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3, 5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4, 5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}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(finite set of edges)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general,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𝑉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set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𝐸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set of pairs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𝑉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AB1388-7255-2C47-8CCD-294962D4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72" y="4446441"/>
                <a:ext cx="7645555" cy="1938992"/>
              </a:xfrm>
              <a:prstGeom prst="rect">
                <a:avLst/>
              </a:prstGeom>
              <a:blipFill>
                <a:blip r:embed="rId15"/>
                <a:stretch>
                  <a:fillRect l="-1161" t="-1299" r="-166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53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GRAPH TERMINOLOGY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8404E45-D145-D74D-9C55-3E954DFE3517}"/>
              </a:ext>
            </a:extLst>
          </p:cNvPr>
          <p:cNvGrpSpPr/>
          <p:nvPr/>
        </p:nvGrpSpPr>
        <p:grpSpPr>
          <a:xfrm>
            <a:off x="3342869" y="3482561"/>
            <a:ext cx="2250574" cy="2642414"/>
            <a:chOff x="3342869" y="3482561"/>
            <a:chExt cx="2250574" cy="2642414"/>
          </a:xfrm>
        </p:grpSpPr>
        <p:sp>
          <p:nvSpPr>
            <p:cNvPr id="35" name="Freeform: Shape 35">
              <a:extLst>
                <a:ext uri="{FF2B5EF4-FFF2-40B4-BE49-F238E27FC236}">
                  <a16:creationId xmlns:a16="http://schemas.microsoft.com/office/drawing/2014/main" id="{F573EC09-7A91-054D-A8CC-E167EB214281}"/>
                </a:ext>
              </a:extLst>
            </p:cNvPr>
            <p:cNvSpPr/>
            <p:nvPr/>
          </p:nvSpPr>
          <p:spPr>
            <a:xfrm>
              <a:off x="3342869" y="3482561"/>
              <a:ext cx="1168729" cy="2197917"/>
            </a:xfrm>
            <a:custGeom>
              <a:avLst/>
              <a:gdLst>
                <a:gd name="connsiteX0" fmla="*/ 0 w 2768367"/>
                <a:gd name="connsiteY0" fmla="*/ 419449 h 427838"/>
                <a:gd name="connsiteX1" fmla="*/ 1333850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449 h 427838"/>
                <a:gd name="connsiteX1" fmla="*/ 1400962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624 h 428013"/>
                <a:gd name="connsiteX1" fmla="*/ 1400962 w 2768367"/>
                <a:gd name="connsiteY1" fmla="*/ 175 h 428013"/>
                <a:gd name="connsiteX2" fmla="*/ 2768367 w 2768367"/>
                <a:gd name="connsiteY2" fmla="*/ 428013 h 428013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3196206"/>
                <a:gd name="connsiteY0" fmla="*/ 31205 h 2514347"/>
                <a:gd name="connsiteX1" fmla="*/ 1828801 w 3196206"/>
                <a:gd name="connsiteY1" fmla="*/ 2086509 h 2514347"/>
                <a:gd name="connsiteX2" fmla="*/ 3196206 w 3196206"/>
                <a:gd name="connsiteY2" fmla="*/ 2514347 h 2514347"/>
                <a:gd name="connsiteX0" fmla="*/ 0 w 3196206"/>
                <a:gd name="connsiteY0" fmla="*/ 0 h 2483142"/>
                <a:gd name="connsiteX1" fmla="*/ 1828801 w 3196206"/>
                <a:gd name="connsiteY1" fmla="*/ 2055304 h 2483142"/>
                <a:gd name="connsiteX2" fmla="*/ 3196206 w 3196206"/>
                <a:gd name="connsiteY2" fmla="*/ 2483142 h 2483142"/>
                <a:gd name="connsiteX0" fmla="*/ 0 w 3196206"/>
                <a:gd name="connsiteY0" fmla="*/ 0 h 2483142"/>
                <a:gd name="connsiteX1" fmla="*/ 1308684 w 3196206"/>
                <a:gd name="connsiteY1" fmla="*/ 1778467 h 2483142"/>
                <a:gd name="connsiteX2" fmla="*/ 3196206 w 3196206"/>
                <a:gd name="connsiteY2" fmla="*/ 2483142 h 2483142"/>
                <a:gd name="connsiteX0" fmla="*/ 0 w 2860646"/>
                <a:gd name="connsiteY0" fmla="*/ 0 h 1814831"/>
                <a:gd name="connsiteX1" fmla="*/ 1308684 w 2860646"/>
                <a:gd name="connsiteY1" fmla="*/ 1778467 h 1814831"/>
                <a:gd name="connsiteX2" fmla="*/ 2860646 w 2860646"/>
                <a:gd name="connsiteY2" fmla="*/ 1375795 h 1814831"/>
                <a:gd name="connsiteX0" fmla="*/ 0 w 2860646"/>
                <a:gd name="connsiteY0" fmla="*/ 0 h 1889843"/>
                <a:gd name="connsiteX1" fmla="*/ 1308684 w 2860646"/>
                <a:gd name="connsiteY1" fmla="*/ 1778467 h 1889843"/>
                <a:gd name="connsiteX2" fmla="*/ 2860646 w 2860646"/>
                <a:gd name="connsiteY2" fmla="*/ 1375795 h 1889843"/>
                <a:gd name="connsiteX0" fmla="*/ 0 w 2860646"/>
                <a:gd name="connsiteY0" fmla="*/ 0 h 1878254"/>
                <a:gd name="connsiteX1" fmla="*/ 1308684 w 2860646"/>
                <a:gd name="connsiteY1" fmla="*/ 1778467 h 1878254"/>
                <a:gd name="connsiteX2" fmla="*/ 2860646 w 2860646"/>
                <a:gd name="connsiteY2" fmla="*/ 1375795 h 1878254"/>
                <a:gd name="connsiteX0" fmla="*/ 0 w 2860646"/>
                <a:gd name="connsiteY0" fmla="*/ 0 h 1875225"/>
                <a:gd name="connsiteX1" fmla="*/ 1308684 w 2860646"/>
                <a:gd name="connsiteY1" fmla="*/ 1778467 h 1875225"/>
                <a:gd name="connsiteX2" fmla="*/ 2860646 w 2860646"/>
                <a:gd name="connsiteY2" fmla="*/ 1375795 h 1875225"/>
                <a:gd name="connsiteX0" fmla="*/ 0 w 2860646"/>
                <a:gd name="connsiteY0" fmla="*/ 0 h 1721411"/>
                <a:gd name="connsiteX1" fmla="*/ 855678 w 2860646"/>
                <a:gd name="connsiteY1" fmla="*/ 1560354 h 1721411"/>
                <a:gd name="connsiteX2" fmla="*/ 2860646 w 2860646"/>
                <a:gd name="connsiteY2" fmla="*/ 1375795 h 1721411"/>
                <a:gd name="connsiteX0" fmla="*/ 0 w 2860646"/>
                <a:gd name="connsiteY0" fmla="*/ 0 h 1796194"/>
                <a:gd name="connsiteX1" fmla="*/ 855678 w 2860646"/>
                <a:gd name="connsiteY1" fmla="*/ 1560354 h 1796194"/>
                <a:gd name="connsiteX2" fmla="*/ 2860646 w 2860646"/>
                <a:gd name="connsiteY2" fmla="*/ 1375795 h 1796194"/>
                <a:gd name="connsiteX0" fmla="*/ 0 w 2860646"/>
                <a:gd name="connsiteY0" fmla="*/ 0 h 1864745"/>
                <a:gd name="connsiteX1" fmla="*/ 1107348 w 2860646"/>
                <a:gd name="connsiteY1" fmla="*/ 1661022 h 1864745"/>
                <a:gd name="connsiteX2" fmla="*/ 2860646 w 2860646"/>
                <a:gd name="connsiteY2" fmla="*/ 1375795 h 1864745"/>
                <a:gd name="connsiteX0" fmla="*/ 0 w 2860646"/>
                <a:gd name="connsiteY0" fmla="*/ 0 h 1797855"/>
                <a:gd name="connsiteX1" fmla="*/ 1107348 w 2860646"/>
                <a:gd name="connsiteY1" fmla="*/ 1661022 h 1797855"/>
                <a:gd name="connsiteX2" fmla="*/ 2860646 w 2860646"/>
                <a:gd name="connsiteY2" fmla="*/ 1375795 h 1797855"/>
                <a:gd name="connsiteX0" fmla="*/ 0 w 2860646"/>
                <a:gd name="connsiteY0" fmla="*/ 0 h 1815867"/>
                <a:gd name="connsiteX1" fmla="*/ 947957 w 2860646"/>
                <a:gd name="connsiteY1" fmla="*/ 1686188 h 1815867"/>
                <a:gd name="connsiteX2" fmla="*/ 2860646 w 2860646"/>
                <a:gd name="connsiteY2" fmla="*/ 1375795 h 1815867"/>
                <a:gd name="connsiteX0" fmla="*/ 0 w 2860646"/>
                <a:gd name="connsiteY0" fmla="*/ 0 h 1780421"/>
                <a:gd name="connsiteX1" fmla="*/ 1015069 w 2860646"/>
                <a:gd name="connsiteY1" fmla="*/ 1635855 h 1780421"/>
                <a:gd name="connsiteX2" fmla="*/ 2860646 w 2860646"/>
                <a:gd name="connsiteY2" fmla="*/ 1375795 h 1780421"/>
                <a:gd name="connsiteX0" fmla="*/ 0 w 2860646"/>
                <a:gd name="connsiteY0" fmla="*/ 0 h 1729148"/>
                <a:gd name="connsiteX1" fmla="*/ 1015069 w 2860646"/>
                <a:gd name="connsiteY1" fmla="*/ 1635855 h 1729148"/>
                <a:gd name="connsiteX2" fmla="*/ 2860646 w 2860646"/>
                <a:gd name="connsiteY2" fmla="*/ 1375795 h 1729148"/>
                <a:gd name="connsiteX0" fmla="*/ 0 w 2147582"/>
                <a:gd name="connsiteY0" fmla="*/ 0 h 2126183"/>
                <a:gd name="connsiteX1" fmla="*/ 1015069 w 2147582"/>
                <a:gd name="connsiteY1" fmla="*/ 1635855 h 2126183"/>
                <a:gd name="connsiteX2" fmla="*/ 2147582 w 2147582"/>
                <a:gd name="connsiteY2" fmla="*/ 1937858 h 2126183"/>
                <a:gd name="connsiteX0" fmla="*/ 0 w 2147582"/>
                <a:gd name="connsiteY0" fmla="*/ 0 h 2122470"/>
                <a:gd name="connsiteX1" fmla="*/ 1015069 w 2147582"/>
                <a:gd name="connsiteY1" fmla="*/ 1635855 h 2122470"/>
                <a:gd name="connsiteX2" fmla="*/ 2147582 w 2147582"/>
                <a:gd name="connsiteY2" fmla="*/ 1937858 h 2122470"/>
                <a:gd name="connsiteX0" fmla="*/ 0 w 2147582"/>
                <a:gd name="connsiteY0" fmla="*/ 0 h 1937858"/>
                <a:gd name="connsiteX1" fmla="*/ 1015069 w 2147582"/>
                <a:gd name="connsiteY1" fmla="*/ 1635855 h 1937858"/>
                <a:gd name="connsiteX2" fmla="*/ 2147582 w 2147582"/>
                <a:gd name="connsiteY2" fmla="*/ 1937858 h 1937858"/>
                <a:gd name="connsiteX0" fmla="*/ 0 w 2147582"/>
                <a:gd name="connsiteY0" fmla="*/ 0 h 1937858"/>
                <a:gd name="connsiteX1" fmla="*/ 1057014 w 2147582"/>
                <a:gd name="connsiteY1" fmla="*/ 1040237 h 1937858"/>
                <a:gd name="connsiteX2" fmla="*/ 2147582 w 2147582"/>
                <a:gd name="connsiteY2" fmla="*/ 1937858 h 1937858"/>
                <a:gd name="connsiteX0" fmla="*/ 165662 w 1130396"/>
                <a:gd name="connsiteY0" fmla="*/ 0 h 2298585"/>
                <a:gd name="connsiteX1" fmla="*/ 39828 w 1130396"/>
                <a:gd name="connsiteY1" fmla="*/ 1400964 h 2298585"/>
                <a:gd name="connsiteX2" fmla="*/ 1130396 w 1130396"/>
                <a:gd name="connsiteY2" fmla="*/ 2298585 h 2298585"/>
                <a:gd name="connsiteX0" fmla="*/ 294420 w 1259154"/>
                <a:gd name="connsiteY0" fmla="*/ 0 h 2298585"/>
                <a:gd name="connsiteX1" fmla="*/ 168586 w 1259154"/>
                <a:gd name="connsiteY1" fmla="*/ 1400964 h 2298585"/>
                <a:gd name="connsiteX2" fmla="*/ 1259154 w 1259154"/>
                <a:gd name="connsiteY2" fmla="*/ 2298585 h 2298585"/>
                <a:gd name="connsiteX0" fmla="*/ 221876 w 1186610"/>
                <a:gd name="connsiteY0" fmla="*/ 0 h 2298585"/>
                <a:gd name="connsiteX1" fmla="*/ 96042 w 1186610"/>
                <a:gd name="connsiteY1" fmla="*/ 1400964 h 2298585"/>
                <a:gd name="connsiteX2" fmla="*/ 1186610 w 1186610"/>
                <a:gd name="connsiteY2" fmla="*/ 2298585 h 2298585"/>
                <a:gd name="connsiteX0" fmla="*/ 193131 w 1157865"/>
                <a:gd name="connsiteY0" fmla="*/ 0 h 2298585"/>
                <a:gd name="connsiteX1" fmla="*/ 67297 w 1157865"/>
                <a:gd name="connsiteY1" fmla="*/ 1400964 h 2298585"/>
                <a:gd name="connsiteX2" fmla="*/ 1157865 w 1157865"/>
                <a:gd name="connsiteY2" fmla="*/ 2298585 h 2298585"/>
                <a:gd name="connsiteX0" fmla="*/ 190580 w 1214037"/>
                <a:gd name="connsiteY0" fmla="*/ 0 h 2197917"/>
                <a:gd name="connsiteX1" fmla="*/ 123469 w 1214037"/>
                <a:gd name="connsiteY1" fmla="*/ 1300296 h 2197917"/>
                <a:gd name="connsiteX2" fmla="*/ 1214037 w 1214037"/>
                <a:gd name="connsiteY2" fmla="*/ 2197917 h 2197917"/>
                <a:gd name="connsiteX0" fmla="*/ 190580 w 1214037"/>
                <a:gd name="connsiteY0" fmla="*/ 0 h 2197917"/>
                <a:gd name="connsiteX1" fmla="*/ 123469 w 1214037"/>
                <a:gd name="connsiteY1" fmla="*/ 1300296 h 2197917"/>
                <a:gd name="connsiteX2" fmla="*/ 1214037 w 1214037"/>
                <a:gd name="connsiteY2" fmla="*/ 2197917 h 2197917"/>
                <a:gd name="connsiteX0" fmla="*/ 292740 w 1316197"/>
                <a:gd name="connsiteY0" fmla="*/ 0 h 2197917"/>
                <a:gd name="connsiteX1" fmla="*/ 74627 w 1316197"/>
                <a:gd name="connsiteY1" fmla="*/ 1333852 h 2197917"/>
                <a:gd name="connsiteX2" fmla="*/ 1316197 w 1316197"/>
                <a:gd name="connsiteY2" fmla="*/ 2197917 h 2197917"/>
                <a:gd name="connsiteX0" fmla="*/ 248503 w 1271960"/>
                <a:gd name="connsiteY0" fmla="*/ 0 h 2197917"/>
                <a:gd name="connsiteX1" fmla="*/ 30390 w 1271960"/>
                <a:gd name="connsiteY1" fmla="*/ 1333852 h 2197917"/>
                <a:gd name="connsiteX2" fmla="*/ 1271960 w 1271960"/>
                <a:gd name="connsiteY2" fmla="*/ 2197917 h 2197917"/>
                <a:gd name="connsiteX0" fmla="*/ 145272 w 1168729"/>
                <a:gd name="connsiteY0" fmla="*/ 0 h 2197917"/>
                <a:gd name="connsiteX1" fmla="*/ 94939 w 1168729"/>
                <a:gd name="connsiteY1" fmla="*/ 1283518 h 2197917"/>
                <a:gd name="connsiteX2" fmla="*/ 1168729 w 1168729"/>
                <a:gd name="connsiteY2" fmla="*/ 2197917 h 219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8729" h="2197917">
                  <a:moveTo>
                    <a:pt x="145272" y="0"/>
                  </a:moveTo>
                  <a:cubicBezTo>
                    <a:pt x="-100806" y="950752"/>
                    <a:pt x="25030" y="1118535"/>
                    <a:pt x="94939" y="1283518"/>
                  </a:cubicBezTo>
                  <a:cubicBezTo>
                    <a:pt x="164848" y="1448501"/>
                    <a:pt x="427701" y="1870746"/>
                    <a:pt x="1168729" y="2197917"/>
                  </a:cubicBezTo>
                </a:path>
              </a:pathLst>
            </a:custGeom>
            <a:ln w="25400">
              <a:solidFill>
                <a:schemeClr val="accent4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6FF6CC-6151-CA4D-BC87-752FF42D714C}"/>
                </a:ext>
              </a:extLst>
            </p:cNvPr>
            <p:cNvSpPr/>
            <p:nvPr/>
          </p:nvSpPr>
          <p:spPr>
            <a:xfrm>
              <a:off x="4393235" y="5613247"/>
              <a:ext cx="1200208" cy="511728"/>
            </a:xfrm>
            <a:prstGeom prst="rect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Adjacent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8E7D7E-5258-6247-888F-8EB631CA267A}"/>
                </a:ext>
              </a:extLst>
            </p:cNvPr>
            <p:cNvCxnSpPr>
              <a:cxnSpLocks/>
              <a:stCxn id="57" idx="0"/>
              <a:endCxn id="44" idx="4"/>
            </p:cNvCxnSpPr>
            <p:nvPr/>
          </p:nvCxnSpPr>
          <p:spPr>
            <a:xfrm flipH="1" flipV="1">
              <a:off x="4985511" y="4830895"/>
              <a:ext cx="7828" cy="78235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753CFA-3A81-AD49-AFAE-11C44FAB937F}"/>
              </a:ext>
            </a:extLst>
          </p:cNvPr>
          <p:cNvGrpSpPr/>
          <p:nvPr/>
        </p:nvGrpSpPr>
        <p:grpSpPr>
          <a:xfrm>
            <a:off x="6533740" y="3425377"/>
            <a:ext cx="2273692" cy="1156439"/>
            <a:chOff x="6533740" y="3425377"/>
            <a:chExt cx="2273692" cy="11564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283A8F-F44A-9B4F-AEE3-3DF4AC14F941}"/>
                </a:ext>
              </a:extLst>
            </p:cNvPr>
            <p:cNvSpPr/>
            <p:nvPr/>
          </p:nvSpPr>
          <p:spPr>
            <a:xfrm>
              <a:off x="7296916" y="3850081"/>
              <a:ext cx="1510516" cy="511728"/>
            </a:xfrm>
            <a:prstGeom prst="rect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Not Adjacent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78BDB38-E634-7740-B9F2-70DACC0658BF}"/>
                </a:ext>
              </a:extLst>
            </p:cNvPr>
            <p:cNvCxnSpPr>
              <a:endCxn id="45" idx="5"/>
            </p:cNvCxnSpPr>
            <p:nvPr/>
          </p:nvCxnSpPr>
          <p:spPr>
            <a:xfrm flipH="1" flipV="1">
              <a:off x="6533740" y="3425377"/>
              <a:ext cx="1086260" cy="424704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2C5EEF-8480-9149-998F-00C3BEA30761}"/>
                </a:ext>
              </a:extLst>
            </p:cNvPr>
            <p:cNvCxnSpPr>
              <a:endCxn id="55" idx="6"/>
            </p:cNvCxnSpPr>
            <p:nvPr/>
          </p:nvCxnSpPr>
          <p:spPr>
            <a:xfrm flipH="1">
              <a:off x="6606548" y="4338535"/>
              <a:ext cx="690368" cy="243281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450634-3463-794A-A33C-B480EDFE510C}"/>
              </a:ext>
            </a:extLst>
          </p:cNvPr>
          <p:cNvGrpSpPr/>
          <p:nvPr/>
        </p:nvGrpSpPr>
        <p:grpSpPr>
          <a:xfrm>
            <a:off x="3366027" y="1620616"/>
            <a:ext cx="3240521" cy="3210279"/>
            <a:chOff x="3366027" y="1620616"/>
            <a:chExt cx="3240521" cy="3210279"/>
          </a:xfrm>
        </p:grpSpPr>
        <p:sp>
          <p:nvSpPr>
            <p:cNvPr id="32" name="Freeform: Shape 4">
              <a:extLst>
                <a:ext uri="{FF2B5EF4-FFF2-40B4-BE49-F238E27FC236}">
                  <a16:creationId xmlns:a16="http://schemas.microsoft.com/office/drawing/2014/main" id="{71EB8547-1F23-954C-86CE-E4887EB1AA01}"/>
                </a:ext>
              </a:extLst>
            </p:cNvPr>
            <p:cNvSpPr/>
            <p:nvPr/>
          </p:nvSpPr>
          <p:spPr>
            <a:xfrm>
              <a:off x="3588649" y="2814531"/>
              <a:ext cx="2768367" cy="428229"/>
            </a:xfrm>
            <a:custGeom>
              <a:avLst/>
              <a:gdLst>
                <a:gd name="connsiteX0" fmla="*/ 0 w 2768367"/>
                <a:gd name="connsiteY0" fmla="*/ 419449 h 427838"/>
                <a:gd name="connsiteX1" fmla="*/ 1333850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449 h 427838"/>
                <a:gd name="connsiteX1" fmla="*/ 1400962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624 h 428013"/>
                <a:gd name="connsiteX1" fmla="*/ 1400962 w 2768367"/>
                <a:gd name="connsiteY1" fmla="*/ 175 h 428013"/>
                <a:gd name="connsiteX2" fmla="*/ 2768367 w 2768367"/>
                <a:gd name="connsiteY2" fmla="*/ 428013 h 428013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8367" h="428229">
                  <a:moveTo>
                    <a:pt x="0" y="419840"/>
                  </a:moveTo>
                  <a:cubicBezTo>
                    <a:pt x="466987" y="120633"/>
                    <a:pt x="810936" y="8779"/>
                    <a:pt x="1400962" y="391"/>
                  </a:cubicBezTo>
                  <a:cubicBezTo>
                    <a:pt x="1990988" y="-7997"/>
                    <a:pt x="2304176" y="117836"/>
                    <a:pt x="2768367" y="428229"/>
                  </a:cubicBezTo>
                </a:path>
              </a:pathLst>
            </a:cu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F0DF3E-EAE1-5547-841D-E78A4CD7462F}"/>
                </a:ext>
              </a:extLst>
            </p:cNvPr>
            <p:cNvCxnSpPr>
              <a:cxnSpLocks/>
              <a:stCxn id="43" idx="6"/>
              <a:endCxn id="53" idx="2"/>
            </p:cNvCxnSpPr>
            <p:nvPr/>
          </p:nvCxnSpPr>
          <p:spPr>
            <a:xfrm>
              <a:off x="5228791" y="1863897"/>
              <a:ext cx="889641" cy="598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E3705C-6623-AF4F-8713-05F2AA783386}"/>
                </a:ext>
              </a:extLst>
            </p:cNvPr>
            <p:cNvCxnSpPr/>
            <p:nvPr/>
          </p:nvCxnSpPr>
          <p:spPr>
            <a:xfrm>
              <a:off x="4985510" y="4607195"/>
              <a:ext cx="137620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5B75D0-4511-954D-B774-5E90864E362A}"/>
                </a:ext>
              </a:extLst>
            </p:cNvPr>
            <p:cNvCxnSpPr>
              <a:cxnSpLocks/>
              <a:stCxn id="47" idx="4"/>
              <a:endCxn id="44" idx="0"/>
            </p:cNvCxnSpPr>
            <p:nvPr/>
          </p:nvCxnSpPr>
          <p:spPr>
            <a:xfrm>
              <a:off x="4985510" y="3496632"/>
              <a:ext cx="1" cy="8477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915EB0-17A2-4749-A6D5-69664D1A5F74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852588" y="3253351"/>
              <a:ext cx="889641" cy="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F10F09A-7EF2-5F4F-8BD7-3882A8141481}"/>
                </a:ext>
              </a:extLst>
            </p:cNvPr>
            <p:cNvSpPr/>
            <p:nvPr/>
          </p:nvSpPr>
          <p:spPr>
            <a:xfrm>
              <a:off x="4742230" y="1620616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B9482F2-6607-404E-BB7B-4D2FF68CC314}"/>
                </a:ext>
              </a:extLst>
            </p:cNvPr>
            <p:cNvSpPr/>
            <p:nvPr/>
          </p:nvSpPr>
          <p:spPr>
            <a:xfrm>
              <a:off x="4742230" y="4344334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F926A4D-50AD-5947-BBB6-190D55DCABBF}"/>
                </a:ext>
              </a:extLst>
            </p:cNvPr>
            <p:cNvSpPr/>
            <p:nvPr/>
          </p:nvSpPr>
          <p:spPr>
            <a:xfrm>
              <a:off x="6118434" y="301007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7BFDA8B-B66F-3F4C-BA84-A2B823823735}"/>
                </a:ext>
              </a:extLst>
            </p:cNvPr>
            <p:cNvSpPr/>
            <p:nvPr/>
          </p:nvSpPr>
          <p:spPr>
            <a:xfrm>
              <a:off x="3366027" y="3010070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5E8D1E3-25CF-2042-AB24-FBC76B22985D}"/>
                </a:ext>
              </a:extLst>
            </p:cNvPr>
            <p:cNvSpPr/>
            <p:nvPr/>
          </p:nvSpPr>
          <p:spPr>
            <a:xfrm>
              <a:off x="4742229" y="301007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E19F5C-EA81-ED4D-BCA8-9398C487EA8D}"/>
                </a:ext>
              </a:extLst>
            </p:cNvPr>
            <p:cNvSpPr/>
            <p:nvPr/>
          </p:nvSpPr>
          <p:spPr>
            <a:xfrm>
              <a:off x="6118432" y="1626605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f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EF67A98-1245-7642-9925-DB8B9743E707}"/>
                </a:ext>
              </a:extLst>
            </p:cNvPr>
            <p:cNvSpPr/>
            <p:nvPr/>
          </p:nvSpPr>
          <p:spPr>
            <a:xfrm>
              <a:off x="6119987" y="4338535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g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6151ED-3377-F24F-B99A-57D9E059D05A}"/>
                </a:ext>
              </a:extLst>
            </p:cNvPr>
            <p:cNvCxnSpPr>
              <a:cxnSpLocks/>
              <a:stCxn id="46" idx="7"/>
              <a:endCxn id="43" idx="3"/>
            </p:cNvCxnSpPr>
            <p:nvPr/>
          </p:nvCxnSpPr>
          <p:spPr>
            <a:xfrm flipV="1">
              <a:off x="3781333" y="2035922"/>
              <a:ext cx="1032152" cy="104540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FDC6800-4B3C-1C4A-A232-E7D3C9DAA3FA}"/>
                </a:ext>
              </a:extLst>
            </p:cNvPr>
            <p:cNvCxnSpPr>
              <a:cxnSpLocks/>
              <a:stCxn id="45" idx="1"/>
              <a:endCxn id="43" idx="5"/>
            </p:cNvCxnSpPr>
            <p:nvPr/>
          </p:nvCxnSpPr>
          <p:spPr>
            <a:xfrm flipH="1" flipV="1">
              <a:off x="5157536" y="2035922"/>
              <a:ext cx="1032153" cy="104540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0BB9CBA-7C84-0340-833B-E202A87D2A58}"/>
                </a:ext>
              </a:extLst>
            </p:cNvPr>
            <p:cNvCxnSpPr>
              <a:cxnSpLocks/>
              <a:stCxn id="45" idx="3"/>
              <a:endCxn id="44" idx="7"/>
            </p:cNvCxnSpPr>
            <p:nvPr/>
          </p:nvCxnSpPr>
          <p:spPr>
            <a:xfrm flipH="1">
              <a:off x="5157536" y="3425377"/>
              <a:ext cx="1032153" cy="99021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E269D77-1FB9-3D47-82C5-6CCAEAF3A750}"/>
                </a:ext>
              </a:extLst>
            </p:cNvPr>
            <p:cNvCxnSpPr>
              <a:cxnSpLocks/>
              <a:stCxn id="44" idx="1"/>
              <a:endCxn id="46" idx="5"/>
            </p:cNvCxnSpPr>
            <p:nvPr/>
          </p:nvCxnSpPr>
          <p:spPr>
            <a:xfrm flipH="1" flipV="1">
              <a:off x="3781333" y="3425376"/>
              <a:ext cx="1032152" cy="99021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96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GRAPH TERMINOLOGY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C81006-6B8B-C444-8645-13A4C114F570}"/>
              </a:ext>
            </a:extLst>
          </p:cNvPr>
          <p:cNvGrpSpPr/>
          <p:nvPr/>
        </p:nvGrpSpPr>
        <p:grpSpPr>
          <a:xfrm>
            <a:off x="6604995" y="1869888"/>
            <a:ext cx="2689817" cy="981220"/>
            <a:chOff x="6604995" y="1869888"/>
            <a:chExt cx="2689817" cy="981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FBED90-C8A4-564A-BE05-E3CBC20CD3AE}"/>
                    </a:ext>
                  </a:extLst>
                </p:cNvPr>
                <p:cNvSpPr/>
                <p:nvPr/>
              </p:nvSpPr>
              <p:spPr>
                <a:xfrm>
                  <a:off x="7310289" y="2339380"/>
                  <a:ext cx="1984523" cy="511728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egree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𝑓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=1</m:t>
                        </m:r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FBED90-C8A4-564A-BE05-E3CBC20CD3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289" y="2339380"/>
                  <a:ext cx="1984523" cy="51172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793FBDB-96BA-4D44-9F3C-0FC8A8E577EB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H="1" flipV="1">
              <a:off x="6604995" y="1869888"/>
              <a:ext cx="1697556" cy="469492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18CB48-05A3-B54A-8B2A-91667605AE19}"/>
              </a:ext>
            </a:extLst>
          </p:cNvPr>
          <p:cNvGrpSpPr/>
          <p:nvPr/>
        </p:nvGrpSpPr>
        <p:grpSpPr>
          <a:xfrm>
            <a:off x="1594053" y="3425377"/>
            <a:ext cx="1990156" cy="2611192"/>
            <a:chOff x="1594053" y="3425377"/>
            <a:chExt cx="1990156" cy="2611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8954EA7-012C-C94C-A607-6F2F4CB9B234}"/>
                    </a:ext>
                  </a:extLst>
                </p:cNvPr>
                <p:cNvSpPr/>
                <p:nvPr/>
              </p:nvSpPr>
              <p:spPr>
                <a:xfrm>
                  <a:off x="1594053" y="5524841"/>
                  <a:ext cx="1990156" cy="511728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degree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=4</m:t>
                        </m:r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8954EA7-012C-C94C-A607-6F2F4CB9B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4053" y="5524841"/>
                  <a:ext cx="1990156" cy="51172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C6E4173-5882-E243-9719-961A8B2E31AE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V="1">
              <a:off x="2589131" y="3425377"/>
              <a:ext cx="848151" cy="2099464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48F22A-42AE-E142-B5E4-43A301697E13}"/>
              </a:ext>
            </a:extLst>
          </p:cNvPr>
          <p:cNvGrpSpPr/>
          <p:nvPr/>
        </p:nvGrpSpPr>
        <p:grpSpPr>
          <a:xfrm>
            <a:off x="7296916" y="3537963"/>
            <a:ext cx="3747389" cy="511728"/>
            <a:chOff x="7296916" y="3537963"/>
            <a:chExt cx="3747389" cy="51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41AB75F-6A63-8843-8562-FEA401EF3AFA}"/>
                    </a:ext>
                  </a:extLst>
                </p:cNvPr>
                <p:cNvSpPr/>
                <p:nvPr/>
              </p:nvSpPr>
              <p:spPr>
                <a:xfrm>
                  <a:off x="7296916" y="3537963"/>
                  <a:ext cx="3747389" cy="511728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𝑒</m:t>
                      </m:r>
                    </m:oMath>
                  </a14:m>
                  <a:r>
                    <a:rPr lang="en-US" sz="2000" dirty="0">
                      <a:solidFill>
                        <a:schemeClr val="bg2"/>
                      </a:solidFill>
                      <a:latin typeface="Cordia New" panose="020B0304020202020204" pitchFamily="34" charset="-34"/>
                      <a:cs typeface="Cordia New" panose="020B0304020202020204" pitchFamily="34" charset="-34"/>
                    </a:rPr>
                    <a:t> is an example of a path</a:t>
                  </a:r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41AB75F-6A63-8843-8562-FEA401EF3A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916" y="3537963"/>
                  <a:ext cx="3747389" cy="511728"/>
                </a:xfrm>
                <a:prstGeom prst="rect">
                  <a:avLst/>
                </a:prstGeom>
                <a:blipFill>
                  <a:blip r:embed="rId19"/>
                  <a:stretch>
                    <a:fillRect b="-1219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F0ED97B-42A9-EF4C-93D8-E82C2BE3406B}"/>
                </a:ext>
              </a:extLst>
            </p:cNvPr>
            <p:cNvPicPr>
              <a:picLocks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268712" y="3886560"/>
              <a:ext cx="365760" cy="4571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DC73D8-3264-2E44-8F41-A4B8BAEDA845}"/>
              </a:ext>
            </a:extLst>
          </p:cNvPr>
          <p:cNvGrpSpPr/>
          <p:nvPr/>
        </p:nvGrpSpPr>
        <p:grpSpPr>
          <a:xfrm>
            <a:off x="3366027" y="1620616"/>
            <a:ext cx="3240521" cy="3210279"/>
            <a:chOff x="3366027" y="1620616"/>
            <a:chExt cx="3240521" cy="3210279"/>
          </a:xfrm>
        </p:grpSpPr>
        <p:sp>
          <p:nvSpPr>
            <p:cNvPr id="57" name="Freeform: Shape 4">
              <a:extLst>
                <a:ext uri="{FF2B5EF4-FFF2-40B4-BE49-F238E27FC236}">
                  <a16:creationId xmlns:a16="http://schemas.microsoft.com/office/drawing/2014/main" id="{1950A933-E717-1748-AD58-6EC0F6C78635}"/>
                </a:ext>
              </a:extLst>
            </p:cNvPr>
            <p:cNvSpPr/>
            <p:nvPr/>
          </p:nvSpPr>
          <p:spPr>
            <a:xfrm>
              <a:off x="3588649" y="2814531"/>
              <a:ext cx="2768367" cy="428229"/>
            </a:xfrm>
            <a:custGeom>
              <a:avLst/>
              <a:gdLst>
                <a:gd name="connsiteX0" fmla="*/ 0 w 2768367"/>
                <a:gd name="connsiteY0" fmla="*/ 419449 h 427838"/>
                <a:gd name="connsiteX1" fmla="*/ 1333850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449 h 427838"/>
                <a:gd name="connsiteX1" fmla="*/ 1400962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624 h 428013"/>
                <a:gd name="connsiteX1" fmla="*/ 1400962 w 2768367"/>
                <a:gd name="connsiteY1" fmla="*/ 175 h 428013"/>
                <a:gd name="connsiteX2" fmla="*/ 2768367 w 2768367"/>
                <a:gd name="connsiteY2" fmla="*/ 428013 h 428013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8367" h="428229">
                  <a:moveTo>
                    <a:pt x="0" y="419840"/>
                  </a:moveTo>
                  <a:cubicBezTo>
                    <a:pt x="466987" y="120633"/>
                    <a:pt x="810936" y="8779"/>
                    <a:pt x="1400962" y="391"/>
                  </a:cubicBezTo>
                  <a:cubicBezTo>
                    <a:pt x="1990988" y="-7997"/>
                    <a:pt x="2304176" y="117836"/>
                    <a:pt x="2768367" y="428229"/>
                  </a:cubicBezTo>
                </a:path>
              </a:pathLst>
            </a:cu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4CAF6B-5E66-9445-9433-EECA79DF4F7B}"/>
                </a:ext>
              </a:extLst>
            </p:cNvPr>
            <p:cNvCxnSpPr>
              <a:cxnSpLocks/>
              <a:stCxn id="63" idx="6"/>
              <a:endCxn id="68" idx="2"/>
            </p:cNvCxnSpPr>
            <p:nvPr/>
          </p:nvCxnSpPr>
          <p:spPr>
            <a:xfrm>
              <a:off x="5228791" y="1863897"/>
              <a:ext cx="889641" cy="598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61D6141-FD1F-984B-8276-D8FB8C765B7B}"/>
                </a:ext>
              </a:extLst>
            </p:cNvPr>
            <p:cNvCxnSpPr/>
            <p:nvPr/>
          </p:nvCxnSpPr>
          <p:spPr>
            <a:xfrm>
              <a:off x="4985510" y="4607195"/>
              <a:ext cx="137620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CC394C7-D1DA-C24C-8BA4-38044426FBAB}"/>
                </a:ext>
              </a:extLst>
            </p:cNvPr>
            <p:cNvCxnSpPr>
              <a:cxnSpLocks/>
              <a:stCxn id="67" idx="4"/>
              <a:endCxn id="64" idx="0"/>
            </p:cNvCxnSpPr>
            <p:nvPr/>
          </p:nvCxnSpPr>
          <p:spPr>
            <a:xfrm>
              <a:off x="4985510" y="3496632"/>
              <a:ext cx="1" cy="8477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10A9E4-979B-8E4E-8C05-A59A82550008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3852588" y="3253351"/>
              <a:ext cx="889641" cy="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BEC439C-A085-AE44-AAF1-9428C2504081}"/>
                </a:ext>
              </a:extLst>
            </p:cNvPr>
            <p:cNvSpPr/>
            <p:nvPr/>
          </p:nvSpPr>
          <p:spPr>
            <a:xfrm>
              <a:off x="4742230" y="1620616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C66752E-0E25-9546-A075-E4CB8766C99A}"/>
                </a:ext>
              </a:extLst>
            </p:cNvPr>
            <p:cNvSpPr/>
            <p:nvPr/>
          </p:nvSpPr>
          <p:spPr>
            <a:xfrm>
              <a:off x="4742230" y="4344334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F215AC3-7FD3-4C4F-8CC8-71940C409238}"/>
                </a:ext>
              </a:extLst>
            </p:cNvPr>
            <p:cNvSpPr/>
            <p:nvPr/>
          </p:nvSpPr>
          <p:spPr>
            <a:xfrm>
              <a:off x="6118434" y="301007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689724E-D911-A94E-B218-FE1B5FB20378}"/>
                </a:ext>
              </a:extLst>
            </p:cNvPr>
            <p:cNvSpPr/>
            <p:nvPr/>
          </p:nvSpPr>
          <p:spPr>
            <a:xfrm>
              <a:off x="3366027" y="3010070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3C66680-BA50-C74F-AB39-A8D03BF84D9B}"/>
                </a:ext>
              </a:extLst>
            </p:cNvPr>
            <p:cNvSpPr/>
            <p:nvPr/>
          </p:nvSpPr>
          <p:spPr>
            <a:xfrm>
              <a:off x="4742229" y="301007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0B32C5B-52FD-3241-B1A5-80179467847F}"/>
                </a:ext>
              </a:extLst>
            </p:cNvPr>
            <p:cNvSpPr/>
            <p:nvPr/>
          </p:nvSpPr>
          <p:spPr>
            <a:xfrm>
              <a:off x="6118432" y="1626605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f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5552C4D-7B69-D249-A5E3-799E01B583FB}"/>
                </a:ext>
              </a:extLst>
            </p:cNvPr>
            <p:cNvSpPr/>
            <p:nvPr/>
          </p:nvSpPr>
          <p:spPr>
            <a:xfrm>
              <a:off x="6119987" y="4338535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g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4363D5B-872C-4C4C-AC33-AB1995475628}"/>
                </a:ext>
              </a:extLst>
            </p:cNvPr>
            <p:cNvCxnSpPr>
              <a:cxnSpLocks/>
              <a:stCxn id="66" idx="7"/>
              <a:endCxn id="63" idx="3"/>
            </p:cNvCxnSpPr>
            <p:nvPr/>
          </p:nvCxnSpPr>
          <p:spPr>
            <a:xfrm flipV="1">
              <a:off x="3781333" y="2035922"/>
              <a:ext cx="1032152" cy="104540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A839ADE-6AB0-BA4F-91F4-9C3472014EE7}"/>
                </a:ext>
              </a:extLst>
            </p:cNvPr>
            <p:cNvCxnSpPr>
              <a:cxnSpLocks/>
              <a:stCxn id="65" idx="1"/>
              <a:endCxn id="63" idx="5"/>
            </p:cNvCxnSpPr>
            <p:nvPr/>
          </p:nvCxnSpPr>
          <p:spPr>
            <a:xfrm flipH="1" flipV="1">
              <a:off x="5157536" y="2035922"/>
              <a:ext cx="1032153" cy="104540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079C7A-26DD-0A4D-AF8B-A731CA030477}"/>
                </a:ext>
              </a:extLst>
            </p:cNvPr>
            <p:cNvCxnSpPr>
              <a:cxnSpLocks/>
              <a:stCxn id="65" idx="3"/>
              <a:endCxn id="64" idx="7"/>
            </p:cNvCxnSpPr>
            <p:nvPr/>
          </p:nvCxnSpPr>
          <p:spPr>
            <a:xfrm flipH="1">
              <a:off x="5157536" y="3425377"/>
              <a:ext cx="1032153" cy="99021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84D0159-8854-1549-BDF7-A66C1CE35A7E}"/>
                </a:ext>
              </a:extLst>
            </p:cNvPr>
            <p:cNvCxnSpPr>
              <a:cxnSpLocks/>
              <a:stCxn id="64" idx="1"/>
              <a:endCxn id="66" idx="5"/>
            </p:cNvCxnSpPr>
            <p:nvPr/>
          </p:nvCxnSpPr>
          <p:spPr>
            <a:xfrm flipH="1" flipV="1">
              <a:off x="3781333" y="3425376"/>
              <a:ext cx="1032152" cy="99021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967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GRAPH TERMINOLOGY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C81006-6B8B-C444-8645-13A4C114F570}"/>
              </a:ext>
            </a:extLst>
          </p:cNvPr>
          <p:cNvGrpSpPr/>
          <p:nvPr/>
        </p:nvGrpSpPr>
        <p:grpSpPr>
          <a:xfrm>
            <a:off x="6604995" y="1869888"/>
            <a:ext cx="2689817" cy="981220"/>
            <a:chOff x="6604995" y="1869888"/>
            <a:chExt cx="2689817" cy="981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FBED90-C8A4-564A-BE05-E3CBC20CD3AE}"/>
                    </a:ext>
                  </a:extLst>
                </p:cNvPr>
                <p:cNvSpPr/>
                <p:nvPr/>
              </p:nvSpPr>
              <p:spPr>
                <a:xfrm>
                  <a:off x="7310289" y="2339380"/>
                  <a:ext cx="1984523" cy="511728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egree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𝑓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=1</m:t>
                        </m:r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FBED90-C8A4-564A-BE05-E3CBC20CD3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289" y="2339380"/>
                  <a:ext cx="1984523" cy="51172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793FBDB-96BA-4D44-9F3C-0FC8A8E577EB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H="1" flipV="1">
              <a:off x="6604995" y="1869888"/>
              <a:ext cx="1697556" cy="469492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18CB48-05A3-B54A-8B2A-91667605AE19}"/>
              </a:ext>
            </a:extLst>
          </p:cNvPr>
          <p:cNvGrpSpPr/>
          <p:nvPr/>
        </p:nvGrpSpPr>
        <p:grpSpPr>
          <a:xfrm>
            <a:off x="1594053" y="3425377"/>
            <a:ext cx="1990156" cy="2611192"/>
            <a:chOff x="1594053" y="3425377"/>
            <a:chExt cx="1990156" cy="2611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8954EA7-012C-C94C-A607-6F2F4CB9B234}"/>
                    </a:ext>
                  </a:extLst>
                </p:cNvPr>
                <p:cNvSpPr/>
                <p:nvPr/>
              </p:nvSpPr>
              <p:spPr>
                <a:xfrm>
                  <a:off x="1594053" y="5524841"/>
                  <a:ext cx="1990156" cy="511728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degree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=4</m:t>
                        </m:r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8954EA7-012C-C94C-A607-6F2F4CB9B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4053" y="5524841"/>
                  <a:ext cx="1990156" cy="51172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C6E4173-5882-E243-9719-961A8B2E31AE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V="1">
              <a:off x="2589131" y="3425377"/>
              <a:ext cx="848151" cy="2099464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6B98C3-1776-B444-981A-55349D4D7238}"/>
              </a:ext>
            </a:extLst>
          </p:cNvPr>
          <p:cNvGrpSpPr/>
          <p:nvPr/>
        </p:nvGrpSpPr>
        <p:grpSpPr>
          <a:xfrm>
            <a:off x="5758158" y="5005822"/>
            <a:ext cx="5704884" cy="511728"/>
            <a:chOff x="5758158" y="5005822"/>
            <a:chExt cx="5704884" cy="51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00A0029-5568-0645-B3F4-692BF2B2048F}"/>
                    </a:ext>
                  </a:extLst>
                </p:cNvPr>
                <p:cNvSpPr/>
                <p:nvPr/>
              </p:nvSpPr>
              <p:spPr>
                <a:xfrm>
                  <a:off x="5758158" y="5005822"/>
                  <a:ext cx="5704884" cy="511728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𝑐</m:t>
                      </m:r>
                    </m:oMath>
                  </a14:m>
                  <a:r>
                    <a:rPr lang="en-US" sz="2000" dirty="0">
                      <a:solidFill>
                        <a:schemeClr val="bg2"/>
                      </a:solidFill>
                      <a:latin typeface="Cordia New" panose="020B0304020202020204" pitchFamily="34" charset="-34"/>
                      <a:cs typeface="Cordia New" panose="020B0304020202020204" pitchFamily="34" charset="-34"/>
                    </a:rPr>
                    <a:t> is an example of a simple path of length 3</a:t>
                  </a:r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00A0029-5568-0645-B3F4-692BF2B20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8158" y="5005822"/>
                  <a:ext cx="5704884" cy="511728"/>
                </a:xfrm>
                <a:prstGeom prst="rect">
                  <a:avLst/>
                </a:prstGeom>
                <a:blipFill>
                  <a:blip r:embed="rId17"/>
                  <a:stretch>
                    <a:fillRect b="-1219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F253580-BB4D-424C-B581-79F4DB9E9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0" y="5365154"/>
              <a:ext cx="876300" cy="52978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DC73D8-3264-2E44-8F41-A4B8BAEDA845}"/>
              </a:ext>
            </a:extLst>
          </p:cNvPr>
          <p:cNvGrpSpPr/>
          <p:nvPr/>
        </p:nvGrpSpPr>
        <p:grpSpPr>
          <a:xfrm>
            <a:off x="3366027" y="1620616"/>
            <a:ext cx="3240521" cy="3210279"/>
            <a:chOff x="3366027" y="1620616"/>
            <a:chExt cx="3240521" cy="3210279"/>
          </a:xfrm>
        </p:grpSpPr>
        <p:sp>
          <p:nvSpPr>
            <p:cNvPr id="57" name="Freeform: Shape 4">
              <a:extLst>
                <a:ext uri="{FF2B5EF4-FFF2-40B4-BE49-F238E27FC236}">
                  <a16:creationId xmlns:a16="http://schemas.microsoft.com/office/drawing/2014/main" id="{1950A933-E717-1748-AD58-6EC0F6C78635}"/>
                </a:ext>
              </a:extLst>
            </p:cNvPr>
            <p:cNvSpPr/>
            <p:nvPr/>
          </p:nvSpPr>
          <p:spPr>
            <a:xfrm>
              <a:off x="3588649" y="2814531"/>
              <a:ext cx="2768367" cy="428229"/>
            </a:xfrm>
            <a:custGeom>
              <a:avLst/>
              <a:gdLst>
                <a:gd name="connsiteX0" fmla="*/ 0 w 2768367"/>
                <a:gd name="connsiteY0" fmla="*/ 419449 h 427838"/>
                <a:gd name="connsiteX1" fmla="*/ 1333850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449 h 427838"/>
                <a:gd name="connsiteX1" fmla="*/ 1400962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624 h 428013"/>
                <a:gd name="connsiteX1" fmla="*/ 1400962 w 2768367"/>
                <a:gd name="connsiteY1" fmla="*/ 175 h 428013"/>
                <a:gd name="connsiteX2" fmla="*/ 2768367 w 2768367"/>
                <a:gd name="connsiteY2" fmla="*/ 428013 h 428013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8367" h="428229">
                  <a:moveTo>
                    <a:pt x="0" y="419840"/>
                  </a:moveTo>
                  <a:cubicBezTo>
                    <a:pt x="466987" y="120633"/>
                    <a:pt x="810936" y="8779"/>
                    <a:pt x="1400962" y="391"/>
                  </a:cubicBezTo>
                  <a:cubicBezTo>
                    <a:pt x="1990988" y="-7997"/>
                    <a:pt x="2304176" y="117836"/>
                    <a:pt x="2768367" y="428229"/>
                  </a:cubicBezTo>
                </a:path>
              </a:pathLst>
            </a:cu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4CAF6B-5E66-9445-9433-EECA79DF4F7B}"/>
                </a:ext>
              </a:extLst>
            </p:cNvPr>
            <p:cNvCxnSpPr>
              <a:cxnSpLocks/>
              <a:stCxn id="63" idx="6"/>
              <a:endCxn id="68" idx="2"/>
            </p:cNvCxnSpPr>
            <p:nvPr/>
          </p:nvCxnSpPr>
          <p:spPr>
            <a:xfrm>
              <a:off x="5228791" y="1863897"/>
              <a:ext cx="889641" cy="598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61D6141-FD1F-984B-8276-D8FB8C765B7B}"/>
                </a:ext>
              </a:extLst>
            </p:cNvPr>
            <p:cNvCxnSpPr/>
            <p:nvPr/>
          </p:nvCxnSpPr>
          <p:spPr>
            <a:xfrm>
              <a:off x="4985510" y="4607195"/>
              <a:ext cx="137620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CC394C7-D1DA-C24C-8BA4-38044426FBAB}"/>
                </a:ext>
              </a:extLst>
            </p:cNvPr>
            <p:cNvCxnSpPr>
              <a:cxnSpLocks/>
              <a:stCxn id="67" idx="4"/>
              <a:endCxn id="64" idx="0"/>
            </p:cNvCxnSpPr>
            <p:nvPr/>
          </p:nvCxnSpPr>
          <p:spPr>
            <a:xfrm>
              <a:off x="4985510" y="3496632"/>
              <a:ext cx="1" cy="8477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10A9E4-979B-8E4E-8C05-A59A82550008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3852588" y="3253351"/>
              <a:ext cx="889641" cy="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BEC439C-A085-AE44-AAF1-9428C2504081}"/>
                </a:ext>
              </a:extLst>
            </p:cNvPr>
            <p:cNvSpPr/>
            <p:nvPr/>
          </p:nvSpPr>
          <p:spPr>
            <a:xfrm>
              <a:off x="4742230" y="1620616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C66752E-0E25-9546-A075-E4CB8766C99A}"/>
                </a:ext>
              </a:extLst>
            </p:cNvPr>
            <p:cNvSpPr/>
            <p:nvPr/>
          </p:nvSpPr>
          <p:spPr>
            <a:xfrm>
              <a:off x="4742230" y="4344334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F215AC3-7FD3-4C4F-8CC8-71940C409238}"/>
                </a:ext>
              </a:extLst>
            </p:cNvPr>
            <p:cNvSpPr/>
            <p:nvPr/>
          </p:nvSpPr>
          <p:spPr>
            <a:xfrm>
              <a:off x="6118434" y="301007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689724E-D911-A94E-B218-FE1B5FB20378}"/>
                </a:ext>
              </a:extLst>
            </p:cNvPr>
            <p:cNvSpPr/>
            <p:nvPr/>
          </p:nvSpPr>
          <p:spPr>
            <a:xfrm>
              <a:off x="3366027" y="3010070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3C66680-BA50-C74F-AB39-A8D03BF84D9B}"/>
                </a:ext>
              </a:extLst>
            </p:cNvPr>
            <p:cNvSpPr/>
            <p:nvPr/>
          </p:nvSpPr>
          <p:spPr>
            <a:xfrm>
              <a:off x="4742229" y="301007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0B32C5B-52FD-3241-B1A5-80179467847F}"/>
                </a:ext>
              </a:extLst>
            </p:cNvPr>
            <p:cNvSpPr/>
            <p:nvPr/>
          </p:nvSpPr>
          <p:spPr>
            <a:xfrm>
              <a:off x="6118432" y="1626605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f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5552C4D-7B69-D249-A5E3-799E01B583FB}"/>
                </a:ext>
              </a:extLst>
            </p:cNvPr>
            <p:cNvSpPr/>
            <p:nvPr/>
          </p:nvSpPr>
          <p:spPr>
            <a:xfrm>
              <a:off x="6119987" y="4338535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g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4363D5B-872C-4C4C-AC33-AB1995475628}"/>
                </a:ext>
              </a:extLst>
            </p:cNvPr>
            <p:cNvCxnSpPr>
              <a:cxnSpLocks/>
              <a:stCxn id="66" idx="7"/>
              <a:endCxn id="63" idx="3"/>
            </p:cNvCxnSpPr>
            <p:nvPr/>
          </p:nvCxnSpPr>
          <p:spPr>
            <a:xfrm flipV="1">
              <a:off x="3781333" y="2035922"/>
              <a:ext cx="1032152" cy="104540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A839ADE-6AB0-BA4F-91F4-9C3472014EE7}"/>
                </a:ext>
              </a:extLst>
            </p:cNvPr>
            <p:cNvCxnSpPr>
              <a:cxnSpLocks/>
              <a:stCxn id="65" idx="1"/>
              <a:endCxn id="63" idx="5"/>
            </p:cNvCxnSpPr>
            <p:nvPr/>
          </p:nvCxnSpPr>
          <p:spPr>
            <a:xfrm flipH="1" flipV="1">
              <a:off x="5157536" y="2035922"/>
              <a:ext cx="1032153" cy="104540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079C7A-26DD-0A4D-AF8B-A731CA030477}"/>
                </a:ext>
              </a:extLst>
            </p:cNvPr>
            <p:cNvCxnSpPr>
              <a:cxnSpLocks/>
              <a:stCxn id="65" idx="3"/>
              <a:endCxn id="64" idx="7"/>
            </p:cNvCxnSpPr>
            <p:nvPr/>
          </p:nvCxnSpPr>
          <p:spPr>
            <a:xfrm flipH="1">
              <a:off x="5157536" y="3425377"/>
              <a:ext cx="1032153" cy="99021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84D0159-8854-1549-BDF7-A66C1CE35A7E}"/>
                </a:ext>
              </a:extLst>
            </p:cNvPr>
            <p:cNvCxnSpPr>
              <a:cxnSpLocks/>
              <a:stCxn id="64" idx="1"/>
              <a:endCxn id="66" idx="5"/>
            </p:cNvCxnSpPr>
            <p:nvPr/>
          </p:nvCxnSpPr>
          <p:spPr>
            <a:xfrm flipH="1" flipV="1">
              <a:off x="3781333" y="3425376"/>
              <a:ext cx="1032152" cy="99021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8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GRAPH TERMINOLOGY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C81006-6B8B-C444-8645-13A4C114F570}"/>
              </a:ext>
            </a:extLst>
          </p:cNvPr>
          <p:cNvGrpSpPr/>
          <p:nvPr/>
        </p:nvGrpSpPr>
        <p:grpSpPr>
          <a:xfrm>
            <a:off x="6604995" y="1869888"/>
            <a:ext cx="2689817" cy="981220"/>
            <a:chOff x="6604995" y="1869888"/>
            <a:chExt cx="2689817" cy="981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FBED90-C8A4-564A-BE05-E3CBC20CD3AE}"/>
                    </a:ext>
                  </a:extLst>
                </p:cNvPr>
                <p:cNvSpPr/>
                <p:nvPr/>
              </p:nvSpPr>
              <p:spPr>
                <a:xfrm>
                  <a:off x="7310289" y="2339380"/>
                  <a:ext cx="1984523" cy="511728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egree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𝑓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=1</m:t>
                        </m:r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FBED90-C8A4-564A-BE05-E3CBC20CD3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289" y="2339380"/>
                  <a:ext cx="1984523" cy="51172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793FBDB-96BA-4D44-9F3C-0FC8A8E577EB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H="1" flipV="1">
              <a:off x="6604995" y="1869888"/>
              <a:ext cx="1697556" cy="469492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18CB48-05A3-B54A-8B2A-91667605AE19}"/>
              </a:ext>
            </a:extLst>
          </p:cNvPr>
          <p:cNvGrpSpPr/>
          <p:nvPr/>
        </p:nvGrpSpPr>
        <p:grpSpPr>
          <a:xfrm>
            <a:off x="1594053" y="3425377"/>
            <a:ext cx="1990156" cy="2611192"/>
            <a:chOff x="1594053" y="3425377"/>
            <a:chExt cx="1990156" cy="2611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8954EA7-012C-C94C-A607-6F2F4CB9B234}"/>
                    </a:ext>
                  </a:extLst>
                </p:cNvPr>
                <p:cNvSpPr/>
                <p:nvPr/>
              </p:nvSpPr>
              <p:spPr>
                <a:xfrm>
                  <a:off x="1594053" y="5524841"/>
                  <a:ext cx="1990156" cy="511728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degree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=4</m:t>
                        </m:r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8954EA7-012C-C94C-A607-6F2F4CB9B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4053" y="5524841"/>
                  <a:ext cx="1990156" cy="51172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C6E4173-5882-E243-9719-961A8B2E31AE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V="1">
              <a:off x="2589131" y="3425377"/>
              <a:ext cx="848151" cy="2099464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BA98F2-9987-D844-A3FE-7726162F9D7A}"/>
              </a:ext>
            </a:extLst>
          </p:cNvPr>
          <p:cNvGrpSpPr/>
          <p:nvPr/>
        </p:nvGrpSpPr>
        <p:grpSpPr>
          <a:xfrm>
            <a:off x="5001059" y="5860522"/>
            <a:ext cx="6461983" cy="511728"/>
            <a:chOff x="5001059" y="5860522"/>
            <a:chExt cx="6461983" cy="51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669C9103-7304-F747-A511-8CDF2976E98C}"/>
                    </a:ext>
                  </a:extLst>
                </p:cNvPr>
                <p:cNvSpPr/>
                <p:nvPr/>
              </p:nvSpPr>
              <p:spPr>
                <a:xfrm>
                  <a:off x="5001059" y="5860522"/>
                  <a:ext cx="6461983" cy="511728"/>
                </a:xfrm>
                <a:prstGeom prst="rect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𝑐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𝑏</m:t>
                      </m:r>
                    </m:oMath>
                  </a14:m>
                  <a:r>
                    <a:rPr lang="en-US" sz="2000" dirty="0">
                      <a:solidFill>
                        <a:schemeClr val="bg2"/>
                      </a:solidFill>
                      <a:latin typeface="Cordia New" panose="020B0304020202020204" pitchFamily="34" charset="-34"/>
                      <a:cs typeface="Cordia New" panose="020B0304020202020204" pitchFamily="34" charset="-34"/>
                    </a:rPr>
                    <a:t> is a cycle but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𝑏</m:t>
                      </m:r>
                    </m:oMath>
                  </a14:m>
                  <a:r>
                    <a:rPr lang="en-US" sz="2000" dirty="0">
                      <a:solidFill>
                        <a:schemeClr val="bg2"/>
                      </a:solidFill>
                      <a:latin typeface="Cordia New" panose="020B0304020202020204" pitchFamily="34" charset="-34"/>
                      <a:cs typeface="Cordia New" panose="020B0304020202020204" pitchFamily="34" charset="-34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𝑒</m:t>
                      </m:r>
                    </m:oMath>
                  </a14:m>
                  <a:r>
                    <a:rPr lang="en-US" sz="2000" dirty="0">
                      <a:solidFill>
                        <a:schemeClr val="bg2"/>
                      </a:solidFill>
                      <a:latin typeface="Cordia New" panose="020B0304020202020204" pitchFamily="34" charset="-34"/>
                      <a:cs typeface="Cordia New" panose="020B0304020202020204" pitchFamily="34" charset="-34"/>
                    </a:rPr>
                    <a:t> are not cycles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669C9103-7304-F747-A511-8CDF2976E9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059" y="5860522"/>
                  <a:ext cx="6461983" cy="511728"/>
                </a:xfrm>
                <a:prstGeom prst="rect">
                  <a:avLst/>
                </a:prstGeom>
                <a:blipFill>
                  <a:blip r:embed="rId20"/>
                  <a:stretch>
                    <a:fillRect b="-9524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D9096DB-88D9-D647-941A-6786D8554280}"/>
                </a:ext>
              </a:extLst>
            </p:cNvPr>
            <p:cNvPicPr>
              <a:picLocks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856412" y="6202516"/>
              <a:ext cx="457200" cy="45884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DC73D8-3264-2E44-8F41-A4B8BAEDA845}"/>
              </a:ext>
            </a:extLst>
          </p:cNvPr>
          <p:cNvGrpSpPr/>
          <p:nvPr/>
        </p:nvGrpSpPr>
        <p:grpSpPr>
          <a:xfrm>
            <a:off x="3366027" y="1620616"/>
            <a:ext cx="3240521" cy="3210279"/>
            <a:chOff x="3366027" y="1620616"/>
            <a:chExt cx="3240521" cy="3210279"/>
          </a:xfrm>
        </p:grpSpPr>
        <p:sp>
          <p:nvSpPr>
            <p:cNvPr id="57" name="Freeform: Shape 4">
              <a:extLst>
                <a:ext uri="{FF2B5EF4-FFF2-40B4-BE49-F238E27FC236}">
                  <a16:creationId xmlns:a16="http://schemas.microsoft.com/office/drawing/2014/main" id="{1950A933-E717-1748-AD58-6EC0F6C78635}"/>
                </a:ext>
              </a:extLst>
            </p:cNvPr>
            <p:cNvSpPr/>
            <p:nvPr/>
          </p:nvSpPr>
          <p:spPr>
            <a:xfrm>
              <a:off x="3588649" y="2814531"/>
              <a:ext cx="2768367" cy="428229"/>
            </a:xfrm>
            <a:custGeom>
              <a:avLst/>
              <a:gdLst>
                <a:gd name="connsiteX0" fmla="*/ 0 w 2768367"/>
                <a:gd name="connsiteY0" fmla="*/ 419449 h 427838"/>
                <a:gd name="connsiteX1" fmla="*/ 1333850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449 h 427838"/>
                <a:gd name="connsiteX1" fmla="*/ 1400962 w 2768367"/>
                <a:gd name="connsiteY1" fmla="*/ 0 h 427838"/>
                <a:gd name="connsiteX2" fmla="*/ 2768367 w 2768367"/>
                <a:gd name="connsiteY2" fmla="*/ 427838 h 427838"/>
                <a:gd name="connsiteX0" fmla="*/ 0 w 2768367"/>
                <a:gd name="connsiteY0" fmla="*/ 419624 h 428013"/>
                <a:gd name="connsiteX1" fmla="*/ 1400962 w 2768367"/>
                <a:gd name="connsiteY1" fmla="*/ 175 h 428013"/>
                <a:gd name="connsiteX2" fmla="*/ 2768367 w 2768367"/>
                <a:gd name="connsiteY2" fmla="*/ 428013 h 428013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  <a:gd name="connsiteX0" fmla="*/ 0 w 2768367"/>
                <a:gd name="connsiteY0" fmla="*/ 419840 h 428229"/>
                <a:gd name="connsiteX1" fmla="*/ 1400962 w 2768367"/>
                <a:gd name="connsiteY1" fmla="*/ 391 h 428229"/>
                <a:gd name="connsiteX2" fmla="*/ 2768367 w 2768367"/>
                <a:gd name="connsiteY2" fmla="*/ 428229 h 42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8367" h="428229">
                  <a:moveTo>
                    <a:pt x="0" y="419840"/>
                  </a:moveTo>
                  <a:cubicBezTo>
                    <a:pt x="466987" y="120633"/>
                    <a:pt x="810936" y="8779"/>
                    <a:pt x="1400962" y="391"/>
                  </a:cubicBezTo>
                  <a:cubicBezTo>
                    <a:pt x="1990988" y="-7997"/>
                    <a:pt x="2304176" y="117836"/>
                    <a:pt x="2768367" y="428229"/>
                  </a:cubicBezTo>
                </a:path>
              </a:pathLst>
            </a:cu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4CAF6B-5E66-9445-9433-EECA79DF4F7B}"/>
                </a:ext>
              </a:extLst>
            </p:cNvPr>
            <p:cNvCxnSpPr>
              <a:cxnSpLocks/>
              <a:stCxn id="63" idx="6"/>
              <a:endCxn id="68" idx="2"/>
            </p:cNvCxnSpPr>
            <p:nvPr/>
          </p:nvCxnSpPr>
          <p:spPr>
            <a:xfrm>
              <a:off x="5228791" y="1863897"/>
              <a:ext cx="889641" cy="598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61D6141-FD1F-984B-8276-D8FB8C765B7B}"/>
                </a:ext>
              </a:extLst>
            </p:cNvPr>
            <p:cNvCxnSpPr/>
            <p:nvPr/>
          </p:nvCxnSpPr>
          <p:spPr>
            <a:xfrm>
              <a:off x="4985510" y="4607195"/>
              <a:ext cx="137620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CC394C7-D1DA-C24C-8BA4-38044426FBAB}"/>
                </a:ext>
              </a:extLst>
            </p:cNvPr>
            <p:cNvCxnSpPr>
              <a:cxnSpLocks/>
              <a:stCxn id="67" idx="4"/>
              <a:endCxn id="64" idx="0"/>
            </p:cNvCxnSpPr>
            <p:nvPr/>
          </p:nvCxnSpPr>
          <p:spPr>
            <a:xfrm>
              <a:off x="4985510" y="3496632"/>
              <a:ext cx="1" cy="8477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10A9E4-979B-8E4E-8C05-A59A82550008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3852588" y="3253351"/>
              <a:ext cx="889641" cy="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BEC439C-A085-AE44-AAF1-9428C2504081}"/>
                </a:ext>
              </a:extLst>
            </p:cNvPr>
            <p:cNvSpPr/>
            <p:nvPr/>
          </p:nvSpPr>
          <p:spPr>
            <a:xfrm>
              <a:off x="4742230" y="1620616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e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C66752E-0E25-9546-A075-E4CB8766C99A}"/>
                </a:ext>
              </a:extLst>
            </p:cNvPr>
            <p:cNvSpPr/>
            <p:nvPr/>
          </p:nvSpPr>
          <p:spPr>
            <a:xfrm>
              <a:off x="4742230" y="4344334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d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F215AC3-7FD3-4C4F-8CC8-71940C409238}"/>
                </a:ext>
              </a:extLst>
            </p:cNvPr>
            <p:cNvSpPr/>
            <p:nvPr/>
          </p:nvSpPr>
          <p:spPr>
            <a:xfrm>
              <a:off x="6118434" y="301007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c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689724E-D911-A94E-B218-FE1B5FB20378}"/>
                </a:ext>
              </a:extLst>
            </p:cNvPr>
            <p:cNvSpPr/>
            <p:nvPr/>
          </p:nvSpPr>
          <p:spPr>
            <a:xfrm>
              <a:off x="3366027" y="3010070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b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3C66680-BA50-C74F-AB39-A8D03BF84D9B}"/>
                </a:ext>
              </a:extLst>
            </p:cNvPr>
            <p:cNvSpPr/>
            <p:nvPr/>
          </p:nvSpPr>
          <p:spPr>
            <a:xfrm>
              <a:off x="4742229" y="3010071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0B32C5B-52FD-3241-B1A5-80179467847F}"/>
                </a:ext>
              </a:extLst>
            </p:cNvPr>
            <p:cNvSpPr/>
            <p:nvPr/>
          </p:nvSpPr>
          <p:spPr>
            <a:xfrm>
              <a:off x="6118432" y="1626605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f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5552C4D-7B69-D249-A5E3-799E01B583FB}"/>
                </a:ext>
              </a:extLst>
            </p:cNvPr>
            <p:cNvSpPr/>
            <p:nvPr/>
          </p:nvSpPr>
          <p:spPr>
            <a:xfrm>
              <a:off x="6119987" y="4338535"/>
              <a:ext cx="486561" cy="48656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g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4363D5B-872C-4C4C-AC33-AB1995475628}"/>
                </a:ext>
              </a:extLst>
            </p:cNvPr>
            <p:cNvCxnSpPr>
              <a:cxnSpLocks/>
              <a:stCxn id="66" idx="7"/>
              <a:endCxn id="63" idx="3"/>
            </p:cNvCxnSpPr>
            <p:nvPr/>
          </p:nvCxnSpPr>
          <p:spPr>
            <a:xfrm flipV="1">
              <a:off x="3781333" y="2035922"/>
              <a:ext cx="1032152" cy="104540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A839ADE-6AB0-BA4F-91F4-9C3472014EE7}"/>
                </a:ext>
              </a:extLst>
            </p:cNvPr>
            <p:cNvCxnSpPr>
              <a:cxnSpLocks/>
              <a:stCxn id="65" idx="1"/>
              <a:endCxn id="63" idx="5"/>
            </p:cNvCxnSpPr>
            <p:nvPr/>
          </p:nvCxnSpPr>
          <p:spPr>
            <a:xfrm flipH="1" flipV="1">
              <a:off x="5157536" y="2035922"/>
              <a:ext cx="1032153" cy="104540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079C7A-26DD-0A4D-AF8B-A731CA030477}"/>
                </a:ext>
              </a:extLst>
            </p:cNvPr>
            <p:cNvCxnSpPr>
              <a:cxnSpLocks/>
              <a:stCxn id="65" idx="3"/>
              <a:endCxn id="64" idx="7"/>
            </p:cNvCxnSpPr>
            <p:nvPr/>
          </p:nvCxnSpPr>
          <p:spPr>
            <a:xfrm flipH="1">
              <a:off x="5157536" y="3425377"/>
              <a:ext cx="1032153" cy="99021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84D0159-8854-1549-BDF7-A66C1CE35A7E}"/>
                </a:ext>
              </a:extLst>
            </p:cNvPr>
            <p:cNvCxnSpPr>
              <a:cxnSpLocks/>
              <a:stCxn id="64" idx="1"/>
              <a:endCxn id="66" idx="5"/>
            </p:cNvCxnSpPr>
            <p:nvPr/>
          </p:nvCxnSpPr>
          <p:spPr>
            <a:xfrm flipH="1" flipV="1">
              <a:off x="3781333" y="3425376"/>
              <a:ext cx="1032152" cy="99021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CONNECTED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Two vertices are connected if there is a (simple) path between them.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Being connected is an equivalence relation (recall from CIT 592):</a:t>
                </a:r>
              </a:p>
              <a:p>
                <a:pPr marL="971550" lvl="1" indent="-285750"/>
                <a:r>
                  <a:rPr lang="en-US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Reflexive: Every vertex has a path of length 0 to itself.</a:t>
                </a:r>
              </a:p>
              <a:p>
                <a:pPr lvl="1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971550" lvl="1" indent="-285750">
                  <a:spcBef>
                    <a:spcPts val="0"/>
                  </a:spcBef>
                </a:pPr>
                <a:r>
                  <a:rPr lang="en-US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Symmetric: If there is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then reverse it to get a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path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(only works in undirected graphs)</a:t>
                </a:r>
                <a:b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971550" lvl="1" indent="-285750">
                  <a:spcBef>
                    <a:spcPts val="0"/>
                  </a:spcBef>
                </a:pPr>
                <a:r>
                  <a:rPr lang="en-US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Transitive: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If</a:t>
                </a:r>
                <a:r>
                  <a:rPr lang="en-US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there is a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a path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then the paths can be concatenated to make a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</a:t>
                </a:r>
                <a:r>
                  <a:rPr lang="en-US" dirty="0">
                    <a:solidFill>
                      <a:schemeClr val="bg1"/>
                    </a:solidFill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 If this path is not simple, we can remove cycles to make it simple.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4"/>
                <a:stretch>
                  <a:fillRect l="-724" t="-261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36510F-E5CA-BA44-92D8-7E7E738B28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65412" y="1995733"/>
            <a:ext cx="1020018" cy="61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23ED3C-61BC-4A4A-BDDD-AE4C7AB034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02124" y="2442992"/>
            <a:ext cx="1749287" cy="10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6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</TotalTime>
  <Words>832</Words>
  <Application>Microsoft Macintosh PowerPoint</Application>
  <PresentationFormat>Custom</PresentationFormat>
  <Paragraphs>162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Open Sans</vt:lpstr>
      <vt:lpstr>Office Theme</vt:lpstr>
      <vt:lpstr>CIT 596 MODULE 6.1</vt:lpstr>
      <vt:lpstr>GRAPHS</vt:lpstr>
      <vt:lpstr>GRAPHS</vt:lpstr>
      <vt:lpstr>EXAMPLE</vt:lpstr>
      <vt:lpstr>GRAPH TERMINOLOGY</vt:lpstr>
      <vt:lpstr>GRAPH TERMINOLOGY</vt:lpstr>
      <vt:lpstr>GRAPH TERMINOLOGY</vt:lpstr>
      <vt:lpstr>GRAPH TERMINOLOGY</vt:lpstr>
      <vt:lpstr>CONNECTED</vt:lpstr>
      <vt:lpstr>GRAPHS: CONNECTED, ACYCLIC</vt:lpstr>
      <vt:lpstr>NUMBER OF VERTICES AND EDGES</vt:lpstr>
      <vt:lpstr>BASIC PROPERTIES OF TREES</vt:lpstr>
      <vt:lpstr>BASIC PROPERTIES OF TREES</vt:lpstr>
      <vt:lpstr>TREES – ROOTED AND UNROOTED</vt:lpstr>
      <vt:lpstr>TREE PROPERTIES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169</cp:revision>
  <cp:lastPrinted>2019-03-11T18:22:43Z</cp:lastPrinted>
  <dcterms:created xsi:type="dcterms:W3CDTF">2019-03-06T22:16:45Z</dcterms:created>
  <dcterms:modified xsi:type="dcterms:W3CDTF">2019-04-07T13:45:34Z</dcterms:modified>
</cp:coreProperties>
</file>