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67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5" r:id="rId11"/>
    <p:sldId id="294" r:id="rId12"/>
    <p:sldId id="293" r:id="rId1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Jon Sammut" initials="AJS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25D"/>
    <a:srgbClr val="092820"/>
    <a:srgbClr val="274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9" autoAdjust="0"/>
    <p:restoredTop sz="94626" autoAdjust="0"/>
  </p:normalViewPr>
  <p:slideViewPr>
    <p:cSldViewPr>
      <p:cViewPr varScale="1">
        <p:scale>
          <a:sx n="115" d="100"/>
          <a:sy n="115" d="100"/>
        </p:scale>
        <p:origin x="720" y="1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4/7/19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4/7/19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E34-DE42-854D-BBB7-E07567F78077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CC2-9AE2-EB45-83C4-753CA740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8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9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8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6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9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4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34.xml"/><Relationship Id="rId12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customXml" Target="../ink/ink36.xml"/><Relationship Id="rId5" Type="http://schemas.openxmlformats.org/officeDocument/2006/relationships/customXml" Target="../ink/ink33.xml"/><Relationship Id="rId10" Type="http://schemas.openxmlformats.org/officeDocument/2006/relationships/image" Target="../media/image150.png"/><Relationship Id="rId4" Type="http://schemas.openxmlformats.org/officeDocument/2006/relationships/image" Target="../media/image5.png"/><Relationship Id="rId9" Type="http://schemas.openxmlformats.org/officeDocument/2006/relationships/customXml" Target="../ink/ink3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38.xml"/><Relationship Id="rId12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40.xml"/><Relationship Id="rId5" Type="http://schemas.openxmlformats.org/officeDocument/2006/relationships/customXml" Target="../ink/ink37.xml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customXml" Target="../ink/ink3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10.pn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12" Type="http://schemas.openxmlformats.org/officeDocument/2006/relationships/customXml" Target="../ink/ink4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customXml" Target="../ink/ink43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12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6.xml"/><Relationship Id="rId12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12" Type="http://schemas.openxmlformats.org/officeDocument/2006/relationships/customXml" Target="../ink/ink1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customXml" Target="../ink/ink11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14.xml"/><Relationship Id="rId12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customXml" Target="../ink/ink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12" Type="http://schemas.openxmlformats.org/officeDocument/2006/relationships/customXml" Target="../ink/ink2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customXml" Target="../ink/ink19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22.xml"/><Relationship Id="rId12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24.xml"/><Relationship Id="rId5" Type="http://schemas.openxmlformats.org/officeDocument/2006/relationships/customXml" Target="../ink/ink21.xml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customXml" Target="../ink/ink23.xml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12" Type="http://schemas.openxmlformats.org/officeDocument/2006/relationships/customXml" Target="../ink/ink2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customXml" Target="../ink/ink27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30.xml"/><Relationship Id="rId12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32.xml"/><Relationship Id="rId5" Type="http://schemas.openxmlformats.org/officeDocument/2006/relationships/customXml" Target="../ink/ink29.xml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customXml" Target="../ink/ink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CIT 596</a:t>
            </a:r>
            <a:b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</a:br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MODULE 6.3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Depth-First Search</a:t>
            </a:r>
          </a:p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Sampath Kannan</a:t>
            </a:r>
            <a:endParaRPr lang="en-US" sz="3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18B4B-E87A-734B-A18C-F68D6F6632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431" y="-1049444"/>
            <a:ext cx="3292040" cy="4104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89B541-2A42-9E40-9B2D-EA08A163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4402953"/>
            <a:ext cx="3292040" cy="227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EF2A54-15A6-0443-92A1-DA8D4C57F04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515071"/>
            <a:ext cx="8901019" cy="5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5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7292" y="60320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937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8642286-6332-FF42-AD19-C1E37F57C86A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EB241A4-1C40-D745-B3BC-7DED57E1819D}"/>
              </a:ext>
            </a:extLst>
          </p:cNvPr>
          <p:cNvSpPr txBox="1"/>
          <p:nvPr/>
        </p:nvSpPr>
        <p:spPr>
          <a:xfrm>
            <a:off x="5645120" y="1571350"/>
            <a:ext cx="5525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Example DFS traversal where ties between unseen vertices</a:t>
            </a:r>
            <a:b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are broken by choosing the lower numbered vertex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140701-E089-FE47-BB90-8147F8D0ADE7}"/>
              </a:ext>
            </a:extLst>
          </p:cNvPr>
          <p:cNvSpPr/>
          <p:nvPr/>
        </p:nvSpPr>
        <p:spPr>
          <a:xfrm>
            <a:off x="5757375" y="3085421"/>
            <a:ext cx="521208" cy="52120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0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8C13B74-BACD-8C40-86DD-CBAFB407A4CC}"/>
              </a:ext>
            </a:extLst>
          </p:cNvPr>
          <p:cNvSpPr/>
          <p:nvPr/>
        </p:nvSpPr>
        <p:spPr>
          <a:xfrm>
            <a:off x="5757375" y="4166474"/>
            <a:ext cx="521208" cy="52120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6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CD088C3-9339-6240-8910-81962D6ED30E}"/>
              </a:ext>
            </a:extLst>
          </p:cNvPr>
          <p:cNvCxnSpPr>
            <a:cxnSpLocks/>
            <a:stCxn id="55" idx="4"/>
            <a:endCxn id="56" idx="0"/>
          </p:cNvCxnSpPr>
          <p:nvPr/>
        </p:nvCxnSpPr>
        <p:spPr>
          <a:xfrm>
            <a:off x="6017979" y="3606629"/>
            <a:ext cx="0" cy="55984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E98AEFB-1070-F84F-BCA3-A46963283858}"/>
              </a:ext>
            </a:extLst>
          </p:cNvPr>
          <p:cNvCxnSpPr>
            <a:stCxn id="56" idx="4"/>
            <a:endCxn id="58" idx="0"/>
          </p:cNvCxnSpPr>
          <p:nvPr/>
        </p:nvCxnSpPr>
        <p:spPr>
          <a:xfrm>
            <a:off x="6017979" y="4687682"/>
            <a:ext cx="0" cy="57154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59">
            <a:extLst>
              <a:ext uri="{FF2B5EF4-FFF2-40B4-BE49-F238E27FC236}">
                <a16:creationId xmlns:a16="http://schemas.microsoft.com/office/drawing/2014/main" id="{31D22A63-6719-854B-8F80-75A689F2F47B}"/>
              </a:ext>
            </a:extLst>
          </p:cNvPr>
          <p:cNvSpPr/>
          <p:nvPr/>
        </p:nvSpPr>
        <p:spPr>
          <a:xfrm>
            <a:off x="6250446" y="3493216"/>
            <a:ext cx="392212" cy="1980320"/>
          </a:xfrm>
          <a:custGeom>
            <a:avLst/>
            <a:gdLst>
              <a:gd name="connsiteX0" fmla="*/ 0 w 798494"/>
              <a:gd name="connsiteY0" fmla="*/ 1983347 h 1983347"/>
              <a:gd name="connsiteX1" fmla="*/ 798490 w 798494"/>
              <a:gd name="connsiteY1" fmla="*/ 953037 h 1983347"/>
              <a:gd name="connsiteX2" fmla="*/ 12879 w 798494"/>
              <a:gd name="connsiteY2" fmla="*/ 0 h 1983347"/>
              <a:gd name="connsiteX3" fmla="*/ 12879 w 798494"/>
              <a:gd name="connsiteY3" fmla="*/ 0 h 198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8494" h="1983347">
                <a:moveTo>
                  <a:pt x="0" y="1983347"/>
                </a:moveTo>
                <a:cubicBezTo>
                  <a:pt x="398172" y="1633471"/>
                  <a:pt x="796344" y="1283595"/>
                  <a:pt x="798490" y="953037"/>
                </a:cubicBezTo>
                <a:cubicBezTo>
                  <a:pt x="800637" y="622479"/>
                  <a:pt x="12879" y="0"/>
                  <a:pt x="12879" y="0"/>
                </a:cubicBezTo>
                <a:lnTo>
                  <a:pt x="12879" y="0"/>
                </a:lnTo>
              </a:path>
            </a:pathLst>
          </a:custGeom>
          <a:noFill/>
          <a:ln w="25400">
            <a:solidFill>
              <a:srgbClr val="E5125D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E5125D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D6D314C-49A9-2F43-A776-31F465CFC484}"/>
              </a:ext>
            </a:extLst>
          </p:cNvPr>
          <p:cNvSpPr/>
          <p:nvPr/>
        </p:nvSpPr>
        <p:spPr>
          <a:xfrm>
            <a:off x="8305538" y="3085421"/>
            <a:ext cx="521208" cy="52120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40B3674-E013-9647-84B2-A28D4F757A83}"/>
              </a:ext>
            </a:extLst>
          </p:cNvPr>
          <p:cNvSpPr/>
          <p:nvPr/>
        </p:nvSpPr>
        <p:spPr>
          <a:xfrm>
            <a:off x="7495588" y="4119181"/>
            <a:ext cx="521208" cy="52120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BFDEDAA-CE2F-D34A-8341-7771654BBB89}"/>
              </a:ext>
            </a:extLst>
          </p:cNvPr>
          <p:cNvCxnSpPr>
            <a:stCxn id="61" idx="3"/>
            <a:endCxn id="62" idx="7"/>
          </p:cNvCxnSpPr>
          <p:nvPr/>
        </p:nvCxnSpPr>
        <p:spPr>
          <a:xfrm flipH="1">
            <a:off x="7940467" y="3530300"/>
            <a:ext cx="441400" cy="66521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C90A11C9-0460-8B48-B847-4E0E9CCAC837}"/>
              </a:ext>
            </a:extLst>
          </p:cNvPr>
          <p:cNvSpPr/>
          <p:nvPr/>
        </p:nvSpPr>
        <p:spPr>
          <a:xfrm>
            <a:off x="7488770" y="5259224"/>
            <a:ext cx="521208" cy="52120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5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C587F6C-7527-C44A-AC53-7D2D5061C982}"/>
              </a:ext>
            </a:extLst>
          </p:cNvPr>
          <p:cNvCxnSpPr>
            <a:stCxn id="62" idx="4"/>
            <a:endCxn id="64" idx="0"/>
          </p:cNvCxnSpPr>
          <p:nvPr/>
        </p:nvCxnSpPr>
        <p:spPr>
          <a:xfrm flipH="1">
            <a:off x="7749374" y="4640389"/>
            <a:ext cx="6818" cy="61883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4CCBE7-8817-6142-8DEE-3656F21992A9}"/>
              </a:ext>
            </a:extLst>
          </p:cNvPr>
          <p:cNvCxnSpPr>
            <a:stCxn id="64" idx="1"/>
            <a:endCxn id="56" idx="5"/>
          </p:cNvCxnSpPr>
          <p:nvPr/>
        </p:nvCxnSpPr>
        <p:spPr>
          <a:xfrm flipH="1" flipV="1">
            <a:off x="6202254" y="4611353"/>
            <a:ext cx="1362845" cy="72420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2DF0B01-0EC7-9044-BCDE-F36FE7418D92}"/>
              </a:ext>
            </a:extLst>
          </p:cNvPr>
          <p:cNvCxnSpPr>
            <a:cxnSpLocks/>
            <a:stCxn id="61" idx="2"/>
            <a:endCxn id="56" idx="7"/>
          </p:cNvCxnSpPr>
          <p:nvPr/>
        </p:nvCxnSpPr>
        <p:spPr>
          <a:xfrm flipH="1">
            <a:off x="6202254" y="3346025"/>
            <a:ext cx="2103284" cy="896778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4A09AF3-DF52-A941-9D4E-87D6F74E6278}"/>
              </a:ext>
            </a:extLst>
          </p:cNvPr>
          <p:cNvCxnSpPr>
            <a:stCxn id="61" idx="4"/>
            <a:endCxn id="64" idx="7"/>
          </p:cNvCxnSpPr>
          <p:nvPr/>
        </p:nvCxnSpPr>
        <p:spPr>
          <a:xfrm flipH="1">
            <a:off x="7933649" y="3606629"/>
            <a:ext cx="632493" cy="1728924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8BBF1489-5C41-2243-8FB7-12C45C826EAE}"/>
              </a:ext>
            </a:extLst>
          </p:cNvPr>
          <p:cNvSpPr/>
          <p:nvPr/>
        </p:nvSpPr>
        <p:spPr>
          <a:xfrm>
            <a:off x="10332493" y="3085421"/>
            <a:ext cx="521208" cy="52120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63F4DD5-CAE9-6644-9FF3-DA35EA118164}"/>
              </a:ext>
            </a:extLst>
          </p:cNvPr>
          <p:cNvCxnSpPr>
            <a:cxnSpLocks/>
            <a:stCxn id="69" idx="2"/>
            <a:endCxn id="56" idx="6"/>
          </p:cNvCxnSpPr>
          <p:nvPr/>
        </p:nvCxnSpPr>
        <p:spPr>
          <a:xfrm flipH="1">
            <a:off x="6278583" y="3346025"/>
            <a:ext cx="4053910" cy="1081053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>
            <a:extLst>
              <a:ext uri="{FF2B5EF4-FFF2-40B4-BE49-F238E27FC236}">
                <a16:creationId xmlns:a16="http://schemas.microsoft.com/office/drawing/2014/main" id="{3E070279-013B-2041-97BE-6D8EE3E0C630}"/>
              </a:ext>
            </a:extLst>
          </p:cNvPr>
          <p:cNvSpPr/>
          <p:nvPr/>
        </p:nvSpPr>
        <p:spPr>
          <a:xfrm>
            <a:off x="6207614" y="2758798"/>
            <a:ext cx="4153998" cy="427522"/>
          </a:xfrm>
          <a:custGeom>
            <a:avLst/>
            <a:gdLst>
              <a:gd name="connsiteX0" fmla="*/ 4198513 w 4198513"/>
              <a:gd name="connsiteY0" fmla="*/ 798633 h 798633"/>
              <a:gd name="connsiteX1" fmla="*/ 2060620 w 4198513"/>
              <a:gd name="connsiteY1" fmla="*/ 143 h 798633"/>
              <a:gd name="connsiteX2" fmla="*/ 0 w 4198513"/>
              <a:gd name="connsiteY2" fmla="*/ 747118 h 798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8513" h="798633">
                <a:moveTo>
                  <a:pt x="4198513" y="798633"/>
                </a:moveTo>
                <a:cubicBezTo>
                  <a:pt x="3479442" y="403681"/>
                  <a:pt x="2760372" y="8729"/>
                  <a:pt x="2060620" y="143"/>
                </a:cubicBezTo>
                <a:cubicBezTo>
                  <a:pt x="1360868" y="-8443"/>
                  <a:pt x="680434" y="369337"/>
                  <a:pt x="0" y="747118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6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9218A1-A187-4749-A4F9-B95BCCBA6153}"/>
              </a:ext>
            </a:extLst>
          </p:cNvPr>
          <p:cNvSpPr txBox="1"/>
          <p:nvPr/>
        </p:nvSpPr>
        <p:spPr>
          <a:xfrm>
            <a:off x="564470" y="5561260"/>
            <a:ext cx="454623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TREE EDGE: GREEN</a:t>
            </a:r>
            <a:r>
              <a:rPr lang="en-US" sz="2400" dirty="0">
                <a:solidFill>
                  <a:schemeClr val="accent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400" dirty="0">
                <a:solidFill>
                  <a:schemeClr val="accent6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CROSS EDGE: PURPLE</a:t>
            </a:r>
            <a:endParaRPr lang="en-US" sz="2400" dirty="0">
              <a:solidFill>
                <a:schemeClr val="accent5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2400" dirty="0">
                <a:solidFill>
                  <a:srgbClr val="E5125D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BACK EDGE: RED</a:t>
            </a:r>
            <a:r>
              <a:rPr lang="en-US" sz="2400" dirty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    </a:t>
            </a:r>
            <a:r>
              <a:rPr lang="en-US" sz="2400" dirty="0">
                <a:solidFill>
                  <a:schemeClr val="accent4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FORWARD EDGE: BLUE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44567CC-B6C9-E247-AC2D-5F980E1AA806}"/>
              </a:ext>
            </a:extLst>
          </p:cNvPr>
          <p:cNvSpPr/>
          <p:nvPr/>
        </p:nvSpPr>
        <p:spPr>
          <a:xfrm>
            <a:off x="5757375" y="5259224"/>
            <a:ext cx="521208" cy="52120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E1D4072F-608A-A44B-AB85-30EA9EEE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DFS ON DIRECTED GRAPHS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E8CF01B-735E-2443-99B5-D505D67E5EB2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622433" y="2044353"/>
            <a:ext cx="260604" cy="1540764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643589C-BB04-184D-A895-3C19CFD13B2C}"/>
              </a:ext>
            </a:extLst>
          </p:cNvPr>
          <p:cNvCxnSpPr>
            <a:cxnSpLocks/>
            <a:stCxn id="82" idx="6"/>
          </p:cNvCxnSpPr>
          <p:nvPr/>
        </p:nvCxnSpPr>
        <p:spPr>
          <a:xfrm flipV="1">
            <a:off x="2883037" y="3282089"/>
            <a:ext cx="1758286" cy="563632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4557D9B-DD91-6E4F-816C-90C8A21808E2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2883037" y="2044353"/>
            <a:ext cx="1576529" cy="1068389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38AFB14-3F94-004D-8EAA-4D43EC4EBD7D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1254293" y="3530300"/>
            <a:ext cx="234589" cy="895413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EEC637B-49BB-404B-9D98-06ABD26CA845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1274925" y="3440337"/>
            <a:ext cx="1684441" cy="1317576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883276B-72AC-B145-877B-DF9329FF111C}"/>
              </a:ext>
            </a:extLst>
          </p:cNvPr>
          <p:cNvCxnSpPr>
            <a:cxnSpLocks/>
            <a:endCxn id="86" idx="3"/>
          </p:cNvCxnSpPr>
          <p:nvPr/>
        </p:nvCxnSpPr>
        <p:spPr>
          <a:xfrm flipV="1">
            <a:off x="2622433" y="3123693"/>
            <a:ext cx="626526" cy="764456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9E39592-B042-5444-8FB9-DBE6B3018CA1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3467959" y="2952998"/>
            <a:ext cx="915278" cy="344019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B83BB9B-C945-F744-B604-6C875615F24A}"/>
              </a:ext>
            </a:extLst>
          </p:cNvPr>
          <p:cNvCxnSpPr>
            <a:cxnSpLocks/>
            <a:stCxn id="82" idx="5"/>
          </p:cNvCxnSpPr>
          <p:nvPr/>
        </p:nvCxnSpPr>
        <p:spPr>
          <a:xfrm>
            <a:off x="2806708" y="4029996"/>
            <a:ext cx="336933" cy="912192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044915-6248-7140-AFE1-14AEA49483F0}"/>
              </a:ext>
            </a:extLst>
          </p:cNvPr>
          <p:cNvCxnSpPr>
            <a:cxnSpLocks/>
            <a:stCxn id="82" idx="2"/>
          </p:cNvCxnSpPr>
          <p:nvPr/>
        </p:nvCxnSpPr>
        <p:spPr>
          <a:xfrm flipH="1" flipV="1">
            <a:off x="1316601" y="3467375"/>
            <a:ext cx="1045228" cy="378346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7BA586D1-EA21-0E4E-B196-ED4FCD77C465}"/>
              </a:ext>
            </a:extLst>
          </p:cNvPr>
          <p:cNvSpPr/>
          <p:nvPr/>
        </p:nvSpPr>
        <p:spPr>
          <a:xfrm>
            <a:off x="2361829" y="3585117"/>
            <a:ext cx="521208" cy="52120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6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9BFCA4B-A5EA-B34A-BD78-C94D25302E81}"/>
              </a:ext>
            </a:extLst>
          </p:cNvPr>
          <p:cNvSpPr/>
          <p:nvPr/>
        </p:nvSpPr>
        <p:spPr>
          <a:xfrm>
            <a:off x="1228278" y="4425713"/>
            <a:ext cx="521208" cy="52120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4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7DC3256-CE70-944F-8D81-1CC5893FAA60}"/>
              </a:ext>
            </a:extLst>
          </p:cNvPr>
          <p:cNvSpPr/>
          <p:nvPr/>
        </p:nvSpPr>
        <p:spPr>
          <a:xfrm>
            <a:off x="1015727" y="3179733"/>
            <a:ext cx="521208" cy="52120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852CD98-32C4-7341-9E5E-CC2DCC6B8654}"/>
              </a:ext>
            </a:extLst>
          </p:cNvPr>
          <p:cNvSpPr/>
          <p:nvPr/>
        </p:nvSpPr>
        <p:spPr>
          <a:xfrm>
            <a:off x="2883037" y="4681584"/>
            <a:ext cx="521208" cy="52120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5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D72446A-EC35-D242-82C1-D2C8FDFACEAF}"/>
              </a:ext>
            </a:extLst>
          </p:cNvPr>
          <p:cNvSpPr/>
          <p:nvPr/>
        </p:nvSpPr>
        <p:spPr>
          <a:xfrm>
            <a:off x="3172630" y="2678814"/>
            <a:ext cx="521208" cy="52120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B0600AD-8532-534F-9F80-AC36F23DE589}"/>
              </a:ext>
            </a:extLst>
          </p:cNvPr>
          <p:cNvSpPr/>
          <p:nvPr/>
        </p:nvSpPr>
        <p:spPr>
          <a:xfrm>
            <a:off x="2624951" y="1798678"/>
            <a:ext cx="521208" cy="52120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668F82B-1FF3-7C43-ACB2-385386D88576}"/>
              </a:ext>
            </a:extLst>
          </p:cNvPr>
          <p:cNvSpPr/>
          <p:nvPr/>
        </p:nvSpPr>
        <p:spPr>
          <a:xfrm>
            <a:off x="4383237" y="3036413"/>
            <a:ext cx="521208" cy="52120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0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D552FD1-E8B0-3948-948F-B65C8DFE4B31}"/>
              </a:ext>
            </a:extLst>
          </p:cNvPr>
          <p:cNvCxnSpPr>
            <a:cxnSpLocks/>
            <a:stCxn id="83" idx="6"/>
            <a:endCxn id="85" idx="2"/>
          </p:cNvCxnSpPr>
          <p:nvPr/>
        </p:nvCxnSpPr>
        <p:spPr>
          <a:xfrm>
            <a:off x="1749486" y="4686317"/>
            <a:ext cx="1133551" cy="255871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41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B514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B5141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B5141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B5141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B5141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B5141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B5141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60" grpId="0" animBg="1"/>
      <p:bldP spid="61" grpId="0" animBg="1"/>
      <p:bldP spid="62" grpId="0" animBg="1"/>
      <p:bldP spid="64" grpId="0" animBg="1"/>
      <p:bldP spid="69" grpId="0" animBg="1"/>
      <p:bldP spid="71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START AND FINISH TIMES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1690689"/>
            <a:ext cx="10512862" cy="974151"/>
          </a:xfrm>
        </p:spPr>
        <p:txBody>
          <a:bodyPr>
            <a:noAutofit/>
          </a:bodyPr>
          <a:lstStyle/>
          <a:p>
            <a:pPr marL="285750" indent="-28575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”Time” increments for each call to DFS</a:t>
            </a:r>
            <a:r>
              <a:rPr lang="en-US" sz="2400" i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and each end of DFS.</a:t>
            </a:r>
            <a:endParaRPr lang="en-US" sz="2400" i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285750" indent="-28575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In previous example:</a:t>
            </a:r>
          </a:p>
          <a:p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8642286-6332-FF42-AD19-C1E37F57C86A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DE023D0-CA97-764A-82FB-0501A5B6F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87155"/>
              </p:ext>
            </p:extLst>
          </p:nvPr>
        </p:nvGraphicFramePr>
        <p:xfrm>
          <a:off x="1169118" y="2690134"/>
          <a:ext cx="378924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325">
                  <a:extLst>
                    <a:ext uri="{9D8B030D-6E8A-4147-A177-3AD203B41FA5}">
                      <a16:colId xmlns:a16="http://schemas.microsoft.com/office/drawing/2014/main" val="4090365689"/>
                    </a:ext>
                  </a:extLst>
                </a:gridCol>
                <a:gridCol w="1237325">
                  <a:extLst>
                    <a:ext uri="{9D8B030D-6E8A-4147-A177-3AD203B41FA5}">
                      <a16:colId xmlns:a16="http://schemas.microsoft.com/office/drawing/2014/main" val="778638231"/>
                    </a:ext>
                  </a:extLst>
                </a:gridCol>
                <a:gridCol w="1314598">
                  <a:extLst>
                    <a:ext uri="{9D8B030D-6E8A-4147-A177-3AD203B41FA5}">
                      <a16:colId xmlns:a16="http://schemas.microsoft.com/office/drawing/2014/main" val="2980667748"/>
                    </a:ext>
                  </a:extLst>
                </a:gridCol>
              </a:tblGrid>
              <a:tr h="37046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Vertex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Start Time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Finish Time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545559"/>
                  </a:ext>
                </a:extLst>
              </a:tr>
              <a:tr h="37046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4716734"/>
                  </a:ext>
                </a:extLst>
              </a:tr>
              <a:tr h="37046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336935"/>
                  </a:ext>
                </a:extLst>
              </a:tr>
              <a:tr h="37046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466035"/>
                  </a:ext>
                </a:extLst>
              </a:tr>
              <a:tr h="37046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036585"/>
                  </a:ext>
                </a:extLst>
              </a:tr>
              <a:tr h="37046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778499"/>
                  </a:ext>
                </a:extLst>
              </a:tr>
              <a:tr h="37046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224595"/>
                  </a:ext>
                </a:extLst>
              </a:tr>
              <a:tr h="37046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53850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EDBF9AB-6637-7349-B1C8-549D4028CA34}"/>
              </a:ext>
            </a:extLst>
          </p:cNvPr>
          <p:cNvSpPr txBox="1"/>
          <p:nvPr/>
        </p:nvSpPr>
        <p:spPr>
          <a:xfrm>
            <a:off x="5954081" y="4316504"/>
            <a:ext cx="4572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Schematic of intervals [</a:t>
            </a:r>
            <a:r>
              <a:rPr lang="en-US" sz="2400" i="1" dirty="0">
                <a:latin typeface="Cordia New" panose="020B0304020202020204" pitchFamily="34" charset="-34"/>
                <a:cs typeface="Cordia New" panose="020B0304020202020204" pitchFamily="34" charset="-34"/>
              </a:rPr>
              <a:t>s(x), f(x)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]</a:t>
            </a:r>
            <a:r>
              <a:rPr lang="en-US" sz="2400" i="1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for all vertices </a:t>
            </a:r>
            <a:r>
              <a:rPr lang="en-US" sz="2400" i="1" dirty="0">
                <a:latin typeface="Cordia New" panose="020B0304020202020204" pitchFamily="34" charset="-34"/>
                <a:cs typeface="Cordia New" panose="020B0304020202020204" pitchFamily="34" charset="-34"/>
              </a:rPr>
              <a:t>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09C228-D521-4647-9CCE-A574ABF5567B}"/>
              </a:ext>
            </a:extLst>
          </p:cNvPr>
          <p:cNvGrpSpPr/>
          <p:nvPr/>
        </p:nvGrpSpPr>
        <p:grpSpPr>
          <a:xfrm>
            <a:off x="5286384" y="3126807"/>
            <a:ext cx="6337342" cy="1143000"/>
            <a:chOff x="5286384" y="3126807"/>
            <a:chExt cx="6337342" cy="1143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785DED3-6D59-7246-B81C-88BCC97C6605}"/>
                </a:ext>
              </a:extLst>
            </p:cNvPr>
            <p:cNvCxnSpPr/>
            <p:nvPr/>
          </p:nvCxnSpPr>
          <p:spPr>
            <a:xfrm>
              <a:off x="5286384" y="4193161"/>
              <a:ext cx="264900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673CD5-4354-6D42-AB78-D1BA7C227329}"/>
                </a:ext>
              </a:extLst>
            </p:cNvPr>
            <p:cNvSpPr txBox="1"/>
            <p:nvPr/>
          </p:nvSpPr>
          <p:spPr>
            <a:xfrm>
              <a:off x="6462448" y="3808142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0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570050F-5165-C749-83C8-BF67031FE17D}"/>
                </a:ext>
              </a:extLst>
            </p:cNvPr>
            <p:cNvCxnSpPr/>
            <p:nvPr/>
          </p:nvCxnSpPr>
          <p:spPr>
            <a:xfrm>
              <a:off x="5614795" y="3849962"/>
              <a:ext cx="1992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323AB7-314F-3646-A042-7F8995096C29}"/>
                </a:ext>
              </a:extLst>
            </p:cNvPr>
            <p:cNvSpPr txBox="1"/>
            <p:nvPr/>
          </p:nvSpPr>
          <p:spPr>
            <a:xfrm>
              <a:off x="6462448" y="3467951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6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BFBC0FE-B16E-4E47-9BC6-F10A345003A2}"/>
                </a:ext>
              </a:extLst>
            </p:cNvPr>
            <p:cNvCxnSpPr/>
            <p:nvPr/>
          </p:nvCxnSpPr>
          <p:spPr>
            <a:xfrm>
              <a:off x="6195840" y="3506763"/>
              <a:ext cx="830092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5ED732-6822-A546-A5AB-D97487142466}"/>
                </a:ext>
              </a:extLst>
            </p:cNvPr>
            <p:cNvSpPr txBox="1"/>
            <p:nvPr/>
          </p:nvSpPr>
          <p:spPr>
            <a:xfrm>
              <a:off x="6462448" y="3126807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1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F79E74-E694-E747-99AE-B47B23D98490}"/>
                </a:ext>
              </a:extLst>
            </p:cNvPr>
            <p:cNvCxnSpPr>
              <a:cxnSpLocks/>
            </p:cNvCxnSpPr>
            <p:nvPr/>
          </p:nvCxnSpPr>
          <p:spPr>
            <a:xfrm>
              <a:off x="11108570" y="4193161"/>
              <a:ext cx="515156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EFF2BA-68C3-DC43-B39A-DA85D925EFFC}"/>
                </a:ext>
              </a:extLst>
            </p:cNvPr>
            <p:cNvSpPr txBox="1"/>
            <p:nvPr/>
          </p:nvSpPr>
          <p:spPr>
            <a:xfrm>
              <a:off x="11217710" y="3808142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3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55FE5F7-ECE1-314D-B278-B02C16C51E8B}"/>
                </a:ext>
              </a:extLst>
            </p:cNvPr>
            <p:cNvCxnSpPr/>
            <p:nvPr/>
          </p:nvCxnSpPr>
          <p:spPr>
            <a:xfrm>
              <a:off x="8210778" y="4193161"/>
              <a:ext cx="264900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732AD5B-0792-044F-ABAC-1DB440F8EBAD}"/>
                </a:ext>
              </a:extLst>
            </p:cNvPr>
            <p:cNvSpPr txBox="1"/>
            <p:nvPr/>
          </p:nvSpPr>
          <p:spPr>
            <a:xfrm>
              <a:off x="9386842" y="3808142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2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7803351-BEC2-0049-9443-8DA7011FD736}"/>
                </a:ext>
              </a:extLst>
            </p:cNvPr>
            <p:cNvCxnSpPr/>
            <p:nvPr/>
          </p:nvCxnSpPr>
          <p:spPr>
            <a:xfrm>
              <a:off x="8539189" y="3849962"/>
              <a:ext cx="1992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8BF5C35-9BDD-2A40-83D5-434C7CF91E8D}"/>
                </a:ext>
              </a:extLst>
            </p:cNvPr>
            <p:cNvSpPr txBox="1"/>
            <p:nvPr/>
          </p:nvSpPr>
          <p:spPr>
            <a:xfrm>
              <a:off x="9386842" y="3467951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4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79667BC-C11B-0047-A8C7-9D3E78195BDC}"/>
                </a:ext>
              </a:extLst>
            </p:cNvPr>
            <p:cNvCxnSpPr/>
            <p:nvPr/>
          </p:nvCxnSpPr>
          <p:spPr>
            <a:xfrm>
              <a:off x="9120234" y="3506763"/>
              <a:ext cx="830092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392F246-707D-8A49-A5AB-C68962B8CD2E}"/>
                </a:ext>
              </a:extLst>
            </p:cNvPr>
            <p:cNvSpPr txBox="1"/>
            <p:nvPr/>
          </p:nvSpPr>
          <p:spPr>
            <a:xfrm>
              <a:off x="9386842" y="3126807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987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8190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RUNNING TIME OF DFS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Every edge examined once (twice for undirected graphs)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)</m:t>
                    </m:r>
                  </m:oMath>
                </a14:m>
                <a:endParaRPr lang="en-US" sz="2400" i="1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Every vertex visited, undergoing two label changes</a:t>
                </a:r>
                <a:b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</a:b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Unseen to visited to finished	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Total running time		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For connected graphs: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so it simplifies to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)</m:t>
                    </m:r>
                  </m:oMath>
                </a14:m>
                <a:endParaRPr lang="en-US" sz="2400" i="1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8642286-6332-FF42-AD19-C1E37F57C86A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6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EXPLORING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1690689"/>
            <a:ext cx="10512862" cy="4351338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If we have a graph, we want to be able to explore it in some sensible, comprehensive way.</a:t>
            </a:r>
          </a:p>
          <a:p>
            <a:pPr marL="342900" indent="-34290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There are important methods for this:</a:t>
            </a:r>
          </a:p>
          <a:p>
            <a:pPr marL="1028700" lvl="1" indent="-34290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Depth-first search (DFS)</a:t>
            </a:r>
          </a:p>
          <a:p>
            <a:pPr marL="1028700" lvl="1" indent="-34290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Breadth-first search (BFS)</a:t>
            </a:r>
          </a:p>
          <a:p>
            <a:pPr marL="1028700" lvl="1" indent="-342900"/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342900" indent="-34290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Suppose you are exploring a neighborhood in a new city:</a:t>
            </a:r>
          </a:p>
          <a:p>
            <a:pPr marL="1028700" lvl="1" indent="-34290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You might walk as far as you can down each path, turning around when stuck (DFS)</a:t>
            </a:r>
          </a:p>
          <a:p>
            <a:pPr marL="1028700" lvl="1" indent="-34290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You might only explore nearby spots before venturing further (BFS)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8642286-6332-FF42-AD19-C1E37F57C86A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DFS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8642286-6332-FF42-AD19-C1E37F57C86A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08A52E-DF7F-4A41-8143-58D9C0F3FBEA}"/>
              </a:ext>
            </a:extLst>
          </p:cNvPr>
          <p:cNvCxnSpPr/>
          <p:nvPr/>
        </p:nvCxnSpPr>
        <p:spPr>
          <a:xfrm flipH="1">
            <a:off x="2622433" y="2044353"/>
            <a:ext cx="260604" cy="16565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344105-86E1-6242-9AB8-6FBC2F32C267}"/>
              </a:ext>
            </a:extLst>
          </p:cNvPr>
          <p:cNvCxnSpPr/>
          <p:nvPr/>
        </p:nvCxnSpPr>
        <p:spPr>
          <a:xfrm flipV="1">
            <a:off x="2665515" y="3282088"/>
            <a:ext cx="1975808" cy="5579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D11578-816F-C649-9453-C10A2AD278E3}"/>
              </a:ext>
            </a:extLst>
          </p:cNvPr>
          <p:cNvCxnSpPr/>
          <p:nvPr/>
        </p:nvCxnSpPr>
        <p:spPr>
          <a:xfrm>
            <a:off x="2883037" y="2044353"/>
            <a:ext cx="1758286" cy="123773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910042-7ED1-2B4C-8C24-C7672921CF23}"/>
              </a:ext>
            </a:extLst>
          </p:cNvPr>
          <p:cNvCxnSpPr>
            <a:cxnSpLocks/>
            <a:stCxn id="28" idx="4"/>
            <a:endCxn id="27" idx="0"/>
          </p:cNvCxnSpPr>
          <p:nvPr/>
        </p:nvCxnSpPr>
        <p:spPr>
          <a:xfrm>
            <a:off x="1276331" y="3700941"/>
            <a:ext cx="212551" cy="7247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196AB-42F1-E84A-AED6-7E1558EFD431}"/>
              </a:ext>
            </a:extLst>
          </p:cNvPr>
          <p:cNvCxnSpPr/>
          <p:nvPr/>
        </p:nvCxnSpPr>
        <p:spPr>
          <a:xfrm>
            <a:off x="1274925" y="3440337"/>
            <a:ext cx="1889348" cy="150185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BC5A59-36B6-E54C-BBCF-C1786F2A777C}"/>
              </a:ext>
            </a:extLst>
          </p:cNvPr>
          <p:cNvCxnSpPr/>
          <p:nvPr/>
        </p:nvCxnSpPr>
        <p:spPr>
          <a:xfrm flipV="1">
            <a:off x="2622433" y="2936064"/>
            <a:ext cx="748841" cy="95208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575F05-22C2-7743-9955-A099295AB92F}"/>
              </a:ext>
            </a:extLst>
          </p:cNvPr>
          <p:cNvCxnSpPr/>
          <p:nvPr/>
        </p:nvCxnSpPr>
        <p:spPr>
          <a:xfrm>
            <a:off x="3467959" y="2952998"/>
            <a:ext cx="1173364" cy="31586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49F554-CC87-7A4E-9074-ACD1112A1AE6}"/>
              </a:ext>
            </a:extLst>
          </p:cNvPr>
          <p:cNvCxnSpPr/>
          <p:nvPr/>
        </p:nvCxnSpPr>
        <p:spPr>
          <a:xfrm>
            <a:off x="2622433" y="3840038"/>
            <a:ext cx="521208" cy="11021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4CAEBD-348E-A940-9E1E-62B893566136}"/>
              </a:ext>
            </a:extLst>
          </p:cNvPr>
          <p:cNvCxnSpPr/>
          <p:nvPr/>
        </p:nvCxnSpPr>
        <p:spPr>
          <a:xfrm flipH="1" flipV="1">
            <a:off x="1316601" y="3467374"/>
            <a:ext cx="1305832" cy="3726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74B3D3B-C4EE-714C-9FF6-4460A0B42C23}"/>
              </a:ext>
            </a:extLst>
          </p:cNvPr>
          <p:cNvSpPr/>
          <p:nvPr/>
        </p:nvSpPr>
        <p:spPr>
          <a:xfrm>
            <a:off x="2361829" y="3585117"/>
            <a:ext cx="521208" cy="52120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6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C037E2C-EEAE-EB48-AD8F-3B1EB7230830}"/>
              </a:ext>
            </a:extLst>
          </p:cNvPr>
          <p:cNvSpPr/>
          <p:nvPr/>
        </p:nvSpPr>
        <p:spPr>
          <a:xfrm>
            <a:off x="1228278" y="4425713"/>
            <a:ext cx="521208" cy="52120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D164D75-8DFE-5D48-8EC9-229346C4CF30}"/>
              </a:ext>
            </a:extLst>
          </p:cNvPr>
          <p:cNvSpPr/>
          <p:nvPr/>
        </p:nvSpPr>
        <p:spPr>
          <a:xfrm>
            <a:off x="1015727" y="3179733"/>
            <a:ext cx="521208" cy="52120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B5871B2-BC7D-164C-91CD-B4A9FF0527B4}"/>
              </a:ext>
            </a:extLst>
          </p:cNvPr>
          <p:cNvSpPr/>
          <p:nvPr/>
        </p:nvSpPr>
        <p:spPr>
          <a:xfrm>
            <a:off x="2883037" y="4681584"/>
            <a:ext cx="521208" cy="52120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9A1E106-BFFF-EB4D-BD13-8779A001C5D8}"/>
              </a:ext>
            </a:extLst>
          </p:cNvPr>
          <p:cNvSpPr/>
          <p:nvPr/>
        </p:nvSpPr>
        <p:spPr>
          <a:xfrm>
            <a:off x="3172630" y="2678814"/>
            <a:ext cx="521208" cy="52120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AB2260A-5D8B-724C-9E18-DC7F6DE533EF}"/>
              </a:ext>
            </a:extLst>
          </p:cNvPr>
          <p:cNvSpPr/>
          <p:nvPr/>
        </p:nvSpPr>
        <p:spPr>
          <a:xfrm>
            <a:off x="2624951" y="1798678"/>
            <a:ext cx="521208" cy="52120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8D71D40-6228-0941-9DE2-E462D69A9CE4}"/>
              </a:ext>
            </a:extLst>
          </p:cNvPr>
          <p:cNvSpPr/>
          <p:nvPr/>
        </p:nvSpPr>
        <p:spPr>
          <a:xfrm>
            <a:off x="4383237" y="3036413"/>
            <a:ext cx="521208" cy="52120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95EFEC-90CF-4E48-955B-852F00E2E7B1}"/>
              </a:ext>
            </a:extLst>
          </p:cNvPr>
          <p:cNvSpPr txBox="1"/>
          <p:nvPr/>
        </p:nvSpPr>
        <p:spPr>
          <a:xfrm>
            <a:off x="4702872" y="1690689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Vertices either unseen (light green), visited (dark green) or finished (black)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E751141-3B37-844F-9E54-D0E0D4921798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1749486" y="4686317"/>
            <a:ext cx="1133551" cy="25587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8DB4196-29EE-EF4E-B429-CE61DE01E6AB}"/>
              </a:ext>
            </a:extLst>
          </p:cNvPr>
          <p:cNvSpPr/>
          <p:nvPr/>
        </p:nvSpPr>
        <p:spPr>
          <a:xfrm>
            <a:off x="5238068" y="2410899"/>
            <a:ext cx="5935030" cy="3151702"/>
          </a:xfrm>
          <a:prstGeom prst="rect">
            <a:avLst/>
          </a:prstGeom>
          <a:solidFill>
            <a:srgbClr val="092820"/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9282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20CACD-B9A7-CC4A-B6AF-25FBB5B93956}"/>
              </a:ext>
            </a:extLst>
          </p:cNvPr>
          <p:cNvSpPr txBox="1"/>
          <p:nvPr/>
        </p:nvSpPr>
        <p:spPr>
          <a:xfrm>
            <a:off x="5330722" y="2483185"/>
            <a:ext cx="573618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// all vertices start unseen</a:t>
            </a:r>
          </a:p>
          <a:p>
            <a:endParaRPr lang="en-US" sz="1700" dirty="0">
              <a:solidFill>
                <a:schemeClr val="bg1"/>
              </a:solidFill>
              <a:latin typeface="Lucida Sans Typewriter" panose="020B0509030504030204" pitchFamily="49" charset="77"/>
            </a:endParaRPr>
          </a:p>
          <a:p>
            <a:r>
              <a:rPr lang="en-US" sz="1700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DEPTH-FIRST-SEARCH(G):</a:t>
            </a:r>
          </a:p>
          <a:p>
            <a:r>
              <a:rPr lang="en-US" sz="1700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  while there is an unseen vertex v</a:t>
            </a:r>
          </a:p>
          <a:p>
            <a:r>
              <a:rPr lang="en-US" sz="1700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    DFS(v)</a:t>
            </a:r>
          </a:p>
          <a:p>
            <a:endParaRPr lang="en-US" sz="1700" dirty="0">
              <a:solidFill>
                <a:schemeClr val="bg1"/>
              </a:solidFill>
              <a:latin typeface="Lucida Sans Typewriter" panose="020B0509030504030204" pitchFamily="49" charset="77"/>
            </a:endParaRPr>
          </a:p>
          <a:p>
            <a:r>
              <a:rPr lang="en-US" sz="1700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DFS(v):</a:t>
            </a:r>
          </a:p>
          <a:p>
            <a:r>
              <a:rPr lang="en-US" sz="1700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  mark v as visited</a:t>
            </a:r>
          </a:p>
          <a:p>
            <a:r>
              <a:rPr lang="en-US" sz="1700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  while there is an unseen neighbor u of v</a:t>
            </a:r>
          </a:p>
          <a:p>
            <a:r>
              <a:rPr lang="en-US" sz="1700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    DFS(u)</a:t>
            </a:r>
          </a:p>
          <a:p>
            <a:r>
              <a:rPr lang="en-US" sz="1700" dirty="0">
                <a:solidFill>
                  <a:schemeClr val="bg1"/>
                </a:solidFill>
                <a:latin typeface="Lucida Sans Typewriter" panose="020B0509030504030204" pitchFamily="49" charset="77"/>
              </a:rPr>
              <a:t>  mark v as finished</a:t>
            </a:r>
          </a:p>
        </p:txBody>
      </p:sp>
    </p:spTree>
    <p:extLst>
      <p:ext uri="{BB962C8B-B14F-4D97-AF65-F5344CB8AC3E}">
        <p14:creationId xmlns:p14="http://schemas.microsoft.com/office/powerpoint/2010/main" val="304052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B514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B5141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B5141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B5141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B5141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B5141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B5141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Note: DEPTH-FIRST-SEARCH</a:t>
                </a:r>
                <a:r>
                  <a:rPr lang="en-US" sz="2400" i="1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calls DFS repeatedly.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DFS (inner function) calls itself on unseen neighbors.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Theorem: If DFS is started on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then it will finish all the vertices in the connected component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before terminating.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Proof: 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Suppose for contradiction that a vertex in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’s component is not visited.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be the unvisited vertex that is the fewest hops away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</m:oMath>
                </a14:m>
                <a:endParaRPr lang="en-US" sz="2400" i="1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457063" lvl="1" indent="0">
                  <a:buNone/>
                </a:pPr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lvl="1"/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lvl="1"/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must have been visited, and from there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. Contradiction!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326" b="-63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DFS DISCOVERS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8642286-6332-FF42-AD19-C1E37F57C86A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32945893-CE71-974A-AF6E-EAF7C25EEBFE}"/>
              </a:ext>
            </a:extLst>
          </p:cNvPr>
          <p:cNvGrpSpPr/>
          <p:nvPr/>
        </p:nvGrpSpPr>
        <p:grpSpPr>
          <a:xfrm>
            <a:off x="1938764" y="4906707"/>
            <a:ext cx="3443792" cy="521208"/>
            <a:chOff x="1938764" y="4906707"/>
            <a:chExt cx="3443792" cy="52120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E05E83F-CEF2-A244-9D41-A2214DA678E6}"/>
                </a:ext>
              </a:extLst>
            </p:cNvPr>
            <p:cNvSpPr/>
            <p:nvPr/>
          </p:nvSpPr>
          <p:spPr>
            <a:xfrm>
              <a:off x="1938764" y="4906707"/>
              <a:ext cx="521208" cy="52120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v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E705E84-21F8-BB49-A048-BEA555A8BB20}"/>
                </a:ext>
              </a:extLst>
            </p:cNvPr>
            <p:cNvSpPr/>
            <p:nvPr/>
          </p:nvSpPr>
          <p:spPr>
            <a:xfrm>
              <a:off x="3896627" y="4906707"/>
              <a:ext cx="521208" cy="52120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w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2F8D94B-67B7-EF43-9BC8-7241A51CA5A6}"/>
                </a:ext>
              </a:extLst>
            </p:cNvPr>
            <p:cNvSpPr/>
            <p:nvPr/>
          </p:nvSpPr>
          <p:spPr>
            <a:xfrm>
              <a:off x="4861348" y="4906707"/>
              <a:ext cx="521208" cy="52120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u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85814B4-F665-5343-9A02-DC0590B16419}"/>
                </a:ext>
              </a:extLst>
            </p:cNvPr>
            <p:cNvCxnSpPr>
              <a:cxnSpLocks/>
              <a:stCxn id="23" idx="6"/>
              <a:endCxn id="25" idx="2"/>
            </p:cNvCxnSpPr>
            <p:nvPr/>
          </p:nvCxnSpPr>
          <p:spPr>
            <a:xfrm>
              <a:off x="4417835" y="5167311"/>
              <a:ext cx="443513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0E4D52-53D2-864B-B8D0-3564AD753337}"/>
                </a:ext>
              </a:extLst>
            </p:cNvPr>
            <p:cNvCxnSpPr>
              <a:cxnSpLocks/>
              <a:stCxn id="22" idx="6"/>
              <a:endCxn id="23" idx="2"/>
            </p:cNvCxnSpPr>
            <p:nvPr/>
          </p:nvCxnSpPr>
          <p:spPr>
            <a:xfrm>
              <a:off x="2459972" y="5167311"/>
              <a:ext cx="1436655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05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TYPES OF EDGES IN DFS EXPLORATION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8642286-6332-FF42-AD19-C1E37F57C86A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1FCE610-C6F2-3B4A-BD39-BFB8B54EB0D3}"/>
              </a:ext>
            </a:extLst>
          </p:cNvPr>
          <p:cNvSpPr txBox="1">
            <a:spLocks/>
          </p:cNvSpPr>
          <p:nvPr/>
        </p:nvSpPr>
        <p:spPr>
          <a:xfrm>
            <a:off x="932104" y="5543550"/>
            <a:ext cx="5771549" cy="599592"/>
          </a:xfrm>
          <a:prstGeom prst="rect">
            <a:avLst/>
          </a:prstGeom>
        </p:spPr>
        <p:txBody>
          <a:bodyPr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Tree edges: edges on which new vertices are discovered </a:t>
            </a:r>
            <a:b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Back edges: all other edges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408D99-07F2-084B-87BE-5C819D26A16C}"/>
              </a:ext>
            </a:extLst>
          </p:cNvPr>
          <p:cNvCxnSpPr>
            <a:stCxn id="57" idx="4"/>
            <a:endCxn id="58" idx="0"/>
          </p:cNvCxnSpPr>
          <p:nvPr/>
        </p:nvCxnSpPr>
        <p:spPr>
          <a:xfrm>
            <a:off x="8884972" y="2203014"/>
            <a:ext cx="0" cy="4141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5BB2354-206E-9446-BEFC-379CE879EBB5}"/>
              </a:ext>
            </a:extLst>
          </p:cNvPr>
          <p:cNvCxnSpPr>
            <a:stCxn id="58" idx="3"/>
            <a:endCxn id="59" idx="7"/>
          </p:cNvCxnSpPr>
          <p:nvPr/>
        </p:nvCxnSpPr>
        <p:spPr>
          <a:xfrm flipH="1">
            <a:off x="8548039" y="3062072"/>
            <a:ext cx="152658" cy="4019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D51EBC-3F1C-4244-80F9-71352259945B}"/>
              </a:ext>
            </a:extLst>
          </p:cNvPr>
          <p:cNvCxnSpPr>
            <a:stCxn id="58" idx="5"/>
            <a:endCxn id="60" idx="1"/>
          </p:cNvCxnSpPr>
          <p:nvPr/>
        </p:nvCxnSpPr>
        <p:spPr>
          <a:xfrm>
            <a:off x="9069247" y="3062072"/>
            <a:ext cx="152656" cy="4019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B677AE-D949-584D-8A8A-4D19BD93F891}"/>
              </a:ext>
            </a:extLst>
          </p:cNvPr>
          <p:cNvCxnSpPr>
            <a:stCxn id="59" idx="4"/>
            <a:endCxn id="62" idx="0"/>
          </p:cNvCxnSpPr>
          <p:nvPr/>
        </p:nvCxnSpPr>
        <p:spPr>
          <a:xfrm>
            <a:off x="8363764" y="3908914"/>
            <a:ext cx="0" cy="5509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EB54E6C-5CC5-EB4F-9FD9-70B93950B1E8}"/>
              </a:ext>
            </a:extLst>
          </p:cNvPr>
          <p:cNvCxnSpPr>
            <a:stCxn id="62" idx="4"/>
            <a:endCxn id="63" idx="0"/>
          </p:cNvCxnSpPr>
          <p:nvPr/>
        </p:nvCxnSpPr>
        <p:spPr>
          <a:xfrm>
            <a:off x="8363764" y="4981108"/>
            <a:ext cx="2879" cy="5509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5B30F92-6B05-C54F-97E0-CF9951333E9B}"/>
              </a:ext>
            </a:extLst>
          </p:cNvPr>
          <p:cNvCxnSpPr>
            <a:stCxn id="60" idx="4"/>
            <a:endCxn id="61" idx="0"/>
          </p:cNvCxnSpPr>
          <p:nvPr/>
        </p:nvCxnSpPr>
        <p:spPr>
          <a:xfrm flipH="1">
            <a:off x="9403316" y="3908914"/>
            <a:ext cx="2862" cy="5529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B07D0D7-C08E-3848-AD69-D3F70E646BD6}"/>
              </a:ext>
            </a:extLst>
          </p:cNvPr>
          <p:cNvSpPr/>
          <p:nvPr/>
        </p:nvSpPr>
        <p:spPr>
          <a:xfrm>
            <a:off x="8624368" y="1681806"/>
            <a:ext cx="521208" cy="52120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EB60F06-A94D-3B4B-8D1C-9ECF600B3A3B}"/>
              </a:ext>
            </a:extLst>
          </p:cNvPr>
          <p:cNvSpPr/>
          <p:nvPr/>
        </p:nvSpPr>
        <p:spPr>
          <a:xfrm>
            <a:off x="8624368" y="2617193"/>
            <a:ext cx="521208" cy="52120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6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F1BB248-8118-AE4E-B872-0B68999C6F07}"/>
              </a:ext>
            </a:extLst>
          </p:cNvPr>
          <p:cNvSpPr/>
          <p:nvPr/>
        </p:nvSpPr>
        <p:spPr>
          <a:xfrm>
            <a:off x="8103160" y="3387706"/>
            <a:ext cx="521208" cy="52120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3972487-89D4-934B-A062-A6132E40F000}"/>
              </a:ext>
            </a:extLst>
          </p:cNvPr>
          <p:cNvSpPr/>
          <p:nvPr/>
        </p:nvSpPr>
        <p:spPr>
          <a:xfrm>
            <a:off x="9145574" y="3387706"/>
            <a:ext cx="521208" cy="52120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0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24E2099-49C0-4B42-B5D3-F2D094384541}"/>
              </a:ext>
            </a:extLst>
          </p:cNvPr>
          <p:cNvSpPr/>
          <p:nvPr/>
        </p:nvSpPr>
        <p:spPr>
          <a:xfrm>
            <a:off x="9142712" y="4461830"/>
            <a:ext cx="521208" cy="52120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1452D06-1E93-6E4B-B727-E62CAE222612}"/>
              </a:ext>
            </a:extLst>
          </p:cNvPr>
          <p:cNvSpPr/>
          <p:nvPr/>
        </p:nvSpPr>
        <p:spPr>
          <a:xfrm>
            <a:off x="8103160" y="4459900"/>
            <a:ext cx="521208" cy="52120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4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5742820-9130-814F-9F09-7CDF32CA051B}"/>
              </a:ext>
            </a:extLst>
          </p:cNvPr>
          <p:cNvSpPr/>
          <p:nvPr/>
        </p:nvSpPr>
        <p:spPr>
          <a:xfrm>
            <a:off x="8106039" y="5532094"/>
            <a:ext cx="521208" cy="52120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5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320F998-C2F5-5340-846E-8A957A46EC2B}"/>
              </a:ext>
            </a:extLst>
          </p:cNvPr>
          <p:cNvCxnSpPr/>
          <p:nvPr/>
        </p:nvCxnSpPr>
        <p:spPr>
          <a:xfrm flipH="1">
            <a:off x="3130316" y="1946427"/>
            <a:ext cx="260604" cy="16565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B70C59F-56E4-D242-B916-F4E5A104E6AA}"/>
              </a:ext>
            </a:extLst>
          </p:cNvPr>
          <p:cNvCxnSpPr/>
          <p:nvPr/>
        </p:nvCxnSpPr>
        <p:spPr>
          <a:xfrm flipV="1">
            <a:off x="3173398" y="3184162"/>
            <a:ext cx="1975808" cy="5579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CC15DD-E538-7E43-B70B-5D0FA2FB36C2}"/>
              </a:ext>
            </a:extLst>
          </p:cNvPr>
          <p:cNvCxnSpPr/>
          <p:nvPr/>
        </p:nvCxnSpPr>
        <p:spPr>
          <a:xfrm>
            <a:off x="3390920" y="1946427"/>
            <a:ext cx="1758286" cy="123773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5408A60-3ECC-E84C-8680-13425EF2DCDE}"/>
              </a:ext>
            </a:extLst>
          </p:cNvPr>
          <p:cNvCxnSpPr>
            <a:cxnSpLocks/>
            <a:stCxn id="75" idx="4"/>
            <a:endCxn id="74" idx="0"/>
          </p:cNvCxnSpPr>
          <p:nvPr/>
        </p:nvCxnSpPr>
        <p:spPr>
          <a:xfrm>
            <a:off x="1784214" y="3603015"/>
            <a:ext cx="212551" cy="7247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4F165EB-7323-9B41-8F55-3D238D6DABE9}"/>
              </a:ext>
            </a:extLst>
          </p:cNvPr>
          <p:cNvCxnSpPr/>
          <p:nvPr/>
        </p:nvCxnSpPr>
        <p:spPr>
          <a:xfrm>
            <a:off x="1782808" y="3342411"/>
            <a:ext cx="1889348" cy="150185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A28FA9A-5ECF-8643-9911-772EC89D68CE}"/>
              </a:ext>
            </a:extLst>
          </p:cNvPr>
          <p:cNvCxnSpPr/>
          <p:nvPr/>
        </p:nvCxnSpPr>
        <p:spPr>
          <a:xfrm flipV="1">
            <a:off x="3130316" y="2838138"/>
            <a:ext cx="748841" cy="95208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4C182AE-B9C2-D448-BB39-41CAFCC6D71F}"/>
              </a:ext>
            </a:extLst>
          </p:cNvPr>
          <p:cNvCxnSpPr/>
          <p:nvPr/>
        </p:nvCxnSpPr>
        <p:spPr>
          <a:xfrm>
            <a:off x="3975842" y="2855072"/>
            <a:ext cx="1173364" cy="31586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694C1B1-C170-BF4E-A7AF-E3A5132E72EF}"/>
              </a:ext>
            </a:extLst>
          </p:cNvPr>
          <p:cNvCxnSpPr/>
          <p:nvPr/>
        </p:nvCxnSpPr>
        <p:spPr>
          <a:xfrm>
            <a:off x="3130316" y="3742112"/>
            <a:ext cx="521208" cy="11021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D5479E5-974E-8445-9978-5E197593DA47}"/>
              </a:ext>
            </a:extLst>
          </p:cNvPr>
          <p:cNvCxnSpPr/>
          <p:nvPr/>
        </p:nvCxnSpPr>
        <p:spPr>
          <a:xfrm flipH="1" flipV="1">
            <a:off x="1824484" y="3369448"/>
            <a:ext cx="1305832" cy="3726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0C063C6B-DEC6-5D4F-9E6F-E15EEBF25519}"/>
              </a:ext>
            </a:extLst>
          </p:cNvPr>
          <p:cNvSpPr/>
          <p:nvPr/>
        </p:nvSpPr>
        <p:spPr>
          <a:xfrm>
            <a:off x="2869712" y="3487191"/>
            <a:ext cx="521208" cy="52120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6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75066F3-D4DF-3C42-B750-6AA22FBDB4C4}"/>
              </a:ext>
            </a:extLst>
          </p:cNvPr>
          <p:cNvSpPr/>
          <p:nvPr/>
        </p:nvSpPr>
        <p:spPr>
          <a:xfrm>
            <a:off x="1736161" y="4327787"/>
            <a:ext cx="521208" cy="52120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4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6AB8826-F045-994B-8994-EB760280E906}"/>
              </a:ext>
            </a:extLst>
          </p:cNvPr>
          <p:cNvSpPr/>
          <p:nvPr/>
        </p:nvSpPr>
        <p:spPr>
          <a:xfrm>
            <a:off x="1523610" y="3081807"/>
            <a:ext cx="521208" cy="52120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6C77DE3-F889-6E43-A8EA-37B2F7E6DF0C}"/>
              </a:ext>
            </a:extLst>
          </p:cNvPr>
          <p:cNvSpPr/>
          <p:nvPr/>
        </p:nvSpPr>
        <p:spPr>
          <a:xfrm>
            <a:off x="3390920" y="4583658"/>
            <a:ext cx="521208" cy="52120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5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D48D073-B948-804A-A1E9-7D80B3A0CEE8}"/>
              </a:ext>
            </a:extLst>
          </p:cNvPr>
          <p:cNvSpPr/>
          <p:nvPr/>
        </p:nvSpPr>
        <p:spPr>
          <a:xfrm>
            <a:off x="3680513" y="2580888"/>
            <a:ext cx="521208" cy="52120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01EB3FB-B710-2945-8AC5-4D4488231CDC}"/>
              </a:ext>
            </a:extLst>
          </p:cNvPr>
          <p:cNvSpPr/>
          <p:nvPr/>
        </p:nvSpPr>
        <p:spPr>
          <a:xfrm>
            <a:off x="3132834" y="1700752"/>
            <a:ext cx="521208" cy="52120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2823114-932D-1E48-BB33-8303A497A1F4}"/>
              </a:ext>
            </a:extLst>
          </p:cNvPr>
          <p:cNvSpPr/>
          <p:nvPr/>
        </p:nvSpPr>
        <p:spPr>
          <a:xfrm>
            <a:off x="4891120" y="2938487"/>
            <a:ext cx="521208" cy="52120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0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3F56E93-267A-BB49-9423-E170E09BC2C7}"/>
              </a:ext>
            </a:extLst>
          </p:cNvPr>
          <p:cNvCxnSpPr>
            <a:cxnSpLocks/>
            <a:stCxn id="74" idx="6"/>
            <a:endCxn id="76" idx="2"/>
          </p:cNvCxnSpPr>
          <p:nvPr/>
        </p:nvCxnSpPr>
        <p:spPr>
          <a:xfrm>
            <a:off x="2257369" y="4588391"/>
            <a:ext cx="1133551" cy="25587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1B082CA2-1451-A749-A4C1-850E6E222FCF}"/>
              </a:ext>
            </a:extLst>
          </p:cNvPr>
          <p:cNvCxnSpPr>
            <a:stCxn id="58" idx="2"/>
            <a:endCxn id="63" idx="2"/>
          </p:cNvCxnSpPr>
          <p:nvPr/>
        </p:nvCxnSpPr>
        <p:spPr>
          <a:xfrm rot="10800000" flipV="1">
            <a:off x="8106040" y="2877796"/>
            <a:ext cx="518329" cy="2914901"/>
          </a:xfrm>
          <a:prstGeom prst="curvedConnector3">
            <a:avLst>
              <a:gd name="adj1" fmla="val 239660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AAA7278D-F75D-1547-AE3E-0EB5FAD4F617}"/>
              </a:ext>
            </a:extLst>
          </p:cNvPr>
          <p:cNvCxnSpPr>
            <a:cxnSpLocks/>
            <a:stCxn id="63" idx="2"/>
            <a:endCxn id="59" idx="2"/>
          </p:cNvCxnSpPr>
          <p:nvPr/>
        </p:nvCxnSpPr>
        <p:spPr>
          <a:xfrm rot="10800000">
            <a:off x="8103161" y="3648310"/>
            <a:ext cx="2879" cy="2144388"/>
          </a:xfrm>
          <a:prstGeom prst="curvedConnector3">
            <a:avLst>
              <a:gd name="adj1" fmla="val 804025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F13F3D8C-2E91-6F49-81BE-73570E21B65F}"/>
              </a:ext>
            </a:extLst>
          </p:cNvPr>
          <p:cNvCxnSpPr>
            <a:stCxn id="61" idx="6"/>
            <a:endCxn id="58" idx="6"/>
          </p:cNvCxnSpPr>
          <p:nvPr/>
        </p:nvCxnSpPr>
        <p:spPr>
          <a:xfrm flipH="1" flipV="1">
            <a:off x="9145576" y="2877797"/>
            <a:ext cx="518344" cy="1844637"/>
          </a:xfrm>
          <a:prstGeom prst="curvedConnector3">
            <a:avLst>
              <a:gd name="adj1" fmla="val -10045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ADC00155-0979-7B4A-B5AB-4965350CB61A}"/>
              </a:ext>
            </a:extLst>
          </p:cNvPr>
          <p:cNvCxnSpPr>
            <a:stCxn id="60" idx="6"/>
            <a:endCxn id="57" idx="6"/>
          </p:cNvCxnSpPr>
          <p:nvPr/>
        </p:nvCxnSpPr>
        <p:spPr>
          <a:xfrm flipH="1" flipV="1">
            <a:off x="9145576" y="1942410"/>
            <a:ext cx="521206" cy="1705900"/>
          </a:xfrm>
          <a:prstGeom prst="curvedConnector3">
            <a:avLst>
              <a:gd name="adj1" fmla="val -4386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THE DFS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 connected graph and we start depth-first search at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Tree edges actually form a tree rooted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There is a unique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 every vertex in tree.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Structure of tree = recursive structure of DFS.</a:t>
                </a:r>
                <a:endParaRPr lang="en-US" sz="2400" i="1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parent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𝑦</m:t>
                    </m:r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DFS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calls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DFS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𝑦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)</m:t>
                    </m:r>
                  </m:oMath>
                </a14:m>
                <a:endParaRPr lang="en-US" sz="2400" i="1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DFS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finishes before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DFS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)</m:t>
                    </m:r>
                  </m:oMath>
                </a14:m>
                <a:endParaRPr lang="en-US" sz="2400" i="1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𝑧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 descendant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if it lies in subtree rooted at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𝑥</m:t>
                    </m:r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an ancestor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𝑧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)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𝑠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: start and finish time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𝑧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descendant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𝑥</m:t>
                    </m:r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⇔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lvl="1"/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8642286-6332-FF42-AD19-C1E37F57C86A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2FC756-FB23-694D-B9A3-4AE757E0C92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4549232"/>
            <a:ext cx="777240" cy="377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1975D4-4C8C-9D4B-9656-FBEA58ECE5C3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4547302"/>
            <a:ext cx="1143000" cy="6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0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8642286-6332-FF42-AD19-C1E37F57C86A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1787EDB-86AD-E748-9958-C2B4D9CA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ONE MORE OBSERVATION:</a:t>
            </a:r>
            <a:b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</a:br>
            <a:r>
              <a:rPr lang="en-US" sz="20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“NO STONE UNTURNED”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7C781B-06C1-9B4A-9759-B1A86B6911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Suppose we are starting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DFS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Suppose: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There is a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Every vertex 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unseen at the moment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will become a descendant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in the DFS tree.</a:t>
                </a:r>
              </a:p>
              <a:p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Proof: Similar to the proof that DFS started at a vertex will discover every vertex in the component.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7C781B-06C1-9B4A-9759-B1A86B6911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14"/>
                <a:stretch>
                  <a:fillRect l="-724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04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ABOUT BACK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Back edges always go between descendants and ancestors in DFS Tree.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Why?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 back edge.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Say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was discovered before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(no loss of generality here).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must be tried before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DFS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finishes.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must be discovered before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DFS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finishes.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 descendant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goes between ancestor and descendant.</a:t>
                </a:r>
              </a:p>
              <a:p>
                <a:pPr lvl="1"/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lvl="1"/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8642286-6332-FF42-AD19-C1E37F57C86A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6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DFS ON DIRECTED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1690689"/>
            <a:ext cx="10512862" cy="435133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Same idea as for undirected graphs</a:t>
            </a:r>
          </a:p>
          <a:p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Outer procedure is called DEPTH-FIRST-SEARCH</a:t>
            </a:r>
          </a:p>
          <a:p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Invokes inner procedure DFS on any still unvisited node</a:t>
            </a:r>
          </a:p>
          <a:p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Tree edges are still edges on which new vertices discovered</a:t>
            </a:r>
          </a:p>
          <a:p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There can be:</a:t>
            </a:r>
          </a:p>
          <a:p>
            <a:pPr lvl="1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Back edges (from descendants to ancestors)</a:t>
            </a:r>
          </a:p>
          <a:p>
            <a:pPr lvl="1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Forward edges (from ancestors to descendants)</a:t>
            </a:r>
          </a:p>
          <a:p>
            <a:pPr lvl="1"/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Right-to-left cross edges</a:t>
            </a:r>
          </a:p>
          <a:p>
            <a:r>
              <a:rPr lang="en-US" sz="24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But no left-to-right cross edges (why?)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8642286-6332-FF42-AD19-C1E37F57C86A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1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Penn596 1">
      <a:dk1>
        <a:srgbClr val="E6E5E5"/>
      </a:dk1>
      <a:lt1>
        <a:srgbClr val="FEFFFF"/>
      </a:lt1>
      <a:dk2>
        <a:srgbClr val="E6E5E5"/>
      </a:dk2>
      <a:lt2>
        <a:srgbClr val="FFFFFF"/>
      </a:lt2>
      <a:accent1>
        <a:srgbClr val="1D9A78"/>
      </a:accent1>
      <a:accent2>
        <a:srgbClr val="092820"/>
      </a:accent2>
      <a:accent3>
        <a:srgbClr val="E4115E"/>
      </a:accent3>
      <a:accent4>
        <a:srgbClr val="0078CF"/>
      </a:accent4>
      <a:accent5>
        <a:srgbClr val="DE3319"/>
      </a:accent5>
      <a:accent6>
        <a:srgbClr val="8E62A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1871</TotalTime>
  <Words>751</Words>
  <Application>Microsoft Macintosh PowerPoint</Application>
  <PresentationFormat>Custom</PresentationFormat>
  <Paragraphs>158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Corbel</vt:lpstr>
      <vt:lpstr>Cordia New</vt:lpstr>
      <vt:lpstr>Kohinoor Bangla</vt:lpstr>
      <vt:lpstr>Kohinoor Devanagari</vt:lpstr>
      <vt:lpstr>Lucida Sans Typewriter</vt:lpstr>
      <vt:lpstr>Office Theme</vt:lpstr>
      <vt:lpstr>CIT 596 MODULE 6.3</vt:lpstr>
      <vt:lpstr>EXPLORING GRAPHS</vt:lpstr>
      <vt:lpstr>DFS DETAILS</vt:lpstr>
      <vt:lpstr>DFS DISCOVERS COMPONENTS</vt:lpstr>
      <vt:lpstr>TYPES OF EDGES IN DFS EXPLORATION</vt:lpstr>
      <vt:lpstr>THE DFS TREE</vt:lpstr>
      <vt:lpstr>ONE MORE OBSERVATION: “NO STONE UNTURNED”</vt:lpstr>
      <vt:lpstr>ABOUT BACK EDGES</vt:lpstr>
      <vt:lpstr>DFS ON DIRECTED GRAPHS</vt:lpstr>
      <vt:lpstr>DFS ON DIRECTED GRAPHS</vt:lpstr>
      <vt:lpstr>START AND FINISH TIMES</vt:lpstr>
      <vt:lpstr>RUNNING TIME OF DFS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596</dc:title>
  <dc:creator>Anna Chun Leach</dc:creator>
  <cp:lastModifiedBy>Microsoft Office User</cp:lastModifiedBy>
  <cp:revision>139</cp:revision>
  <cp:lastPrinted>2019-03-11T18:22:43Z</cp:lastPrinted>
  <dcterms:created xsi:type="dcterms:W3CDTF">2019-03-06T22:16:45Z</dcterms:created>
  <dcterms:modified xsi:type="dcterms:W3CDTF">2019-04-07T14:02:39Z</dcterms:modified>
</cp:coreProperties>
</file>