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handoutMasterIdLst>
    <p:handoutMasterId r:id="rId14"/>
  </p:handoutMasterIdLst>
  <p:sldIdLst>
    <p:sldId id="267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Jon Sammut" initials="AJS" lastIdx="3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820"/>
    <a:srgbClr val="2745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34" autoAdjust="0"/>
    <p:restoredTop sz="86410" autoAdjust="0"/>
  </p:normalViewPr>
  <p:slideViewPr>
    <p:cSldViewPr>
      <p:cViewPr varScale="1">
        <p:scale>
          <a:sx n="103" d="100"/>
          <a:sy n="103" d="100"/>
        </p:scale>
        <p:origin x="200" y="43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-22368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3/25/19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3/25/19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4E34-DE42-854D-BBB7-E07567F78077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CC2-9AE2-EB45-83C4-753CA7404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8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1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9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8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2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6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9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3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3/25/19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4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13" Type="http://schemas.openxmlformats.org/officeDocument/2006/relationships/image" Target="../media/image10.png"/><Relationship Id="rId3" Type="http://schemas.openxmlformats.org/officeDocument/2006/relationships/image" Target="../media/image22.png"/><Relationship Id="rId7" Type="http://schemas.openxmlformats.org/officeDocument/2006/relationships/image" Target="../media/image7.png"/><Relationship Id="rId12" Type="http://schemas.openxmlformats.org/officeDocument/2006/relationships/customXml" Target="../ink/ink3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customXml" Target="../ink/ink35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13" Type="http://schemas.openxmlformats.org/officeDocument/2006/relationships/image" Target="../media/image10.png"/><Relationship Id="rId3" Type="http://schemas.openxmlformats.org/officeDocument/2006/relationships/image" Target="../media/image23.png"/><Relationship Id="rId7" Type="http://schemas.openxmlformats.org/officeDocument/2006/relationships/image" Target="../media/image7.png"/><Relationship Id="rId12" Type="http://schemas.openxmlformats.org/officeDocument/2006/relationships/customXml" Target="../ink/ink40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customXml" Target="../ink/ink39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customXml" Target="../ink/ink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2.png"/><Relationship Id="rId10" Type="http://schemas.openxmlformats.org/officeDocument/2006/relationships/customXml" Target="../ink/ink3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customXml" Target="../ink/ink6.xml"/><Relationship Id="rId12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7.xml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10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customXml" Target="../ink/ink1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customXml" Target="../ink/ink11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customXml" Target="../ink/ink14.xml"/><Relationship Id="rId12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16.xml"/><Relationship Id="rId5" Type="http://schemas.openxmlformats.org/officeDocument/2006/relationships/customXml" Target="../ink/ink13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customXml" Target="../ink/ink18.xml"/><Relationship Id="rId12" Type="http://schemas.openxmlformats.org/officeDocument/2006/relationships/image" Target="../media/image14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20.xml"/><Relationship Id="rId5" Type="http://schemas.openxmlformats.org/officeDocument/2006/relationships/customXml" Target="../ink/ink17.xml"/><Relationship Id="rId10" Type="http://schemas.openxmlformats.org/officeDocument/2006/relationships/image" Target="../media/image130.png"/><Relationship Id="rId4" Type="http://schemas.openxmlformats.org/officeDocument/2006/relationships/image" Target="../media/image6.png"/><Relationship Id="rId9" Type="http://schemas.openxmlformats.org/officeDocument/2006/relationships/customXml" Target="../ink/ink1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13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12" Type="http://schemas.openxmlformats.org/officeDocument/2006/relationships/customXml" Target="../ink/ink2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11" Type="http://schemas.openxmlformats.org/officeDocument/2006/relationships/image" Target="../media/image18.png"/><Relationship Id="rId5" Type="http://schemas.openxmlformats.org/officeDocument/2006/relationships/image" Target="../media/image6.png"/><Relationship Id="rId10" Type="http://schemas.openxmlformats.org/officeDocument/2006/relationships/customXml" Target="../ink/ink23.xml"/><Relationship Id="rId4" Type="http://schemas.openxmlformats.org/officeDocument/2006/relationships/image" Target="../media/image3.png"/><Relationship Id="rId9" Type="http://schemas.openxmlformats.org/officeDocument/2006/relationships/image" Target="../media/image17.png"/><Relationship Id="rId1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13" Type="http://schemas.openxmlformats.org/officeDocument/2006/relationships/image" Target="../media/image10.png"/><Relationship Id="rId3" Type="http://schemas.openxmlformats.org/officeDocument/2006/relationships/image" Target="../media/image20.png"/><Relationship Id="rId7" Type="http://schemas.openxmlformats.org/officeDocument/2006/relationships/image" Target="../media/image7.png"/><Relationship Id="rId12" Type="http://schemas.openxmlformats.org/officeDocument/2006/relationships/customXml" Target="../ink/ink28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customXml" Target="../ink/ink27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13" Type="http://schemas.openxmlformats.org/officeDocument/2006/relationships/image" Target="../media/image10.png"/><Relationship Id="rId3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customXml" Target="../ink/ink3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customXml" Target="../ink/ink31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Kohinoor Devanagari" panose="02000000000000000000" pitchFamily="2" charset="77"/>
                <a:cs typeface="Kohinoor Devanagari" panose="02000000000000000000" pitchFamily="2" charset="77"/>
              </a:rPr>
              <a:t>CIT 596</a:t>
            </a:r>
            <a:br>
              <a:rPr lang="en-US" b="1" dirty="0">
                <a:solidFill>
                  <a:schemeClr val="bg1"/>
                </a:solidFill>
                <a:latin typeface="Kohinoor Devanagari" panose="02000000000000000000" pitchFamily="2" charset="77"/>
                <a:cs typeface="Kohinoor Devanagari" panose="02000000000000000000" pitchFamily="2" charset="77"/>
              </a:rPr>
            </a:br>
            <a:r>
              <a:rPr lang="en-US" b="1" dirty="0">
                <a:solidFill>
                  <a:schemeClr val="bg1"/>
                </a:solidFill>
                <a:latin typeface="Kohinoor Devanagari" panose="02000000000000000000" pitchFamily="2" charset="77"/>
                <a:cs typeface="Kohinoor Devanagari" panose="02000000000000000000" pitchFamily="2" charset="77"/>
              </a:rPr>
              <a:t>MODULE 6.4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BEA70-1360-0C43-9765-7BD3B11D46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5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Applications of DFS</a:t>
            </a:r>
          </a:p>
          <a:p>
            <a:pPr algn="l"/>
            <a:r>
              <a:rPr lang="en-US" sz="35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Sampath Kannan</a:t>
            </a:r>
            <a:endParaRPr lang="en-US" sz="3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018B4B-E87A-734B-A18C-F68D6F66321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2431" y="-1049444"/>
            <a:ext cx="3292040" cy="41048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89B541-2A42-9E40-9B2D-EA08A163AA0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4402953"/>
            <a:ext cx="3292040" cy="2274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EF2A54-15A6-0443-92A1-DA8D4C57F04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2" y="515071"/>
            <a:ext cx="8901019" cy="5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5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The latest finish times are in source components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, which are sink components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  <m:t>𝐺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The first vertex chosen in the second DEPTH-FIRST-SEARCH is in sink component of</a:t>
                </a:r>
                <a:r>
                  <a:rPr lang="en-US" sz="2400" dirty="0">
                    <a:solidFill>
                      <a:schemeClr val="bg1"/>
                    </a:solidFill>
                    <a:cs typeface="Cordia New" panose="020B0304020202020204" pitchFamily="34" charset="-34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  <m:t>𝐺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  <m:t>𝑇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So the first DFS during this DEPTH-FIRST-SEARCH will identify this component.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Recursively, one can argue that the next starting vertex in the second DEPTH-FIRST-SEARCH must be in a new sink component.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Correctness follows.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3"/>
                <a:stretch>
                  <a:fillRect l="-724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973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78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RUNNING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Just two DEPTH-FIRST-SEARCH calls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𝑂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𝑚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3"/>
                <a:stretch>
                  <a:fillRect l="-724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973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5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SOURCES AND SINKS IN DAGs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DAG: Directed Acyclic Graph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Call a node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a source if it has no incoming edges and a sink if it has no outgoing edges.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Fact: DAGs always have sources and sinks.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Proof:</a:t>
                </a:r>
              </a:p>
              <a:p>
                <a:pPr lvl="1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Suppose not. Then start from some vertex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and walk along its edges.</a:t>
                </a:r>
              </a:p>
              <a:p>
                <a:pPr lvl="1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Either the walk terminates, or we repeat a vertex.</a:t>
                </a:r>
              </a:p>
              <a:p>
                <a:pPr lvl="1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But repeating a vertex would imply a cycle, which we assume not to be the case (DAG).</a:t>
                </a:r>
                <a:endPara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  <a:sym typeface="Wingdings" pitchFamily="2" charset="2"/>
                </a:endParaRPr>
              </a:p>
              <a:p>
                <a:pPr lvl="1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  <a:sym typeface="Wingdings" pitchFamily="2" charset="2"/>
                  </a:rPr>
                  <a:t>Thus we terminate at a sink, so a sink exists!</a:t>
                </a:r>
              </a:p>
              <a:p>
                <a:pPr lvl="1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  <a:sym typeface="Wingdings" pitchFamily="2" charset="2"/>
                  </a:rPr>
                  <a:t>Showing a source exists can be done by walking backward on edges.</a:t>
                </a:r>
                <a:endPara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3"/>
                <a:stretch>
                  <a:fillRect l="-724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973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6CF82A5-960C-0C4D-96B9-495C353AA2F0}"/>
              </a:ext>
            </a:extLst>
          </p:cNvPr>
          <p:cNvPicPr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483170"/>
            <a:ext cx="731520" cy="457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B64B06E-2F29-0544-98B3-F3E737973C9B}"/>
              </a:ext>
            </a:extLst>
          </p:cNvPr>
          <p:cNvPicPr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309360" y="2472216"/>
            <a:ext cx="457200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6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DFS APPLICATION 1</a:t>
            </a:r>
            <a:b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</a:br>
            <a:r>
              <a:rPr lang="en-US" sz="2000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TOPOLOGICAL SORT ON DAGs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1973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C30F354-CDA5-8041-99F2-66F33C156097}"/>
              </a:ext>
            </a:extLst>
          </p:cNvPr>
          <p:cNvGrpSpPr/>
          <p:nvPr/>
        </p:nvGrpSpPr>
        <p:grpSpPr>
          <a:xfrm>
            <a:off x="1684057" y="1798677"/>
            <a:ext cx="3114955" cy="4709101"/>
            <a:chOff x="1684057" y="1798677"/>
            <a:chExt cx="3114955" cy="4709101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34B311B-E226-EA49-A501-2DECC7B2CA8F}"/>
                </a:ext>
              </a:extLst>
            </p:cNvPr>
            <p:cNvCxnSpPr/>
            <p:nvPr/>
          </p:nvCxnSpPr>
          <p:spPr>
            <a:xfrm>
              <a:off x="3768925" y="2386360"/>
              <a:ext cx="0" cy="60178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AA8C4E3-9F5B-2144-BD10-01AD3A1305A5}"/>
                </a:ext>
              </a:extLst>
            </p:cNvPr>
            <p:cNvCxnSpPr>
              <a:endCxn id="24" idx="0"/>
            </p:cNvCxnSpPr>
            <p:nvPr/>
          </p:nvCxnSpPr>
          <p:spPr>
            <a:xfrm>
              <a:off x="3768925" y="3575823"/>
              <a:ext cx="2556" cy="60178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A0AE58F-35EF-124A-9D7C-AB180CB40F96}"/>
                </a:ext>
              </a:extLst>
            </p:cNvPr>
            <p:cNvCxnSpPr>
              <a:stCxn id="24" idx="4"/>
              <a:endCxn id="36" idx="0"/>
            </p:cNvCxnSpPr>
            <p:nvPr/>
          </p:nvCxnSpPr>
          <p:spPr>
            <a:xfrm flipH="1">
              <a:off x="3768925" y="4765286"/>
              <a:ext cx="2556" cy="59362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C1F3E73-630B-4740-8978-AE41ECA7E2D3}"/>
                </a:ext>
              </a:extLst>
            </p:cNvPr>
            <p:cNvCxnSpPr>
              <a:cxnSpLocks/>
              <a:stCxn id="23" idx="4"/>
              <a:endCxn id="38" idx="0"/>
            </p:cNvCxnSpPr>
            <p:nvPr/>
          </p:nvCxnSpPr>
          <p:spPr>
            <a:xfrm flipH="1">
              <a:off x="2256076" y="4751189"/>
              <a:ext cx="6164" cy="59878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E6C1E90-7C41-CF4E-9420-1032A5981BA3}"/>
                </a:ext>
              </a:extLst>
            </p:cNvPr>
            <p:cNvCxnSpPr>
              <a:cxnSpLocks/>
              <a:stCxn id="22" idx="3"/>
              <a:endCxn id="38" idx="7"/>
            </p:cNvCxnSpPr>
            <p:nvPr/>
          </p:nvCxnSpPr>
          <p:spPr>
            <a:xfrm flipH="1">
              <a:off x="2566475" y="3489759"/>
              <a:ext cx="928032" cy="194627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716B964B-DAAE-8C49-916D-BCE3D038E29D}"/>
                </a:ext>
              </a:extLst>
            </p:cNvPr>
            <p:cNvSpPr/>
            <p:nvPr/>
          </p:nvSpPr>
          <p:spPr>
            <a:xfrm>
              <a:off x="4013465" y="2297151"/>
              <a:ext cx="590470" cy="2018371"/>
            </a:xfrm>
            <a:custGeom>
              <a:avLst/>
              <a:gdLst>
                <a:gd name="connsiteX0" fmla="*/ 0 w 959282"/>
                <a:gd name="connsiteY0" fmla="*/ 0 h 2018371"/>
                <a:gd name="connsiteX1" fmla="*/ 959005 w 959282"/>
                <a:gd name="connsiteY1" fmla="*/ 869795 h 2018371"/>
                <a:gd name="connsiteX2" fmla="*/ 78059 w 959282"/>
                <a:gd name="connsiteY2" fmla="*/ 2018371 h 2018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9282" h="2018371">
                  <a:moveTo>
                    <a:pt x="0" y="0"/>
                  </a:moveTo>
                  <a:cubicBezTo>
                    <a:pt x="472997" y="266700"/>
                    <a:pt x="945995" y="533400"/>
                    <a:pt x="959005" y="869795"/>
                  </a:cubicBezTo>
                  <a:cubicBezTo>
                    <a:pt x="972015" y="1206190"/>
                    <a:pt x="525037" y="1612280"/>
                    <a:pt x="78059" y="2018371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698326B-69D0-CF4C-ACE7-44339CF47557}"/>
                </a:ext>
              </a:extLst>
            </p:cNvPr>
            <p:cNvSpPr/>
            <p:nvPr/>
          </p:nvSpPr>
          <p:spPr>
            <a:xfrm>
              <a:off x="1867990" y="1798677"/>
              <a:ext cx="776172" cy="587683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591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C7E42B9-4B52-CB43-AA66-A7D1D3743FD8}"/>
                </a:ext>
              </a:extLst>
            </p:cNvPr>
            <p:cNvSpPr/>
            <p:nvPr/>
          </p:nvSpPr>
          <p:spPr>
            <a:xfrm>
              <a:off x="3380839" y="1798677"/>
              <a:ext cx="776172" cy="587683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592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2D66A56-B4D0-BB4E-8192-726FACC198A7}"/>
                </a:ext>
              </a:extLst>
            </p:cNvPr>
            <p:cNvSpPr/>
            <p:nvPr/>
          </p:nvSpPr>
          <p:spPr>
            <a:xfrm>
              <a:off x="1867990" y="2988140"/>
              <a:ext cx="776172" cy="587683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593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3278001-F672-6C4D-831D-43D6E3A9BCBF}"/>
                </a:ext>
              </a:extLst>
            </p:cNvPr>
            <p:cNvSpPr/>
            <p:nvPr/>
          </p:nvSpPr>
          <p:spPr>
            <a:xfrm>
              <a:off x="3380839" y="2988140"/>
              <a:ext cx="776172" cy="587683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594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86FD05C-4982-FC40-97DF-250EBB7F1A76}"/>
                </a:ext>
              </a:extLst>
            </p:cNvPr>
            <p:cNvSpPr/>
            <p:nvPr/>
          </p:nvSpPr>
          <p:spPr>
            <a:xfrm>
              <a:off x="1874154" y="4163506"/>
              <a:ext cx="776172" cy="587683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595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26CA88F-6865-214A-848F-6925C8B31A0A}"/>
                </a:ext>
              </a:extLst>
            </p:cNvPr>
            <p:cNvSpPr/>
            <p:nvPr/>
          </p:nvSpPr>
          <p:spPr>
            <a:xfrm>
              <a:off x="3383395" y="4177603"/>
              <a:ext cx="776172" cy="587683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596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5CB45E5-D259-AE47-A522-943FC530A6DC}"/>
                </a:ext>
              </a:extLst>
            </p:cNvPr>
            <p:cNvCxnSpPr>
              <a:stCxn id="19" idx="4"/>
            </p:cNvCxnSpPr>
            <p:nvPr/>
          </p:nvCxnSpPr>
          <p:spPr>
            <a:xfrm>
              <a:off x="2256076" y="2386360"/>
              <a:ext cx="0" cy="60178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3731E10-2F01-2946-B358-C2B7FF03F004}"/>
                </a:ext>
              </a:extLst>
            </p:cNvPr>
            <p:cNvCxnSpPr>
              <a:stCxn id="19" idx="5"/>
              <a:endCxn id="22" idx="1"/>
            </p:cNvCxnSpPr>
            <p:nvPr/>
          </p:nvCxnSpPr>
          <p:spPr>
            <a:xfrm>
              <a:off x="2530494" y="2300296"/>
              <a:ext cx="964013" cy="77390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C98BFE1-3C45-5F44-9DAD-74F72A23B9BB}"/>
                </a:ext>
              </a:extLst>
            </p:cNvPr>
            <p:cNvCxnSpPr>
              <a:stCxn id="21" idx="4"/>
            </p:cNvCxnSpPr>
            <p:nvPr/>
          </p:nvCxnSpPr>
          <p:spPr>
            <a:xfrm>
              <a:off x="2256076" y="3575823"/>
              <a:ext cx="0" cy="60178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6CE3F77-567F-2345-A05A-3ACE79B617FC}"/>
                </a:ext>
              </a:extLst>
            </p:cNvPr>
            <p:cNvCxnSpPr>
              <a:stCxn id="22" idx="3"/>
              <a:endCxn id="23" idx="7"/>
            </p:cNvCxnSpPr>
            <p:nvPr/>
          </p:nvCxnSpPr>
          <p:spPr>
            <a:xfrm flipH="1">
              <a:off x="2536658" y="3489759"/>
              <a:ext cx="957849" cy="75981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EA8EFBF-41E7-0D4C-A279-BFC57EDDE015}"/>
                </a:ext>
              </a:extLst>
            </p:cNvPr>
            <p:cNvSpPr/>
            <p:nvPr/>
          </p:nvSpPr>
          <p:spPr>
            <a:xfrm>
              <a:off x="3380839" y="5358915"/>
              <a:ext cx="776172" cy="587683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ML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B677890-6658-6244-8439-A0197A535464}"/>
                </a:ext>
              </a:extLst>
            </p:cNvPr>
            <p:cNvSpPr/>
            <p:nvPr/>
          </p:nvSpPr>
          <p:spPr>
            <a:xfrm>
              <a:off x="1817106" y="5349974"/>
              <a:ext cx="877940" cy="587683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web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8C499BA-6984-7E41-8E9A-508AE38403BB}"/>
                </a:ext>
              </a:extLst>
            </p:cNvPr>
            <p:cNvSpPr txBox="1"/>
            <p:nvPr/>
          </p:nvSpPr>
          <p:spPr>
            <a:xfrm>
              <a:off x="1684057" y="6107668"/>
              <a:ext cx="31149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Prerequisite structure for MCIT courses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D4016EB4-D4DA-BA45-97F7-4234EC25E0D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121" y="2708055"/>
            <a:ext cx="1484678" cy="720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6B4E398-A7B7-DB45-9341-28D9D0DD9358}"/>
                  </a:ext>
                </a:extLst>
              </p:cNvPr>
              <p:cNvSpPr txBox="1"/>
              <p:nvPr/>
            </p:nvSpPr>
            <p:spPr>
              <a:xfrm>
                <a:off x="5403599" y="2386360"/>
                <a:ext cx="5251319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Topological sort: a valid ordering of courses</a:t>
                </a:r>
              </a:p>
              <a:p>
                <a:endPara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Example: 591, 592, 593, 594, 595, 596, ML, web</a:t>
                </a:r>
              </a:p>
              <a:p>
                <a:endPara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But also: 592, 591, 594, 596, 593, ML, 595, web</a:t>
                </a:r>
              </a:p>
              <a:p>
                <a:endPara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Definition: for every edge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(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𝑢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,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𝑣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must precede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𝑣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6B4E398-A7B7-DB45-9341-28D9D0DD9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599" y="2386360"/>
                <a:ext cx="5251319" cy="2677656"/>
              </a:xfrm>
              <a:prstGeom prst="rect">
                <a:avLst/>
              </a:prstGeom>
              <a:blipFill>
                <a:blip r:embed="rId15"/>
                <a:stretch>
                  <a:fillRect l="-1446" t="-1887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32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DFS FOR TOPOLOGICAL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One topological sorting algorithm: </a:t>
                </a:r>
              </a:p>
              <a:p>
                <a:pPr lvl="1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Run DFS.</a:t>
                </a:r>
              </a:p>
              <a:p>
                <a:pPr lvl="1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Output the vertices in decreasing order of finish time.</a:t>
                </a:r>
              </a:p>
              <a:p>
                <a:pPr lvl="1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Why does this work?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𝑢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an edge, then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𝑠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  <m:t>𝑢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&lt;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𝑠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  <m:t>𝑣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⟹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𝑠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rdia New" panose="020B0304020202020204" pitchFamily="34" charset="-34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rdia New" panose="020B0304020202020204" pitchFamily="34" charset="-34"/>
                          </a:rPr>
                          <m:t>𝑢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&lt;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𝑠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rdia New" panose="020B0304020202020204" pitchFamily="34" charset="-34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rdia New" panose="020B0304020202020204" pitchFamily="34" charset="-34"/>
                          </a:rPr>
                          <m:t>𝑣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&lt;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𝑓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rdia New" panose="020B0304020202020204" pitchFamily="34" charset="-34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rdia New" panose="020B0304020202020204" pitchFamily="34" charset="-34"/>
                          </a:rPr>
                          <m:t>𝑣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&lt;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𝑓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rdia New" panose="020B0304020202020204" pitchFamily="34" charset="-34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rdia New" panose="020B0304020202020204" pitchFamily="34" charset="-34"/>
                          </a:rPr>
                          <m:t>𝑢</m:t>
                        </m:r>
                      </m:e>
                    </m:d>
                  </m:oMath>
                </a14:m>
                <a:endPara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𝑠</m:t>
                    </m:r>
                    <m:d>
                      <m:dPr>
                        <m:ctrlP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  <m:t>𝑢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&gt;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𝑠</m:t>
                    </m:r>
                    <m:d>
                      <m:dPr>
                        <m:ctrlP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  <m:t>𝑣</m:t>
                        </m:r>
                      </m:e>
                    </m:d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⟹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𝑠</m:t>
                    </m:r>
                    <m:d>
                      <m:dPr>
                        <m:ctrlP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rdia New" panose="020B0304020202020204" pitchFamily="34" charset="-34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rdia New" panose="020B0304020202020204" pitchFamily="34" charset="-34"/>
                          </a:rPr>
                          <m:t>𝑣</m:t>
                        </m:r>
                      </m:e>
                    </m:d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&lt;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𝑓</m:t>
                    </m:r>
                    <m:d>
                      <m:dPr>
                        <m:ctrlP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rdia New" panose="020B0304020202020204" pitchFamily="34" charset="-34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rdia New" panose="020B0304020202020204" pitchFamily="34" charset="-34"/>
                          </a:rPr>
                          <m:t>𝑣</m:t>
                        </m:r>
                      </m:e>
                    </m:d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&lt;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𝑠</m:t>
                    </m:r>
                    <m:d>
                      <m:dPr>
                        <m:ctrlP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rdia New" panose="020B0304020202020204" pitchFamily="34" charset="-34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rdia New" panose="020B0304020202020204" pitchFamily="34" charset="-34"/>
                          </a:rPr>
                          <m:t>𝑢</m:t>
                        </m:r>
                      </m:e>
                    </m:d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&lt;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𝑓</m:t>
                    </m:r>
                    <m:d>
                      <m:dPr>
                        <m:ctrlP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rdia New" panose="020B0304020202020204" pitchFamily="34" charset="-34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rdia New" panose="020B0304020202020204" pitchFamily="34" charset="-34"/>
                          </a:rPr>
                          <m:t>𝑢</m:t>
                        </m:r>
                      </m:e>
                    </m:d>
                  </m:oMath>
                </a14:m>
                <a:br>
                  <a:rPr lang="en-US" sz="2400" i="1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</a:br>
                <a:endParaRPr lang="en-US" sz="2400" i="1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lvl="1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In either case,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finishes after</a:t>
                </a:r>
                <a:r>
                  <a:rPr lang="en-US" sz="2400" i="1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, so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𝑢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precedes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in the output order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3"/>
                <a:stretch>
                  <a:fillRect l="-724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973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12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ANOTHER TOPOLOGICAL 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BEA70-1360-0C43-9765-7BD3B11D4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2" y="1690689"/>
            <a:ext cx="10512862" cy="435133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Output and delete vertices with indegree 0, along with edges incident on them.</a:t>
            </a:r>
          </a:p>
          <a:p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Update degrees for remaining vertices and repeat until there are no vertices left.</a:t>
            </a:r>
          </a:p>
          <a:p>
            <a:endParaRPr lang="en-US" sz="2400" dirty="0">
              <a:solidFill>
                <a:schemeClr val="bg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Explore efficient implementation and correctness of this algorithm on your own.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1973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8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STRONGLY CONNECTED COMPONENTS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7292" y="60320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1937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972C3493-C0B6-8844-86E2-7B93F73A65ED}"/>
              </a:ext>
            </a:extLst>
          </p:cNvPr>
          <p:cNvSpPr txBox="1"/>
          <p:nvPr/>
        </p:nvSpPr>
        <p:spPr>
          <a:xfrm>
            <a:off x="6066263" y="536373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D63D76A-5011-854C-828C-4563DB312851}"/>
              </a:ext>
            </a:extLst>
          </p:cNvPr>
          <p:cNvSpPr txBox="1"/>
          <p:nvPr/>
        </p:nvSpPr>
        <p:spPr>
          <a:xfrm>
            <a:off x="3467959" y="5579080"/>
            <a:ext cx="57727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Vertices 0, 1, and 6 are in one strongly-connected component.</a:t>
            </a:r>
          </a:p>
          <a:p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Every other vertex is in a component by itself.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9CA1DFB-ECDC-654D-9508-A62290807642}"/>
              </a:ext>
            </a:extLst>
          </p:cNvPr>
          <p:cNvGrpSpPr/>
          <p:nvPr/>
        </p:nvGrpSpPr>
        <p:grpSpPr>
          <a:xfrm>
            <a:off x="4306635" y="1825947"/>
            <a:ext cx="3888718" cy="3404114"/>
            <a:chOff x="4115255" y="1789356"/>
            <a:chExt cx="3888718" cy="3404114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46E7B95-4819-F146-9925-0716B4A4C23E}"/>
                </a:ext>
              </a:extLst>
            </p:cNvPr>
            <p:cNvCxnSpPr>
              <a:cxnSpLocks/>
              <a:endCxn id="73" idx="0"/>
            </p:cNvCxnSpPr>
            <p:nvPr/>
          </p:nvCxnSpPr>
          <p:spPr>
            <a:xfrm flipH="1">
              <a:off x="5721961" y="2035031"/>
              <a:ext cx="260604" cy="1540764"/>
            </a:xfrm>
            <a:prstGeom prst="line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BFCEC42-E6C1-4042-9053-EFA6A49727A7}"/>
                </a:ext>
              </a:extLst>
            </p:cNvPr>
            <p:cNvCxnSpPr>
              <a:cxnSpLocks/>
              <a:stCxn id="73" idx="6"/>
            </p:cNvCxnSpPr>
            <p:nvPr/>
          </p:nvCxnSpPr>
          <p:spPr>
            <a:xfrm flipV="1">
              <a:off x="5982565" y="3272767"/>
              <a:ext cx="1758286" cy="563632"/>
            </a:xfrm>
            <a:prstGeom prst="line">
              <a:avLst/>
            </a:prstGeom>
            <a:ln w="25400"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FD8964C-6BCD-4B41-BAC5-61BA497455D4}"/>
                </a:ext>
              </a:extLst>
            </p:cNvPr>
            <p:cNvCxnSpPr>
              <a:cxnSpLocks/>
              <a:endCxn id="95" idx="1"/>
            </p:cNvCxnSpPr>
            <p:nvPr/>
          </p:nvCxnSpPr>
          <p:spPr>
            <a:xfrm>
              <a:off x="5982565" y="2035031"/>
              <a:ext cx="1576529" cy="1068389"/>
            </a:xfrm>
            <a:prstGeom prst="line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CD0CB17-B64D-8445-9D17-D2D0FFB4EFC9}"/>
                </a:ext>
              </a:extLst>
            </p:cNvPr>
            <p:cNvCxnSpPr>
              <a:cxnSpLocks/>
              <a:endCxn id="74" idx="0"/>
            </p:cNvCxnSpPr>
            <p:nvPr/>
          </p:nvCxnSpPr>
          <p:spPr>
            <a:xfrm>
              <a:off x="4353821" y="3520978"/>
              <a:ext cx="234589" cy="895413"/>
            </a:xfrm>
            <a:prstGeom prst="line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89E998B-3BAD-5146-BEFA-30739C148DF0}"/>
                </a:ext>
              </a:extLst>
            </p:cNvPr>
            <p:cNvCxnSpPr>
              <a:cxnSpLocks/>
              <a:endCxn id="76" idx="1"/>
            </p:cNvCxnSpPr>
            <p:nvPr/>
          </p:nvCxnSpPr>
          <p:spPr>
            <a:xfrm>
              <a:off x="4374453" y="3431015"/>
              <a:ext cx="1684441" cy="1317576"/>
            </a:xfrm>
            <a:prstGeom prst="line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4AA934A-DA65-744B-8E1D-F2E84EB03BAA}"/>
                </a:ext>
              </a:extLst>
            </p:cNvPr>
            <p:cNvCxnSpPr>
              <a:cxnSpLocks/>
              <a:endCxn id="77" idx="3"/>
            </p:cNvCxnSpPr>
            <p:nvPr/>
          </p:nvCxnSpPr>
          <p:spPr>
            <a:xfrm flipV="1">
              <a:off x="5721961" y="3114371"/>
              <a:ext cx="626526" cy="764456"/>
            </a:xfrm>
            <a:prstGeom prst="line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83E7020-8EA2-CB40-A04B-C58EF3D1009F}"/>
                </a:ext>
              </a:extLst>
            </p:cNvPr>
            <p:cNvCxnSpPr>
              <a:cxnSpLocks/>
              <a:endCxn id="95" idx="2"/>
            </p:cNvCxnSpPr>
            <p:nvPr/>
          </p:nvCxnSpPr>
          <p:spPr>
            <a:xfrm>
              <a:off x="6567487" y="2943676"/>
              <a:ext cx="915278" cy="344019"/>
            </a:xfrm>
            <a:prstGeom prst="line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BBC5659-539A-0343-8DAE-088B44EC4622}"/>
                </a:ext>
              </a:extLst>
            </p:cNvPr>
            <p:cNvCxnSpPr>
              <a:cxnSpLocks/>
              <a:stCxn id="73" idx="5"/>
            </p:cNvCxnSpPr>
            <p:nvPr/>
          </p:nvCxnSpPr>
          <p:spPr>
            <a:xfrm>
              <a:off x="5906236" y="4020674"/>
              <a:ext cx="336933" cy="912192"/>
            </a:xfrm>
            <a:prstGeom prst="line">
              <a:avLst/>
            </a:prstGeom>
            <a:ln w="25400"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648ACA4-FA2F-A04B-8A71-C22D6A446211}"/>
                </a:ext>
              </a:extLst>
            </p:cNvPr>
            <p:cNvCxnSpPr>
              <a:cxnSpLocks/>
              <a:stCxn id="73" idx="2"/>
            </p:cNvCxnSpPr>
            <p:nvPr/>
          </p:nvCxnSpPr>
          <p:spPr>
            <a:xfrm flipH="1" flipV="1">
              <a:off x="4416129" y="3458053"/>
              <a:ext cx="1045228" cy="378346"/>
            </a:xfrm>
            <a:prstGeom prst="line">
              <a:avLst/>
            </a:prstGeom>
            <a:ln w="25400"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6626FEFE-F2B8-E946-B55E-D0E0EF9BAA34}"/>
                </a:ext>
              </a:extLst>
            </p:cNvPr>
            <p:cNvSpPr/>
            <p:nvPr/>
          </p:nvSpPr>
          <p:spPr>
            <a:xfrm>
              <a:off x="5461357" y="3575795"/>
              <a:ext cx="521208" cy="521208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6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C81C773-37F6-C744-9259-7187FA61D93D}"/>
                </a:ext>
              </a:extLst>
            </p:cNvPr>
            <p:cNvSpPr/>
            <p:nvPr/>
          </p:nvSpPr>
          <p:spPr>
            <a:xfrm>
              <a:off x="4327806" y="4416391"/>
              <a:ext cx="521208" cy="521208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4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BA7789E-E443-A942-9542-72CB9BF4C746}"/>
                </a:ext>
              </a:extLst>
            </p:cNvPr>
            <p:cNvSpPr/>
            <p:nvPr/>
          </p:nvSpPr>
          <p:spPr>
            <a:xfrm>
              <a:off x="4115255" y="3170411"/>
              <a:ext cx="521208" cy="521208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2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96B47DEF-3D60-8344-940A-D360C1A50C88}"/>
                </a:ext>
              </a:extLst>
            </p:cNvPr>
            <p:cNvSpPr/>
            <p:nvPr/>
          </p:nvSpPr>
          <p:spPr>
            <a:xfrm>
              <a:off x="5982565" y="4672262"/>
              <a:ext cx="521208" cy="521208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5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7899392-9EE6-4043-94B1-44FBCE0C8EF7}"/>
                </a:ext>
              </a:extLst>
            </p:cNvPr>
            <p:cNvSpPr/>
            <p:nvPr/>
          </p:nvSpPr>
          <p:spPr>
            <a:xfrm>
              <a:off x="6272158" y="2669492"/>
              <a:ext cx="521208" cy="521208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1</a:t>
              </a: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CCE8F774-00E6-194A-8BD2-94CB15710730}"/>
                </a:ext>
              </a:extLst>
            </p:cNvPr>
            <p:cNvSpPr/>
            <p:nvPr/>
          </p:nvSpPr>
          <p:spPr>
            <a:xfrm>
              <a:off x="5724479" y="1789356"/>
              <a:ext cx="521208" cy="521208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3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CC41724-A3EF-6147-8F76-96CA1E8674E5}"/>
                </a:ext>
              </a:extLst>
            </p:cNvPr>
            <p:cNvSpPr/>
            <p:nvPr/>
          </p:nvSpPr>
          <p:spPr>
            <a:xfrm>
              <a:off x="7482765" y="3027091"/>
              <a:ext cx="521208" cy="521208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0</a:t>
              </a: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F39BAD3-005A-8648-A102-F391CB818B59}"/>
                </a:ext>
              </a:extLst>
            </p:cNvPr>
            <p:cNvCxnSpPr>
              <a:cxnSpLocks/>
              <a:stCxn id="74" idx="6"/>
              <a:endCxn id="76" idx="2"/>
            </p:cNvCxnSpPr>
            <p:nvPr/>
          </p:nvCxnSpPr>
          <p:spPr>
            <a:xfrm>
              <a:off x="4849014" y="4676995"/>
              <a:ext cx="1133551" cy="255871"/>
            </a:xfrm>
            <a:prstGeom prst="line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7" name="Oval 96">
            <a:extLst>
              <a:ext uri="{FF2B5EF4-FFF2-40B4-BE49-F238E27FC236}">
                <a16:creationId xmlns:a16="http://schemas.microsoft.com/office/drawing/2014/main" id="{CE528DB9-1699-074A-AF9F-C040F81E65AA}"/>
              </a:ext>
            </a:extLst>
          </p:cNvPr>
          <p:cNvSpPr/>
          <p:nvPr/>
        </p:nvSpPr>
        <p:spPr>
          <a:xfrm rot="20480595">
            <a:off x="5379803" y="2558525"/>
            <a:ext cx="3042147" cy="1818163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9091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INTUITION FOR FINDING SCCs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Recall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SCC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(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𝐺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for a directed graph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𝐺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lvl="1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Has components of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as vertices</a:t>
                </a:r>
              </a:p>
              <a:p>
                <a:pPr lvl="1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Edge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if some vertex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i="1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has an edge to some vertex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i="1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SCC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(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𝐺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a DAG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Example: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3"/>
                <a:stretch>
                  <a:fillRect l="-724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292" y="60320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937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035665-FF9A-DB40-9873-7B8835D75F1A}"/>
              </a:ext>
            </a:extLst>
          </p:cNvPr>
          <p:cNvSpPr txBox="1"/>
          <p:nvPr/>
        </p:nvSpPr>
        <p:spPr>
          <a:xfrm>
            <a:off x="6837514" y="3228956"/>
            <a:ext cx="27254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</a:t>
            </a:r>
            <a:r>
              <a:rPr lang="en-US" sz="2400" i="1" baseline="-250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1</a:t>
            </a:r>
            <a:r>
              <a:rPr lang="en-US" sz="2400" i="1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, C</a:t>
            </a:r>
            <a:r>
              <a:rPr lang="en-US" sz="2400" i="1" baseline="-250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2</a:t>
            </a:r>
            <a:r>
              <a:rPr lang="en-US" sz="2400" i="1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: Source components</a:t>
            </a:r>
          </a:p>
          <a:p>
            <a:r>
              <a:rPr lang="en-US" sz="2400" i="1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</a:t>
            </a:r>
            <a:r>
              <a:rPr lang="en-US" sz="2400" i="1" baseline="-250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5</a:t>
            </a:r>
            <a:r>
              <a:rPr lang="en-US" sz="2400" i="1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, C</a:t>
            </a:r>
            <a:r>
              <a:rPr lang="en-US" sz="2400" i="1" baseline="-250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6 </a:t>
            </a:r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:  Sink components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43FE96-BECB-FB43-816F-2005B496B097}"/>
              </a:ext>
            </a:extLst>
          </p:cNvPr>
          <p:cNvSpPr/>
          <p:nvPr/>
        </p:nvSpPr>
        <p:spPr>
          <a:xfrm>
            <a:off x="5637212" y="5639238"/>
            <a:ext cx="675918" cy="609162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</a:t>
            </a:r>
            <a:r>
              <a:rPr lang="en-US" sz="2400" baseline="-250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6</a:t>
            </a:r>
            <a:endParaRPr lang="en-US" sz="2400" dirty="0">
              <a:solidFill>
                <a:schemeClr val="bg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6D12F63-37DF-8749-AB3A-ED53692188AB}"/>
              </a:ext>
            </a:extLst>
          </p:cNvPr>
          <p:cNvSpPr/>
          <p:nvPr/>
        </p:nvSpPr>
        <p:spPr>
          <a:xfrm>
            <a:off x="4799012" y="4424166"/>
            <a:ext cx="675918" cy="609162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</a:t>
            </a:r>
            <a:r>
              <a:rPr lang="en-US" sz="2400" baseline="-250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4</a:t>
            </a:r>
            <a:endParaRPr lang="en-US" sz="2400" dirty="0">
              <a:solidFill>
                <a:schemeClr val="bg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0A9E9C6-B851-9C4B-BDFD-DD057CA99FE1}"/>
              </a:ext>
            </a:extLst>
          </p:cNvPr>
          <p:cNvSpPr/>
          <p:nvPr/>
        </p:nvSpPr>
        <p:spPr>
          <a:xfrm>
            <a:off x="3958190" y="5639238"/>
            <a:ext cx="675918" cy="609162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</a:t>
            </a:r>
            <a:r>
              <a:rPr lang="en-US" sz="2400" baseline="-250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5</a:t>
            </a:r>
            <a:endParaRPr lang="en-US" sz="2400" dirty="0">
              <a:solidFill>
                <a:schemeClr val="bg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5D3CDAD-C01C-FF44-81FE-8DDE586A8FE0}"/>
              </a:ext>
            </a:extLst>
          </p:cNvPr>
          <p:cNvSpPr/>
          <p:nvPr/>
        </p:nvSpPr>
        <p:spPr>
          <a:xfrm>
            <a:off x="3122612" y="4420038"/>
            <a:ext cx="675918" cy="609162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</a:t>
            </a:r>
            <a:r>
              <a:rPr lang="en-US" sz="2400" baseline="-250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3</a:t>
            </a:r>
            <a:endParaRPr lang="en-US" sz="2400" dirty="0">
              <a:solidFill>
                <a:schemeClr val="bg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1ECA46A-1E00-A94B-B56E-019529CE2EEA}"/>
              </a:ext>
            </a:extLst>
          </p:cNvPr>
          <p:cNvSpPr/>
          <p:nvPr/>
        </p:nvSpPr>
        <p:spPr>
          <a:xfrm>
            <a:off x="3902345" y="3158813"/>
            <a:ext cx="675918" cy="609162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</a:t>
            </a:r>
            <a:r>
              <a:rPr lang="en-US" sz="2400" baseline="-250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1</a:t>
            </a:r>
            <a:endParaRPr lang="en-US" sz="2400" dirty="0">
              <a:solidFill>
                <a:schemeClr val="bg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97E73CD-BE29-5645-944C-59D81C819FC6}"/>
              </a:ext>
            </a:extLst>
          </p:cNvPr>
          <p:cNvSpPr/>
          <p:nvPr/>
        </p:nvSpPr>
        <p:spPr>
          <a:xfrm>
            <a:off x="5587267" y="3124200"/>
            <a:ext cx="675918" cy="609162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</a:t>
            </a:r>
            <a:r>
              <a:rPr lang="en-US" sz="2400" baseline="-250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2</a:t>
            </a:r>
            <a:endParaRPr lang="en-US" sz="2400" dirty="0">
              <a:solidFill>
                <a:schemeClr val="bg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A227FF5-B5A9-E143-9A59-3E1DF2C7B799}"/>
              </a:ext>
            </a:extLst>
          </p:cNvPr>
          <p:cNvCxnSpPr>
            <a:stCxn id="27" idx="3"/>
            <a:endCxn id="47" idx="0"/>
          </p:cNvCxnSpPr>
          <p:nvPr/>
        </p:nvCxnSpPr>
        <p:spPr>
          <a:xfrm flipH="1">
            <a:off x="4296149" y="4944118"/>
            <a:ext cx="601849" cy="69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987B507-3400-FB4C-8BEF-62258CA31B51}"/>
              </a:ext>
            </a:extLst>
          </p:cNvPr>
          <p:cNvCxnSpPr>
            <a:stCxn id="48" idx="5"/>
            <a:endCxn id="47" idx="0"/>
          </p:cNvCxnSpPr>
          <p:nvPr/>
        </p:nvCxnSpPr>
        <p:spPr>
          <a:xfrm>
            <a:off x="3699544" y="4939990"/>
            <a:ext cx="596605" cy="699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E24222-B002-094E-A239-B36236A97211}"/>
              </a:ext>
            </a:extLst>
          </p:cNvPr>
          <p:cNvCxnSpPr>
            <a:stCxn id="49" idx="3"/>
            <a:endCxn id="48" idx="0"/>
          </p:cNvCxnSpPr>
          <p:nvPr/>
        </p:nvCxnSpPr>
        <p:spPr>
          <a:xfrm flipH="1">
            <a:off x="3460571" y="3678765"/>
            <a:ext cx="540760" cy="74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9554109-DEB0-9E4A-9FE9-5F2C5F9455B4}"/>
              </a:ext>
            </a:extLst>
          </p:cNvPr>
          <p:cNvCxnSpPr>
            <a:stCxn id="49" idx="5"/>
            <a:endCxn id="27" idx="0"/>
          </p:cNvCxnSpPr>
          <p:nvPr/>
        </p:nvCxnSpPr>
        <p:spPr>
          <a:xfrm>
            <a:off x="4479277" y="3678765"/>
            <a:ext cx="657694" cy="74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BE1A0C9-730A-BF43-A6F9-D56F1565867B}"/>
              </a:ext>
            </a:extLst>
          </p:cNvPr>
          <p:cNvCxnSpPr>
            <a:stCxn id="50" idx="3"/>
            <a:endCxn id="27" idx="0"/>
          </p:cNvCxnSpPr>
          <p:nvPr/>
        </p:nvCxnSpPr>
        <p:spPr>
          <a:xfrm flipH="1">
            <a:off x="5136971" y="3644152"/>
            <a:ext cx="549282" cy="780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A77319D-7D17-474D-9F79-2BA6D91B6A27}"/>
              </a:ext>
            </a:extLst>
          </p:cNvPr>
          <p:cNvCxnSpPr>
            <a:stCxn id="27" idx="5"/>
            <a:endCxn id="40" idx="0"/>
          </p:cNvCxnSpPr>
          <p:nvPr/>
        </p:nvCxnSpPr>
        <p:spPr>
          <a:xfrm>
            <a:off x="5375944" y="4944118"/>
            <a:ext cx="599227" cy="69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2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0" grpId="0" animBg="1"/>
      <p:bldP spid="27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INTUITION 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If DFS started at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, it will visit all vertices in the connected component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𝑣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and in descendant components.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Vertices with latest finish times are always in source components</a:t>
                </a:r>
              </a:p>
              <a:p>
                <a:endPara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If DFS is started at a vertex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in a sink component, it will exactly visit the vertices in the strongly connected component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𝑣</m:t>
                    </m:r>
                  </m:oMath>
                </a14:m>
                <a:endParaRPr lang="en-US" sz="2400" i="1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3"/>
                <a:stretch>
                  <a:fillRect l="-724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973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10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INTUITION 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Given graph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:</a:t>
                </a:r>
              </a:p>
              <a:p>
                <a:pPr lvl="1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Run DEPTH-FIRST-SEARCH on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𝐺</m:t>
                    </m:r>
                  </m:oMath>
                </a14:m>
                <a:endParaRPr lang="en-US" sz="2400" i="1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lvl="1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Record finish times for all vertices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𝑣</m:t>
                    </m:r>
                  </m:oMath>
                </a14:m>
                <a:endParaRPr lang="en-US" sz="2400" i="1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lvl="1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Create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  <m:t>𝐺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: the graph obtained by reversing all edges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𝐺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marL="457200" lvl="1" indent="0">
                  <a:buNone/>
                </a:pPr>
                <a:endPara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lvl="1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Run DEPTH-FIRST-SEARCH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  <m:t>𝐺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  <m:t>𝑇</m:t>
                        </m:r>
                      </m:sup>
                    </m:sSup>
                  </m:oMath>
                </a14:m>
                <a:endParaRPr lang="en-US" sz="2400" b="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lvl="2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But pick unseen vertices in decreasing order of finish time</a:t>
                </a:r>
                <a:r>
                  <a:rPr lang="en-US" sz="2400" dirty="0">
                    <a:solidFill>
                      <a:schemeClr val="bg1"/>
                    </a:solidFill>
                    <a:cs typeface="Cordia New" panose="020B0304020202020204" pitchFamily="34" charset="-34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𝑓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(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)</m:t>
                    </m:r>
                  </m:oMath>
                </a14:m>
                <a:endParaRPr lang="en-US" sz="2400" i="1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lvl="2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Output vertices visited during each DFS call as one SCC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3"/>
                <a:stretch>
                  <a:fillRect l="-724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973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21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Penn596 1">
      <a:dk1>
        <a:srgbClr val="E6E5E5"/>
      </a:dk1>
      <a:lt1>
        <a:srgbClr val="FEFFFF"/>
      </a:lt1>
      <a:dk2>
        <a:srgbClr val="E6E5E5"/>
      </a:dk2>
      <a:lt2>
        <a:srgbClr val="FFFFFF"/>
      </a:lt2>
      <a:accent1>
        <a:srgbClr val="1D9A78"/>
      </a:accent1>
      <a:accent2>
        <a:srgbClr val="092820"/>
      </a:accent2>
      <a:accent3>
        <a:srgbClr val="E4115E"/>
      </a:accent3>
      <a:accent4>
        <a:srgbClr val="0078CF"/>
      </a:accent4>
      <a:accent5>
        <a:srgbClr val="DE3319"/>
      </a:accent5>
      <a:accent6>
        <a:srgbClr val="8E62A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1872</TotalTime>
  <Words>611</Words>
  <Application>Microsoft Macintosh PowerPoint</Application>
  <PresentationFormat>Custom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Corbel</vt:lpstr>
      <vt:lpstr>Cordia New</vt:lpstr>
      <vt:lpstr>Kohinoor Bangla</vt:lpstr>
      <vt:lpstr>Kohinoor Devanagari</vt:lpstr>
      <vt:lpstr>Wingdings</vt:lpstr>
      <vt:lpstr>Office Theme</vt:lpstr>
      <vt:lpstr>CIT 596 MODULE 6.4</vt:lpstr>
      <vt:lpstr>SOURCES AND SINKS IN DAGs</vt:lpstr>
      <vt:lpstr>DFS APPLICATION 1 TOPOLOGICAL SORT ON DAGs</vt:lpstr>
      <vt:lpstr>DFS FOR TOPOLOGICAL SORT</vt:lpstr>
      <vt:lpstr>ANOTHER TOPOLOGICAL SORT</vt:lpstr>
      <vt:lpstr>STRONGLY CONNECTED COMPONENTS</vt:lpstr>
      <vt:lpstr>INTUITION FOR FINDING SCCs</vt:lpstr>
      <vt:lpstr>INTUITION CONTINUED</vt:lpstr>
      <vt:lpstr>INTUITION CONTINUED</vt:lpstr>
      <vt:lpstr>CORRECTNESS</vt:lpstr>
      <vt:lpstr>RUNNING TIME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PENN 596</dc:title>
  <dc:creator>Anna Chun Leach</dc:creator>
  <cp:lastModifiedBy>Microsoft Office User</cp:lastModifiedBy>
  <cp:revision>133</cp:revision>
  <cp:lastPrinted>2019-03-11T18:22:43Z</cp:lastPrinted>
  <dcterms:created xsi:type="dcterms:W3CDTF">2019-03-06T22:16:45Z</dcterms:created>
  <dcterms:modified xsi:type="dcterms:W3CDTF">2019-03-26T01:04:58Z</dcterms:modified>
</cp:coreProperties>
</file>