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7" r:id="rId2"/>
    <p:sldId id="285" r:id="rId3"/>
    <p:sldId id="296" r:id="rId4"/>
    <p:sldId id="297" r:id="rId5"/>
    <p:sldId id="301" r:id="rId6"/>
    <p:sldId id="300" r:id="rId7"/>
    <p:sldId id="299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4" autoAdjust="0"/>
    <p:restoredTop sz="94626" autoAdjust="0"/>
  </p:normalViewPr>
  <p:slideViewPr>
    <p:cSldViewPr>
      <p:cViewPr varScale="1">
        <p:scale>
          <a:sx n="128" d="100"/>
          <a:sy n="128" d="100"/>
        </p:scale>
        <p:origin x="1040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23:30:35.4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23:31:39.16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23:30:37.05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07056" units="cm"/>
      <inkml:brushProperty name="height" value="0.07056" units="cm"/>
      <inkml:brushProperty name="color" value="#FE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23:30:39.32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07056" units="cm"/>
      <inkml:brushProperty name="height" value="0.07056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23:30:31.84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jp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customXml" Target="../ink/ink11.xml"/><Relationship Id="rId12" Type="http://schemas.openxmlformats.org/officeDocument/2006/relationships/customXml" Target="../ink/ink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customXml" Target="../ink/ink10.xml"/><Relationship Id="rId10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15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8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16.xml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2.xml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40.png"/><Relationship Id="rId5" Type="http://schemas.openxmlformats.org/officeDocument/2006/relationships/image" Target="../media/image6.png"/><Relationship Id="rId10" Type="http://schemas.openxmlformats.org/officeDocument/2006/relationships/customXml" Target="../ink/ink2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26.xml"/><Relationship Id="rId3" Type="http://schemas.openxmlformats.org/officeDocument/2006/relationships/image" Target="../media/image22.png"/><Relationship Id="rId7" Type="http://schemas.openxmlformats.org/officeDocument/2006/relationships/customXml" Target="../ink/ink23.xml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25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customXml" Target="../ink/ink24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6.5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Breadth-First Search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Imagine that a large sound is made at the starting vertex.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what order would the sound wave reach the other vertices?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Intuitively, this is order in which breadth-first search visits vertices.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Algorithmically, BREADTH-FIRST-SEARCH</a:t>
                </a:r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(v)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puts all neighbors of </a:t>
                </a:r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a queue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It processes vertices in queue order.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So neighbors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will be visited before neighbors of neighbors of</a:t>
                </a:r>
                <a:r>
                  <a:rPr lang="en-US" sz="2400" dirty="0">
                    <a:solidFill>
                      <a:schemeClr val="bg1"/>
                    </a:solidFill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9FE75-0E03-B143-9965-C258D9D7AD07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618412" y="3343505"/>
            <a:ext cx="64008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0492" y="1690689"/>
                <a:ext cx="685663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Vertices will be unseen, visited, or finished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Key idea: 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visited before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will be finished before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 Use a queue to accomplish this.</a:t>
                </a:r>
              </a:p>
              <a:p>
                <a:pPr marL="799963" lvl="1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Visited = inserted into the queue</a:t>
                </a:r>
              </a:p>
              <a:p>
                <a:pPr marL="799963" lvl="1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Finished = all unseen neighbors added to the queue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Figure: snapshot of BFS started on vertex c</a:t>
                </a:r>
              </a:p>
              <a:p>
                <a:pPr marL="799963" lvl="1" indent="-342900"/>
                <a:r>
                  <a:rPr lang="en-US" sz="2400" dirty="0">
                    <a:solidFill>
                      <a:schemeClr val="accent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Unseen =  green</a:t>
                </a: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799963" lvl="1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Visited = white</a:t>
                </a:r>
              </a:p>
              <a:p>
                <a:pPr marL="799963" lvl="1" indent="-342900"/>
                <a:r>
                  <a:rPr lang="en-US" sz="2400" dirty="0">
                    <a:solidFill>
                      <a:schemeClr val="accent6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Finished = purple</a:t>
                </a: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0492" y="1690689"/>
                <a:ext cx="6856632" cy="4351338"/>
              </a:xfrm>
              <a:blipFill>
                <a:blip r:embed="rId3"/>
                <a:stretch>
                  <a:fillRect l="-110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0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B2B1D7-B0E4-6A42-B0B9-A5F06282906F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59468" y="2468880"/>
            <a:ext cx="914400" cy="554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523639-FB29-CD4B-A279-5D3A7F32C4EA}"/>
              </a:ext>
            </a:extLst>
          </p:cNvPr>
          <p:cNvGrpSpPr/>
          <p:nvPr/>
        </p:nvGrpSpPr>
        <p:grpSpPr>
          <a:xfrm>
            <a:off x="1443020" y="1569580"/>
            <a:ext cx="1672318" cy="4285768"/>
            <a:chOff x="1443020" y="1569580"/>
            <a:chExt cx="1672318" cy="4285768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4CB7C7-5654-0641-99D6-EEE9B954E129}"/>
                    </a:ext>
                  </a:extLst>
                </p14:cNvPr>
                <p14:cNvContentPartPr/>
                <p14:nvPr/>
              </p14:nvContentPartPr>
              <p14:xfrm>
                <a:off x="1671977" y="585099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4CB7C7-5654-0641-99D6-EEE9B954E1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9377" y="5838397"/>
                  <a:ext cx="25560" cy="2556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AD35D7-71BF-4543-95D7-1C40A3CD6921}"/>
                </a:ext>
              </a:extLst>
            </p:cNvPr>
            <p:cNvCxnSpPr/>
            <p:nvPr/>
          </p:nvCxnSpPr>
          <p:spPr>
            <a:xfrm>
              <a:off x="2867217" y="1817993"/>
              <a:ext cx="0" cy="110507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5E0027-6D8A-714D-BB2B-5DDBC2344F54}"/>
                </a:ext>
              </a:extLst>
            </p:cNvPr>
            <p:cNvCxnSpPr/>
            <p:nvPr/>
          </p:nvCxnSpPr>
          <p:spPr>
            <a:xfrm flipH="1">
              <a:off x="1692240" y="2910097"/>
              <a:ext cx="1187686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F21AAB-10F7-7341-9843-AC1565D88B49}"/>
                </a:ext>
              </a:extLst>
            </p:cNvPr>
            <p:cNvCxnSpPr/>
            <p:nvPr/>
          </p:nvCxnSpPr>
          <p:spPr>
            <a:xfrm>
              <a:off x="1685336" y="1811896"/>
              <a:ext cx="119459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23BBA6-ABE1-9F45-8889-FBBD8AF1B840}"/>
                </a:ext>
              </a:extLst>
            </p:cNvPr>
            <p:cNvCxnSpPr/>
            <p:nvPr/>
          </p:nvCxnSpPr>
          <p:spPr>
            <a:xfrm>
              <a:off x="1692240" y="1811896"/>
              <a:ext cx="1187686" cy="10982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22C32-2816-5B4B-9F21-8FBCC2D941FD}"/>
                </a:ext>
              </a:extLst>
            </p:cNvPr>
            <p:cNvCxnSpPr/>
            <p:nvPr/>
          </p:nvCxnSpPr>
          <p:spPr>
            <a:xfrm flipV="1">
              <a:off x="1692240" y="1817993"/>
              <a:ext cx="0" cy="10799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188E1A-612C-EC46-A09D-4DA43BAC4E53}"/>
                </a:ext>
              </a:extLst>
            </p:cNvPr>
            <p:cNvCxnSpPr/>
            <p:nvPr/>
          </p:nvCxnSpPr>
          <p:spPr>
            <a:xfrm flipH="1">
              <a:off x="2282631" y="2910097"/>
              <a:ext cx="597295" cy="9441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4F4CCB-D6CD-DB48-917B-1F03D70E2FD6}"/>
                </a:ext>
              </a:extLst>
            </p:cNvPr>
            <p:cNvCxnSpPr/>
            <p:nvPr/>
          </p:nvCxnSpPr>
          <p:spPr>
            <a:xfrm>
              <a:off x="1692240" y="2885058"/>
              <a:ext cx="583298" cy="9909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56CD0F-00E5-614D-8A21-8F5B76EA39DD}"/>
                </a:ext>
              </a:extLst>
            </p:cNvPr>
            <p:cNvCxnSpPr/>
            <p:nvPr/>
          </p:nvCxnSpPr>
          <p:spPr>
            <a:xfrm>
              <a:off x="2272603" y="3860295"/>
              <a:ext cx="13480" cy="9997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AAF447-61CE-1E4E-8CAE-20B1E3EEB38E}"/>
                </a:ext>
              </a:extLst>
            </p:cNvPr>
            <p:cNvCxnSpPr/>
            <p:nvPr/>
          </p:nvCxnSpPr>
          <p:spPr>
            <a:xfrm>
              <a:off x="2286083" y="4841926"/>
              <a:ext cx="593843" cy="7589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B54EA8-B8B6-AB45-BC7B-9FB3C822433B}"/>
                </a:ext>
              </a:extLst>
            </p:cNvPr>
            <p:cNvCxnSpPr/>
            <p:nvPr/>
          </p:nvCxnSpPr>
          <p:spPr>
            <a:xfrm flipH="1">
              <a:off x="1692240" y="4829734"/>
              <a:ext cx="593843" cy="7832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DA51AC-3A5D-5040-8534-CE12B029FD7C}"/>
                </a:ext>
              </a:extLst>
            </p:cNvPr>
            <p:cNvCxnSpPr/>
            <p:nvPr/>
          </p:nvCxnSpPr>
          <p:spPr>
            <a:xfrm>
              <a:off x="1684302" y="5613032"/>
              <a:ext cx="11956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0B0C750-CE38-FF4B-BBAC-F82A92E12675}"/>
                </a:ext>
              </a:extLst>
            </p:cNvPr>
            <p:cNvSpPr/>
            <p:nvPr/>
          </p:nvSpPr>
          <p:spPr>
            <a:xfrm>
              <a:off x="1443020" y="2661685"/>
              <a:ext cx="484632" cy="4846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Open Sans" panose="020B0606030504020204"/>
                </a:rPr>
                <a:t>b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DFD6B2-2B76-D64A-8DE4-B1D0050E1F0B}"/>
                </a:ext>
              </a:extLst>
            </p:cNvPr>
            <p:cNvSpPr/>
            <p:nvPr/>
          </p:nvSpPr>
          <p:spPr>
            <a:xfrm>
              <a:off x="2026318" y="3611884"/>
              <a:ext cx="484632" cy="484632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en Sans" panose="020B0606030504020204"/>
                </a:rPr>
                <a:t>c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39AB21-5152-4941-BB5B-F8A5517D80FD}"/>
                </a:ext>
              </a:extLst>
            </p:cNvPr>
            <p:cNvSpPr/>
            <p:nvPr/>
          </p:nvSpPr>
          <p:spPr>
            <a:xfrm>
              <a:off x="2036346" y="4587418"/>
              <a:ext cx="484632" cy="4846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Open Sans" panose="020B0606030504020204"/>
                </a:rPr>
                <a:t>f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D14951-22C9-A94F-86FF-F1EA03D06384}"/>
                </a:ext>
              </a:extLst>
            </p:cNvPr>
            <p:cNvSpPr/>
            <p:nvPr/>
          </p:nvSpPr>
          <p:spPr>
            <a:xfrm>
              <a:off x="2630706" y="2655589"/>
              <a:ext cx="484632" cy="4846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Open Sans" panose="020B0606030504020204"/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0A9A2A-8C25-994E-A95B-CECD04C503C2}"/>
                </a:ext>
              </a:extLst>
            </p:cNvPr>
            <p:cNvSpPr/>
            <p:nvPr/>
          </p:nvSpPr>
          <p:spPr>
            <a:xfrm>
              <a:off x="1443020" y="5358524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g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7756A3D-17BF-314A-8219-31F35490E9A3}"/>
                </a:ext>
              </a:extLst>
            </p:cNvPr>
            <p:cNvSpPr/>
            <p:nvPr/>
          </p:nvSpPr>
          <p:spPr>
            <a:xfrm>
              <a:off x="2630706" y="1569580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0DF67E-836D-854C-A3D1-89F3669B4CA9}"/>
                </a:ext>
              </a:extLst>
            </p:cNvPr>
            <p:cNvSpPr/>
            <p:nvPr/>
          </p:nvSpPr>
          <p:spPr>
            <a:xfrm>
              <a:off x="2624901" y="5370716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h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A1D50AC-AE85-124F-8EBC-C74CD922D07C}"/>
                </a:ext>
              </a:extLst>
            </p:cNvPr>
            <p:cNvSpPr/>
            <p:nvPr/>
          </p:nvSpPr>
          <p:spPr>
            <a:xfrm>
              <a:off x="1443020" y="1569580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A2CF68E-C252-8845-B6CF-9E0F5DCF946F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A2CF68E-C252-8845-B6CF-9E0F5DCF94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937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5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8C2579-6E78-8840-AB88-AD587150BF53}"/>
              </a:ext>
            </a:extLst>
          </p:cNvPr>
          <p:cNvCxnSpPr/>
          <p:nvPr/>
        </p:nvCxnSpPr>
        <p:spPr>
          <a:xfrm>
            <a:off x="3498263" y="1837062"/>
            <a:ext cx="0" cy="11050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6D0D78-71DB-1E46-BD52-FC015885A96D}"/>
              </a:ext>
            </a:extLst>
          </p:cNvPr>
          <p:cNvCxnSpPr/>
          <p:nvPr/>
        </p:nvCxnSpPr>
        <p:spPr>
          <a:xfrm flipH="1">
            <a:off x="2323286" y="2929166"/>
            <a:ext cx="11876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5838C7-39EF-4D47-B641-3B4E85771656}"/>
              </a:ext>
            </a:extLst>
          </p:cNvPr>
          <p:cNvCxnSpPr/>
          <p:nvPr/>
        </p:nvCxnSpPr>
        <p:spPr>
          <a:xfrm>
            <a:off x="2316382" y="1830965"/>
            <a:ext cx="11945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F16FAF-AA76-6848-A9AA-A3FFFB8897FB}"/>
              </a:ext>
            </a:extLst>
          </p:cNvPr>
          <p:cNvCxnSpPr/>
          <p:nvPr/>
        </p:nvCxnSpPr>
        <p:spPr>
          <a:xfrm>
            <a:off x="2323286" y="1830965"/>
            <a:ext cx="1187686" cy="109820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5D1F66-E45B-AA47-A5BA-9D67C5EAEE33}"/>
              </a:ext>
            </a:extLst>
          </p:cNvPr>
          <p:cNvCxnSpPr/>
          <p:nvPr/>
        </p:nvCxnSpPr>
        <p:spPr>
          <a:xfrm flipV="1">
            <a:off x="2323286" y="1837062"/>
            <a:ext cx="0" cy="10799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B67DF0-0279-B648-B330-856C21E8A6E4}"/>
              </a:ext>
            </a:extLst>
          </p:cNvPr>
          <p:cNvCxnSpPr/>
          <p:nvPr/>
        </p:nvCxnSpPr>
        <p:spPr>
          <a:xfrm flipH="1">
            <a:off x="2913677" y="2929166"/>
            <a:ext cx="597295" cy="94410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60E0A8-D957-C243-9966-1EE984B58D17}"/>
              </a:ext>
            </a:extLst>
          </p:cNvPr>
          <p:cNvCxnSpPr/>
          <p:nvPr/>
        </p:nvCxnSpPr>
        <p:spPr>
          <a:xfrm>
            <a:off x="2323286" y="2904127"/>
            <a:ext cx="583298" cy="99095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8C9119-56C6-C341-BC1B-0B9DF26AB809}"/>
              </a:ext>
            </a:extLst>
          </p:cNvPr>
          <p:cNvCxnSpPr/>
          <p:nvPr/>
        </p:nvCxnSpPr>
        <p:spPr>
          <a:xfrm>
            <a:off x="2903649" y="3879364"/>
            <a:ext cx="13480" cy="9997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27D48A-2425-A148-9384-4B8FC8189B66}"/>
              </a:ext>
            </a:extLst>
          </p:cNvPr>
          <p:cNvCxnSpPr/>
          <p:nvPr/>
        </p:nvCxnSpPr>
        <p:spPr>
          <a:xfrm>
            <a:off x="2917129" y="4860995"/>
            <a:ext cx="593843" cy="7589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662F58-2128-0242-9221-DB646C741191}"/>
              </a:ext>
            </a:extLst>
          </p:cNvPr>
          <p:cNvCxnSpPr/>
          <p:nvPr/>
        </p:nvCxnSpPr>
        <p:spPr>
          <a:xfrm flipH="1">
            <a:off x="2323286" y="4848803"/>
            <a:ext cx="593843" cy="78329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0BF725-5AF8-E34F-85CD-363C20FA8A89}"/>
              </a:ext>
            </a:extLst>
          </p:cNvPr>
          <p:cNvCxnSpPr/>
          <p:nvPr/>
        </p:nvCxnSpPr>
        <p:spPr>
          <a:xfrm>
            <a:off x="2315348" y="5632101"/>
            <a:ext cx="11956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AF0D885-3AC4-0246-BC86-D63F930B2FBF}"/>
              </a:ext>
            </a:extLst>
          </p:cNvPr>
          <p:cNvSpPr/>
          <p:nvPr/>
        </p:nvSpPr>
        <p:spPr>
          <a:xfrm>
            <a:off x="2074066" y="2680754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61ED8E3-A6B8-FF43-9725-067BC3FCA0B2}"/>
              </a:ext>
            </a:extLst>
          </p:cNvPr>
          <p:cNvSpPr/>
          <p:nvPr/>
        </p:nvSpPr>
        <p:spPr>
          <a:xfrm>
            <a:off x="2657364" y="3630953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596E4D-2D72-C944-995A-4F119981A43C}"/>
              </a:ext>
            </a:extLst>
          </p:cNvPr>
          <p:cNvSpPr/>
          <p:nvPr/>
        </p:nvSpPr>
        <p:spPr>
          <a:xfrm>
            <a:off x="2667392" y="4606487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7A0E5D-2E7B-B94C-B521-45330F30040F}"/>
              </a:ext>
            </a:extLst>
          </p:cNvPr>
          <p:cNvSpPr/>
          <p:nvPr/>
        </p:nvSpPr>
        <p:spPr>
          <a:xfrm>
            <a:off x="3261752" y="2674658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1BED05-059D-EB4F-B955-EBF06DAC0935}"/>
              </a:ext>
            </a:extLst>
          </p:cNvPr>
          <p:cNvSpPr/>
          <p:nvPr/>
        </p:nvSpPr>
        <p:spPr>
          <a:xfrm>
            <a:off x="2074066" y="5377593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67BB1A-6935-8442-BE4D-CA1742E37311}"/>
              </a:ext>
            </a:extLst>
          </p:cNvPr>
          <p:cNvSpPr/>
          <p:nvPr/>
        </p:nvSpPr>
        <p:spPr>
          <a:xfrm>
            <a:off x="3255947" y="5389785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</a:t>
            </a:r>
          </a:p>
        </p:txBody>
      </p:sp>
      <p:sp>
        <p:nvSpPr>
          <p:cNvPr id="65" name="Freeform: Shape 35">
            <a:extLst>
              <a:ext uri="{FF2B5EF4-FFF2-40B4-BE49-F238E27FC236}">
                <a16:creationId xmlns:a16="http://schemas.microsoft.com/office/drawing/2014/main" id="{5A7F8800-1413-4F4B-AC0D-21D454A1BA32}"/>
              </a:ext>
            </a:extLst>
          </p:cNvPr>
          <p:cNvSpPr/>
          <p:nvPr/>
        </p:nvSpPr>
        <p:spPr>
          <a:xfrm>
            <a:off x="3105826" y="3154680"/>
            <a:ext cx="525072" cy="1581912"/>
          </a:xfrm>
          <a:custGeom>
            <a:avLst/>
            <a:gdLst>
              <a:gd name="connsiteX0" fmla="*/ 502920 w 525072"/>
              <a:gd name="connsiteY0" fmla="*/ 0 h 1581912"/>
              <a:gd name="connsiteX1" fmla="*/ 466344 w 525072"/>
              <a:gd name="connsiteY1" fmla="*/ 886968 h 1581912"/>
              <a:gd name="connsiteX2" fmla="*/ 0 w 525072"/>
              <a:gd name="connsiteY2" fmla="*/ 1581912 h 158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072" h="1581912">
                <a:moveTo>
                  <a:pt x="502920" y="0"/>
                </a:moveTo>
                <a:cubicBezTo>
                  <a:pt x="526542" y="311658"/>
                  <a:pt x="550164" y="623316"/>
                  <a:pt x="466344" y="886968"/>
                </a:cubicBezTo>
                <a:cubicBezTo>
                  <a:pt x="382524" y="1150620"/>
                  <a:pt x="91440" y="1453896"/>
                  <a:pt x="0" y="1581912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6" name="Freeform: Shape 36">
            <a:extLst>
              <a:ext uri="{FF2B5EF4-FFF2-40B4-BE49-F238E27FC236}">
                <a16:creationId xmlns:a16="http://schemas.microsoft.com/office/drawing/2014/main" id="{1E06EF2A-9797-0140-93E3-35CC7EC98CD5}"/>
              </a:ext>
            </a:extLst>
          </p:cNvPr>
          <p:cNvSpPr/>
          <p:nvPr/>
        </p:nvSpPr>
        <p:spPr>
          <a:xfrm flipH="1">
            <a:off x="2188610" y="3151632"/>
            <a:ext cx="525072" cy="1581912"/>
          </a:xfrm>
          <a:custGeom>
            <a:avLst/>
            <a:gdLst>
              <a:gd name="connsiteX0" fmla="*/ 502920 w 525072"/>
              <a:gd name="connsiteY0" fmla="*/ 0 h 1581912"/>
              <a:gd name="connsiteX1" fmla="*/ 466344 w 525072"/>
              <a:gd name="connsiteY1" fmla="*/ 886968 h 1581912"/>
              <a:gd name="connsiteX2" fmla="*/ 0 w 525072"/>
              <a:gd name="connsiteY2" fmla="*/ 1581912 h 158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072" h="1581912">
                <a:moveTo>
                  <a:pt x="502920" y="0"/>
                </a:moveTo>
                <a:cubicBezTo>
                  <a:pt x="526542" y="311658"/>
                  <a:pt x="550164" y="623316"/>
                  <a:pt x="466344" y="886968"/>
                </a:cubicBezTo>
                <a:cubicBezTo>
                  <a:pt x="382524" y="1150620"/>
                  <a:pt x="91440" y="1453896"/>
                  <a:pt x="0" y="1581912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95D3F09-240A-9249-AC3A-8B4B94618EC0}"/>
              </a:ext>
            </a:extLst>
          </p:cNvPr>
          <p:cNvSpPr/>
          <p:nvPr/>
        </p:nvSpPr>
        <p:spPr>
          <a:xfrm>
            <a:off x="3264697" y="1594322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4DAFEE-9551-9446-83DF-A2761618605A}"/>
              </a:ext>
            </a:extLst>
          </p:cNvPr>
          <p:cNvSpPr/>
          <p:nvPr/>
        </p:nvSpPr>
        <p:spPr>
          <a:xfrm>
            <a:off x="2066971" y="1593083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047713-67AF-D947-B157-604E1C914EF8}"/>
              </a:ext>
            </a:extLst>
          </p:cNvPr>
          <p:cNvGrpSpPr/>
          <p:nvPr/>
        </p:nvGrpSpPr>
        <p:grpSpPr>
          <a:xfrm>
            <a:off x="5285618" y="2092476"/>
            <a:ext cx="5022538" cy="3380229"/>
            <a:chOff x="5172899" y="1861776"/>
            <a:chExt cx="5022538" cy="338022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98600F-B827-9D49-8805-0CAA01E4BD65}"/>
                </a:ext>
              </a:extLst>
            </p:cNvPr>
            <p:cNvSpPr/>
            <p:nvPr/>
          </p:nvSpPr>
          <p:spPr>
            <a:xfrm>
              <a:off x="5172899" y="1861776"/>
              <a:ext cx="4907052" cy="3380229"/>
            </a:xfrm>
            <a:prstGeom prst="rect">
              <a:avLst/>
            </a:prstGeom>
            <a:solidFill>
              <a:srgbClr val="092820"/>
            </a:solidFill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9282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2F979F-3968-4441-8DA2-75CAF5C4BB0D}"/>
                </a:ext>
              </a:extLst>
            </p:cNvPr>
            <p:cNvSpPr txBox="1"/>
            <p:nvPr/>
          </p:nvSpPr>
          <p:spPr>
            <a:xfrm>
              <a:off x="5265553" y="1934062"/>
              <a:ext cx="492988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// all vertices start unseen</a:t>
              </a:r>
            </a:p>
            <a:p>
              <a:endPara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endParaRP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BREADTH-FIRST-SEARCH(G, s):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initialize an empty queue Q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mark s visited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enqueue(Q, s)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while Q is not empty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  x &lt;- dequeue(Q)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  for each unseen neighbor y of x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    mark y visited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    enqueue(Q, y)</a:t>
              </a:r>
            </a:p>
            <a:p>
              <a:r>
                <a:rPr lang="en-US" sz="1700" dirty="0">
                  <a:solidFill>
                    <a:schemeClr val="bg1"/>
                  </a:solidFill>
                  <a:latin typeface="Lucida Sans Typewriter" panose="020B0509030504030204" pitchFamily="49" charset="77"/>
                </a:rPr>
                <a:t>    mark x finished</a:t>
              </a: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4D8CDF2-CE7E-6B4C-8173-C5B561DE6B98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4D8CDF2-CE7E-6B4C-8173-C5B561DE6B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37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04130E-F5D9-4E43-8DCA-D6C2E5252175}"/>
                  </a:ext>
                </a:extLst>
              </p14:cNvPr>
              <p14:cNvContentPartPr/>
              <p14:nvPr/>
            </p14:nvContentPartPr>
            <p14:xfrm>
              <a:off x="864332" y="621327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04130E-F5D9-4E43-8DCA-D6C2E52521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332" y="5835277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1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PROPERTIES OF BFS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10FE0D-C2D6-F240-8948-B16FCCFBE7DB}"/>
              </a:ext>
            </a:extLst>
          </p:cNvPr>
          <p:cNvSpPr txBox="1"/>
          <p:nvPr/>
        </p:nvSpPr>
        <p:spPr>
          <a:xfrm>
            <a:off x="2703263" y="149313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Level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3690-519A-A74F-9AF5-A88DBD0B1C71}"/>
              </a:ext>
            </a:extLst>
          </p:cNvPr>
          <p:cNvSpPr txBox="1"/>
          <p:nvPr/>
        </p:nvSpPr>
        <p:spPr>
          <a:xfrm>
            <a:off x="2703263" y="2446069"/>
            <a:ext cx="96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Level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A5D4D-16FA-4644-A376-0A730CA54406}"/>
              </a:ext>
            </a:extLst>
          </p:cNvPr>
          <p:cNvSpPr txBox="1"/>
          <p:nvPr/>
        </p:nvSpPr>
        <p:spPr>
          <a:xfrm>
            <a:off x="2703263" y="3317980"/>
            <a:ext cx="96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Level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8050D9-B4CC-BD4D-A964-223F090D8E5D}"/>
              </a:ext>
            </a:extLst>
          </p:cNvPr>
          <p:cNvSpPr/>
          <p:nvPr/>
        </p:nvSpPr>
        <p:spPr>
          <a:xfrm>
            <a:off x="6939536" y="3358156"/>
            <a:ext cx="484632" cy="4846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AC1BC5-CC81-954A-B632-56DCE9B79B2D}"/>
              </a:ext>
            </a:extLst>
          </p:cNvPr>
          <p:cNvSpPr/>
          <p:nvPr/>
        </p:nvSpPr>
        <p:spPr>
          <a:xfrm>
            <a:off x="4767833" y="3327296"/>
            <a:ext cx="484632" cy="4846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CBDF34-E4B2-E343-BF69-E3CBC1BBC43B}"/>
              </a:ext>
            </a:extLst>
          </p:cNvPr>
          <p:cNvSpPr/>
          <p:nvPr/>
        </p:nvSpPr>
        <p:spPr>
          <a:xfrm>
            <a:off x="5653772" y="3301530"/>
            <a:ext cx="484632" cy="4846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D56035-17FA-BC4E-892B-EF3B3A3FAE69}"/>
              </a:ext>
            </a:extLst>
          </p:cNvPr>
          <p:cNvSpPr/>
          <p:nvPr/>
        </p:nvSpPr>
        <p:spPr>
          <a:xfrm>
            <a:off x="5653772" y="2436907"/>
            <a:ext cx="484632" cy="48463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EDE771-5529-DF46-9AD0-DBA02435E4AC}"/>
              </a:ext>
            </a:extLst>
          </p:cNvPr>
          <p:cNvSpPr/>
          <p:nvPr/>
        </p:nvSpPr>
        <p:spPr>
          <a:xfrm>
            <a:off x="4368008" y="2402738"/>
            <a:ext cx="484632" cy="4846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863BA1-E557-B047-8A71-9E8D5B097603}"/>
              </a:ext>
            </a:extLst>
          </p:cNvPr>
          <p:cNvSpPr/>
          <p:nvPr/>
        </p:nvSpPr>
        <p:spPr>
          <a:xfrm>
            <a:off x="6939536" y="2465265"/>
            <a:ext cx="484632" cy="4846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6C9F1D-C740-D840-A2AD-3C5C8B585940}"/>
              </a:ext>
            </a:extLst>
          </p:cNvPr>
          <p:cNvSpPr/>
          <p:nvPr/>
        </p:nvSpPr>
        <p:spPr>
          <a:xfrm>
            <a:off x="3883376" y="3278945"/>
            <a:ext cx="484632" cy="4846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64FF55-7333-FE4A-9B10-47D20D38547D}"/>
              </a:ext>
            </a:extLst>
          </p:cNvPr>
          <p:cNvSpPr/>
          <p:nvPr/>
        </p:nvSpPr>
        <p:spPr>
          <a:xfrm>
            <a:off x="5653772" y="1436102"/>
            <a:ext cx="484632" cy="4846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5AAC59-A907-1C4B-89E4-E6B316F9B3BD}"/>
              </a:ext>
            </a:extLst>
          </p:cNvPr>
          <p:cNvCxnSpPr>
            <a:stCxn id="24" idx="4"/>
            <a:endCxn id="20" idx="0"/>
          </p:cNvCxnSpPr>
          <p:nvPr/>
        </p:nvCxnSpPr>
        <p:spPr>
          <a:xfrm>
            <a:off x="5896088" y="1920734"/>
            <a:ext cx="0" cy="51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CFD788-68ED-E848-9658-8A27E05FF07B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>
            <a:off x="5896088" y="2921539"/>
            <a:ext cx="0" cy="379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3F6801-ABF0-9B4A-92B7-5B70D197DD38}"/>
              </a:ext>
            </a:extLst>
          </p:cNvPr>
          <p:cNvCxnSpPr>
            <a:stCxn id="24" idx="3"/>
            <a:endCxn id="21" idx="7"/>
          </p:cNvCxnSpPr>
          <p:nvPr/>
        </p:nvCxnSpPr>
        <p:spPr>
          <a:xfrm flipH="1">
            <a:off x="4781667" y="1849761"/>
            <a:ext cx="943078" cy="6239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41414-D06D-9943-8CA4-2FCD2DD81FDF}"/>
              </a:ext>
            </a:extLst>
          </p:cNvPr>
          <p:cNvCxnSpPr>
            <a:stCxn id="24" idx="5"/>
            <a:endCxn id="22" idx="1"/>
          </p:cNvCxnSpPr>
          <p:nvPr/>
        </p:nvCxnSpPr>
        <p:spPr>
          <a:xfrm>
            <a:off x="6067431" y="1849761"/>
            <a:ext cx="943078" cy="68647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32C1CD-0C7D-A946-AE50-D483A48E236E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 flipH="1">
            <a:off x="4125692" y="2816397"/>
            <a:ext cx="313289" cy="46254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C8139-121C-974E-8F36-1D23ACB9483B}"/>
              </a:ext>
            </a:extLst>
          </p:cNvPr>
          <p:cNvCxnSpPr>
            <a:stCxn id="21" idx="5"/>
            <a:endCxn id="18" idx="0"/>
          </p:cNvCxnSpPr>
          <p:nvPr/>
        </p:nvCxnSpPr>
        <p:spPr>
          <a:xfrm>
            <a:off x="4781667" y="2816397"/>
            <a:ext cx="228482" cy="51089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3FB18F-C957-8A4A-B58F-DB5BC8107427}"/>
              </a:ext>
            </a:extLst>
          </p:cNvPr>
          <p:cNvCxnSpPr>
            <a:stCxn id="22" idx="4"/>
            <a:endCxn id="17" idx="0"/>
          </p:cNvCxnSpPr>
          <p:nvPr/>
        </p:nvCxnSpPr>
        <p:spPr>
          <a:xfrm>
            <a:off x="7181852" y="2949897"/>
            <a:ext cx="0" cy="40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6B18E2-73ED-2B4C-BE81-691359B3990C}"/>
              </a:ext>
            </a:extLst>
          </p:cNvPr>
          <p:cNvCxnSpPr>
            <a:stCxn id="14" idx="3"/>
            <a:endCxn id="24" idx="2"/>
          </p:cNvCxnSpPr>
          <p:nvPr/>
        </p:nvCxnSpPr>
        <p:spPr>
          <a:xfrm flipV="1">
            <a:off x="3538748" y="1678418"/>
            <a:ext cx="2115024" cy="4554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5B2D58-74B4-5440-A6FE-FABC5D5D951B}"/>
              </a:ext>
            </a:extLst>
          </p:cNvPr>
          <p:cNvCxnSpPr>
            <a:stCxn id="15" idx="3"/>
            <a:endCxn id="21" idx="2"/>
          </p:cNvCxnSpPr>
          <p:nvPr/>
        </p:nvCxnSpPr>
        <p:spPr>
          <a:xfrm flipV="1">
            <a:off x="3670323" y="2645054"/>
            <a:ext cx="697685" cy="3184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CAADF1-821E-BC46-9E77-D3827E3A6564}"/>
              </a:ext>
            </a:extLst>
          </p:cNvPr>
          <p:cNvCxnSpPr>
            <a:stCxn id="16" idx="3"/>
            <a:endCxn id="23" idx="2"/>
          </p:cNvCxnSpPr>
          <p:nvPr/>
        </p:nvCxnSpPr>
        <p:spPr>
          <a:xfrm flipV="1">
            <a:off x="3670323" y="3521261"/>
            <a:ext cx="213053" cy="2755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: Shape 35">
            <a:extLst>
              <a:ext uri="{FF2B5EF4-FFF2-40B4-BE49-F238E27FC236}">
                <a16:creationId xmlns:a16="http://schemas.microsoft.com/office/drawing/2014/main" id="{A46AF5D4-BEAD-2C4A-A98E-44C943A04D0B}"/>
              </a:ext>
            </a:extLst>
          </p:cNvPr>
          <p:cNvSpPr/>
          <p:nvPr/>
        </p:nvSpPr>
        <p:spPr>
          <a:xfrm>
            <a:off x="4791919" y="2244509"/>
            <a:ext cx="2187615" cy="325071"/>
          </a:xfrm>
          <a:custGeom>
            <a:avLst/>
            <a:gdLst>
              <a:gd name="connsiteX0" fmla="*/ 0 w 2187615"/>
              <a:gd name="connsiteY0" fmla="*/ 244048 h 325071"/>
              <a:gd name="connsiteX1" fmla="*/ 1122744 w 2187615"/>
              <a:gd name="connsiteY1" fmla="*/ 980 h 325071"/>
              <a:gd name="connsiteX2" fmla="*/ 2187615 w 2187615"/>
              <a:gd name="connsiteY2" fmla="*/ 325071 h 325071"/>
              <a:gd name="connsiteX3" fmla="*/ 2187615 w 2187615"/>
              <a:gd name="connsiteY3" fmla="*/ 325071 h 32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615" h="325071">
                <a:moveTo>
                  <a:pt x="0" y="244048"/>
                </a:moveTo>
                <a:cubicBezTo>
                  <a:pt x="379071" y="115762"/>
                  <a:pt x="758142" y="-12524"/>
                  <a:pt x="1122744" y="980"/>
                </a:cubicBezTo>
                <a:cubicBezTo>
                  <a:pt x="1487346" y="14484"/>
                  <a:pt x="2187615" y="325071"/>
                  <a:pt x="2187615" y="325071"/>
                </a:cubicBezTo>
                <a:lnTo>
                  <a:pt x="2187615" y="325071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FE2FCB7C-008F-D442-B42C-F40F3AEC11F5}"/>
              </a:ext>
            </a:extLst>
          </p:cNvPr>
          <p:cNvSpPr/>
          <p:nvPr/>
        </p:nvSpPr>
        <p:spPr>
          <a:xfrm>
            <a:off x="4768770" y="2812648"/>
            <a:ext cx="925974" cy="127764"/>
          </a:xfrm>
          <a:custGeom>
            <a:avLst/>
            <a:gdLst>
              <a:gd name="connsiteX0" fmla="*/ 0 w 925974"/>
              <a:gd name="connsiteY0" fmla="*/ 0 h 127764"/>
              <a:gd name="connsiteX1" fmla="*/ 578734 w 925974"/>
              <a:gd name="connsiteY1" fmla="*/ 127322 h 127764"/>
              <a:gd name="connsiteX2" fmla="*/ 925974 w 925974"/>
              <a:gd name="connsiteY2" fmla="*/ 34724 h 1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27764">
                <a:moveTo>
                  <a:pt x="0" y="0"/>
                </a:moveTo>
                <a:cubicBezTo>
                  <a:pt x="212202" y="60767"/>
                  <a:pt x="424405" y="121535"/>
                  <a:pt x="578734" y="127322"/>
                </a:cubicBezTo>
                <a:cubicBezTo>
                  <a:pt x="733063" y="133109"/>
                  <a:pt x="854597" y="81023"/>
                  <a:pt x="925974" y="34724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B75E7A41-6CA0-EF4B-AEFC-2A0B96126444}"/>
              </a:ext>
            </a:extLst>
          </p:cNvPr>
          <p:cNvSpPr/>
          <p:nvPr/>
        </p:nvSpPr>
        <p:spPr>
          <a:xfrm>
            <a:off x="6088284" y="2835797"/>
            <a:ext cx="879675" cy="567160"/>
          </a:xfrm>
          <a:custGeom>
            <a:avLst/>
            <a:gdLst>
              <a:gd name="connsiteX0" fmla="*/ 0 w 879675"/>
              <a:gd name="connsiteY0" fmla="*/ 567160 h 567160"/>
              <a:gd name="connsiteX1" fmla="*/ 879675 w 879675"/>
              <a:gd name="connsiteY1" fmla="*/ 0 h 56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9675" h="567160">
                <a:moveTo>
                  <a:pt x="0" y="567160"/>
                </a:moveTo>
                <a:lnTo>
                  <a:pt x="879675" y="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E31F12A9-A655-B949-BDCF-2FB287667E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04" y="4371278"/>
                <a:ext cx="10121229" cy="17718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enqueued while exploring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level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level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+1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All non-tree edges are between vertices whose levels differ by at most 1.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Vertices in a level are explored consecutively.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Vertices are explored in order of levels.</a:t>
                </a: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E31F12A9-A655-B949-BDCF-2FB287667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04" y="4371278"/>
                <a:ext cx="10121229" cy="1771864"/>
              </a:xfrm>
              <a:prstGeom prst="rect">
                <a:avLst/>
              </a:prstGeom>
              <a:blipFill>
                <a:blip r:embed="rId14"/>
                <a:stretch>
                  <a:fillRect l="-752" t="-496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97217C5-AFE4-6E49-9A91-458DFD11BD7C}"/>
                  </a:ext>
                </a:extLst>
              </p14:cNvPr>
              <p14:cNvContentPartPr/>
              <p14:nvPr/>
            </p14:nvContentPartPr>
            <p14:xfrm>
              <a:off x="1234772" y="6003397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97217C5-AFE4-6E49-9A91-458DFD11BD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1772" y="5625397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2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MORE PROPERTIES OF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0147" y="1499659"/>
                <a:ext cx="6856632" cy="43513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the distance from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(the starting vertex) to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Distance = number of edges in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Key application of BFS: shortest paths from source vertex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0147" y="1499659"/>
                <a:ext cx="6856632" cy="4351338"/>
              </a:xfrm>
              <a:blipFill>
                <a:blip r:embed="rId3"/>
                <a:stretch>
                  <a:fillRect l="-1109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332" y="6048277"/>
                <a:ext cx="25560" cy="255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8C2579-6E78-8840-AB88-AD587150BF53}"/>
              </a:ext>
            </a:extLst>
          </p:cNvPr>
          <p:cNvCxnSpPr/>
          <p:nvPr/>
        </p:nvCxnSpPr>
        <p:spPr>
          <a:xfrm>
            <a:off x="2734898" y="1837062"/>
            <a:ext cx="0" cy="11050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6D0D78-71DB-1E46-BD52-FC015885A96D}"/>
              </a:ext>
            </a:extLst>
          </p:cNvPr>
          <p:cNvCxnSpPr/>
          <p:nvPr/>
        </p:nvCxnSpPr>
        <p:spPr>
          <a:xfrm flipH="1">
            <a:off x="1559921" y="2929166"/>
            <a:ext cx="11876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5838C7-39EF-4D47-B641-3B4E85771656}"/>
              </a:ext>
            </a:extLst>
          </p:cNvPr>
          <p:cNvCxnSpPr/>
          <p:nvPr/>
        </p:nvCxnSpPr>
        <p:spPr>
          <a:xfrm>
            <a:off x="1553017" y="1830965"/>
            <a:ext cx="11945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F16FAF-AA76-6848-A9AA-A3FFFB8897FB}"/>
              </a:ext>
            </a:extLst>
          </p:cNvPr>
          <p:cNvCxnSpPr/>
          <p:nvPr/>
        </p:nvCxnSpPr>
        <p:spPr>
          <a:xfrm>
            <a:off x="1559921" y="1830965"/>
            <a:ext cx="1187686" cy="109820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5D1F66-E45B-AA47-A5BA-9D67C5EAEE33}"/>
              </a:ext>
            </a:extLst>
          </p:cNvPr>
          <p:cNvCxnSpPr/>
          <p:nvPr/>
        </p:nvCxnSpPr>
        <p:spPr>
          <a:xfrm flipV="1">
            <a:off x="1559921" y="1837062"/>
            <a:ext cx="0" cy="10799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B67DF0-0279-B648-B330-856C21E8A6E4}"/>
              </a:ext>
            </a:extLst>
          </p:cNvPr>
          <p:cNvCxnSpPr/>
          <p:nvPr/>
        </p:nvCxnSpPr>
        <p:spPr>
          <a:xfrm flipH="1">
            <a:off x="2150312" y="2929166"/>
            <a:ext cx="597295" cy="94410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60E0A8-D957-C243-9966-1EE984B58D17}"/>
              </a:ext>
            </a:extLst>
          </p:cNvPr>
          <p:cNvCxnSpPr/>
          <p:nvPr/>
        </p:nvCxnSpPr>
        <p:spPr>
          <a:xfrm>
            <a:off x="1559921" y="2904127"/>
            <a:ext cx="583298" cy="99095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8C9119-56C6-C341-BC1B-0B9DF26AB809}"/>
              </a:ext>
            </a:extLst>
          </p:cNvPr>
          <p:cNvCxnSpPr/>
          <p:nvPr/>
        </p:nvCxnSpPr>
        <p:spPr>
          <a:xfrm>
            <a:off x="2140284" y="3879364"/>
            <a:ext cx="13480" cy="9997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27D48A-2425-A148-9384-4B8FC8189B66}"/>
              </a:ext>
            </a:extLst>
          </p:cNvPr>
          <p:cNvCxnSpPr/>
          <p:nvPr/>
        </p:nvCxnSpPr>
        <p:spPr>
          <a:xfrm>
            <a:off x="2153764" y="4860995"/>
            <a:ext cx="593843" cy="7589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662F58-2128-0242-9221-DB646C741191}"/>
              </a:ext>
            </a:extLst>
          </p:cNvPr>
          <p:cNvCxnSpPr/>
          <p:nvPr/>
        </p:nvCxnSpPr>
        <p:spPr>
          <a:xfrm flipH="1">
            <a:off x="1559921" y="4848803"/>
            <a:ext cx="593843" cy="78329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0BF725-5AF8-E34F-85CD-363C20FA8A89}"/>
              </a:ext>
            </a:extLst>
          </p:cNvPr>
          <p:cNvCxnSpPr/>
          <p:nvPr/>
        </p:nvCxnSpPr>
        <p:spPr>
          <a:xfrm>
            <a:off x="1551983" y="5632101"/>
            <a:ext cx="11956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AF0D885-3AC4-0246-BC86-D63F930B2FBF}"/>
              </a:ext>
            </a:extLst>
          </p:cNvPr>
          <p:cNvSpPr/>
          <p:nvPr/>
        </p:nvSpPr>
        <p:spPr>
          <a:xfrm>
            <a:off x="1310701" y="2680754"/>
            <a:ext cx="484632" cy="4846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61ED8E3-A6B8-FF43-9725-067BC3FCA0B2}"/>
              </a:ext>
            </a:extLst>
          </p:cNvPr>
          <p:cNvSpPr/>
          <p:nvPr/>
        </p:nvSpPr>
        <p:spPr>
          <a:xfrm>
            <a:off x="1893999" y="3630953"/>
            <a:ext cx="484632" cy="484632"/>
          </a:xfrm>
          <a:prstGeom prst="ellipse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596E4D-2D72-C944-995A-4F119981A43C}"/>
              </a:ext>
            </a:extLst>
          </p:cNvPr>
          <p:cNvSpPr/>
          <p:nvPr/>
        </p:nvSpPr>
        <p:spPr>
          <a:xfrm>
            <a:off x="1904027" y="4606487"/>
            <a:ext cx="484632" cy="4846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7A0E5D-2E7B-B94C-B521-45330F30040F}"/>
              </a:ext>
            </a:extLst>
          </p:cNvPr>
          <p:cNvSpPr/>
          <p:nvPr/>
        </p:nvSpPr>
        <p:spPr>
          <a:xfrm>
            <a:off x="2498387" y="2674658"/>
            <a:ext cx="484632" cy="4846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1BED05-059D-EB4F-B955-EBF06DAC0935}"/>
              </a:ext>
            </a:extLst>
          </p:cNvPr>
          <p:cNvSpPr/>
          <p:nvPr/>
        </p:nvSpPr>
        <p:spPr>
          <a:xfrm>
            <a:off x="1310701" y="5377593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67BB1A-6935-8442-BE4D-CA1742E37311}"/>
              </a:ext>
            </a:extLst>
          </p:cNvPr>
          <p:cNvSpPr/>
          <p:nvPr/>
        </p:nvSpPr>
        <p:spPr>
          <a:xfrm>
            <a:off x="2492582" y="5389785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</a:t>
            </a:r>
          </a:p>
        </p:txBody>
      </p:sp>
      <p:sp>
        <p:nvSpPr>
          <p:cNvPr id="65" name="Freeform: Shape 35">
            <a:extLst>
              <a:ext uri="{FF2B5EF4-FFF2-40B4-BE49-F238E27FC236}">
                <a16:creationId xmlns:a16="http://schemas.microsoft.com/office/drawing/2014/main" id="{5A7F8800-1413-4F4B-AC0D-21D454A1BA32}"/>
              </a:ext>
            </a:extLst>
          </p:cNvPr>
          <p:cNvSpPr/>
          <p:nvPr/>
        </p:nvSpPr>
        <p:spPr>
          <a:xfrm>
            <a:off x="2342461" y="3154680"/>
            <a:ext cx="525072" cy="1581912"/>
          </a:xfrm>
          <a:custGeom>
            <a:avLst/>
            <a:gdLst>
              <a:gd name="connsiteX0" fmla="*/ 502920 w 525072"/>
              <a:gd name="connsiteY0" fmla="*/ 0 h 1581912"/>
              <a:gd name="connsiteX1" fmla="*/ 466344 w 525072"/>
              <a:gd name="connsiteY1" fmla="*/ 886968 h 1581912"/>
              <a:gd name="connsiteX2" fmla="*/ 0 w 525072"/>
              <a:gd name="connsiteY2" fmla="*/ 1581912 h 158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072" h="1581912">
                <a:moveTo>
                  <a:pt x="502920" y="0"/>
                </a:moveTo>
                <a:cubicBezTo>
                  <a:pt x="526542" y="311658"/>
                  <a:pt x="550164" y="623316"/>
                  <a:pt x="466344" y="886968"/>
                </a:cubicBezTo>
                <a:cubicBezTo>
                  <a:pt x="382524" y="1150620"/>
                  <a:pt x="91440" y="1453896"/>
                  <a:pt x="0" y="1581912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6" name="Freeform: Shape 36">
            <a:extLst>
              <a:ext uri="{FF2B5EF4-FFF2-40B4-BE49-F238E27FC236}">
                <a16:creationId xmlns:a16="http://schemas.microsoft.com/office/drawing/2014/main" id="{1E06EF2A-9797-0140-93E3-35CC7EC98CD5}"/>
              </a:ext>
            </a:extLst>
          </p:cNvPr>
          <p:cNvSpPr/>
          <p:nvPr/>
        </p:nvSpPr>
        <p:spPr>
          <a:xfrm flipH="1">
            <a:off x="1425245" y="3151632"/>
            <a:ext cx="525072" cy="1581912"/>
          </a:xfrm>
          <a:custGeom>
            <a:avLst/>
            <a:gdLst>
              <a:gd name="connsiteX0" fmla="*/ 502920 w 525072"/>
              <a:gd name="connsiteY0" fmla="*/ 0 h 1581912"/>
              <a:gd name="connsiteX1" fmla="*/ 466344 w 525072"/>
              <a:gd name="connsiteY1" fmla="*/ 886968 h 1581912"/>
              <a:gd name="connsiteX2" fmla="*/ 0 w 525072"/>
              <a:gd name="connsiteY2" fmla="*/ 1581912 h 158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072" h="1581912">
                <a:moveTo>
                  <a:pt x="502920" y="0"/>
                </a:moveTo>
                <a:cubicBezTo>
                  <a:pt x="526542" y="311658"/>
                  <a:pt x="550164" y="623316"/>
                  <a:pt x="466344" y="886968"/>
                </a:cubicBezTo>
                <a:cubicBezTo>
                  <a:pt x="382524" y="1150620"/>
                  <a:pt x="91440" y="1453896"/>
                  <a:pt x="0" y="1581912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95D3F09-240A-9249-AC3A-8B4B94618EC0}"/>
              </a:ext>
            </a:extLst>
          </p:cNvPr>
          <p:cNvSpPr/>
          <p:nvPr/>
        </p:nvSpPr>
        <p:spPr>
          <a:xfrm>
            <a:off x="2501332" y="1594322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4DAFEE-9551-9446-83DF-A2761618605A}"/>
              </a:ext>
            </a:extLst>
          </p:cNvPr>
          <p:cNvSpPr/>
          <p:nvPr/>
        </p:nvSpPr>
        <p:spPr>
          <a:xfrm>
            <a:off x="1303606" y="1593083"/>
            <a:ext cx="484632" cy="4846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1DFE31-003D-EF49-93EE-FC47B3C2B19B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1DFE31-003D-EF49-93EE-FC47B3C2B19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37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0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82B59-9583-BE49-8C58-6927459FC2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Kohinoor Bangla" panose="02000000000000000000" pitchFamily="2" charset="77"/>
                    <a:cs typeface="Kohinoor Bangla" panose="02000000000000000000" pitchFamily="2" charset="77"/>
                  </a:rPr>
                  <a:t>SHORTEST PATHS FROM NODE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1" dirty="0">
                  <a:solidFill>
                    <a:schemeClr val="bg1"/>
                  </a:solidFill>
                  <a:latin typeface="Kohinoor Bangla" panose="02000000000000000000" pitchFamily="2" charset="77"/>
                  <a:cs typeface="Kohinoor Bangla" panose="02000000000000000000" pitchFamily="2" charset="77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82B59-9583-BE49-8C58-6927459FC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Invoke BFS from node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level number of</a:t>
                </a:r>
                <a:r>
                  <a:rPr lang="en-US" sz="2400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tells us the length of the shortest path from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Important point: here the length of a path is just the number of edges on it.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Later, we will consider graphs with weights on the edges.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total weight of a path is the sum of the weights of the edges on the path.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BFS does not work for finding shortest paths in such graphs.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434</Words>
  <Application>Microsoft Macintosh PowerPoint</Application>
  <PresentationFormat>Custom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Lucida Sans Typewriter</vt:lpstr>
      <vt:lpstr>Open Sans</vt:lpstr>
      <vt:lpstr>Office Theme</vt:lpstr>
      <vt:lpstr>CIT 596 MODULE 6.5</vt:lpstr>
      <vt:lpstr>BREADTH-FIRST SEARCH</vt:lpstr>
      <vt:lpstr>BREADTH-FIRST SEARCH</vt:lpstr>
      <vt:lpstr>EXAMPLE</vt:lpstr>
      <vt:lpstr>PROPERTIES OF BFS</vt:lpstr>
      <vt:lpstr>MORE PROPERTIES OF BFS</vt:lpstr>
      <vt:lpstr>SHORTEST PATHS FROM NODE 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Hayward, Rebecca A.</cp:lastModifiedBy>
  <cp:revision>115</cp:revision>
  <cp:lastPrinted>2019-03-11T18:22:43Z</cp:lastPrinted>
  <dcterms:created xsi:type="dcterms:W3CDTF">2019-03-06T22:16:45Z</dcterms:created>
  <dcterms:modified xsi:type="dcterms:W3CDTF">2019-03-29T14:28:47Z</dcterms:modified>
</cp:coreProperties>
</file>