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omments/comment1.xml" ContentType="application/vnd.openxmlformats-officedocument.presentationml.comments+xml"/>
  <Override PartName="/ppt/ink/ink6.xml" ContentType="application/inkml+xml"/>
  <Override PartName="/ppt/comments/comment2.xml" ContentType="application/vnd.openxmlformats-officedocument.presentationml.comments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67" r:id="rId2"/>
    <p:sldId id="317" r:id="rId3"/>
    <p:sldId id="319" r:id="rId4"/>
    <p:sldId id="318" r:id="rId5"/>
    <p:sldId id="320" r:id="rId6"/>
    <p:sldId id="321" r:id="rId7"/>
    <p:sldId id="322" r:id="rId8"/>
    <p:sldId id="323" r:id="rId9"/>
    <p:sldId id="324" r:id="rId10"/>
    <p:sldId id="32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13" clrIdx="0"/>
  <p:cmAuthor id="2" name="Ran B" initials="RB" lastIdx="4" clrIdx="1">
    <p:extLst>
      <p:ext uri="{19B8F6BF-5375-455C-9EA6-DF929625EA0E}">
        <p15:presenceInfo xmlns:p15="http://schemas.microsoft.com/office/powerpoint/2012/main" userId="86f96dd182e74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095" autoAdjust="0"/>
    <p:restoredTop sz="94626" autoAdjust="0"/>
  </p:normalViewPr>
  <p:slideViewPr>
    <p:cSldViewPr>
      <p:cViewPr varScale="1">
        <p:scale>
          <a:sx n="113" d="100"/>
          <a:sy n="113" d="100"/>
        </p:scale>
        <p:origin x="216" y="21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2T20:26:44.044" idx="3">
    <p:pos x="561" y="336"/>
    <p:text>slide heading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2T20:29:35.865" idx="5">
    <p:pos x="636" y="419"/>
    <p:text>slide heading?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5/12/19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5/12/19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.xml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13.1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NP-completeness of Circuit Satisfiability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93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USING THIS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 similar derivation shows how to express that an OR gate is functioning correctly.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marL="285750" indent="-28575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To convert a circuit into a formula, we introduce new variables on each of the internal</a:t>
            </a:r>
            <a:b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wires of the circuit and tie the value of the output variable of a gate to the input variables using clauses as in the previous slide.</a:t>
            </a:r>
          </a:p>
          <a:p>
            <a:pPr marL="285750" indent="-285750"/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Exercise: think about the clauses needed to express the correct functioning of an OR gate and a NOT gate.</a:t>
            </a:r>
          </a:p>
          <a:p>
            <a:pPr marL="285750" indent="-285750"/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will use this idea to show that satisfiability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, thereby completing the (sketched) proof of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Cook-Levin theorem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COOK-LEVIN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theorem is often stated as: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Satisfiability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		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is a problem we have yet to define.)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will sketch the proof of a similar statement first: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Circuit satisfiability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Later we will define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and show that it is 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CIRCUIT SATISFIABILITY IS 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satisfiability (CSAT)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is easily seen to be 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YES-instance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CSAT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circuit whose input variables can be set to make the circuit evaluate to a </a:t>
                </a:r>
                <a:r>
                  <a:rPr lang="en-US" sz="24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a YES-instance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input variables: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good certificate is an assignment of truth values to these variables that cause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compute </a:t>
                </a:r>
                <a:r>
                  <a:rPr lang="en-US" sz="24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verifier only has to solve the circuit value problem that (we already saw) can be done in polynomial time.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PROOF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Now we come to the hard part!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How do we reduce every problem 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CSAT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?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 </a:t>
                </a:r>
                <a:r>
                  <a:rPr lang="en-US" sz="2400" i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any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problem 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We will come up with a poly-time computable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mapping instances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instances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CSAT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so that YES-instances map to YES-instances and NO-instances map to NO-instances.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key is that if we do it for any problem 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without making assumptions about the problem, we would have shown reductions for all problems!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2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PROOF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990463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What do we know about any problem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?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It has a poly-time verifier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Remember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takes two inputs: an instance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a certificate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reduction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that we construct will closely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must take as input an instance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say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and convert it to an instance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CSAT,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with the 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answer-preserving properties of a reduction.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9904630" cy="4351338"/>
              </a:xfrm>
              <a:blipFill>
                <a:blip r:embed="rId3"/>
                <a:stretch>
                  <a:fillRect l="-76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1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462" y="1649365"/>
                <a:ext cx="10512862" cy="4899027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Let us now examine the workings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when dealing with instance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takes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some certificate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as inputs, and works as follows:</a:t>
                </a:r>
              </a:p>
              <a:p>
                <a:pPr marL="799963" lvl="1" indent="-342900"/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YES-instance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the right certificate, it accepts i.e. it outputs </a:t>
                </a:r>
                <a:r>
                  <a:rPr lang="en-US" sz="24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799963" lvl="1" indent="-342900"/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NO-instance, for any certificate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it rejects i.e. it outputs </a:t>
                </a:r>
                <a:r>
                  <a:rPr lang="en-US" sz="2400" dirty="0">
                    <a:latin typeface="Cambria Math" panose="02040503050406030204" pitchFamily="18" charset="0"/>
                  </a:rPr>
                  <a:t>0.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runs in polynomial time, it can be converted to a poly-sized circuit with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number of inputs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which is polynomial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(Believable statement, not fully proven here.)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Since we know the 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the values for these inputs are set to match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Since we don’t know the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𝑦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we leave the values for these inputs as Boolean variables.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is the circuit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which is the instance of CSAT created by our reduction.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Note that the only inputs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are the Boolean variables corresponding to the bits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.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62" y="1649365"/>
                <a:ext cx="10512862" cy="4899027"/>
              </a:xfrm>
              <a:blipFill>
                <a:blip r:embed="rId3"/>
                <a:stretch>
                  <a:fillRect l="-725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75B79A-CFDD-44D0-BC43-1BAC3158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PROOF (CONTINUED)</a:t>
            </a:r>
          </a:p>
        </p:txBody>
      </p:sp>
    </p:spTree>
    <p:extLst>
      <p:ext uri="{BB962C8B-B14F-4D97-AF65-F5344CB8AC3E}">
        <p14:creationId xmlns:p14="http://schemas.microsoft.com/office/powerpoint/2010/main" val="14976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22988"/>
                <a:ext cx="10512862" cy="4419039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There is a setting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inputs that causes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compute </a:t>
                </a:r>
                <a:r>
                  <a:rPr lang="en-US" sz="24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is a 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YES-instance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So, we have given a polynomial time reduction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with the properties that:</a:t>
                </a:r>
              </a:p>
              <a:p>
                <a:pPr marL="799963" lvl="1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is a YES-instance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satisfiable.</a:t>
                </a:r>
              </a:p>
              <a:p>
                <a:pPr marL="799963" lvl="1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is a NO-instance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not satisfiable.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reduction works from any language 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CSAT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proves that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CSAT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and we have our first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problem!</a:t>
                </a:r>
              </a:p>
              <a:p>
                <a:pPr marL="342900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22988"/>
                <a:ext cx="10512862" cy="4419039"/>
              </a:xfrm>
              <a:blipFill>
                <a:blip r:embed="rId3"/>
                <a:stretch>
                  <a:fillRect l="-724" t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F1465-449F-4686-8DEF-A03AA80E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PROOF (CONTINUED)</a:t>
            </a:r>
          </a:p>
        </p:txBody>
      </p:sp>
    </p:spTree>
    <p:extLst>
      <p:ext uri="{BB962C8B-B14F-4D97-AF65-F5344CB8AC3E}">
        <p14:creationId xmlns:p14="http://schemas.microsoft.com/office/powerpoint/2010/main" val="125362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BOOLEAN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104763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Circuits are messy to reason with; it’s nicer to work with Boolean formulas.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Boolean variables take values </a:t>
                </a:r>
                <a:r>
                  <a:rPr lang="en-US" sz="2400" dirty="0">
                    <a:latin typeface="Cambria Math" panose="02040503050406030204" pitchFamily="18" charset="0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or </a:t>
                </a:r>
                <a:r>
                  <a:rPr lang="en-US" sz="24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Variables like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are called literals.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An OR of literals such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called a clause.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 formula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conjunctive normal form (CNF)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is an AND of clauses.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CNF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formula evaluates to 1 if at least one literal in each clause is true.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Satisfiability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the problem of deciding whether a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CNF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formula is satisfiable.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a formula is satisfiable, the assignment of values to variables that makes formula true is a satisfying assignment. 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1047630" cy="4351338"/>
              </a:xfrm>
              <a:blipFill>
                <a:blip r:embed="rId3"/>
                <a:stretch>
                  <a:fillRect l="-68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7CC8CF-1711-A245-947B-80C6314E2F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1" y="2895600"/>
            <a:ext cx="756236" cy="45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3F869-CC8C-244E-8510-CD9125817E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5181600"/>
            <a:ext cx="1981200" cy="9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71FCB3-0AD1-3F4A-9B1C-BBFE031516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40" y="3352800"/>
            <a:ext cx="576072" cy="348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5B912C-89DE-F541-9D39-F2F16721DE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3809999"/>
            <a:ext cx="3886200" cy="107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163FE0-7433-4679-8064-8888B7919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5212" y="4743029"/>
            <a:ext cx="1676400" cy="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2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8" y="4658828"/>
            <a:ext cx="2937077" cy="2029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GATES TO FORMULAS: FIRST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371600"/>
                <a:ext cx="10512862" cy="4670427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How do we write a formula (in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CNF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) to express that this gate is working correctly?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Want to say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but “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=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“ is not a logical operator.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Can replace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which is the same as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But what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?  It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Using this substitution, we can again rewrite as: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Using two rules of Boolean algebra: Distributive law for OR over AND, and De Morgan’s law, we simplify to: 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)</a:t>
                </a:r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400" dirty="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m:rPr>
                        <m:nor/>
                      </m:rPr>
                      <a:rPr lang="en-US" sz="2400" dirty="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sz="2400" dirty="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).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Check that the satisfying assignments of the last formula are all valid settings for the inputs and outputs of an AND gate.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example,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E6E5E5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must be </a:t>
                </a:r>
                <a:r>
                  <a:rPr lang="en-US" sz="2400" dirty="0">
                    <a:latin typeface="Cambria Math" panose="02040503050406030204" pitchFamily="18" charset="0"/>
                  </a:rPr>
                  <a:t>0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satisfy the first two clauses. 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But if both are </a:t>
                </a:r>
                <a:r>
                  <a:rPr lang="en-US" sz="24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must be </a:t>
                </a:r>
                <a:r>
                  <a:rPr lang="en-US" sz="24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satisfy the last clause.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371600"/>
                <a:ext cx="10512862" cy="4670427"/>
              </a:xfrm>
              <a:blipFill>
                <a:blip r:embed="rId4"/>
                <a:stretch>
                  <a:fillRect l="-724" t="-271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34A087-359F-324F-97D2-6B258B6180E9}"/>
              </a:ext>
            </a:extLst>
          </p:cNvPr>
          <p:cNvCxnSpPr/>
          <p:nvPr/>
        </p:nvCxnSpPr>
        <p:spPr>
          <a:xfrm>
            <a:off x="10895012" y="2670047"/>
            <a:ext cx="0" cy="5402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F5621BC-795E-DD48-8E8D-B66DB26B91A0}"/>
              </a:ext>
            </a:extLst>
          </p:cNvPr>
          <p:cNvGrpSpPr/>
          <p:nvPr/>
        </p:nvGrpSpPr>
        <p:grpSpPr>
          <a:xfrm>
            <a:off x="10329484" y="1361661"/>
            <a:ext cx="750047" cy="2084784"/>
            <a:chOff x="10329484" y="1361661"/>
            <a:chExt cx="750047" cy="2084784"/>
          </a:xfrm>
        </p:grpSpPr>
        <p:sp>
          <p:nvSpPr>
            <p:cNvPr id="14" name="Delay 13">
              <a:extLst>
                <a:ext uri="{FF2B5EF4-FFF2-40B4-BE49-F238E27FC236}">
                  <a16:creationId xmlns:a16="http://schemas.microsoft.com/office/drawing/2014/main" id="{C23513B4-BC86-5A41-AA85-A246ABAF860E}"/>
                </a:ext>
              </a:extLst>
            </p:cNvPr>
            <p:cNvSpPr/>
            <p:nvPr/>
          </p:nvSpPr>
          <p:spPr>
            <a:xfrm rot="16200000">
              <a:off x="10437812" y="2057400"/>
              <a:ext cx="612648" cy="612648"/>
            </a:xfrm>
            <a:prstGeom prst="flowChartDelay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BBDD8F-C4D4-B945-B223-E76E26CC86F7}"/>
                </a:ext>
              </a:extLst>
            </p:cNvPr>
            <p:cNvCxnSpPr/>
            <p:nvPr/>
          </p:nvCxnSpPr>
          <p:spPr>
            <a:xfrm>
              <a:off x="10603464" y="2670047"/>
              <a:ext cx="0" cy="54029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5A7FB1-9D6A-0545-BFD5-A8E723E8EBE9}"/>
                </a:ext>
              </a:extLst>
            </p:cNvPr>
            <p:cNvCxnSpPr>
              <a:stCxn id="14" idx="3"/>
            </p:cNvCxnSpPr>
            <p:nvPr/>
          </p:nvCxnSpPr>
          <p:spPr>
            <a:xfrm flipH="1" flipV="1">
              <a:off x="10742612" y="1361661"/>
              <a:ext cx="1524" cy="6957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01C6733-8733-AA4E-BBFC-E335D13C56C8}"/>
                    </a:ext>
                  </a:extLst>
                </p:cNvPr>
                <p:cNvSpPr txBox="1"/>
                <p:nvPr/>
              </p:nvSpPr>
              <p:spPr>
                <a:xfrm>
                  <a:off x="10329484" y="3077113"/>
                  <a:ext cx="7069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01C6733-8733-AA4E-BBFC-E335D13C5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484" y="3077113"/>
                  <a:ext cx="70698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4328B4-9EE3-9A47-B116-760A8B18882C}"/>
                    </a:ext>
                  </a:extLst>
                </p:cNvPr>
                <p:cNvSpPr txBox="1"/>
                <p:nvPr/>
              </p:nvSpPr>
              <p:spPr>
                <a:xfrm>
                  <a:off x="10725780" y="1554840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4328B4-9EE3-9A47-B116-760A8B188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5780" y="1554840"/>
                  <a:ext cx="3537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76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</TotalTime>
  <Words>676</Words>
  <Application>Microsoft Macintosh PowerPoint</Application>
  <PresentationFormat>Custom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Times New Roman</vt:lpstr>
      <vt:lpstr>Office Theme</vt:lpstr>
      <vt:lpstr>CIT 596 MODULE 13.1</vt:lpstr>
      <vt:lpstr>COOK-LEVIN THEOREM</vt:lpstr>
      <vt:lpstr>CIRCUIT SATISFIABILITY IS NP-COMPLETE</vt:lpstr>
      <vt:lpstr>PROOF (CONTINUED)</vt:lpstr>
      <vt:lpstr>PROOF (CONTINUED)</vt:lpstr>
      <vt:lpstr>PROOF (CONTINUED)</vt:lpstr>
      <vt:lpstr>PROOF (CONTINUED)</vt:lpstr>
      <vt:lpstr>BOOLEAN FORMULAS</vt:lpstr>
      <vt:lpstr>GATES TO FORMULAS: FIRST STEPS</vt:lpstr>
      <vt:lpstr>USING THIS IDEA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153</cp:revision>
  <cp:lastPrinted>2019-03-11T18:22:43Z</cp:lastPrinted>
  <dcterms:created xsi:type="dcterms:W3CDTF">2019-03-06T22:16:45Z</dcterms:created>
  <dcterms:modified xsi:type="dcterms:W3CDTF">2019-05-12T16:36:56Z</dcterms:modified>
</cp:coreProperties>
</file>