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7" r:id="rId2"/>
    <p:sldId id="317" r:id="rId3"/>
    <p:sldId id="318" r:id="rId4"/>
    <p:sldId id="319" r:id="rId5"/>
    <p:sldId id="320" r:id="rId6"/>
    <p:sldId id="321" r:id="rId7"/>
    <p:sldId id="32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6" clrIdx="0"/>
  <p:cmAuthor id="2" name="Ran B" initials="RB" lastIdx="3" clrIdx="1">
    <p:extLst>
      <p:ext uri="{19B8F6BF-5375-455C-9EA6-DF929625EA0E}">
        <p15:presenceInfo xmlns:p15="http://schemas.microsoft.com/office/powerpoint/2012/main" userId="86f96dd182e74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5" d="100"/>
          <a:sy n="115" d="100"/>
        </p:scale>
        <p:origin x="1368" y="2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2T21:05:23.234" idx="1">
    <p:pos x="2386" y="1801"/>
    <p:text>is colon referring to next two bullets? should they be indented then?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6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customXml" Target="../ink/ink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13.4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Independent Set </a:t>
            </a:r>
            <a:r>
              <a:rPr lang="en-US" sz="350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is NP-complete</a:t>
            </a:r>
          </a:p>
          <a:p>
            <a:pPr algn="l"/>
            <a:r>
              <a:rPr lang="en-US" sz="350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</a:t>
            </a:r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INDEPENDENT SET (IS)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such that for any two vertices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is no edge between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 problem (IS):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Instance: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number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Question: does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have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Clearly 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The certificate is just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vertices that form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INDEPENDENT SET IS 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show that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reduces to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⋀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clause, is equal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reduction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into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number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such that…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satisfiable if and only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 is a YES-instance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seems mysterious that we can transform a logic problem into a graph problem.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Idea: remember that to make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true, we must make at least 1 literal true in each clause.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Also, rules of Boolean logic say we cannot choose to make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true in one clause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true in another; these are conflicting literals that cannot both be true.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2086678" y="188098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3678" y="1502989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DA9A-AAC8-9A40-A701-AA6E674064F5}"/>
                  </a:ext>
                </a:extLst>
              </p:cNvPr>
              <p:cNvSpPr txBox="1"/>
              <p:nvPr/>
            </p:nvSpPr>
            <p:spPr>
              <a:xfrm>
                <a:off x="1272209" y="1788260"/>
                <a:ext cx="1828449" cy="682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DA9A-AAC8-9A40-A701-AA6E67406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9" y="1788260"/>
                <a:ext cx="1828449" cy="682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5B9F72A-A0DE-3349-B014-1115C50BC6A2}"/>
              </a:ext>
            </a:extLst>
          </p:cNvPr>
          <p:cNvSpPr/>
          <p:nvPr/>
        </p:nvSpPr>
        <p:spPr>
          <a:xfrm>
            <a:off x="4439476" y="1715509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4349FF-6507-5A4F-8DF7-204E8792DBCE}"/>
              </a:ext>
            </a:extLst>
          </p:cNvPr>
          <p:cNvSpPr/>
          <p:nvPr/>
        </p:nvSpPr>
        <p:spPr>
          <a:xfrm>
            <a:off x="3737113" y="2716049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A4C30C-980C-E742-B7D9-88A5A0FB9072}"/>
              </a:ext>
            </a:extLst>
          </p:cNvPr>
          <p:cNvSpPr/>
          <p:nvPr/>
        </p:nvSpPr>
        <p:spPr>
          <a:xfrm>
            <a:off x="5161722" y="2716049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A148C6-CE25-834F-A29E-F2C6452D7859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4178258" y="2111409"/>
            <a:ext cx="336907" cy="6725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73D3F0-8D1C-6C43-A71B-B60A71888612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4880621" y="2111409"/>
            <a:ext cx="356790" cy="6725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843FD-9252-344B-A13F-C3532C86CC3C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4253947" y="2947962"/>
            <a:ext cx="9077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933367-D5BA-1341-9F3D-23B0364A9F75}"/>
                  </a:ext>
                </a:extLst>
              </p:cNvPr>
              <p:cNvSpPr txBox="1"/>
              <p:nvPr/>
            </p:nvSpPr>
            <p:spPr>
              <a:xfrm>
                <a:off x="4424638" y="1801512"/>
                <a:ext cx="459806" cy="38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933367-D5BA-1341-9F3D-23B0364A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38" y="1801512"/>
                <a:ext cx="459806" cy="383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18A7B5-7D06-434E-B906-B8CFBEA4C9F7}"/>
                  </a:ext>
                </a:extLst>
              </p:cNvPr>
              <p:cNvSpPr txBox="1"/>
              <p:nvPr/>
            </p:nvSpPr>
            <p:spPr>
              <a:xfrm>
                <a:off x="3738838" y="2788776"/>
                <a:ext cx="465127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18A7B5-7D06-434E-B906-B8CFBEA4C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38" y="2788776"/>
                <a:ext cx="465127" cy="3843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9FC00-83D1-1744-B1EF-7251582FB127}"/>
                  </a:ext>
                </a:extLst>
              </p:cNvPr>
              <p:cNvSpPr txBox="1"/>
              <p:nvPr/>
            </p:nvSpPr>
            <p:spPr>
              <a:xfrm>
                <a:off x="5186638" y="2787365"/>
                <a:ext cx="465127" cy="385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9FC00-83D1-1744-B1EF-7251582F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638" y="2787365"/>
                <a:ext cx="465127" cy="3857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17D5247-5ABD-3C4A-9CB9-7BDE39F3DD0D}"/>
              </a:ext>
            </a:extLst>
          </p:cNvPr>
          <p:cNvSpPr txBox="1"/>
          <p:nvPr/>
        </p:nvSpPr>
        <p:spPr>
          <a:xfrm>
            <a:off x="5853983" y="1671503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Even though a satisfying assignment could make more 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than one literal true, we convert the clause into a 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triangle where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set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can pick just one vertex.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711159-41A4-B148-9A41-5ADD9CBC5D19}"/>
              </a:ext>
            </a:extLst>
          </p:cNvPr>
          <p:cNvSpPr txBox="1"/>
          <p:nvPr/>
        </p:nvSpPr>
        <p:spPr>
          <a:xfrm>
            <a:off x="1197900" y="3447282"/>
            <a:ext cx="844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two clauses have conflicting literals, we draw an edge between the corresponding nodes.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3C56C7-C977-F247-8356-C51E5B1D99D2}"/>
              </a:ext>
            </a:extLst>
          </p:cNvPr>
          <p:cNvSpPr/>
          <p:nvPr/>
        </p:nvSpPr>
        <p:spPr>
          <a:xfrm>
            <a:off x="2022868" y="4097607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3DD618-8D40-A340-A7E5-A4043A50EDAB}"/>
              </a:ext>
            </a:extLst>
          </p:cNvPr>
          <p:cNvSpPr/>
          <p:nvPr/>
        </p:nvSpPr>
        <p:spPr>
          <a:xfrm>
            <a:off x="1320505" y="5098147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94D80D-7433-8049-88B3-0C5F642B5EC1}"/>
              </a:ext>
            </a:extLst>
          </p:cNvPr>
          <p:cNvSpPr/>
          <p:nvPr/>
        </p:nvSpPr>
        <p:spPr>
          <a:xfrm>
            <a:off x="2745114" y="5098147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46DBA6-DE30-D546-9BA1-56FA4FDEEDF6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1761650" y="4493507"/>
            <a:ext cx="336907" cy="6725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8CE023-B7E2-1F45-A7E5-E46DA27C3801}"/>
              </a:ext>
            </a:extLst>
          </p:cNvPr>
          <p:cNvCxnSpPr>
            <a:stCxn id="23" idx="5"/>
            <a:endCxn id="25" idx="1"/>
          </p:cNvCxnSpPr>
          <p:nvPr/>
        </p:nvCxnSpPr>
        <p:spPr>
          <a:xfrm>
            <a:off x="2464013" y="4493507"/>
            <a:ext cx="356790" cy="6725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896750-1931-4E43-B46A-7528ACE33A2A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1837339" y="5330060"/>
            <a:ext cx="9077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AA6233-FFB8-3846-9FC9-223BD874CB2E}"/>
                  </a:ext>
                </a:extLst>
              </p:cNvPr>
              <p:cNvSpPr txBox="1"/>
              <p:nvPr/>
            </p:nvSpPr>
            <p:spPr>
              <a:xfrm>
                <a:off x="2089227" y="4137640"/>
                <a:ext cx="459806" cy="38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AA6233-FFB8-3846-9FC9-223BD874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27" y="4137640"/>
                <a:ext cx="459806" cy="3837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7FDD25-993E-6F4D-BB10-AABC5340E886}"/>
                  </a:ext>
                </a:extLst>
              </p:cNvPr>
              <p:cNvSpPr txBox="1"/>
              <p:nvPr/>
            </p:nvSpPr>
            <p:spPr>
              <a:xfrm>
                <a:off x="1360221" y="5119691"/>
                <a:ext cx="465127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7FDD25-993E-6F4D-BB10-AABC5340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21" y="5119691"/>
                <a:ext cx="465127" cy="3843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26531D-FC18-2D45-95DB-824B867890A8}"/>
                  </a:ext>
                </a:extLst>
              </p:cNvPr>
              <p:cNvSpPr txBox="1"/>
              <p:nvPr/>
            </p:nvSpPr>
            <p:spPr>
              <a:xfrm>
                <a:off x="2741612" y="5176853"/>
                <a:ext cx="465127" cy="385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26531D-FC18-2D45-95DB-824B86789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2" y="5176853"/>
                <a:ext cx="465127" cy="3857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CBE99A2-4531-D647-87C0-8C7703E47470}"/>
              </a:ext>
            </a:extLst>
          </p:cNvPr>
          <p:cNvSpPr/>
          <p:nvPr/>
        </p:nvSpPr>
        <p:spPr>
          <a:xfrm>
            <a:off x="4836945" y="4097607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4A8A21-92D9-F24D-8761-5149C8FC38AC}"/>
              </a:ext>
            </a:extLst>
          </p:cNvPr>
          <p:cNvSpPr/>
          <p:nvPr/>
        </p:nvSpPr>
        <p:spPr>
          <a:xfrm>
            <a:off x="4134582" y="5098147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BADF9C-7513-D94C-BDA3-61E82A257B61}"/>
              </a:ext>
            </a:extLst>
          </p:cNvPr>
          <p:cNvSpPr/>
          <p:nvPr/>
        </p:nvSpPr>
        <p:spPr>
          <a:xfrm>
            <a:off x="5559191" y="5098147"/>
            <a:ext cx="516834" cy="46382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7EAD38-D142-0740-B9C9-A4136259B27A}"/>
              </a:ext>
            </a:extLst>
          </p:cNvPr>
          <p:cNvCxnSpPr>
            <a:stCxn id="34" idx="7"/>
            <a:endCxn id="33" idx="3"/>
          </p:cNvCxnSpPr>
          <p:nvPr/>
        </p:nvCxnSpPr>
        <p:spPr>
          <a:xfrm flipV="1">
            <a:off x="4575727" y="4493507"/>
            <a:ext cx="336907" cy="6725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E51AF9-1BB1-E246-BC52-48CF89AB2BFF}"/>
              </a:ext>
            </a:extLst>
          </p:cNvPr>
          <p:cNvCxnSpPr>
            <a:stCxn id="33" idx="5"/>
            <a:endCxn id="35" idx="1"/>
          </p:cNvCxnSpPr>
          <p:nvPr/>
        </p:nvCxnSpPr>
        <p:spPr>
          <a:xfrm>
            <a:off x="5278090" y="4493507"/>
            <a:ext cx="356790" cy="6725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532491-197F-AF4C-AF0B-8F3220438942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4651416" y="5330060"/>
            <a:ext cx="90777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0972C-05A7-484D-A9AA-B6FCBE8CEB12}"/>
                  </a:ext>
                </a:extLst>
              </p:cNvPr>
              <p:cNvSpPr txBox="1"/>
              <p:nvPr/>
            </p:nvSpPr>
            <p:spPr>
              <a:xfrm>
                <a:off x="4894145" y="4126502"/>
                <a:ext cx="1060175" cy="43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0972C-05A7-484D-A9AA-B6FCBE8C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45" y="4126502"/>
                <a:ext cx="1060175" cy="434671"/>
              </a:xfrm>
              <a:prstGeom prst="rect">
                <a:avLst/>
              </a:prstGeom>
              <a:blipFill>
                <a:blip r:embed="rId1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2833AB-1442-9946-818B-EBCB27DF564A}"/>
                  </a:ext>
                </a:extLst>
              </p:cNvPr>
              <p:cNvSpPr txBox="1"/>
              <p:nvPr/>
            </p:nvSpPr>
            <p:spPr>
              <a:xfrm>
                <a:off x="4174298" y="5119691"/>
                <a:ext cx="465127" cy="42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2833AB-1442-9946-818B-EBCB27D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8" y="5119691"/>
                <a:ext cx="465127" cy="4294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8B5340-B8EB-E045-8571-46972A6405F6}"/>
                  </a:ext>
                </a:extLst>
              </p:cNvPr>
              <p:cNvSpPr txBox="1"/>
              <p:nvPr/>
            </p:nvSpPr>
            <p:spPr>
              <a:xfrm>
                <a:off x="5617565" y="5098147"/>
                <a:ext cx="465127" cy="43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8B5340-B8EB-E045-8571-46972A64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65" y="5098147"/>
                <a:ext cx="465127" cy="4308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7A98D6-4E80-5343-8CB1-D90973649EB7}"/>
              </a:ext>
            </a:extLst>
          </p:cNvPr>
          <p:cNvCxnSpPr>
            <a:stCxn id="29" idx="3"/>
            <a:endCxn id="33" idx="2"/>
          </p:cNvCxnSpPr>
          <p:nvPr/>
        </p:nvCxnSpPr>
        <p:spPr>
          <a:xfrm>
            <a:off x="2549033" y="4329520"/>
            <a:ext cx="228791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4C78D3-852F-9B43-BF08-041FC3F1E695}"/>
              </a:ext>
            </a:extLst>
          </p:cNvPr>
          <p:cNvSpPr txBox="1"/>
          <p:nvPr/>
        </p:nvSpPr>
        <p:spPr>
          <a:xfrm>
            <a:off x="6338265" y="4284990"/>
            <a:ext cx="4964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Thus,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set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never pick nodes</a:t>
            </a: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corresponding to conflicting literals.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FF6CE6-A271-EB43-817E-E76C0E4ACF95}"/>
                  </a:ext>
                </a:extLst>
              </p:cNvPr>
              <p:cNvSpPr txBox="1"/>
              <p:nvPr/>
            </p:nvSpPr>
            <p:spPr>
              <a:xfrm>
                <a:off x="1272209" y="6162261"/>
                <a:ext cx="82958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now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and ask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has an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 </a:t>
                </a:r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FF6CE6-A271-EB43-817E-E76C0E4A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9" y="6162261"/>
                <a:ext cx="8295861" cy="400110"/>
              </a:xfrm>
              <a:prstGeom prst="rect">
                <a:avLst/>
              </a:prstGeom>
              <a:blipFill>
                <a:blip r:embed="rId18"/>
                <a:stretch>
                  <a:fillRect l="-808" t="-16667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>
            <a:extLst>
              <a:ext uri="{FF2B5EF4-FFF2-40B4-BE49-F238E27FC236}">
                <a16:creationId xmlns:a16="http://schemas.microsoft.com/office/drawing/2014/main" id="{9BF1ACE8-898E-48F8-A7EB-B1CB6B92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NP-COMPLETENESS (Cont’d)</a:t>
            </a:r>
          </a:p>
        </p:txBody>
      </p:sp>
    </p:spTree>
    <p:extLst>
      <p:ext uri="{BB962C8B-B14F-4D97-AF65-F5344CB8AC3E}">
        <p14:creationId xmlns:p14="http://schemas.microsoft.com/office/powerpoint/2010/main" val="8256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9" grpId="0"/>
      <p:bldP spid="31" grpId="0"/>
      <p:bldP spid="32" grpId="0"/>
      <p:bldP spid="33" grpId="0" animBg="1"/>
      <p:bldP spid="34" grpId="0" animBg="1"/>
      <p:bldP spid="35" grpId="0" animBg="1"/>
      <p:bldP spid="39" grpId="0"/>
      <p:bldP spid="40" grpId="0"/>
      <p:bldP spid="41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HOW WE DEALT WITH 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reduction maps literals into nodes of a graph, with the idea that a set of true literals will form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Problem: in a YES-instance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3-SAT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can have one, two, or three literals true in each clause. So we don’t get a definite size for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Solution: ensure that at most one true literal in each clause can be part of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by connecting the 3 literals of the clause by a triangle.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Now, set the target size of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 number of clauses.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Only way to get to target is to pick exactly one literal from every clause.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these literals have to be non-conflicting (to make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), they can be simultaneously set to true, proving that the formula is satisfiable.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satisfiable: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satisfying assignment, we can find one literal per clause that is true.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these literals are simultaneously true, there cannot be conflicting literals among them.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graph, there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nodes corresponding to these literals, one per clause triangle.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nodes form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(no edges due to conflicts), hence we have created a YES-instance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Conversely,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YES-instance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the subset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nodes that forms an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set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Clearly,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contains one node from each clause, and it contains no conflicting literals.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Making all the literals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true causes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be true.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 we must have started with a YES-instance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3-SAT.</a:t>
                </a:r>
              </a:p>
              <a:p>
                <a:pPr lvl="1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169919"/>
            <a:ext cx="2108200" cy="199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POINTS TO 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prove a reduction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correct, we have to prove YES-instances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map to YES-instances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NO-instances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map to NO-instances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is often convenient to do the second part by proving the equivalent contrapositive statement: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the instance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created by the reduction is a YES-instance, it must have come from a YES-instance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(Check that this is indeed equivalent to the original statement.)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reduction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is a function whose domain is the 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So it must be defined on *all* 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However, it doesn’t have to be one-to-one or onto, so not all instances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might be in the image of the reduction.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765</Words>
  <Application>Microsoft Macintosh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Times New Roman</vt:lpstr>
      <vt:lpstr>Office Theme</vt:lpstr>
      <vt:lpstr>CIT 596 MODULE 13.4</vt:lpstr>
      <vt:lpstr>INDEPENDENT SET (IS)</vt:lpstr>
      <vt:lpstr>INDEPENDENT SET IS NP-COMPLETE</vt:lpstr>
      <vt:lpstr>NP-COMPLETENESS (Cont’d)</vt:lpstr>
      <vt:lpstr>HOW WE DEALT WITH A PROBLEM</vt:lpstr>
      <vt:lpstr>PROOF OF CORRECTNESS</vt:lpstr>
      <vt:lpstr>POINTS TO NOTE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149</cp:revision>
  <cp:lastPrinted>2019-03-11T18:22:43Z</cp:lastPrinted>
  <dcterms:created xsi:type="dcterms:W3CDTF">2019-03-06T22:16:45Z</dcterms:created>
  <dcterms:modified xsi:type="dcterms:W3CDTF">2019-05-12T17:37:41Z</dcterms:modified>
</cp:coreProperties>
</file>