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handoutMasterIdLst>
    <p:handoutMasterId r:id="rId9"/>
  </p:handoutMasterIdLst>
  <p:sldIdLst>
    <p:sldId id="267" r:id="rId2"/>
    <p:sldId id="317" r:id="rId3"/>
    <p:sldId id="318" r:id="rId4"/>
    <p:sldId id="319" r:id="rId5"/>
    <p:sldId id="320" r:id="rId6"/>
    <p:sldId id="321"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Jon Sammut" initials="AJ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820"/>
    <a:srgbClr val="2745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340" autoAdjust="0"/>
    <p:restoredTop sz="94626" autoAdjust="0"/>
  </p:normalViewPr>
  <p:slideViewPr>
    <p:cSldViewPr>
      <p:cViewPr>
        <p:scale>
          <a:sx n="135" d="100"/>
          <a:sy n="135" d="100"/>
        </p:scale>
        <p:origin x="1376" y="40"/>
      </p:cViewPr>
      <p:guideLst>
        <p:guide pos="3839"/>
        <p:guide orient="horz" pos="2160"/>
      </p:guideLst>
    </p:cSldViewPr>
  </p:slideViewPr>
  <p:notesTextViewPr>
    <p:cViewPr>
      <p:scale>
        <a:sx n="1" d="1"/>
        <a:sy n="1" d="1"/>
      </p:scale>
      <p:origin x="0" y="0"/>
    </p:cViewPr>
  </p:notesTextViewPr>
  <p:sorterViewPr>
    <p:cViewPr>
      <p:scale>
        <a:sx n="66" d="100"/>
        <a:sy n="66" d="100"/>
      </p:scale>
      <p:origin x="0" y="0"/>
    </p:cViewPr>
  </p:sorter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5/2/19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11T16:32:49.159"/>
    </inkml:context>
    <inkml:brush xml:id="br0">
      <inkml:brushProperty name="width" value="0.35" units="cm"/>
      <inkml:brushProperty name="height" value="2.1" units="cm"/>
      <inkml:brushProperty name="color" value="#FFFFFF"/>
      <inkml:brushProperty name="inkEffects" value="pencil"/>
    </inkml:brush>
  </inkml:definitions>
  <inkml:trace contextRef="#ctx0" brushRef="#br0">0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5/2/19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US" dirty="0"/>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9F4E34-DE42-854D-BBB7-E07567F78077}"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039CC2-9AE2-EB45-83C4-753CA7404E81}" type="slidenum">
              <a:rPr lang="en-US" smtClean="0"/>
              <a:t>‹#›</a:t>
            </a:fld>
            <a:endParaRPr lang="en-US"/>
          </a:p>
        </p:txBody>
      </p:sp>
    </p:spTree>
    <p:extLst>
      <p:ext uri="{BB962C8B-B14F-4D97-AF65-F5344CB8AC3E}">
        <p14:creationId xmlns:p14="http://schemas.microsoft.com/office/powerpoint/2010/main" val="41253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43158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3011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43469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938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332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0122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6096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4019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739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9853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FE8FB1-0A7A-443E-AAF7-31D4FA1AA312}" type="datetimeFigureOut">
              <a:rPr lang="en-US" smtClean="0"/>
              <a:pPr/>
              <a:t>5/2/19</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11072438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11" Type="http://schemas.openxmlformats.org/officeDocument/2006/relationships/image" Target="../media/image12.png"/><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ctrTitle"/>
          </p:nvPr>
        </p:nvSpPr>
        <p:spPr>
          <a:xfrm>
            <a:off x="1523603" y="1122363"/>
            <a:ext cx="9141619" cy="2387600"/>
          </a:xfrm>
        </p:spPr>
        <p:txBody>
          <a:bodyPr/>
          <a:lstStyle/>
          <a:p>
            <a:pPr algn="l"/>
            <a:r>
              <a:rPr lang="en-US" b="1" dirty="0">
                <a:solidFill>
                  <a:schemeClr val="bg1"/>
                </a:solidFill>
                <a:latin typeface="Kohinoor Devanagari" panose="02000000000000000000" pitchFamily="2" charset="77"/>
                <a:cs typeface="Kohinoor Devanagari" panose="02000000000000000000" pitchFamily="2" charset="77"/>
              </a:rPr>
              <a:t>CIT 596</a:t>
            </a:r>
            <a:br>
              <a:rPr lang="en-US" b="1" dirty="0">
                <a:solidFill>
                  <a:schemeClr val="bg1"/>
                </a:solidFill>
                <a:latin typeface="Kohinoor Devanagari" panose="02000000000000000000" pitchFamily="2" charset="77"/>
                <a:cs typeface="Kohinoor Devanagari" panose="02000000000000000000" pitchFamily="2" charset="77"/>
              </a:rPr>
            </a:br>
            <a:r>
              <a:rPr lang="en-US" b="1" dirty="0">
                <a:solidFill>
                  <a:schemeClr val="bg1"/>
                </a:solidFill>
                <a:latin typeface="Kohinoor Devanagari" panose="02000000000000000000" pitchFamily="2" charset="77"/>
                <a:cs typeface="Kohinoor Devanagari" panose="02000000000000000000" pitchFamily="2" charset="77"/>
              </a:rPr>
              <a:t>MODULE 14.2</a:t>
            </a:r>
          </a:p>
        </p:txBody>
      </p:sp>
      <p:sp>
        <p:nvSpPr>
          <p:cNvPr id="3" name="Subtitle 2">
            <a:extLst>
              <a:ext uri="{FF2B5EF4-FFF2-40B4-BE49-F238E27FC236}">
                <a16:creationId xmlns:a16="http://schemas.microsoft.com/office/drawing/2014/main" id="{CB0BEA70-1360-0C43-9765-7BD3B11D46B8}"/>
              </a:ext>
            </a:extLst>
          </p:cNvPr>
          <p:cNvSpPr>
            <a:spLocks noGrp="1"/>
          </p:cNvSpPr>
          <p:nvPr>
            <p:ph type="subTitle" idx="1"/>
          </p:nvPr>
        </p:nvSpPr>
        <p:spPr/>
        <p:txBody>
          <a:bodyPr>
            <a:normAutofit/>
          </a:bodyPr>
          <a:lstStyle/>
          <a:p>
            <a:pPr algn="l"/>
            <a:r>
              <a:rPr lang="en-US" sz="3500" dirty="0">
                <a:solidFill>
                  <a:schemeClr val="bg1"/>
                </a:solidFill>
                <a:latin typeface="Cordia New" panose="020B0304020202020204" pitchFamily="34" charset="-34"/>
                <a:cs typeface="Cordia New" panose="020B0304020202020204" pitchFamily="34" charset="-34"/>
              </a:rPr>
              <a:t>Vertex Cover, Clique</a:t>
            </a:r>
          </a:p>
          <a:p>
            <a:pPr algn="l"/>
            <a:r>
              <a:rPr lang="en-US" sz="3500" dirty="0">
                <a:solidFill>
                  <a:schemeClr val="bg1"/>
                </a:solidFill>
                <a:latin typeface="Cordia New" panose="020B0304020202020204" pitchFamily="34" charset="-34"/>
                <a:cs typeface="Cordia New" panose="020B0304020202020204" pitchFamily="34" charset="-34"/>
              </a:rPr>
              <a:t>Sampath Kannan</a:t>
            </a:r>
          </a:p>
          <a:p>
            <a:pPr algn="l"/>
            <a:endParaRPr lang="en-US" sz="3500" dirty="0"/>
          </a:p>
        </p:txBody>
      </p:sp>
      <p:pic>
        <p:nvPicPr>
          <p:cNvPr id="6" name="Picture 5">
            <a:extLst>
              <a:ext uri="{FF2B5EF4-FFF2-40B4-BE49-F238E27FC236}">
                <a16:creationId xmlns:a16="http://schemas.microsoft.com/office/drawing/2014/main" id="{48018B4B-E87A-734B-A18C-F68D6F663210}"/>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692431" y="-1049444"/>
            <a:ext cx="3292040" cy="4104889"/>
          </a:xfrm>
          <a:prstGeom prst="rect">
            <a:avLst/>
          </a:prstGeom>
        </p:spPr>
      </p:pic>
      <p:pic>
        <p:nvPicPr>
          <p:cNvPr id="8" name="Picture 7">
            <a:extLst>
              <a:ext uri="{FF2B5EF4-FFF2-40B4-BE49-F238E27FC236}">
                <a16:creationId xmlns:a16="http://schemas.microsoft.com/office/drawing/2014/main" id="{0989B541-2A42-9E40-9B2D-EA08A163AA03}"/>
              </a:ext>
            </a:extLst>
          </p:cNvPr>
          <p:cNvPicPr>
            <a:picLocks noChangeAspect="1"/>
          </p:cNvPicPr>
          <p:nvPr/>
        </p:nvPicPr>
        <p:blipFill>
          <a:blip r:embed="rId4">
            <a:alphaModFix amt="19000"/>
            <a:extLst>
              <a:ext uri="{28A0092B-C50C-407E-A947-70E740481C1C}">
                <a14:useLocalDpi xmlns:a14="http://schemas.microsoft.com/office/drawing/2010/main" val="0"/>
              </a:ext>
            </a:extLst>
          </a:blip>
          <a:stretch>
            <a:fillRect/>
          </a:stretch>
        </p:blipFill>
        <p:spPr>
          <a:xfrm>
            <a:off x="379412" y="4402953"/>
            <a:ext cx="3292040" cy="2274500"/>
          </a:xfrm>
          <a:prstGeom prst="rect">
            <a:avLst/>
          </a:prstGeom>
        </p:spPr>
      </p:pic>
      <p:pic>
        <p:nvPicPr>
          <p:cNvPr id="10" name="Picture 9">
            <a:extLst>
              <a:ext uri="{FF2B5EF4-FFF2-40B4-BE49-F238E27FC236}">
                <a16:creationId xmlns:a16="http://schemas.microsoft.com/office/drawing/2014/main" id="{DEEF2A54-15A6-0443-92A1-DA8D4C57F049}"/>
              </a:ext>
            </a:extLst>
          </p:cNvPr>
          <p:cNvPicPr>
            <a:picLocks noChangeAspect="1"/>
          </p:cNvPicPr>
          <p:nvPr/>
        </p:nvPicPr>
        <p:blipFill>
          <a:blip r:embed="rId5">
            <a:alphaModFix amt="19000"/>
            <a:extLst>
              <a:ext uri="{28A0092B-C50C-407E-A947-70E740481C1C}">
                <a14:useLocalDpi xmlns:a14="http://schemas.microsoft.com/office/drawing/2010/main" val="0"/>
              </a:ext>
            </a:extLst>
          </a:blip>
          <a:stretch>
            <a:fillRect/>
          </a:stretch>
        </p:blipFill>
        <p:spPr>
          <a:xfrm>
            <a:off x="4189412" y="515071"/>
            <a:ext cx="8901019" cy="5989784"/>
          </a:xfrm>
          <a:prstGeom prst="rect">
            <a:avLst/>
          </a:prstGeom>
        </p:spPr>
      </p:pic>
    </p:spTree>
    <p:extLst>
      <p:ext uri="{BB962C8B-B14F-4D97-AF65-F5344CB8AC3E}">
        <p14:creationId xmlns:p14="http://schemas.microsoft.com/office/powerpoint/2010/main" val="153205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normAutofit/>
          </a:bodyPr>
          <a:lstStyle/>
          <a:p>
            <a:r>
              <a:rPr lang="en-US" sz="4400" b="1" dirty="0">
                <a:solidFill>
                  <a:schemeClr val="bg1"/>
                </a:solidFill>
                <a:latin typeface="Kohinoor Bangla" panose="02000000000000000000" pitchFamily="2" charset="77"/>
                <a:cs typeface="Kohinoor Bangla" panose="02000000000000000000" pitchFamily="2" charset="77"/>
              </a:rPr>
              <a:t>VERTEX COVER (VC)</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solidFill>
                      <a:schemeClr val="tx1"/>
                    </a:solidFill>
                    <a:latin typeface="Cordia New" panose="020B0304020202020204" pitchFamily="34" charset="-34"/>
                    <a:cs typeface="Cordia New" panose="020B0304020202020204" pitchFamily="34" charset="-34"/>
                  </a:rPr>
                  <a:t>Given a graph </a:t>
                </a:r>
                <a14:m>
                  <m:oMath xmlns:m="http://schemas.openxmlformats.org/officeDocument/2006/math">
                    <m:r>
                      <a:rPr lang="en-US" sz="2400" i="1">
                        <a:solidFill>
                          <a:schemeClr val="tx1"/>
                        </a:solidFill>
                        <a:latin typeface="Cambria Math" panose="02040503050406030204" pitchFamily="18" charset="0"/>
                      </a:rPr>
                      <m:t>𝐺</m:t>
                    </m:r>
                    <m:r>
                      <a:rPr lang="en-US" sz="2400" i="1">
                        <a:solidFill>
                          <a:schemeClr val="tx1"/>
                        </a:solidFill>
                        <a:latin typeface="Cambria Math" panose="02040503050406030204" pitchFamily="18" charset="0"/>
                      </a:rPr>
                      <m:t>=</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𝑉</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𝐸</m:t>
                        </m:r>
                      </m:e>
                    </m:d>
                  </m:oMath>
                </a14:m>
                <a:r>
                  <a:rPr lang="en-US" sz="2400" dirty="0">
                    <a:solidFill>
                      <a:schemeClr val="tx1"/>
                    </a:solidFill>
                    <a:latin typeface="Cordia New" panose="020B0304020202020204" pitchFamily="34" charset="-34"/>
                    <a:cs typeface="Cordia New" panose="020B0304020202020204" pitchFamily="34" charset="-34"/>
                  </a:rPr>
                  <a:t>, a vertex cover is a subset </a:t>
                </a:r>
                <a14:m>
                  <m:oMath xmlns:m="http://schemas.openxmlformats.org/officeDocument/2006/math">
                    <m:r>
                      <a:rPr lang="en-US" sz="2400" i="1">
                        <a:solidFill>
                          <a:schemeClr val="tx1"/>
                        </a:solidFill>
                        <a:latin typeface="Cambria Math" panose="02040503050406030204" pitchFamily="18" charset="0"/>
                      </a:rPr>
                      <m:t>𝑆</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𝑉</m:t>
                    </m:r>
                  </m:oMath>
                </a14:m>
                <a:r>
                  <a:rPr lang="en-US" sz="2400" dirty="0">
                    <a:solidFill>
                      <a:schemeClr val="tx1"/>
                    </a:solidFill>
                    <a:latin typeface="Cordia New" panose="020B0304020202020204" pitchFamily="34" charset="-34"/>
                    <a:cs typeface="Cordia New" panose="020B0304020202020204" pitchFamily="34" charset="-34"/>
                  </a:rPr>
                  <a:t>, so that for each edge </a:t>
                </a:r>
                <a14:m>
                  <m:oMath xmlns:m="http://schemas.openxmlformats.org/officeDocument/2006/math">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𝑢</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𝑣</m:t>
                        </m:r>
                      </m:e>
                    </m:d>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𝐸</m:t>
                    </m:r>
                  </m:oMath>
                </a14:m>
                <a:r>
                  <a:rPr lang="en-US" sz="2400" dirty="0">
                    <a:solidFill>
                      <a:schemeClr val="tx1"/>
                    </a:solidFill>
                    <a:latin typeface="Cordia New" panose="020B0304020202020204" pitchFamily="34" charset="-34"/>
                    <a:cs typeface="Cordia New" panose="020B0304020202020204" pitchFamily="34" charset="-34"/>
                  </a:rPr>
                  <a:t> at least one of </a:t>
                </a:r>
                <a14:m>
                  <m:oMath xmlns:m="http://schemas.openxmlformats.org/officeDocument/2006/math">
                    <m:r>
                      <a:rPr lang="en-US" sz="2400" i="1">
                        <a:solidFill>
                          <a:schemeClr val="tx1"/>
                        </a:solidFill>
                        <a:latin typeface="Cambria Math" panose="02040503050406030204" pitchFamily="18" charset="0"/>
                      </a:rPr>
                      <m:t>𝑢</m:t>
                    </m:r>
                    <m:r>
                      <a:rPr lang="en-US" sz="2400" i="1">
                        <a:solidFill>
                          <a:schemeClr val="tx1"/>
                        </a:solidFill>
                        <a:latin typeface="Cambria Math" panose="02040503050406030204" pitchFamily="18" charset="0"/>
                      </a:rPr>
                      <m:t> </m:t>
                    </m:r>
                    <m:r>
                      <m:rPr>
                        <m:nor/>
                      </m:rPr>
                      <a:rPr lang="en-US" sz="2400">
                        <a:solidFill>
                          <a:schemeClr val="tx1"/>
                        </a:solidFill>
                        <a:latin typeface="Cordia New" panose="020B0304020202020204" pitchFamily="34" charset="-34"/>
                        <a:cs typeface="Cordia New" panose="020B0304020202020204" pitchFamily="34" charset="-34"/>
                      </a:rPr>
                      <m:t>or</m:t>
                    </m:r>
                    <m:r>
                      <m:rPr>
                        <m:nor/>
                      </m:rPr>
                      <a:rPr lang="en-US" sz="2400">
                        <a:solidFill>
                          <a:schemeClr val="tx1"/>
                        </a:solidFill>
                        <a:latin typeface="Cordia New" panose="020B0304020202020204" pitchFamily="34" charset="-34"/>
                        <a:cs typeface="Cordia New" panose="020B0304020202020204" pitchFamily="34" charset="-34"/>
                      </a:rPr>
                      <m:t> </m:t>
                    </m:r>
                    <m:r>
                      <a:rPr lang="en-US" sz="2400" i="1">
                        <a:solidFill>
                          <a:schemeClr val="tx1"/>
                        </a:solidFill>
                        <a:latin typeface="Cambria Math" panose="02040503050406030204" pitchFamily="18" charset="0"/>
                      </a:rPr>
                      <m:t>𝑣</m:t>
                    </m:r>
                  </m:oMath>
                </a14:m>
                <a:r>
                  <a:rPr lang="en-US" sz="2400" dirty="0">
                    <a:solidFill>
                      <a:schemeClr val="tx1"/>
                    </a:solidFill>
                    <a:latin typeface="Cordia New" panose="020B0304020202020204" pitchFamily="34" charset="-34"/>
                    <a:cs typeface="Cordia New" panose="020B0304020202020204" pitchFamily="34" charset="-34"/>
                  </a:rPr>
                  <a:t> lies in </a:t>
                </a:r>
                <a14:m>
                  <m:oMath xmlns:m="http://schemas.openxmlformats.org/officeDocument/2006/math">
                    <m:r>
                      <a:rPr lang="en-US" sz="2400" i="1">
                        <a:solidFill>
                          <a:schemeClr val="tx1"/>
                        </a:solidFill>
                        <a:latin typeface="Cambria Math" panose="02040503050406030204" pitchFamily="18" charset="0"/>
                      </a:rPr>
                      <m:t>𝑆</m:t>
                    </m:r>
                  </m:oMath>
                </a14:m>
                <a:r>
                  <a:rPr lang="en-US" sz="2400" dirty="0">
                    <a:solidFill>
                      <a:schemeClr val="tx1"/>
                    </a:solidFill>
                    <a:latin typeface="Cordia New" panose="020B0304020202020204" pitchFamily="34" charset="-34"/>
                    <a:cs typeface="Cordia New" panose="020B0304020202020204" pitchFamily="34" charset="-34"/>
                  </a:rPr>
                  <a:t>.</a:t>
                </a:r>
              </a:p>
              <a:p>
                <a:r>
                  <a:rPr lang="en-US" sz="2400" dirty="0">
                    <a:solidFill>
                      <a:schemeClr val="tx1"/>
                    </a:solidFill>
                    <a:latin typeface="Cordia New" panose="020B0304020202020204" pitchFamily="34" charset="-34"/>
                    <a:cs typeface="Cordia New" panose="020B0304020202020204" pitchFamily="34" charset="-34"/>
                  </a:rPr>
                  <a:t>Vertex cover decision problem (VC):</a:t>
                </a:r>
              </a:p>
              <a:p>
                <a:pPr lvl="1"/>
                <a:r>
                  <a:rPr lang="en-US" sz="2400" dirty="0">
                    <a:solidFill>
                      <a:schemeClr val="tx1"/>
                    </a:solidFill>
                    <a:latin typeface="Cordia New" panose="020B0304020202020204" pitchFamily="34" charset="-34"/>
                    <a:cs typeface="Cordia New" panose="020B0304020202020204" pitchFamily="34" charset="-34"/>
                  </a:rPr>
                  <a:t>Instance: graph</a:t>
                </a:r>
                <a14:m>
                  <m:oMath xmlns:m="http://schemas.openxmlformats.org/officeDocument/2006/math">
                    <m:r>
                      <a:rPr lang="en-US" sz="240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𝐺</m:t>
                    </m:r>
                  </m:oMath>
                </a14:m>
                <a:r>
                  <a:rPr lang="en-US" sz="2400" dirty="0">
                    <a:solidFill>
                      <a:schemeClr val="tx1"/>
                    </a:solidFill>
                    <a:latin typeface="Cordia New" panose="020B0304020202020204" pitchFamily="34" charset="-34"/>
                    <a:cs typeface="Cordia New" panose="020B0304020202020204" pitchFamily="34" charset="-34"/>
                  </a:rPr>
                  <a:t>, integer </a:t>
                </a:r>
                <a14:m>
                  <m:oMath xmlns:m="http://schemas.openxmlformats.org/officeDocument/2006/math">
                    <m:r>
                      <a:rPr lang="en-US" sz="2400" b="0" i="1" smtClean="0">
                        <a:solidFill>
                          <a:schemeClr val="tx1"/>
                        </a:solidFill>
                        <a:latin typeface="Cambria Math" panose="02040503050406030204" pitchFamily="18" charset="0"/>
                        <a:cs typeface="Cordia New" panose="020B0304020202020204" pitchFamily="34" charset="-34"/>
                      </a:rPr>
                      <m:t>𝑘</m:t>
                    </m:r>
                  </m:oMath>
                </a14:m>
                <a:endParaRPr lang="en-US" sz="2400" dirty="0">
                  <a:solidFill>
                    <a:schemeClr val="tx1"/>
                  </a:solidFill>
                  <a:latin typeface="Cordia New" panose="020B0304020202020204" pitchFamily="34" charset="-34"/>
                  <a:cs typeface="Cordia New" panose="020B0304020202020204" pitchFamily="34" charset="-34"/>
                </a:endParaRPr>
              </a:p>
              <a:p>
                <a:pPr lvl="1"/>
                <a:r>
                  <a:rPr lang="en-US" sz="2400" dirty="0">
                    <a:solidFill>
                      <a:schemeClr val="tx1"/>
                    </a:solidFill>
                    <a:latin typeface="Cordia New" panose="020B0304020202020204" pitchFamily="34" charset="-34"/>
                    <a:cs typeface="Cordia New" panose="020B0304020202020204" pitchFamily="34" charset="-34"/>
                  </a:rPr>
                  <a:t>Question: does </a:t>
                </a:r>
                <a14:m>
                  <m:oMath xmlns:m="http://schemas.openxmlformats.org/officeDocument/2006/math">
                    <m:r>
                      <a:rPr lang="en-US" sz="2400" i="1">
                        <a:solidFill>
                          <a:schemeClr val="tx1"/>
                        </a:solidFill>
                        <a:latin typeface="Cambria Math" panose="02040503050406030204" pitchFamily="18" charset="0"/>
                      </a:rPr>
                      <m:t>𝐺</m:t>
                    </m:r>
                  </m:oMath>
                </a14:m>
                <a:r>
                  <a:rPr lang="en-US" sz="2400" dirty="0">
                    <a:solidFill>
                      <a:schemeClr val="tx1"/>
                    </a:solidFill>
                    <a:latin typeface="Cordia New" panose="020B0304020202020204" pitchFamily="34" charset="-34"/>
                    <a:cs typeface="Cordia New" panose="020B0304020202020204" pitchFamily="34" charset="-34"/>
                  </a:rPr>
                  <a:t> have a vertex cover of size at most </a:t>
                </a:r>
                <a14:m>
                  <m:oMath xmlns:m="http://schemas.openxmlformats.org/officeDocument/2006/math">
                    <m:r>
                      <a:rPr lang="en-US" sz="2400" b="0" i="1" smtClean="0">
                        <a:solidFill>
                          <a:schemeClr val="tx1"/>
                        </a:solidFill>
                        <a:latin typeface="Cambria Math" panose="02040503050406030204" pitchFamily="18" charset="0"/>
                        <a:cs typeface="Cordia New" panose="020B0304020202020204" pitchFamily="34" charset="-34"/>
                      </a:rPr>
                      <m:t>𝑘</m:t>
                    </m:r>
                  </m:oMath>
                </a14:m>
                <a:r>
                  <a:rPr lang="en-US" sz="2400" dirty="0">
                    <a:solidFill>
                      <a:schemeClr val="tx1"/>
                    </a:solidFill>
                    <a:latin typeface="Cordia New" panose="020B0304020202020204" pitchFamily="34" charset="-34"/>
                    <a:cs typeface="Cordia New" panose="020B0304020202020204" pitchFamily="34" charset="-34"/>
                  </a:rPr>
                  <a:t>?</a:t>
                </a:r>
              </a:p>
              <a:p>
                <a:endParaRPr lang="en-US" sz="2400" dirty="0">
                  <a:solidFill>
                    <a:schemeClr val="tx1"/>
                  </a:solidFill>
                  <a:latin typeface="Cordia New" panose="020B0304020202020204" pitchFamily="34" charset="-34"/>
                  <a:cs typeface="Cordia New" panose="020B0304020202020204" pitchFamily="34" charset="-34"/>
                </a:endParaRPr>
              </a:p>
              <a:p>
                <a:r>
                  <a:rPr lang="en-US" sz="2400" dirty="0">
                    <a:solidFill>
                      <a:schemeClr val="tx1"/>
                    </a:solidFill>
                    <a:latin typeface="Cordia New" panose="020B0304020202020204" pitchFamily="34" charset="-34"/>
                    <a:cs typeface="Cordia New" panose="020B0304020202020204" pitchFamily="34" charset="-34"/>
                  </a:rPr>
                  <a:t>Clearly in NP. The certificate is just the subset of vertices forming the vertex cover. An algorithm can check in polynomial time that the subset is of the right size and that every edge is covered.</a:t>
                </a: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101" r="-3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110063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normAutofit/>
          </a:bodyPr>
          <a:lstStyle/>
          <a:p>
            <a:r>
              <a:rPr lang="en-US" sz="4400" b="1" dirty="0">
                <a:solidFill>
                  <a:schemeClr val="bg1"/>
                </a:solidFill>
                <a:latin typeface="Kohinoor Bangla" panose="02000000000000000000" pitchFamily="2" charset="77"/>
                <a:cs typeface="Kohinoor Bangla" panose="02000000000000000000" pitchFamily="2" charset="77"/>
              </a:rPr>
              <a:t>IS AND VC</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8"/>
                <a:ext cx="10512862" cy="4862511"/>
              </a:xfrm>
              <a:ln>
                <a:noFill/>
              </a:ln>
            </p:spPr>
            <p:txBody>
              <a:bodyPr>
                <a:noAutofit/>
              </a:bodyPr>
              <a:lstStyle/>
              <a:p>
                <a:r>
                  <a:rPr lang="en-US" sz="2400" dirty="0">
                    <a:latin typeface="Cordia New" panose="020B0304020202020204" pitchFamily="34" charset="-34"/>
                    <a:cs typeface="Cordia New" panose="020B0304020202020204" pitchFamily="34" charset="-34"/>
                  </a:rPr>
                  <a:t>Once again, we have a choice of which NP-complete problem to reduce to VC. This time independent set (IS) is the right one.</a:t>
                </a:r>
              </a:p>
              <a:p>
                <a:r>
                  <a:rPr lang="en-US" sz="2400" dirty="0">
                    <a:latin typeface="Cordia New" panose="020B0304020202020204" pitchFamily="34" charset="-34"/>
                    <a:cs typeface="Cordia New" panose="020B0304020202020204" pitchFamily="34" charset="-34"/>
                  </a:rPr>
                  <a:t>Before we do the reduction, let’s understand the relationship between IS and VC.</a:t>
                </a:r>
              </a:p>
              <a:p>
                <a:endParaRPr lang="en-US" sz="2400" dirty="0">
                  <a:latin typeface="Cordia New" panose="020B0304020202020204" pitchFamily="34" charset="-34"/>
                  <a:cs typeface="Cordia New" panose="020B0304020202020204" pitchFamily="34" charset="-34"/>
                </a:endParaRPr>
              </a:p>
              <a:p>
                <a:pPr marL="0" indent="0">
                  <a:buNone/>
                </a:pPr>
                <a:endParaRPr lang="en-US" sz="2400" dirty="0">
                  <a:latin typeface="Cordia New" panose="020B0304020202020204" pitchFamily="34" charset="-34"/>
                  <a:cs typeface="Cordia New" panose="020B0304020202020204" pitchFamily="34" charset="-34"/>
                </a:endParaRPr>
              </a:p>
              <a:p>
                <a:endParaRPr lang="en-US" sz="2400" dirty="0">
                  <a:latin typeface="Cordia New" panose="020B0304020202020204" pitchFamily="34" charset="-34"/>
                  <a:cs typeface="Cordia New" panose="020B0304020202020204" pitchFamily="34" charset="-34"/>
                </a:endParaRPr>
              </a:p>
              <a:p>
                <a:endParaRPr lang="en-US" sz="2400" dirty="0">
                  <a:latin typeface="Cordia New" panose="020B0304020202020204" pitchFamily="34" charset="-34"/>
                  <a:cs typeface="Cordia New" panose="020B0304020202020204" pitchFamily="34" charset="-34"/>
                </a:endParaRPr>
              </a:p>
              <a:p>
                <a:pPr marL="0" indent="0">
                  <a:buNone/>
                </a:pPr>
                <a:br>
                  <a:rPr lang="en-US" sz="2400" dirty="0">
                    <a:latin typeface="Cordia New" panose="020B0304020202020204" pitchFamily="34" charset="-34"/>
                    <a:cs typeface="Cordia New" panose="020B0304020202020204" pitchFamily="34" charset="-34"/>
                  </a:rPr>
                </a:br>
                <a:endParaRPr lang="en-US" sz="2400" dirty="0">
                  <a:latin typeface="Cordia New" panose="020B0304020202020204" pitchFamily="34" charset="-34"/>
                  <a:cs typeface="Cordia New" panose="020B0304020202020204" pitchFamily="34" charset="-34"/>
                </a:endParaRPr>
              </a:p>
              <a:p>
                <a:pPr marL="0" indent="0">
                  <a:buNone/>
                </a:pPr>
                <a:endParaRPr lang="en-US" sz="2400" dirty="0">
                  <a:latin typeface="Cordia New" panose="020B0304020202020204" pitchFamily="34" charset="-34"/>
                  <a:cs typeface="Cordia New" panose="020B0304020202020204" pitchFamily="34" charset="-34"/>
                </a:endParaRPr>
              </a:p>
              <a:p>
                <a:r>
                  <a:rPr lang="en-US" sz="2400" dirty="0">
                    <a:latin typeface="Cordia New" panose="020B0304020202020204" pitchFamily="34" charset="-34"/>
                    <a:cs typeface="Cordia New" panose="020B0304020202020204" pitchFamily="34" charset="-34"/>
                  </a:rPr>
                  <a:t>This means </a:t>
                </a:r>
                <a14:m>
                  <m:oMath xmlns:m="http://schemas.openxmlformats.org/officeDocument/2006/math">
                    <m:r>
                      <a:rPr lang="en-US" sz="2400" i="1">
                        <a:latin typeface="Cambria Math" panose="02040503050406030204" pitchFamily="18" charset="0"/>
                      </a:rPr>
                      <m:t>𝑉</m:t>
                    </m:r>
                    <m:r>
                      <a:rPr lang="en-US" sz="2400" b="0" i="1" smtClean="0">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is a vertex cover</a:t>
                </a:r>
              </a:p>
              <a:p>
                <a:pPr marL="457200" lvl="1" indent="0">
                  <a:buNone/>
                </a:pPr>
                <a:endParaRPr lang="en-US" sz="2000" dirty="0">
                  <a:latin typeface="Cordia New" panose="020B0304020202020204" pitchFamily="34" charset="-34"/>
                  <a:cs typeface="Cordia New" panose="020B0304020202020204" pitchFamily="34" charset="-34"/>
                </a:endParaRPr>
              </a:p>
            </p:txBody>
          </p:sp>
        </mc:Choice>
        <mc:Fallback>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8"/>
                <a:ext cx="10512862" cy="4862511"/>
              </a:xfrm>
              <a:blipFill>
                <a:blip r:embed="rId3"/>
                <a:stretch>
                  <a:fillRect l="-724" t="-2344" r="-362" b="-521"/>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grpSp>
        <p:nvGrpSpPr>
          <p:cNvPr id="4" name="Group 3">
            <a:extLst>
              <a:ext uri="{FF2B5EF4-FFF2-40B4-BE49-F238E27FC236}">
                <a16:creationId xmlns:a16="http://schemas.microsoft.com/office/drawing/2014/main" id="{91EA92A0-7EBD-41F0-9D43-797A64F39600}"/>
              </a:ext>
            </a:extLst>
          </p:cNvPr>
          <p:cNvGrpSpPr/>
          <p:nvPr/>
        </p:nvGrpSpPr>
        <p:grpSpPr>
          <a:xfrm>
            <a:off x="1598612" y="2979466"/>
            <a:ext cx="8557256" cy="2762250"/>
            <a:chOff x="1409700" y="3149600"/>
            <a:chExt cx="8557256" cy="2762250"/>
          </a:xfrm>
        </p:grpSpPr>
        <p:sp>
          <p:nvSpPr>
            <p:cNvPr id="10" name="Oval 9">
              <a:extLst>
                <a:ext uri="{FF2B5EF4-FFF2-40B4-BE49-F238E27FC236}">
                  <a16:creationId xmlns:a16="http://schemas.microsoft.com/office/drawing/2014/main" id="{00AF5D9D-445C-624E-BD55-EF85FB947999}"/>
                </a:ext>
              </a:extLst>
            </p:cNvPr>
            <p:cNvSpPr/>
            <p:nvPr/>
          </p:nvSpPr>
          <p:spPr>
            <a:xfrm>
              <a:off x="1409700" y="3149600"/>
              <a:ext cx="5048250" cy="276225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4F2E4C-3BB2-8041-856D-92C298A58B51}"/>
                    </a:ext>
                  </a:extLst>
                </p:cNvPr>
                <p:cNvSpPr txBox="1"/>
                <p:nvPr/>
              </p:nvSpPr>
              <p:spPr>
                <a:xfrm>
                  <a:off x="6139861" y="3343300"/>
                  <a:ext cx="2197525" cy="461665"/>
                </a:xfrm>
                <a:prstGeom prst="rect">
                  <a:avLst/>
                </a:prstGeom>
                <a:noFill/>
              </p:spPr>
              <p:txBody>
                <a:bodyPr wrap="none" rtlCol="0">
                  <a:spAutoFit/>
                </a:bodyPr>
                <a:lstStyle/>
                <a:p>
                  <a:r>
                    <a:rPr lang="en-US" sz="2400" dirty="0">
                      <a:latin typeface="Cordia New" panose="020B0304020202020204" pitchFamily="34" charset="-34"/>
                      <a:cs typeface="Cordia New" panose="020B0304020202020204" pitchFamily="34" charset="-34"/>
                    </a:rPr>
                    <a:t>Graph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smtClean="0">
                          <a:latin typeface="Cambria Math" panose="02040503050406030204" pitchFamily="18" charset="0"/>
                        </a:rPr>
                        <m:t>)</m:t>
                      </m:r>
                    </m:oMath>
                  </a14:m>
                  <a:endParaRPr lang="en-US" sz="2400" dirty="0">
                    <a:latin typeface="Cordia New" panose="020B0304020202020204" pitchFamily="34" charset="-34"/>
                    <a:cs typeface="Cordia New" panose="020B0304020202020204" pitchFamily="34" charset="-34"/>
                  </a:endParaRPr>
                </a:p>
              </p:txBody>
            </p:sp>
          </mc:Choice>
          <mc:Fallback xmlns="">
            <p:sp>
              <p:nvSpPr>
                <p:cNvPr id="11" name="TextBox 10">
                  <a:extLst>
                    <a:ext uri="{FF2B5EF4-FFF2-40B4-BE49-F238E27FC236}">
                      <a16:creationId xmlns:a16="http://schemas.microsoft.com/office/drawing/2014/main" id="{934F2E4C-3BB2-8041-856D-92C298A58B51}"/>
                    </a:ext>
                  </a:extLst>
                </p:cNvPr>
                <p:cNvSpPr txBox="1">
                  <a:spLocks noRot="1" noChangeAspect="1" noMove="1" noResize="1" noEditPoints="1" noAdjustHandles="1" noChangeArrowheads="1" noChangeShapeType="1" noTextEdit="1"/>
                </p:cNvSpPr>
                <p:nvPr/>
              </p:nvSpPr>
              <p:spPr>
                <a:xfrm>
                  <a:off x="6139861" y="3343300"/>
                  <a:ext cx="2197525" cy="461665"/>
                </a:xfrm>
                <a:prstGeom prst="rect">
                  <a:avLst/>
                </a:prstGeom>
                <a:blipFill>
                  <a:blip r:embed="rId9"/>
                  <a:stretch>
                    <a:fillRect l="-4155" t="-6667" r="-1385" b="-34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998A154C-EE2E-E340-88C1-B79945D97B3B}"/>
                </a:ext>
              </a:extLst>
            </p:cNvPr>
            <p:cNvSpPr/>
            <p:nvPr/>
          </p:nvSpPr>
          <p:spPr>
            <a:xfrm>
              <a:off x="1752600" y="3476328"/>
              <a:ext cx="3181350" cy="2067222"/>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2E010B8-B0CC-4C4D-B56E-E81CCA50BC59}"/>
                    </a:ext>
                  </a:extLst>
                </p:cNvPr>
                <p:cNvSpPr txBox="1"/>
                <p:nvPr/>
              </p:nvSpPr>
              <p:spPr>
                <a:xfrm>
                  <a:off x="2148524" y="4299892"/>
                  <a:ext cx="2933700" cy="461665"/>
                </a:xfrm>
                <a:prstGeom prst="rect">
                  <a:avLst/>
                </a:prstGeom>
                <a:noFill/>
              </p:spPr>
              <p:txBody>
                <a:bodyPr wrap="square" rtlCol="0">
                  <a:spAutoFit/>
                </a:bodyPr>
                <a:lstStyle/>
                <a:p>
                  <a:r>
                    <a:rPr lang="en-US" sz="2400" dirty="0">
                      <a:latin typeface="Cordia New" panose="020B0304020202020204" pitchFamily="34" charset="-34"/>
                      <a:cs typeface="Cordia New" panose="020B0304020202020204" pitchFamily="34" charset="-34"/>
                    </a:rPr>
                    <a:t>Independent Set </a:t>
                  </a:r>
                  <a14:m>
                    <m:oMath xmlns:m="http://schemas.openxmlformats.org/officeDocument/2006/math">
                      <m:r>
                        <a:rPr lang="en-US" sz="2400" b="0" i="1" smtClean="0">
                          <a:latin typeface="Cambria Math" panose="02040503050406030204" pitchFamily="18" charset="0"/>
                          <a:cs typeface="Cordia New" panose="020B0304020202020204" pitchFamily="34" charset="-34"/>
                        </a:rPr>
                        <m:t>𝑆</m:t>
                      </m:r>
                    </m:oMath>
                  </a14:m>
                  <a:endParaRPr lang="en-US" sz="2400" dirty="0">
                    <a:latin typeface="Cordia New" panose="020B0304020202020204" pitchFamily="34" charset="-34"/>
                    <a:cs typeface="Cordia New" panose="020B0304020202020204" pitchFamily="34" charset="-34"/>
                  </a:endParaRPr>
                </a:p>
              </p:txBody>
            </p:sp>
          </mc:Choice>
          <mc:Fallback xmlns="">
            <p:sp>
              <p:nvSpPr>
                <p:cNvPr id="14" name="TextBox 13">
                  <a:extLst>
                    <a:ext uri="{FF2B5EF4-FFF2-40B4-BE49-F238E27FC236}">
                      <a16:creationId xmlns:a16="http://schemas.microsoft.com/office/drawing/2014/main" id="{E2E010B8-B0CC-4C4D-B56E-E81CCA50BC59}"/>
                    </a:ext>
                  </a:extLst>
                </p:cNvPr>
                <p:cNvSpPr txBox="1">
                  <a:spLocks noRot="1" noChangeAspect="1" noMove="1" noResize="1" noEditPoints="1" noAdjustHandles="1" noChangeArrowheads="1" noChangeShapeType="1" noTextEdit="1"/>
                </p:cNvSpPr>
                <p:nvPr/>
              </p:nvSpPr>
              <p:spPr>
                <a:xfrm>
                  <a:off x="2148524" y="4299892"/>
                  <a:ext cx="2933700" cy="461665"/>
                </a:xfrm>
                <a:prstGeom prst="rect">
                  <a:avLst/>
                </a:prstGeom>
                <a:blipFill>
                  <a:blip r:embed="rId10"/>
                  <a:stretch>
                    <a:fillRect l="-3112" t="-6579" b="-32895"/>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48226966-9365-394B-B47B-2DC7059136BE}"/>
                </a:ext>
              </a:extLst>
            </p:cNvPr>
            <p:cNvCxnSpPr/>
            <p:nvPr/>
          </p:nvCxnSpPr>
          <p:spPr>
            <a:xfrm>
              <a:off x="3933825" y="5086350"/>
              <a:ext cx="1148399" cy="45720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0706C4-8D07-C240-8E31-05910C88841D}"/>
                </a:ext>
              </a:extLst>
            </p:cNvPr>
            <p:cNvCxnSpPr/>
            <p:nvPr/>
          </p:nvCxnSpPr>
          <p:spPr>
            <a:xfrm>
              <a:off x="5391150" y="3810000"/>
              <a:ext cx="0" cy="123063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689855-A121-BF44-B2D7-543E03572A4A}"/>
                </a:ext>
              </a:extLst>
            </p:cNvPr>
            <p:cNvCxnSpPr>
              <a:cxnSpLocks/>
            </p:cNvCxnSpPr>
            <p:nvPr/>
          </p:nvCxnSpPr>
          <p:spPr>
            <a:xfrm flipH="1" flipV="1">
              <a:off x="5478149" y="4299893"/>
              <a:ext cx="1835463" cy="50070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DB1839-9D73-F14F-B457-C6C17E820D9A}"/>
                </a:ext>
              </a:extLst>
            </p:cNvPr>
            <p:cNvCxnSpPr>
              <a:cxnSpLocks/>
            </p:cNvCxnSpPr>
            <p:nvPr/>
          </p:nvCxnSpPr>
          <p:spPr>
            <a:xfrm flipV="1">
              <a:off x="5082224" y="5175572"/>
              <a:ext cx="2253884" cy="36797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01EBDE-751A-A144-A4A9-756E67524F31}"/>
                    </a:ext>
                  </a:extLst>
                </p:cNvPr>
                <p:cNvSpPr txBox="1"/>
                <p:nvPr/>
              </p:nvSpPr>
              <p:spPr>
                <a:xfrm>
                  <a:off x="7336108" y="4565254"/>
                  <a:ext cx="2630848" cy="830997"/>
                </a:xfrm>
                <a:prstGeom prst="rect">
                  <a:avLst/>
                </a:prstGeom>
                <a:noFill/>
                <a:ln w="25400">
                  <a:solidFill>
                    <a:schemeClr val="bg1"/>
                  </a:solidFill>
                </a:ln>
              </p:spPr>
              <p:txBody>
                <a:bodyPr wrap="none" rtlCol="0">
                  <a:spAutoFit/>
                </a:bodyPr>
                <a:lstStyle/>
                <a:p>
                  <a:r>
                    <a:rPr lang="en-US" sz="2400" dirty="0">
                      <a:latin typeface="Cordia New" panose="020B0304020202020204" pitchFamily="34" charset="-34"/>
                      <a:cs typeface="Cordia New" panose="020B0304020202020204" pitchFamily="34" charset="-34"/>
                    </a:rPr>
                    <a:t>All edges have at least one</a:t>
                  </a:r>
                </a:p>
                <a:p>
                  <a:r>
                    <a:rPr lang="en-US" altLang="zh-CN" sz="2400" dirty="0">
                      <a:latin typeface="Cordia New" panose="020B0304020202020204" pitchFamily="34" charset="-34"/>
                      <a:cs typeface="Cordia New" panose="020B0304020202020204" pitchFamily="34" charset="-34"/>
                    </a:rPr>
                    <a:t>e</a:t>
                  </a:r>
                  <a:r>
                    <a:rPr lang="en-US" sz="2400" dirty="0">
                      <a:latin typeface="Cordia New" panose="020B0304020202020204" pitchFamily="34" charset="-34"/>
                      <a:cs typeface="Cordia New" panose="020B0304020202020204" pitchFamily="34" charset="-34"/>
                    </a:rPr>
                    <a:t>ndpoint outside </a:t>
                  </a:r>
                  <a14:m>
                    <m:oMath xmlns:m="http://schemas.openxmlformats.org/officeDocument/2006/math">
                      <m:r>
                        <a:rPr lang="en-US" sz="2400" i="1">
                          <a:latin typeface="Cambria Math" panose="02040503050406030204" pitchFamily="18" charset="0"/>
                          <a:cs typeface="Cordia New" panose="020B0304020202020204" pitchFamily="34" charset="-34"/>
                        </a:rPr>
                        <m:t>𝑆</m:t>
                      </m:r>
                    </m:oMath>
                  </a14:m>
                  <a:endParaRPr lang="en-US" sz="2400" dirty="0">
                    <a:latin typeface="Cordia New" panose="020B0304020202020204" pitchFamily="34" charset="-34"/>
                    <a:cs typeface="Cordia New" panose="020B0304020202020204" pitchFamily="34" charset="-34"/>
                  </a:endParaRPr>
                </a:p>
              </p:txBody>
            </p:sp>
          </mc:Choice>
          <mc:Fallback xmlns="">
            <p:sp>
              <p:nvSpPr>
                <p:cNvPr id="19" name="TextBox 18">
                  <a:extLst>
                    <a:ext uri="{FF2B5EF4-FFF2-40B4-BE49-F238E27FC236}">
                      <a16:creationId xmlns:a16="http://schemas.microsoft.com/office/drawing/2014/main" id="{B801EBDE-751A-A144-A4A9-756E67524F31}"/>
                    </a:ext>
                  </a:extLst>
                </p:cNvPr>
                <p:cNvSpPr txBox="1">
                  <a:spLocks noRot="1" noChangeAspect="1" noMove="1" noResize="1" noEditPoints="1" noAdjustHandles="1" noChangeArrowheads="1" noChangeShapeType="1" noTextEdit="1"/>
                </p:cNvSpPr>
                <p:nvPr/>
              </p:nvSpPr>
              <p:spPr>
                <a:xfrm>
                  <a:off x="7336108" y="4565254"/>
                  <a:ext cx="2630848" cy="830997"/>
                </a:xfrm>
                <a:prstGeom prst="rect">
                  <a:avLst/>
                </a:prstGeom>
                <a:blipFill>
                  <a:blip r:embed="rId11"/>
                  <a:stretch>
                    <a:fillRect l="-2982" t="-4286" r="-2064" b="-16429"/>
                  </a:stretch>
                </a:blipFill>
                <a:ln w="25400">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47054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066800"/>
                <a:ext cx="10512862" cy="4975227"/>
              </a:xfrm>
              <a:ln>
                <a:noFill/>
              </a:ln>
            </p:spPr>
            <p:txBody>
              <a:bodyPr>
                <a:noAutofit/>
              </a:bodyPr>
              <a:lstStyle/>
              <a:p>
                <a:r>
                  <a:rPr lang="en-US" sz="2400" dirty="0">
                    <a:latin typeface="Cordia New" panose="020B0304020202020204" pitchFamily="34" charset="-34"/>
                    <a:cs typeface="Cordia New" panose="020B0304020202020204" pitchFamily="34" charset="-34"/>
                  </a:rPr>
                  <a:t>This also holds true in the other direction: if </a:t>
                </a:r>
                <a14:m>
                  <m:oMath xmlns:m="http://schemas.openxmlformats.org/officeDocument/2006/math">
                    <m:r>
                      <a:rPr lang="en-US" sz="2400" i="1">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is a vertex cover then </a:t>
                </a:r>
                <a14:m>
                  <m:oMath xmlns:m="http://schemas.openxmlformats.org/officeDocument/2006/math">
                    <m:r>
                      <a:rPr lang="en-US" sz="2400" i="1">
                        <a:latin typeface="Cambria Math" panose="02040503050406030204" pitchFamily="18" charset="0"/>
                      </a:rPr>
                      <m:t>𝑉</m:t>
                    </m:r>
                    <m:r>
                      <a:rPr lang="en-US" sz="2400" b="0" i="1" smtClean="0">
                        <a:latin typeface="Cambria Math" panose="02040503050406030204" pitchFamily="18" charset="0"/>
                      </a:rPr>
                      <m:t>−</m:t>
                    </m:r>
                    <m:r>
                      <a:rPr lang="en-US" sz="2400" i="1">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is an independent set.</a:t>
                </a:r>
              </a:p>
              <a:p>
                <a:r>
                  <a:rPr lang="en-US" sz="2400" dirty="0">
                    <a:latin typeface="Cordia New" panose="020B0304020202020204" pitchFamily="34" charset="-34"/>
                    <a:cs typeface="Cordia New" panose="020B0304020202020204" pitchFamily="34" charset="-34"/>
                  </a:rPr>
                  <a:t>Thus, a graph with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vertices has an independent set of size at least </a:t>
                </a:r>
                <a14:m>
                  <m:oMath xmlns:m="http://schemas.openxmlformats.org/officeDocument/2006/math">
                    <m:r>
                      <a:rPr lang="en-US" sz="2400" b="0" i="1" smtClean="0">
                        <a:latin typeface="Cambria Math" panose="02040503050406030204" pitchFamily="18" charset="0"/>
                        <a:cs typeface="Cordia New" panose="020B0304020202020204" pitchFamily="34" charset="-34"/>
                      </a:rPr>
                      <m:t>𝑘</m:t>
                    </m:r>
                  </m:oMath>
                </a14:m>
                <a:r>
                  <a:rPr lang="en-US" sz="2400" dirty="0">
                    <a:latin typeface="Cordia New" panose="020B0304020202020204" pitchFamily="34" charset="-34"/>
                    <a:cs typeface="Cordia New" panose="020B0304020202020204" pitchFamily="34" charset="-34"/>
                  </a:rPr>
                  <a:t> if and only if it has a vertex cover of size at most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m:t>
                    </m:r>
                    <m:r>
                      <a:rPr lang="en-US" sz="2400" b="0" i="1" smtClean="0">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a:t>
                </a:r>
              </a:p>
              <a:p>
                <a:r>
                  <a:rPr lang="en-US" sz="2400" dirty="0">
                    <a:latin typeface="Cordia New" panose="020B0304020202020204" pitchFamily="34" charset="-34"/>
                    <a:cs typeface="Cordia New" panose="020B0304020202020204" pitchFamily="34" charset="-34"/>
                  </a:rPr>
                  <a:t>The reduction is now fairly obvious:</a:t>
                </a:r>
              </a:p>
              <a:p>
                <a:pPr lvl="1"/>
                <a:r>
                  <a:rPr lang="en-US" sz="2400" dirty="0">
                    <a:latin typeface="Cordia New" panose="020B0304020202020204" pitchFamily="34" charset="-34"/>
                    <a:cs typeface="Cordia New" panose="020B0304020202020204" pitchFamily="34" charset="-34"/>
                  </a:rPr>
                  <a:t>Given an instance </a:t>
                </a:r>
                <a14:m>
                  <m:oMath xmlns:m="http://schemas.openxmlformats.org/officeDocument/2006/math">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𝐺</m:t>
                        </m:r>
                        <m:r>
                          <a:rPr lang="en-US" sz="2400" b="0" i="1" smtClean="0">
                            <a:latin typeface="Cambria Math" panose="02040503050406030204" pitchFamily="18" charset="0"/>
                          </a:rPr>
                          <m:t>,</m:t>
                        </m:r>
                        <m:r>
                          <a:rPr lang="en-US" sz="2400" b="0" i="1" smtClean="0">
                            <a:latin typeface="Cambria Math" panose="02040503050406030204" pitchFamily="18" charset="0"/>
                          </a:rPr>
                          <m:t>𝑘</m:t>
                        </m:r>
                      </m:e>
                    </m:d>
                  </m:oMath>
                </a14:m>
                <a:r>
                  <a:rPr lang="en-US" sz="2400" dirty="0">
                    <a:latin typeface="Cordia New" panose="020B0304020202020204" pitchFamily="34" charset="-34"/>
                    <a:cs typeface="Cordia New" panose="020B0304020202020204" pitchFamily="34" charset="-34"/>
                  </a:rPr>
                  <a:t> of IS, we transform it into an instance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𝐺</m:t>
                        </m:r>
                        <m:r>
                          <a:rPr lang="en-US" sz="2400" i="1">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i="1">
                            <a:latin typeface="Cambria Math" panose="02040503050406030204" pitchFamily="18" charset="0"/>
                          </a:rPr>
                          <m:t>𝑘</m:t>
                        </m:r>
                      </m:e>
                    </m:d>
                  </m:oMath>
                </a14:m>
                <a:r>
                  <a:rPr lang="en-US" sz="2400" dirty="0">
                    <a:latin typeface="Cordia New" panose="020B0304020202020204" pitchFamily="34" charset="-34"/>
                    <a:cs typeface="Cordia New" panose="020B0304020202020204" pitchFamily="34" charset="-34"/>
                  </a:rPr>
                  <a:t> of VC.</a:t>
                </a:r>
              </a:p>
              <a:p>
                <a:r>
                  <a:rPr lang="en-US" sz="2400" dirty="0">
                    <a:latin typeface="Cordia New" panose="020B0304020202020204" pitchFamily="34" charset="-34"/>
                    <a:cs typeface="Cordia New" panose="020B0304020202020204" pitchFamily="34" charset="-34"/>
                  </a:rPr>
                  <a:t>Proof of correctness:</a:t>
                </a:r>
              </a:p>
              <a:p>
                <a:pPr lvl="1"/>
                <a:r>
                  <a:rPr lang="en-US" sz="2400" dirty="0">
                    <a:latin typeface="Cordia New" panose="020B0304020202020204" pitchFamily="34" charset="-34"/>
                    <a:cs typeface="Cordia New" panose="020B0304020202020204" pitchFamily="34" charset="-34"/>
                  </a:rPr>
                  <a:t>If </a:t>
                </a:r>
                <a14:m>
                  <m:oMath xmlns:m="http://schemas.openxmlformats.org/officeDocument/2006/math">
                    <m:r>
                      <a:rPr lang="en-US" sz="2400" i="1">
                        <a:latin typeface="Cambria Math" panose="02040503050406030204" pitchFamily="18" charset="0"/>
                      </a:rPr>
                      <m:t>𝐺</m:t>
                    </m:r>
                  </m:oMath>
                </a14:m>
                <a:r>
                  <a:rPr lang="en-US" sz="2400" dirty="0">
                    <a:latin typeface="Cordia New" panose="020B0304020202020204" pitchFamily="34" charset="-34"/>
                    <a:cs typeface="Cordia New" panose="020B0304020202020204" pitchFamily="34" charset="-34"/>
                  </a:rPr>
                  <a:t> has an IS, </a:t>
                </a:r>
                <a14:m>
                  <m:oMath xmlns:m="http://schemas.openxmlformats.org/officeDocument/2006/math">
                    <m:r>
                      <a:rPr lang="en-US" sz="2400" i="1">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of size at least </a:t>
                </a:r>
                <a14:m>
                  <m:oMath xmlns:m="http://schemas.openxmlformats.org/officeDocument/2006/math">
                    <m:r>
                      <a:rPr lang="en-US" sz="2400" b="0" i="1" smtClean="0">
                        <a:latin typeface="Cambria Math" panose="02040503050406030204" pitchFamily="18" charset="0"/>
                        <a:cs typeface="Cordia New" panose="020B0304020202020204" pitchFamily="34" charset="-34"/>
                      </a:rPr>
                      <m:t>𝑘</m:t>
                    </m:r>
                  </m:oMath>
                </a14:m>
                <a:r>
                  <a:rPr lang="en-US" sz="2400" dirty="0">
                    <a:latin typeface="Cordia New" panose="020B0304020202020204" pitchFamily="34" charset="-34"/>
                    <a:cs typeface="Cordia New" panose="020B0304020202020204" pitchFamily="34" charset="-34"/>
                  </a:rPr>
                  <a:t>, then </a:t>
                </a:r>
                <a14:m>
                  <m:oMath xmlns:m="http://schemas.openxmlformats.org/officeDocument/2006/math">
                    <m:r>
                      <a:rPr lang="en-US" sz="2400" i="1">
                        <a:latin typeface="Cambria Math" panose="02040503050406030204" pitchFamily="18" charset="0"/>
                      </a:rPr>
                      <m:t>𝑉</m:t>
                    </m:r>
                    <m:r>
                      <a:rPr lang="en-US" sz="2400" b="0" i="1" smtClean="0">
                        <a:latin typeface="Cambria Math" panose="02040503050406030204" pitchFamily="18" charset="0"/>
                      </a:rPr>
                      <m:t>−</m:t>
                    </m:r>
                    <m:r>
                      <a:rPr lang="en-US" sz="2400" i="1">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is a VC of size at most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m:t>
                    </m:r>
                    <m:r>
                      <a:rPr lang="en-US" sz="2400" b="0" i="1" smtClean="0">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a:t>
                </a:r>
              </a:p>
              <a:p>
                <a:pPr lvl="1"/>
                <a:r>
                  <a:rPr lang="en-US" sz="2400" dirty="0">
                    <a:latin typeface="Cordia New" panose="020B0304020202020204" pitchFamily="34" charset="-34"/>
                    <a:cs typeface="Cordia New" panose="020B0304020202020204" pitchFamily="34" charset="-34"/>
                  </a:rPr>
                  <a:t>Thus, YES instances of IS map to YES instances of VC.</a:t>
                </a:r>
              </a:p>
              <a:p>
                <a:pPr lvl="1"/>
                <a:r>
                  <a:rPr lang="en-US" sz="2400" dirty="0">
                    <a:latin typeface="Cordia New" panose="020B0304020202020204" pitchFamily="34" charset="-34"/>
                    <a:cs typeface="Cordia New" panose="020B0304020202020204" pitchFamily="34" charset="-34"/>
                  </a:rPr>
                  <a:t>If </a:t>
                </a:r>
                <a14:m>
                  <m:oMath xmlns:m="http://schemas.openxmlformats.org/officeDocument/2006/math">
                    <m:r>
                      <a:rPr lang="en-US" sz="2400" i="1">
                        <a:latin typeface="Cambria Math" panose="02040503050406030204" pitchFamily="18" charset="0"/>
                      </a:rPr>
                      <m:t>𝐺</m:t>
                    </m:r>
                  </m:oMath>
                </a14:m>
                <a:r>
                  <a:rPr lang="en-US" sz="2400" dirty="0">
                    <a:latin typeface="Cordia New" panose="020B0304020202020204" pitchFamily="34" charset="-34"/>
                    <a:cs typeface="Cordia New" panose="020B0304020202020204" pitchFamily="34" charset="-34"/>
                  </a:rPr>
                  <a:t> has a VC, </a:t>
                </a:r>
                <a14:m>
                  <m:oMath xmlns:m="http://schemas.openxmlformats.org/officeDocument/2006/math">
                    <m:r>
                      <a:rPr lang="en-US" sz="2400" i="1" smtClean="0">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of size at most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m:t>
                    </m:r>
                    <m:r>
                      <a:rPr lang="en-US" sz="2400" b="0" i="1" smtClean="0">
                        <a:latin typeface="Cambria Math" panose="02040503050406030204" pitchFamily="18" charset="0"/>
                      </a:rPr>
                      <m:t>𝑘</m:t>
                    </m:r>
                  </m:oMath>
                </a14:m>
                <a:r>
                  <a:rPr lang="en-US" sz="2400" dirty="0">
                    <a:latin typeface="Cordia New" panose="020B0304020202020204" pitchFamily="34" charset="-34"/>
                    <a:cs typeface="Cordia New" panose="020B0304020202020204" pitchFamily="34" charset="-34"/>
                  </a:rPr>
                  <a:t>, then it has an IS, </a:t>
                </a:r>
                <a14:m>
                  <m:oMath xmlns:m="http://schemas.openxmlformats.org/officeDocument/2006/math">
                    <m:r>
                      <a:rPr lang="en-US" sz="2400" i="1">
                        <a:latin typeface="Cambria Math" panose="02040503050406030204" pitchFamily="18" charset="0"/>
                      </a:rPr>
                      <m:t>𝑉</m:t>
                    </m:r>
                    <m:r>
                      <a:rPr lang="en-US" sz="2400" b="0" i="1" smtClean="0">
                        <a:latin typeface="Cambria Math" panose="02040503050406030204" pitchFamily="18" charset="0"/>
                      </a:rPr>
                      <m:t>−</m:t>
                    </m:r>
                    <m:r>
                      <a:rPr lang="en-US" sz="2400" i="1">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of size at least </a:t>
                </a:r>
                <a14:m>
                  <m:oMath xmlns:m="http://schemas.openxmlformats.org/officeDocument/2006/math">
                    <m:r>
                      <a:rPr lang="en-US" sz="2400" b="0" i="1" smtClean="0">
                        <a:latin typeface="Cambria Math" panose="02040503050406030204" pitchFamily="18" charset="0"/>
                        <a:cs typeface="Cordia New" panose="020B0304020202020204" pitchFamily="34" charset="-34"/>
                      </a:rPr>
                      <m:t>𝑘</m:t>
                    </m:r>
                  </m:oMath>
                </a14:m>
                <a:r>
                  <a:rPr lang="en-US" sz="2400" dirty="0">
                    <a:latin typeface="Cordia New" panose="020B0304020202020204" pitchFamily="34" charset="-34"/>
                    <a:cs typeface="Cordia New" panose="020B0304020202020204" pitchFamily="34" charset="-34"/>
                  </a:rPr>
                  <a:t>.</a:t>
                </a:r>
              </a:p>
              <a:p>
                <a:pPr lvl="1"/>
                <a:r>
                  <a:rPr lang="en-US" sz="2400" dirty="0">
                    <a:latin typeface="Cordia New" panose="020B0304020202020204" pitchFamily="34" charset="-34"/>
                    <a:cs typeface="Cordia New" panose="020B0304020202020204" pitchFamily="34" charset="-34"/>
                  </a:rPr>
                  <a:t>Thus, YES instances of VC map to YES instances of IS.</a:t>
                </a:r>
              </a:p>
              <a:p>
                <a:r>
                  <a:rPr lang="en-US" sz="2400" dirty="0">
                    <a:latin typeface="Cordia New" panose="020B0304020202020204" pitchFamily="34" charset="-34"/>
                    <a:cs typeface="Cordia New" panose="020B0304020202020204" pitchFamily="34" charset="-34"/>
                  </a:rPr>
                  <a:t>It’s easy to see that the reduction runs in polytime since we are only changing the number!</a:t>
                </a:r>
              </a:p>
            </p:txBody>
          </p:sp>
        </mc:Choice>
        <mc:Fallback>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066800"/>
                <a:ext cx="10512862" cy="4975227"/>
              </a:xfrm>
              <a:blipFill>
                <a:blip r:embed="rId3"/>
                <a:stretch>
                  <a:fillRect l="-724" t="-2041" r="-483"/>
                </a:stretch>
              </a:blipFill>
              <a:ln>
                <a:noFill/>
              </a:ln>
            </p:spPr>
            <p:txBody>
              <a:bodyPr/>
              <a:lstStyle/>
              <a:p>
                <a:r>
                  <a:rPr lang="en-US">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357917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normAutofit/>
          </a:bodyPr>
          <a:lstStyle/>
          <a:p>
            <a:r>
              <a:rPr lang="en-US" sz="4400" b="1" dirty="0">
                <a:solidFill>
                  <a:schemeClr val="bg1"/>
                </a:solidFill>
                <a:latin typeface="Kohinoor Bangla" panose="02000000000000000000" pitchFamily="2" charset="77"/>
                <a:cs typeface="Kohinoor Bangla" panose="02000000000000000000" pitchFamily="2" charset="77"/>
              </a:rPr>
              <a:t>CLIQUES</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latin typeface="Cordia New" panose="020B0304020202020204" pitchFamily="34" charset="-34"/>
                    <a:cs typeface="Cordia New" panose="020B0304020202020204" pitchFamily="34" charset="-34"/>
                  </a:rPr>
                  <a:t>A clique in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r>
                      <a:rPr lang="en-US" sz="2400" i="1">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is a subset </a:t>
                </a:r>
                <a14:m>
                  <m:oMath xmlns:m="http://schemas.openxmlformats.org/officeDocument/2006/math">
                    <m:r>
                      <a:rPr lang="en-US" sz="2400" i="1">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of vertices such that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𝑆</m:t>
                    </m:r>
                    <m:r>
                      <a:rPr lang="en-US" sz="2400" i="1">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oMath>
                </a14:m>
                <a:r>
                  <a:rPr lang="en-US" sz="2400" dirty="0">
                    <a:latin typeface="Cordia New" panose="020B0304020202020204" pitchFamily="34" charset="-34"/>
                    <a:cs typeface="Cordia New" panose="020B0304020202020204" pitchFamily="34" charset="-34"/>
                  </a:rPr>
                  <a:t>.</a:t>
                </a:r>
              </a:p>
              <a:p>
                <a:r>
                  <a:rPr lang="en-US" sz="2400" dirty="0">
                    <a:latin typeface="Cordia New" panose="020B0304020202020204" pitchFamily="34" charset="-34"/>
                    <a:cs typeface="Cordia New" panose="020B0304020202020204" pitchFamily="34" charset="-34"/>
                  </a:rPr>
                  <a:t>Clique decision problem:</a:t>
                </a:r>
              </a:p>
              <a:p>
                <a:pPr lvl="1"/>
                <a:r>
                  <a:rPr lang="en-US" sz="2400" dirty="0">
                    <a:latin typeface="Cordia New" panose="020B0304020202020204" pitchFamily="34" charset="-34"/>
                    <a:cs typeface="Cordia New" panose="020B0304020202020204" pitchFamily="34" charset="-34"/>
                  </a:rPr>
                  <a:t>Instance: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latin typeface="Cordia New" panose="020B0304020202020204" pitchFamily="34" charset="-34"/>
                    <a:cs typeface="Cordia New" panose="020B0304020202020204" pitchFamily="34" charset="-34"/>
                  </a:rPr>
                  <a:t> and a number </a:t>
                </a:r>
                <a14:m>
                  <m:oMath xmlns:m="http://schemas.openxmlformats.org/officeDocument/2006/math">
                    <m:r>
                      <a:rPr lang="en-US" sz="2400" b="0" i="1" smtClean="0">
                        <a:latin typeface="Cambria Math" panose="02040503050406030204" pitchFamily="18" charset="0"/>
                        <a:cs typeface="Cordia New" panose="020B0304020202020204" pitchFamily="34" charset="-34"/>
                      </a:rPr>
                      <m:t>𝑘</m:t>
                    </m:r>
                  </m:oMath>
                </a14:m>
                <a:endParaRPr lang="en-US" sz="2400" dirty="0">
                  <a:latin typeface="Cordia New" panose="020B0304020202020204" pitchFamily="34" charset="-34"/>
                  <a:cs typeface="Cordia New" panose="020B0304020202020204" pitchFamily="34" charset="-34"/>
                </a:endParaRPr>
              </a:p>
              <a:p>
                <a:pPr lvl="1"/>
                <a:r>
                  <a:rPr lang="en-US" sz="2400" dirty="0">
                    <a:latin typeface="Cordia New" panose="020B0304020202020204" pitchFamily="34" charset="-34"/>
                    <a:cs typeface="Cordia New" panose="020B0304020202020204" pitchFamily="34" charset="-34"/>
                  </a:rPr>
                  <a:t>Question: does </a:t>
                </a:r>
                <a14:m>
                  <m:oMath xmlns:m="http://schemas.openxmlformats.org/officeDocument/2006/math">
                    <m:r>
                      <a:rPr lang="en-US" sz="2400" i="1">
                        <a:latin typeface="Cambria Math" panose="02040503050406030204" pitchFamily="18" charset="0"/>
                      </a:rPr>
                      <m:t>𝐺</m:t>
                    </m:r>
                  </m:oMath>
                </a14:m>
                <a:r>
                  <a:rPr lang="en-US" sz="2400" dirty="0">
                    <a:latin typeface="Cordia New" panose="020B0304020202020204" pitchFamily="34" charset="-34"/>
                    <a:cs typeface="Cordia New" panose="020B0304020202020204" pitchFamily="34" charset="-34"/>
                  </a:rPr>
                  <a:t> contain a clique of size at least </a:t>
                </a:r>
                <a14:m>
                  <m:oMath xmlns:m="http://schemas.openxmlformats.org/officeDocument/2006/math">
                    <m:r>
                      <a:rPr lang="en-US" sz="2400" b="0" i="1" smtClean="0">
                        <a:latin typeface="Cambria Math" panose="02040503050406030204" pitchFamily="18" charset="0"/>
                        <a:cs typeface="Cordia New" panose="020B0304020202020204" pitchFamily="34" charset="-34"/>
                      </a:rPr>
                      <m:t>𝑘</m:t>
                    </m:r>
                  </m:oMath>
                </a14:m>
                <a:r>
                  <a:rPr lang="en-US" sz="2400" dirty="0">
                    <a:latin typeface="Cordia New" panose="020B0304020202020204" pitchFamily="34" charset="-34"/>
                    <a:cs typeface="Cordia New" panose="020B0304020202020204" pitchFamily="34" charset="-34"/>
                  </a:rPr>
                  <a:t>?</a:t>
                </a:r>
              </a:p>
              <a:p>
                <a:r>
                  <a:rPr lang="en-US" sz="2400" dirty="0">
                    <a:latin typeface="Cordia New" panose="020B0304020202020204" pitchFamily="34" charset="-34"/>
                    <a:cs typeface="Cordia New" panose="020B0304020202020204" pitchFamily="34" charset="-34"/>
                  </a:rPr>
                  <a:t>CLIQUE is NP-complete: reduction from IS.</a:t>
                </a:r>
              </a:p>
              <a:p>
                <a:r>
                  <a:rPr lang="en-US" sz="2400" dirty="0">
                    <a:latin typeface="Cordia New" panose="020B0304020202020204" pitchFamily="34" charset="-34"/>
                    <a:cs typeface="Cordia New" panose="020B0304020202020204" pitchFamily="34" charset="-34"/>
                  </a:rPr>
                  <a:t>Idea: the complement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𝐺</m:t>
                        </m:r>
                      </m:e>
                      <m:sup>
                        <m:r>
                          <a:rPr lang="en-US" sz="2400" i="1">
                            <a:latin typeface="Cambria Math" panose="02040503050406030204" pitchFamily="18" charset="0"/>
                          </a:rPr>
                          <m:t>𝑐</m:t>
                        </m:r>
                      </m:sup>
                    </m:sSup>
                    <m:r>
                      <a:rPr lang="en-US" sz="240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𝑐</m:t>
                        </m:r>
                      </m:sup>
                    </m:sSup>
                    <m:r>
                      <a:rPr lang="en-US" sz="2400" i="1">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of a graph </a:t>
                </a:r>
                <a14:m>
                  <m:oMath xmlns:m="http://schemas.openxmlformats.org/officeDocument/2006/math">
                    <m:r>
                      <a:rPr lang="en-US" sz="2400" i="1">
                        <a:latin typeface="Cambria Math" panose="02040503050406030204" pitchFamily="18" charset="0"/>
                      </a:rPr>
                      <m:t>𝐺</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𝐸</m:t>
                        </m:r>
                      </m:e>
                    </m:d>
                  </m:oMath>
                </a14:m>
                <a:r>
                  <a:rPr lang="en-US" sz="2400" dirty="0">
                    <a:latin typeface="Cordia New" panose="020B0304020202020204" pitchFamily="34" charset="-34"/>
                    <a:cs typeface="Cordia New" panose="020B0304020202020204" pitchFamily="34" charset="-34"/>
                  </a:rPr>
                  <a:t> is a graph on the same vertex set, where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𝑣</m:t>
                        </m:r>
                      </m:e>
                    </m:d>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𝐸</m:t>
                        </m:r>
                      </m:e>
                      <m:sup>
                        <m:r>
                          <a:rPr lang="en-US" sz="2400" i="1">
                            <a:latin typeface="Cambria Math" panose="02040503050406030204" pitchFamily="18" charset="0"/>
                          </a:rPr>
                          <m:t>𝑐</m:t>
                        </m:r>
                      </m:sup>
                    </m:sSup>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𝑢</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𝑣</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oMath>
                </a14:m>
                <a:r>
                  <a:rPr lang="en-US" sz="2400" dirty="0">
                    <a:latin typeface="Cordia New" panose="020B0304020202020204" pitchFamily="34" charset="-34"/>
                    <a:cs typeface="Cordia New" panose="020B0304020202020204" pitchFamily="34" charset="-34"/>
                  </a:rPr>
                  <a:t>. Non-edges of </a:t>
                </a:r>
                <a14:m>
                  <m:oMath xmlns:m="http://schemas.openxmlformats.org/officeDocument/2006/math">
                    <m:r>
                      <a:rPr lang="en-US" sz="2400" i="1">
                        <a:latin typeface="Cambria Math" panose="02040503050406030204" pitchFamily="18" charset="0"/>
                      </a:rPr>
                      <m:t>𝐺</m:t>
                    </m:r>
                  </m:oMath>
                </a14:m>
                <a:r>
                  <a:rPr lang="en-US" sz="2400" dirty="0">
                    <a:latin typeface="Cordia New" panose="020B0304020202020204" pitchFamily="34" charset="-34"/>
                    <a:cs typeface="Cordia New" panose="020B0304020202020204" pitchFamily="34" charset="-34"/>
                  </a:rPr>
                  <a:t> become edges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𝐺</m:t>
                        </m:r>
                      </m:e>
                      <m:sup>
                        <m:r>
                          <a:rPr lang="en-US" sz="2400" i="1">
                            <a:latin typeface="Cambria Math" panose="02040503050406030204" pitchFamily="18" charset="0"/>
                          </a:rPr>
                          <m:t>𝑐</m:t>
                        </m:r>
                      </m:sup>
                    </m:sSup>
                  </m:oMath>
                </a14:m>
                <a:r>
                  <a:rPr lang="en-US" sz="2400" dirty="0">
                    <a:latin typeface="Cordia New" panose="020B0304020202020204" pitchFamily="34" charset="-34"/>
                    <a:cs typeface="Cordia New" panose="020B0304020202020204" pitchFamily="34" charset="-34"/>
                  </a:rPr>
                  <a:t> and vice versa.</a:t>
                </a:r>
              </a:p>
              <a:p>
                <a:r>
                  <a:rPr lang="en-US" sz="2400" dirty="0">
                    <a:latin typeface="Cordia New" panose="020B0304020202020204" pitchFamily="34" charset="-34"/>
                    <a:cs typeface="Cordia New" panose="020B0304020202020204" pitchFamily="34" charset="-34"/>
                  </a:rPr>
                  <a:t>Note that any set of vertices that forms an IS in </a:t>
                </a:r>
                <a14:m>
                  <m:oMath xmlns:m="http://schemas.openxmlformats.org/officeDocument/2006/math">
                    <m:r>
                      <a:rPr lang="en-US" sz="2400" i="1">
                        <a:latin typeface="Cambria Math" panose="02040503050406030204" pitchFamily="18" charset="0"/>
                      </a:rPr>
                      <m:t>𝐺</m:t>
                    </m:r>
                    <m:r>
                      <a:rPr lang="en-US" sz="2400">
                        <a:latin typeface="Cambria Math" panose="02040503050406030204" pitchFamily="18" charset="0"/>
                      </a:rPr>
                      <m:t> </m:t>
                    </m:r>
                  </m:oMath>
                </a14:m>
                <a:r>
                  <a:rPr lang="en-US" sz="2400" dirty="0">
                    <a:latin typeface="Cordia New" panose="020B0304020202020204" pitchFamily="34" charset="-34"/>
                    <a:cs typeface="Cordia New" panose="020B0304020202020204" pitchFamily="34" charset="-34"/>
                  </a:rPr>
                  <a:t>forms a clique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𝐺</m:t>
                        </m:r>
                      </m:e>
                      <m:sup>
                        <m:r>
                          <a:rPr lang="en-US" sz="2400" i="1">
                            <a:latin typeface="Cambria Math" panose="02040503050406030204" pitchFamily="18" charset="0"/>
                          </a:rPr>
                          <m:t>𝑐</m:t>
                        </m:r>
                      </m:sup>
                    </m:sSup>
                  </m:oMath>
                </a14:m>
                <a:r>
                  <a:rPr lang="en-US" sz="2400" dirty="0">
                    <a:latin typeface="Cordia New" panose="020B0304020202020204" pitchFamily="34" charset="-34"/>
                    <a:cs typeface="Cordia New" panose="020B0304020202020204" pitchFamily="34" charset="-34"/>
                  </a:rPr>
                  <a:t> and vice versa.</a:t>
                </a: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1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58821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B59-9583-BE49-8C58-6927459FC28E}"/>
              </a:ext>
            </a:extLst>
          </p:cNvPr>
          <p:cNvSpPr>
            <a:spLocks noGrp="1"/>
          </p:cNvSpPr>
          <p:nvPr>
            <p:ph type="title"/>
          </p:nvPr>
        </p:nvSpPr>
        <p:spPr>
          <a:xfrm>
            <a:off x="837982" y="365126"/>
            <a:ext cx="11047630" cy="1325563"/>
          </a:xfrm>
        </p:spPr>
        <p:txBody>
          <a:bodyPr>
            <a:normAutofit/>
          </a:bodyPr>
          <a:lstStyle/>
          <a:p>
            <a:r>
              <a:rPr lang="en-US" sz="4400" b="1" dirty="0">
                <a:solidFill>
                  <a:schemeClr val="bg1"/>
                </a:solidFill>
                <a:latin typeface="Kohinoor Bangla" panose="02000000000000000000" pitchFamily="2" charset="77"/>
                <a:cs typeface="Kohinoor Bangla" panose="02000000000000000000" pitchFamily="2" charset="77"/>
              </a:rPr>
              <a:t>CLIQUE IS NP-COMPLETE</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CB0BEA70-1360-0C43-9765-7BD3B11D46B8}"/>
                  </a:ext>
                </a:extLst>
              </p:cNvPr>
              <p:cNvSpPr>
                <a:spLocks noGrp="1"/>
              </p:cNvSpPr>
              <p:nvPr>
                <p:ph idx="1"/>
              </p:nvPr>
            </p:nvSpPr>
            <p:spPr>
              <a:xfrm>
                <a:off x="837982" y="1690689"/>
                <a:ext cx="10512862" cy="4351338"/>
              </a:xfrm>
            </p:spPr>
            <p:txBody>
              <a:bodyPr>
                <a:noAutofit/>
              </a:bodyPr>
              <a:lstStyle/>
              <a:p>
                <a:r>
                  <a:rPr lang="en-US" sz="2400" dirty="0">
                    <a:latin typeface="Cordia New" panose="020B0304020202020204" pitchFamily="34" charset="-34"/>
                    <a:cs typeface="Cordia New" panose="020B0304020202020204" pitchFamily="34" charset="-34"/>
                  </a:rPr>
                  <a:t>Reduction from IS:</a:t>
                </a:r>
              </a:p>
              <a:p>
                <a:pPr lvl="1"/>
                <a:r>
                  <a:rPr lang="en-US" sz="2400" dirty="0">
                    <a:latin typeface="Cordia New" panose="020B0304020202020204" pitchFamily="34" charset="-34"/>
                    <a:cs typeface="Cordia New" panose="020B0304020202020204" pitchFamily="34" charset="-34"/>
                  </a:rPr>
                  <a:t>Given instance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𝑘</m:t>
                        </m:r>
                      </m:e>
                    </m:d>
                  </m:oMath>
                </a14:m>
                <a:r>
                  <a:rPr lang="en-US" sz="2400" dirty="0">
                    <a:latin typeface="Cordia New" panose="020B0304020202020204" pitchFamily="34" charset="-34"/>
                    <a:cs typeface="Cordia New" panose="020B0304020202020204" pitchFamily="34" charset="-34"/>
                  </a:rPr>
                  <a:t> of IS, transform it into instance </a:t>
                </a:r>
                <a14:m>
                  <m:oMath xmlns:m="http://schemas.openxmlformats.org/officeDocument/2006/math">
                    <m:d>
                      <m:dPr>
                        <m:begChr m:val="⟨"/>
                        <m:endChr m:val="⟩"/>
                        <m:ctrlPr>
                          <a:rPr lang="en-US" sz="2400" i="1">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i="1">
                                <a:latin typeface="Cambria Math" panose="02040503050406030204" pitchFamily="18" charset="0"/>
                              </a:rPr>
                              <m:t>𝐺</m:t>
                            </m:r>
                          </m:e>
                          <m:sup>
                            <m:r>
                              <a:rPr lang="en-US" sz="2400" b="0" i="1" smtClean="0">
                                <a:latin typeface="Cambria Math" panose="02040503050406030204" pitchFamily="18" charset="0"/>
                              </a:rPr>
                              <m:t>𝑐</m:t>
                            </m:r>
                          </m:sup>
                        </m:sSup>
                        <m:r>
                          <a:rPr lang="en-US" sz="2400" i="1">
                            <a:latin typeface="Cambria Math" panose="02040503050406030204" pitchFamily="18" charset="0"/>
                          </a:rPr>
                          <m:t>,</m:t>
                        </m:r>
                        <m:r>
                          <a:rPr lang="en-US" sz="2400" i="1">
                            <a:latin typeface="Cambria Math" panose="02040503050406030204" pitchFamily="18" charset="0"/>
                          </a:rPr>
                          <m:t>𝑘</m:t>
                        </m:r>
                      </m:e>
                    </m:d>
                  </m:oMath>
                </a14:m>
                <a:r>
                  <a:rPr lang="en-US" sz="2400" dirty="0">
                    <a:latin typeface="Cordia New" panose="020B0304020202020204" pitchFamily="34" charset="-34"/>
                    <a:cs typeface="Cordia New" panose="020B0304020202020204" pitchFamily="34" charset="-34"/>
                  </a:rPr>
                  <a:t> of CLIQUE.</a:t>
                </a:r>
              </a:p>
              <a:p>
                <a:r>
                  <a:rPr lang="en-US" sz="2400" dirty="0">
                    <a:latin typeface="Cordia New" panose="020B0304020202020204" pitchFamily="34" charset="-34"/>
                    <a:cs typeface="Cordia New" panose="020B0304020202020204" pitchFamily="34" charset="-34"/>
                  </a:rPr>
                  <a:t>Easy proof of correctness!</a:t>
                </a:r>
              </a:p>
              <a:p>
                <a:pPr lvl="1"/>
                <a:r>
                  <a:rPr lang="en-US" sz="2400" dirty="0">
                    <a:latin typeface="Cordia New" panose="020B0304020202020204" pitchFamily="34" charset="-34"/>
                    <a:cs typeface="Cordia New" panose="020B0304020202020204" pitchFamily="34" charset="-34"/>
                  </a:rPr>
                  <a:t>If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𝑘</m:t>
                        </m:r>
                      </m:e>
                    </m:d>
                  </m:oMath>
                </a14:m>
                <a:r>
                  <a:rPr lang="en-US" sz="2400" dirty="0">
                    <a:latin typeface="Cordia New" panose="020B0304020202020204" pitchFamily="34" charset="-34"/>
                    <a:cs typeface="Cordia New" panose="020B0304020202020204" pitchFamily="34" charset="-34"/>
                  </a:rPr>
                  <a:t> is a YES instance of IS, then it has an independent set </a:t>
                </a:r>
                <a14:m>
                  <m:oMath xmlns:m="http://schemas.openxmlformats.org/officeDocument/2006/math">
                    <m:r>
                      <a:rPr lang="en-US" sz="2400" i="1">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of size </a:t>
                </a:r>
                <a14:m>
                  <m:oMath xmlns:m="http://schemas.openxmlformats.org/officeDocument/2006/math">
                    <m:r>
                      <a:rPr lang="en-US" sz="2400" b="0" i="1" smtClean="0">
                        <a:latin typeface="Cambria Math" panose="02040503050406030204" pitchFamily="18" charset="0"/>
                        <a:cs typeface="Cordia New" panose="020B0304020202020204" pitchFamily="34" charset="-34"/>
                      </a:rPr>
                      <m:t>𝑘</m:t>
                    </m:r>
                  </m:oMath>
                </a14:m>
                <a:r>
                  <a:rPr lang="en-US" sz="2400" dirty="0">
                    <a:latin typeface="Cordia New" panose="020B0304020202020204" pitchFamily="34" charset="-34"/>
                    <a:cs typeface="Cordia New" panose="020B0304020202020204" pitchFamily="34" charset="-34"/>
                  </a:rPr>
                  <a:t>.</a:t>
                </a:r>
              </a:p>
              <a:p>
                <a:pPr lvl="1"/>
                <a14:m>
                  <m:oMath xmlns:m="http://schemas.openxmlformats.org/officeDocument/2006/math">
                    <m:r>
                      <a:rPr lang="en-US" sz="2400" i="1">
                        <a:latin typeface="Cambria Math" panose="02040503050406030204" pitchFamily="18" charset="0"/>
                      </a:rPr>
                      <m:t>𝑆</m:t>
                    </m:r>
                  </m:oMath>
                </a14:m>
                <a:r>
                  <a:rPr lang="en-US" sz="2400" dirty="0">
                    <a:latin typeface="Cordia New" panose="020B0304020202020204" pitchFamily="34" charset="-34"/>
                    <a:cs typeface="Cordia New" panose="020B0304020202020204" pitchFamily="34" charset="-34"/>
                  </a:rPr>
                  <a:t> is a clique of size </a:t>
                </a:r>
                <a14:m>
                  <m:oMath xmlns:m="http://schemas.openxmlformats.org/officeDocument/2006/math">
                    <m:r>
                      <a:rPr lang="en-US" sz="2400" b="0" i="1" smtClean="0">
                        <a:latin typeface="Cambria Math" panose="02040503050406030204" pitchFamily="18" charset="0"/>
                        <a:cs typeface="Cordia New" panose="020B0304020202020204" pitchFamily="34" charset="-34"/>
                      </a:rPr>
                      <m:t>𝑘</m:t>
                    </m:r>
                  </m:oMath>
                </a14:m>
                <a:r>
                  <a:rPr lang="en-US" sz="2400" dirty="0">
                    <a:latin typeface="Cordia New" panose="020B0304020202020204" pitchFamily="34" charset="-34"/>
                    <a:cs typeface="Cordia New" panose="020B0304020202020204" pitchFamily="34" charset="-34"/>
                  </a:rPr>
                  <a:t>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𝐺</m:t>
                        </m:r>
                      </m:e>
                      <m:sup>
                        <m:r>
                          <a:rPr lang="en-US" sz="2400" i="1">
                            <a:latin typeface="Cambria Math" panose="02040503050406030204" pitchFamily="18" charset="0"/>
                          </a:rPr>
                          <m:t>𝑐</m:t>
                        </m:r>
                      </m:sup>
                    </m:sSup>
                  </m:oMath>
                </a14:m>
                <a:r>
                  <a:rPr lang="en-US" sz="2400" dirty="0">
                    <a:latin typeface="Cordia New" panose="020B0304020202020204" pitchFamily="34" charset="-34"/>
                    <a:cs typeface="Cordia New" panose="020B0304020202020204" pitchFamily="34" charset="-34"/>
                  </a:rPr>
                  <a:t>.</a:t>
                </a:r>
              </a:p>
              <a:p>
                <a:pPr lvl="1"/>
                <a:r>
                  <a:rPr lang="en-US" sz="2400" dirty="0">
                    <a:latin typeface="Cordia New" panose="020B0304020202020204" pitchFamily="34" charset="-34"/>
                    <a:cs typeface="Cordia New" panose="020B0304020202020204" pitchFamily="34" charset="-34"/>
                  </a:rPr>
                  <a:t>Thus </a:t>
                </a:r>
                <a14:m>
                  <m:oMath xmlns:m="http://schemas.openxmlformats.org/officeDocument/2006/math">
                    <m:d>
                      <m:dPr>
                        <m:begChr m:val="⟨"/>
                        <m:endChr m:val="⟩"/>
                        <m:ctrlPr>
                          <a:rPr lang="en-US" sz="2400" i="1">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i="1">
                                <a:latin typeface="Cambria Math" panose="02040503050406030204" pitchFamily="18" charset="0"/>
                              </a:rPr>
                              <m:t>𝐺</m:t>
                            </m:r>
                          </m:e>
                          <m:sup>
                            <m:r>
                              <a:rPr lang="en-US" sz="2400" b="0" i="1" smtClean="0">
                                <a:latin typeface="Cambria Math" panose="02040503050406030204" pitchFamily="18" charset="0"/>
                              </a:rPr>
                              <m:t>𝑐</m:t>
                            </m:r>
                          </m:sup>
                        </m:sSup>
                        <m:r>
                          <a:rPr lang="en-US" sz="2400" i="1">
                            <a:latin typeface="Cambria Math" panose="02040503050406030204" pitchFamily="18" charset="0"/>
                          </a:rPr>
                          <m:t>,</m:t>
                        </m:r>
                        <m:r>
                          <a:rPr lang="en-US" sz="2400" i="1">
                            <a:latin typeface="Cambria Math" panose="02040503050406030204" pitchFamily="18" charset="0"/>
                          </a:rPr>
                          <m:t>𝑘</m:t>
                        </m:r>
                      </m:e>
                    </m:d>
                  </m:oMath>
                </a14:m>
                <a:r>
                  <a:rPr lang="en-US" sz="2400" dirty="0">
                    <a:latin typeface="Cordia New" panose="020B0304020202020204" pitchFamily="34" charset="-34"/>
                    <a:cs typeface="Cordia New" panose="020B0304020202020204" pitchFamily="34" charset="-34"/>
                  </a:rPr>
                  <a:t> is a YES instance of CLIQUE.</a:t>
                </a:r>
              </a:p>
              <a:p>
                <a:pPr lvl="1"/>
                <a:r>
                  <a:rPr lang="en-US" sz="2400" dirty="0">
                    <a:latin typeface="Cordia New" panose="020B0304020202020204" pitchFamily="34" charset="-34"/>
                    <a:cs typeface="Cordia New" panose="020B0304020202020204" pitchFamily="34" charset="-34"/>
                  </a:rPr>
                  <a:t>Conversely, if the instance </a:t>
                </a:r>
                <a14:m>
                  <m:oMath xmlns:m="http://schemas.openxmlformats.org/officeDocument/2006/math">
                    <m:d>
                      <m:dPr>
                        <m:begChr m:val="⟨"/>
                        <m:endChr m:val="⟩"/>
                        <m:ctrlPr>
                          <a:rPr lang="en-US" sz="2400" i="1">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i="1">
                                <a:latin typeface="Cambria Math" panose="02040503050406030204" pitchFamily="18" charset="0"/>
                              </a:rPr>
                              <m:t>𝐺</m:t>
                            </m:r>
                          </m:e>
                          <m:sup>
                            <m:r>
                              <a:rPr lang="en-US" sz="2400" b="0" i="1" smtClean="0">
                                <a:latin typeface="Cambria Math" panose="02040503050406030204" pitchFamily="18" charset="0"/>
                              </a:rPr>
                              <m:t>𝑐</m:t>
                            </m:r>
                          </m:sup>
                        </m:sSup>
                        <m:r>
                          <a:rPr lang="en-US" sz="2400" i="1">
                            <a:latin typeface="Cambria Math" panose="02040503050406030204" pitchFamily="18" charset="0"/>
                          </a:rPr>
                          <m:t>,</m:t>
                        </m:r>
                        <m:r>
                          <a:rPr lang="en-US" sz="2400" i="1">
                            <a:latin typeface="Cambria Math" panose="02040503050406030204" pitchFamily="18" charset="0"/>
                          </a:rPr>
                          <m:t>𝑘</m:t>
                        </m:r>
                      </m:e>
                    </m:d>
                  </m:oMath>
                </a14:m>
                <a:r>
                  <a:rPr lang="en-US" sz="2400" dirty="0">
                    <a:latin typeface="Cordia New" panose="020B0304020202020204" pitchFamily="34" charset="-34"/>
                    <a:cs typeface="Cordia New" panose="020B0304020202020204" pitchFamily="34" charset="-34"/>
                  </a:rPr>
                  <a:t> is created by the reduction is a YES instance of CLIQUE, then the instance we started from,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𝑘</m:t>
                        </m:r>
                      </m:e>
                    </m:d>
                  </m:oMath>
                </a14:m>
                <a:r>
                  <a:rPr lang="en-US" sz="2400" dirty="0">
                    <a:latin typeface="Cordia New" panose="020B0304020202020204" pitchFamily="34" charset="-34"/>
                    <a:cs typeface="Cordia New" panose="020B0304020202020204" pitchFamily="34" charset="-34"/>
                  </a:rPr>
                  <a:t>, must be a YES-instance of IS.</a:t>
                </a:r>
              </a:p>
              <a:p>
                <a:r>
                  <a:rPr lang="en-US" sz="2400" dirty="0">
                    <a:latin typeface="Cordia New" panose="020B0304020202020204" pitchFamily="34" charset="-34"/>
                    <a:cs typeface="Cordia New" panose="020B0304020202020204" pitchFamily="34" charset="-34"/>
                  </a:rPr>
                  <a:t>Running time: complementing a graph requires </a:t>
                </a:r>
                <a14:m>
                  <m:oMath xmlns:m="http://schemas.openxmlformats.org/officeDocument/2006/math">
                    <m:r>
                      <a:rPr lang="en-US" sz="2400" i="1">
                        <a:latin typeface="Cambria Math" panose="02040503050406030204" pitchFamily="18" charset="0"/>
                      </a:rPr>
                      <m:t>𝑂</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𝑛</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Cordia New" panose="020B0304020202020204" pitchFamily="34" charset="-34"/>
                    <a:cs typeface="Cordia New" panose="020B0304020202020204" pitchFamily="34" charset="-34"/>
                  </a:rPr>
                  <a:t> time.</a:t>
                </a:r>
              </a:p>
              <a:p>
                <a:pPr lvl="1"/>
                <a:endParaRPr lang="en-US" sz="2400" dirty="0">
                  <a:latin typeface="Cordia New" panose="020B0304020202020204" pitchFamily="34" charset="-34"/>
                  <a:cs typeface="Cordia New" panose="020B0304020202020204" pitchFamily="34" charset="-34"/>
                </a:endParaRPr>
              </a:p>
            </p:txBody>
          </p:sp>
        </mc:Choice>
        <mc:Fallback xmlns="">
          <p:sp>
            <p:nvSpPr>
              <p:cNvPr id="3" name="Subtitle 2">
                <a:extLst>
                  <a:ext uri="{FF2B5EF4-FFF2-40B4-BE49-F238E27FC236}">
                    <a16:creationId xmlns:a16="http://schemas.microsoft.com/office/drawing/2014/main" id="{CB0BEA70-1360-0C43-9765-7BD3B11D46B8}"/>
                  </a:ext>
                </a:extLst>
              </p:cNvPr>
              <p:cNvSpPr>
                <a:spLocks noGrp="1" noRot="1" noChangeAspect="1" noMove="1" noResize="1" noEditPoints="1" noAdjustHandles="1" noChangeArrowheads="1" noChangeShapeType="1" noTextEdit="1"/>
              </p:cNvSpPr>
              <p:nvPr>
                <p:ph idx="1"/>
              </p:nvPr>
            </p:nvSpPr>
            <p:spPr>
              <a:xfrm>
                <a:off x="837982" y="1690689"/>
                <a:ext cx="10512862" cy="4351338"/>
              </a:xfrm>
              <a:blipFill>
                <a:blip r:embed="rId3"/>
                <a:stretch>
                  <a:fillRect l="-754" t="-252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06E6D09-C41F-9C4C-AB5D-92EE67D65816}"/>
              </a:ext>
            </a:extLst>
          </p:cNvPr>
          <p:cNvPicPr>
            <a:picLocks noChangeAspect="1"/>
          </p:cNvPicPr>
          <p:nvPr/>
        </p:nvPicPr>
        <p:blipFill>
          <a:blip r:embed="rId4">
            <a:alphaModFix amt="6000"/>
            <a:extLst>
              <a:ext uri="{28A0092B-C50C-407E-A947-70E740481C1C}">
                <a14:useLocalDpi xmlns:a14="http://schemas.microsoft.com/office/drawing/2010/main" val="0"/>
              </a:ext>
            </a:extLst>
          </a:blip>
          <a:stretch>
            <a:fillRect/>
          </a:stretch>
        </p:blipFill>
        <p:spPr>
          <a:xfrm>
            <a:off x="227012" y="4648200"/>
            <a:ext cx="2937077" cy="2029253"/>
          </a:xfrm>
          <a:prstGeom prst="rect">
            <a:avLst/>
          </a:prstGeom>
        </p:spPr>
      </p:pic>
      <p:pic>
        <p:nvPicPr>
          <p:cNvPr id="7" name="Picture 6">
            <a:extLst>
              <a:ext uri="{FF2B5EF4-FFF2-40B4-BE49-F238E27FC236}">
                <a16:creationId xmlns:a16="http://schemas.microsoft.com/office/drawing/2014/main" id="{8183F522-CB73-764D-9EE0-06EEBD31AE57}"/>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9837649" y="228600"/>
            <a:ext cx="2108200" cy="1993900"/>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0" name="Ink 29">
                <a:extLst>
                  <a:ext uri="{FF2B5EF4-FFF2-40B4-BE49-F238E27FC236}">
                    <a16:creationId xmlns:a16="http://schemas.microsoft.com/office/drawing/2014/main" id="{5C778471-0FCD-D749-B07E-AAC41644555F}"/>
                  </a:ext>
                </a:extLst>
              </p14:cNvPr>
              <p14:cNvContentPartPr/>
              <p14:nvPr/>
            </p14:nvContentPartPr>
            <p14:xfrm>
              <a:off x="1927652" y="993877"/>
              <a:ext cx="360" cy="360"/>
            </p14:xfrm>
          </p:contentPart>
        </mc:Choice>
        <mc:Fallback xmlns="">
          <p:pic>
            <p:nvPicPr>
              <p:cNvPr id="30" name="Ink 29">
                <a:extLst>
                  <a:ext uri="{FF2B5EF4-FFF2-40B4-BE49-F238E27FC236}">
                    <a16:creationId xmlns:a16="http://schemas.microsoft.com/office/drawing/2014/main" id="{5C778471-0FCD-D749-B07E-AAC41644555F}"/>
                  </a:ext>
                </a:extLst>
              </p:cNvPr>
              <p:cNvPicPr/>
              <p:nvPr/>
            </p:nvPicPr>
            <p:blipFill>
              <a:blip r:embed="rId7"/>
              <a:stretch>
                <a:fillRect/>
              </a:stretch>
            </p:blipFill>
            <p:spPr>
              <a:xfrm>
                <a:off x="1864652" y="615877"/>
                <a:ext cx="126000" cy="756000"/>
              </a:xfrm>
              <a:prstGeom prst="rect">
                <a:avLst/>
              </a:prstGeom>
            </p:spPr>
          </p:pic>
        </mc:Fallback>
      </mc:AlternateContent>
      <p:pic>
        <p:nvPicPr>
          <p:cNvPr id="13" name="Picture 12">
            <a:extLst>
              <a:ext uri="{FF2B5EF4-FFF2-40B4-BE49-F238E27FC236}">
                <a16:creationId xmlns:a16="http://schemas.microsoft.com/office/drawing/2014/main" id="{335BE3C6-BB1B-554C-B548-791486AED663}"/>
              </a:ext>
            </a:extLst>
          </p:cNvPr>
          <p:cNvPicPr>
            <a:picLocks noChangeAspect="1"/>
          </p:cNvPicPr>
          <p:nvPr/>
        </p:nvPicPr>
        <p:blipFill>
          <a:blip r:embed="rId8" cstate="print">
            <a:alphaModFix amt="12000"/>
            <a:extLst>
              <a:ext uri="{28A0092B-C50C-407E-A947-70E740481C1C}">
                <a14:useLocalDpi xmlns:a14="http://schemas.microsoft.com/office/drawing/2010/main" val="0"/>
              </a:ext>
            </a:extLst>
          </a:blip>
          <a:stretch>
            <a:fillRect/>
          </a:stretch>
        </p:blipFill>
        <p:spPr>
          <a:xfrm>
            <a:off x="10859783" y="6274007"/>
            <a:ext cx="1089844" cy="414074"/>
          </a:xfrm>
          <a:prstGeom prst="rect">
            <a:avLst/>
          </a:prstGeom>
        </p:spPr>
      </p:pic>
    </p:spTree>
    <p:extLst>
      <p:ext uri="{BB962C8B-B14F-4D97-AF65-F5344CB8AC3E}">
        <p14:creationId xmlns:p14="http://schemas.microsoft.com/office/powerpoint/2010/main" val="117823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enn596 1">
      <a:dk1>
        <a:srgbClr val="E6E5E5"/>
      </a:dk1>
      <a:lt1>
        <a:srgbClr val="FEFFFF"/>
      </a:lt1>
      <a:dk2>
        <a:srgbClr val="E6E5E5"/>
      </a:dk2>
      <a:lt2>
        <a:srgbClr val="FFFFFF"/>
      </a:lt2>
      <a:accent1>
        <a:srgbClr val="1D9A78"/>
      </a:accent1>
      <a:accent2>
        <a:srgbClr val="092820"/>
      </a:accent2>
      <a:accent3>
        <a:srgbClr val="E4115E"/>
      </a:accent3>
      <a:accent4>
        <a:srgbClr val="0078CF"/>
      </a:accent4>
      <a:accent5>
        <a:srgbClr val="DE3319"/>
      </a:accent5>
      <a:accent6>
        <a:srgbClr val="8E62A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2256</TotalTime>
  <Words>613</Words>
  <Application>Microsoft Macintosh PowerPoint</Application>
  <PresentationFormat>Custom</PresentationFormat>
  <Paragraphs>51</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等线</vt:lpstr>
      <vt:lpstr>Arial</vt:lpstr>
      <vt:lpstr>Calibri</vt:lpstr>
      <vt:lpstr>Calibri Light</vt:lpstr>
      <vt:lpstr>Cambria Math</vt:lpstr>
      <vt:lpstr>Corbel</vt:lpstr>
      <vt:lpstr>Cordia New</vt:lpstr>
      <vt:lpstr>Kohinoor Bangla</vt:lpstr>
      <vt:lpstr>Kohinoor Devanagari</vt:lpstr>
      <vt:lpstr>Office Theme</vt:lpstr>
      <vt:lpstr>CIT 596 MODULE 14.2</vt:lpstr>
      <vt:lpstr>VERTEX COVER (VC)</vt:lpstr>
      <vt:lpstr>IS AND VC</vt:lpstr>
      <vt:lpstr>PowerPoint Presentation</vt:lpstr>
      <vt:lpstr>CLIQUES</vt:lpstr>
      <vt:lpstr>CLIQUE IS NP-COMPLETE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PENN 596</dc:title>
  <dc:creator>Anna Chun Leach</dc:creator>
  <cp:lastModifiedBy>Sampath Kannan</cp:lastModifiedBy>
  <cp:revision>156</cp:revision>
  <cp:lastPrinted>2019-03-11T18:22:43Z</cp:lastPrinted>
  <dcterms:created xsi:type="dcterms:W3CDTF">2019-03-06T22:16:45Z</dcterms:created>
  <dcterms:modified xsi:type="dcterms:W3CDTF">2019-05-02T13:26:28Z</dcterms:modified>
</cp:coreProperties>
</file>