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67" r:id="rId2"/>
    <p:sldId id="317" r:id="rId3"/>
    <p:sldId id="318" r:id="rId4"/>
    <p:sldId id="319" r:id="rId5"/>
    <p:sldId id="320" r:id="rId6"/>
    <p:sldId id="321" r:id="rId7"/>
    <p:sldId id="322" r:id="rId8"/>
    <p:sldId id="323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Jon Sammut" initials="AJS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820"/>
    <a:srgbClr val="27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613" autoAdjust="0"/>
    <p:restoredTop sz="94626" autoAdjust="0"/>
  </p:normalViewPr>
  <p:slideViewPr>
    <p:cSldViewPr>
      <p:cViewPr varScale="1">
        <p:scale>
          <a:sx n="131" d="100"/>
          <a:sy n="131" d="100"/>
        </p:scale>
        <p:origin x="1368" y="1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5/3/19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5/3/19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E34-DE42-854D-BBB7-E07567F78077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CC2-9AE2-EB45-83C4-753CA740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5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CIT 596</a:t>
            </a:r>
            <a:b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</a:br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MODULE 14.3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Subset-sum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Sampath Kannan</a:t>
            </a:r>
          </a:p>
          <a:p>
            <a:pPr algn="l"/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18B4B-E87A-734B-A18C-F68D6F66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431" y="-1049444"/>
            <a:ext cx="3292040" cy="4104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9B541-2A42-9E40-9B2D-EA08A163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402953"/>
            <a:ext cx="3292040" cy="227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F2A54-15A6-0443-92A1-DA8D4C57F04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515071"/>
            <a:ext cx="8901019" cy="5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5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SUBSET-SUM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Subset-sum decision problem:</a:t>
                </a: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Instance: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numbers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and a target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Question: is there a subset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of the indices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nary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?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prove that subset sum is NP-complete by a complicated reduction from 3-SAT.</a:t>
                </a:r>
              </a:p>
              <a:p>
                <a:pPr lvl="7"/>
                <a:endParaRPr lang="en-US" sz="1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be a 3-SAT instance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variables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clauses. 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create a subset sum instance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numbers, each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digits!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54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3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F194529-AB63-E04B-B7C5-F10145F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br>
              <a:rPr lang="en-US" altLang="zh-CN" sz="2400" b="0" i="1" dirty="0">
                <a:latin typeface="Cordia New" panose="020B0304020202020204" pitchFamily="34" charset="-34"/>
                <a:ea typeface="Cambria Math" panose="02040503050406030204" pitchFamily="18" charset="0"/>
                <a:cs typeface="Cordia New" panose="020B0304020202020204" pitchFamily="34" charset="-34"/>
              </a:rPr>
            </a:b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4">
                <a:extLst>
                  <a:ext uri="{FF2B5EF4-FFF2-40B4-BE49-F238E27FC236}">
                    <a16:creationId xmlns:a16="http://schemas.microsoft.com/office/drawing/2014/main" id="{3E347F59-48E4-D941-8779-52AD622F327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70056093"/>
                  </p:ext>
                </p:extLst>
              </p:nvPr>
            </p:nvGraphicFramePr>
            <p:xfrm>
              <a:off x="838200" y="2683754"/>
              <a:ext cx="10515600" cy="3540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326548591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3547526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64598693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31515250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835507791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89444193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41342947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40965371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0826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12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32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12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12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4873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12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12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6849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12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12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12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99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12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12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5945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12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12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12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94340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12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12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74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12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74213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4">
                <a:extLst>
                  <a:ext uri="{FF2B5EF4-FFF2-40B4-BE49-F238E27FC236}">
                    <a16:creationId xmlns:a16="http://schemas.microsoft.com/office/drawing/2014/main" id="{3E347F59-48E4-D941-8779-52AD622F327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70056093"/>
                  </p:ext>
                </p:extLst>
              </p:nvPr>
            </p:nvGraphicFramePr>
            <p:xfrm>
              <a:off x="838200" y="2683754"/>
              <a:ext cx="10515600" cy="3540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326548591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3547526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64598693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31515250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835507791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89444193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41342947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40965371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r="-599074" b="-8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0930" r="-501860" b="-8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99537" r="-399537" b="-8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9537" r="-299537" b="-8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99537" r="-199537" b="-8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02326" r="-100465" b="-8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99074" b="-854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082648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93846" r="-699074" b="-7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93846" r="-599074" b="-7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0930" t="-93846" r="-501860" b="-7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99537" t="-93846" r="-399537" b="-7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9537" t="-93846" r="-299537" b="-7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99537" t="-93846" r="-199537" b="-7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02326" t="-93846" r="-100465" b="-7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99074" t="-93846" b="-70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33278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193846" r="-699074" b="-6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193846" r="-599074" b="-6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0930" t="-193846" r="-501860" b="-6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99537" t="-193846" r="-399537" b="-6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9537" t="-193846" r="-299537" b="-6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99537" t="-193846" r="-199537" b="-6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02326" t="-193846" r="-100465" b="-6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99074" t="-193846" b="-60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8739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293846" r="-699074" b="-5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293846" r="-599074" b="-5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0930" t="-293846" r="-501860" b="-5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99537" t="-293846" r="-399537" b="-5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9537" t="-293846" r="-299537" b="-5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99537" t="-293846" r="-199537" b="-5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02326" t="-293846" r="-100465" b="-5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99074" t="-293846" b="-50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68497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393846" r="-699074" b="-4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393846" r="-599074" b="-4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0930" t="-393846" r="-501860" b="-4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99537" t="-393846" r="-399537" b="-4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9537" t="-393846" r="-299537" b="-4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99537" t="-393846" r="-199537" b="-4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02326" t="-393846" r="-100465" b="-4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99074" t="-393846" b="-40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990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486364" r="-699074" b="-2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486364" r="-599074" b="-2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0930" t="-486364" r="-501860" b="-2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99537" t="-486364" r="-399537" b="-2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9537" t="-486364" r="-299537" b="-2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99537" t="-486364" r="-199537" b="-2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02326" t="-486364" r="-100465" b="-2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99074" t="-486364" b="-2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59457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595385" r="-69907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595385" r="-59907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0930" t="-595385" r="-50186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99537" t="-595385" r="-39953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9537" t="-595385" r="-29953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99537" t="-595385" r="-19953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02326" t="-595385" r="-10046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99074" t="-59538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943403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695385" r="-69907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695385" r="-59907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0930" t="-695385" r="-50186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99537" t="-695385" r="-39953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9537" t="-695385" r="-29953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99537" t="-695385" r="-19953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02326" t="-695385" r="-10046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99074" t="-695385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7403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795385" r="-699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795385" r="-599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0930" t="-795385" r="-50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99537" t="-795385" r="-399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9537" t="-795385" r="-299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99537" t="-795385" r="-199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02326" t="-795385" r="-1004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99074" t="-79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74213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1C5C9C5-BA8E-BB4E-98B5-44A11CEB7DFA}"/>
              </a:ext>
            </a:extLst>
          </p:cNvPr>
          <p:cNvSpPr txBox="1"/>
          <p:nvPr/>
        </p:nvSpPr>
        <p:spPr>
          <a:xfrm>
            <a:off x="4196862" y="206750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Variables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6418EB-DF33-7F48-9981-3D3CB36110C4}"/>
              </a:ext>
            </a:extLst>
          </p:cNvPr>
          <p:cNvCxnSpPr/>
          <p:nvPr/>
        </p:nvCxnSpPr>
        <p:spPr>
          <a:xfrm>
            <a:off x="7329267" y="2486977"/>
            <a:ext cx="0" cy="3731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B99CC8C-6B9A-4BF8-ADBB-472756BA8196}"/>
              </a:ext>
            </a:extLst>
          </p:cNvPr>
          <p:cNvGrpSpPr/>
          <p:nvPr/>
        </p:nvGrpSpPr>
        <p:grpSpPr>
          <a:xfrm>
            <a:off x="990600" y="477759"/>
            <a:ext cx="10515600" cy="1365329"/>
            <a:chOff x="990600" y="477759"/>
            <a:chExt cx="10515600" cy="13653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D024B11-FD90-0D48-BAEA-6E84F48D8099}"/>
                    </a:ext>
                  </a:extLst>
                </p:cNvPr>
                <p:cNvSpPr/>
                <p:nvPr/>
              </p:nvSpPr>
              <p:spPr>
                <a:xfrm>
                  <a:off x="4646612" y="477759"/>
                  <a:ext cx="56560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Cordia New" panose="020B0304020202020204" pitchFamily="34" charset="-34"/>
                    <a:cs typeface="Cordia New" panose="020B0304020202020204" pitchFamily="34" charset="-34"/>
                  </a:endParaRPr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D024B11-FD90-0D48-BAEA-6E84F48D80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612" y="477759"/>
                  <a:ext cx="565604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8602B67-4E3C-1042-AF31-8BC45981E028}"/>
                    </a:ext>
                  </a:extLst>
                </p:cNvPr>
                <p:cNvSpPr/>
                <p:nvPr/>
              </p:nvSpPr>
              <p:spPr>
                <a:xfrm>
                  <a:off x="7042329" y="477759"/>
                  <a:ext cx="57387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Cordia New" panose="020B0304020202020204" pitchFamily="34" charset="-34"/>
                    <a:cs typeface="Cordia New" panose="020B0304020202020204" pitchFamily="34" charset="-34"/>
                  </a:endParaRPr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8602B67-4E3C-1042-AF31-8BC45981E0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329" y="477759"/>
                  <a:ext cx="573875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C20B6A-BF2D-4444-9F9C-11C9089A7A8E}"/>
                    </a:ext>
                  </a:extLst>
                </p:cNvPr>
                <p:cNvSpPr/>
                <p:nvPr/>
              </p:nvSpPr>
              <p:spPr>
                <a:xfrm>
                  <a:off x="9536937" y="477759"/>
                  <a:ext cx="57387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Cordia New" panose="020B0304020202020204" pitchFamily="34" charset="-34"/>
                    <a:cs typeface="Cordia New" panose="020B0304020202020204" pitchFamily="34" charset="-34"/>
                  </a:endParaRPr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C20B6A-BF2D-4444-9F9C-11C9089A7A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6937" y="477759"/>
                  <a:ext cx="573875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B3B4A678-0142-674A-8663-554EB79C522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90600" y="517525"/>
                  <a:ext cx="10515600" cy="132556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sz="3200" b="1" dirty="0">
                      <a:latin typeface="Kohinoor Bangla" panose="02000000000000000000" pitchFamily="2" charset="77"/>
                      <a:cs typeface="Kohinoor Bangla" panose="02000000000000000000" pitchFamily="2" charset="77"/>
                    </a:rPr>
                    <a:t>EXAMPLE</a:t>
                  </a:r>
                  <a:r>
                    <a:rPr lang="en-US" b="1" dirty="0">
                      <a:latin typeface="Kohinoor Bangla" panose="02000000000000000000" pitchFamily="2" charset="77"/>
                      <a:cs typeface="Kohinoor Bangla" panose="02000000000000000000" pitchFamily="2" charset="77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800" dirty="0">
                      <a:latin typeface="Kohinoor Bangla" panose="02000000000000000000" pitchFamily="2" charset="77"/>
                      <a:cs typeface="Kohinoor Bangla" panose="02000000000000000000" pitchFamily="2" charset="77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B3B4A678-0142-674A-8663-554EB79C5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517525"/>
                  <a:ext cx="10515600" cy="1325563"/>
                </a:xfrm>
                <a:prstGeom prst="rect">
                  <a:avLst/>
                </a:prstGeom>
                <a:blipFill>
                  <a:blip r:embed="rId13"/>
                  <a:stretch>
                    <a:fillRect l="-1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EB191DA-63FC-44DB-8D5A-D2DFE8F22048}"/>
              </a:ext>
            </a:extLst>
          </p:cNvPr>
          <p:cNvSpPr txBox="1"/>
          <p:nvPr/>
        </p:nvSpPr>
        <p:spPr>
          <a:xfrm>
            <a:off x="8896067" y="2067501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Clauses</a:t>
            </a:r>
          </a:p>
        </p:txBody>
      </p:sp>
    </p:spTree>
    <p:extLst>
      <p:ext uri="{BB962C8B-B14F-4D97-AF65-F5344CB8AC3E}">
        <p14:creationId xmlns:p14="http://schemas.microsoft.com/office/powerpoint/2010/main" val="227831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F194529-AB63-E04B-B7C5-F10145F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br>
              <a:rPr lang="en-US" altLang="zh-CN" sz="2400" b="0" i="1" dirty="0">
                <a:latin typeface="Cordia New" panose="020B0304020202020204" pitchFamily="34" charset="-34"/>
                <a:ea typeface="Cambria Math" panose="02040503050406030204" pitchFamily="18" charset="0"/>
                <a:cs typeface="Cordia New" panose="020B0304020202020204" pitchFamily="34" charset="-34"/>
              </a:rPr>
            </a:b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Content Placeholder 4">
                <a:extLst>
                  <a:ext uri="{FF2B5EF4-FFF2-40B4-BE49-F238E27FC236}">
                    <a16:creationId xmlns:a16="http://schemas.microsoft.com/office/drawing/2014/main" id="{92E05328-1F9C-BA45-9EF3-D54F65D8E35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8828051"/>
                  </p:ext>
                </p:extLst>
              </p:nvPr>
            </p:nvGraphicFramePr>
            <p:xfrm>
              <a:off x="838200" y="1347963"/>
              <a:ext cx="10515600" cy="5364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326548591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3547526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64598693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31515250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835507791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89444193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41342947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4096537181"/>
                        </a:ext>
                      </a:extLst>
                    </a:gridCol>
                  </a:tblGrid>
                  <a:tr h="31839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0826481"/>
                      </a:ext>
                    </a:extLst>
                  </a:tr>
                  <a:tr h="3183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32787"/>
                      </a:ext>
                    </a:extLst>
                  </a:tr>
                  <a:tr h="3183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4873918"/>
                      </a:ext>
                    </a:extLst>
                  </a:tr>
                  <a:tr h="3183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6849752"/>
                      </a:ext>
                    </a:extLst>
                  </a:tr>
                  <a:tr h="3183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99052"/>
                      </a:ext>
                    </a:extLst>
                  </a:tr>
                  <a:tr h="3183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5945705"/>
                      </a:ext>
                    </a:extLst>
                  </a:tr>
                  <a:tr h="3183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9434031"/>
                      </a:ext>
                    </a:extLst>
                  </a:tr>
                  <a:tr h="3183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740352"/>
                      </a:ext>
                    </a:extLst>
                  </a:tr>
                  <a:tr h="3183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7421378"/>
                      </a:ext>
                    </a:extLst>
                  </a:tr>
                  <a:tr h="31839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605533"/>
                      </a:ext>
                    </a:extLst>
                  </a:tr>
                  <a:tr h="31839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8043947"/>
                      </a:ext>
                    </a:extLst>
                  </a:tr>
                  <a:tr h="31839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4964626"/>
                      </a:ext>
                    </a:extLst>
                  </a:tr>
                  <a:tr h="31839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799494"/>
                      </a:ext>
                    </a:extLst>
                  </a:tr>
                  <a:tr h="31839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809116"/>
                      </a:ext>
                    </a:extLst>
                  </a:tr>
                  <a:tr h="31839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8482528"/>
                      </a:ext>
                    </a:extLst>
                  </a:tr>
                  <a:tr h="31839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174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Content Placeholder 4">
                <a:extLst>
                  <a:ext uri="{FF2B5EF4-FFF2-40B4-BE49-F238E27FC236}">
                    <a16:creationId xmlns:a16="http://schemas.microsoft.com/office/drawing/2014/main" id="{92E05328-1F9C-BA45-9EF3-D54F65D8E35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8828051"/>
                  </p:ext>
                </p:extLst>
              </p:nvPr>
            </p:nvGraphicFramePr>
            <p:xfrm>
              <a:off x="838200" y="1347963"/>
              <a:ext cx="10515600" cy="5364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326548591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3547526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64598693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31515250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835507791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89444193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41342947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409653718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r="-599074" b="-15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930" r="-501860" b="-15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537" r="-399537" b="-15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537" r="-299537" b="-15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99537" r="-199537" b="-15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2326" r="-100465" b="-15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99074" b="-15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082648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100000" r="-699074" b="-1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00000" r="-599074" b="-1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930" t="-100000" r="-501860" b="-1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537" t="-100000" r="-399537" b="-1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537" t="-100000" r="-299537" b="-1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99537" t="-100000" r="-199537" b="-1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2326" t="-100000" r="-100465" b="-1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99074" t="-100000" b="-14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33278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200000" r="-699074" b="-13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200000" r="-599074" b="-13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930" t="-200000" r="-501860" b="-13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537" t="-200000" r="-399537" b="-13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537" t="-200000" r="-299537" b="-13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99537" t="-200000" r="-199537" b="-13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2326" t="-200000" r="-100465" b="-13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99074" t="-200000" b="-13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87391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300000" r="-699074" b="-1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300000" r="-599074" b="-1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930" t="-300000" r="-501860" b="-1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537" t="-300000" r="-399537" b="-1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537" t="-300000" r="-299537" b="-1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99537" t="-300000" r="-199537" b="-1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2326" t="-300000" r="-100465" b="-1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99074" t="-300000" b="-12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684975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400000" r="-699074" b="-1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400000" r="-599074" b="-1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930" t="-400000" r="-501860" b="-1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537" t="-400000" r="-399537" b="-1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537" t="-400000" r="-299537" b="-1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99537" t="-400000" r="-199537" b="-1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2326" t="-400000" r="-100465" b="-1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99074" t="-400000" b="-11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9905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500000" r="-699074" b="-10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500000" r="-599074" b="-10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930" t="-500000" r="-501860" b="-10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537" t="-500000" r="-399537" b="-10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537" t="-500000" r="-299537" b="-10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99537" t="-500000" r="-199537" b="-10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2326" t="-500000" r="-100465" b="-10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99074" t="-500000" b="-10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594570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600000" r="-699074" b="-9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600000" r="-599074" b="-9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930" t="-600000" r="-501860" b="-9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537" t="-600000" r="-399537" b="-9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537" t="-600000" r="-299537" b="-9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99537" t="-600000" r="-199537" b="-9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2326" t="-600000" r="-100465" b="-9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99074" t="-600000" b="-9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94340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687500" r="-699074" b="-7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687500" r="-599074" b="-7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930" t="-687500" r="-501860" b="-7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537" t="-687500" r="-399537" b="-7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537" t="-687500" r="-299537" b="-7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99537" t="-687500" r="-199537" b="-7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2326" t="-687500" r="-100465" b="-7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99074" t="-687500" b="-7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74035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801818" r="-699074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801818" r="-599074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930" t="-801818" r="-50186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537" t="-801818" r="-399537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537" t="-801818" r="-299537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99537" t="-801818" r="-199537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2326" t="-801818" r="-100465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99074" t="-801818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742137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901818" r="-599074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930" t="-901818" r="-50186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537" t="-901818" r="-399537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537" t="-901818" r="-299537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99537" t="-901818" r="-199537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2326" t="-901818" r="-10046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99074" t="-901818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60553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001818" r="-599074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930" t="-1001818" r="-50186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537" t="-1001818" r="-39953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537" t="-1001818" r="-29953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99537" t="-1001818" r="-19953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2326" t="-1001818" r="-10046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99074" t="-1001818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804394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101818" r="-5990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930" t="-1101818" r="-50186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537" t="-1101818" r="-399537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537" t="-1101818" r="-299537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99537" t="-1101818" r="-199537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2326" t="-1101818" r="-10046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99074" t="-1101818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496462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201818" r="-5990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930" t="-1201818" r="-50186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537" t="-1201818" r="-39953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537" t="-1201818" r="-29953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99537" t="-1201818" r="-19953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2326" t="-1201818" r="-10046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99074" t="-120181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67994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301818" r="-59907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930" t="-1301818" r="-50186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537" t="-1301818" r="-39953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537" t="-1301818" r="-29953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99537" t="-1301818" r="-19953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2326" t="-1301818" r="-10046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99074" t="-130181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809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401818" r="-59907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930" t="-1401818" r="-50186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537" t="-1401818" r="-39953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537" t="-1401818" r="-29953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99537" t="-1401818" r="-19953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2326" t="-1401818" r="-10046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99074" t="-140181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848252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501818" r="-599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930" t="-1501818" r="-50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99537" t="-1501818" r="-399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537" t="-1501818" r="-299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99537" t="-1501818" r="-199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2326" t="-1501818" r="-1004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99074" t="-15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8174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EA04ED-EB30-5545-A2B9-22AEE722E69D}"/>
              </a:ext>
            </a:extLst>
          </p:cNvPr>
          <p:cNvSpPr txBox="1"/>
          <p:nvPr/>
        </p:nvSpPr>
        <p:spPr>
          <a:xfrm>
            <a:off x="4311681" y="90915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Variables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0214B0-D1FD-BF4A-8AD3-CE15CD96F1E8}"/>
              </a:ext>
            </a:extLst>
          </p:cNvPr>
          <p:cNvCxnSpPr>
            <a:cxnSpLocks/>
          </p:cNvCxnSpPr>
          <p:nvPr/>
        </p:nvCxnSpPr>
        <p:spPr>
          <a:xfrm>
            <a:off x="7361351" y="1151186"/>
            <a:ext cx="0" cy="55612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94138-948A-4FF9-BD0A-B45C486626FA}"/>
              </a:ext>
            </a:extLst>
          </p:cNvPr>
          <p:cNvGrpSpPr/>
          <p:nvPr/>
        </p:nvGrpSpPr>
        <p:grpSpPr>
          <a:xfrm>
            <a:off x="838200" y="0"/>
            <a:ext cx="10515600" cy="1325563"/>
            <a:chOff x="838200" y="0"/>
            <a:chExt cx="10515600" cy="13255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itle 1">
                  <a:extLst>
                    <a:ext uri="{FF2B5EF4-FFF2-40B4-BE49-F238E27FC236}">
                      <a16:creationId xmlns:a16="http://schemas.microsoft.com/office/drawing/2014/main" id="{2C46DE88-8E80-4D4F-99F6-B70BD3F84EB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38200" y="0"/>
                  <a:ext cx="10515600" cy="132556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126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399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  <m:t>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br>
                    <a:rPr lang="en-US" altLang="zh-CN" sz="2400" i="1" dirty="0">
                      <a:latin typeface="Cordia New" panose="020B0304020202020204" pitchFamily="34" charset="-34"/>
                      <a:ea typeface="Cambria Math" panose="02040503050406030204" pitchFamily="18" charset="0"/>
                      <a:cs typeface="Cordia New" panose="020B0304020202020204" pitchFamily="34" charset="-34"/>
                    </a:rPr>
                  </a:br>
                  <a:endPara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endParaRPr>
                </a:p>
              </p:txBody>
            </p:sp>
          </mc:Choice>
          <mc:Fallback xmlns="">
            <p:sp>
              <p:nvSpPr>
                <p:cNvPr id="31" name="Title 1">
                  <a:extLst>
                    <a:ext uri="{FF2B5EF4-FFF2-40B4-BE49-F238E27FC236}">
                      <a16:creationId xmlns:a16="http://schemas.microsoft.com/office/drawing/2014/main" id="{2C46DE88-8E80-4D4F-99F6-B70BD3F84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0"/>
                  <a:ext cx="10515600" cy="13255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46FAED6-8F71-2A42-89A5-010D4D11B60C}"/>
                    </a:ext>
                  </a:extLst>
                </p:cNvPr>
                <p:cNvSpPr/>
                <p:nvPr/>
              </p:nvSpPr>
              <p:spPr>
                <a:xfrm>
                  <a:off x="3976994" y="54488"/>
                  <a:ext cx="5098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endParaRP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46FAED6-8F71-2A42-89A5-010D4D11B6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6994" y="54488"/>
                  <a:ext cx="50982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B6F1A5E-AB5B-0A4F-B282-7005F5E3992B}"/>
                    </a:ext>
                  </a:extLst>
                </p:cNvPr>
                <p:cNvSpPr/>
                <p:nvPr/>
              </p:nvSpPr>
              <p:spPr>
                <a:xfrm>
                  <a:off x="6096000" y="54488"/>
                  <a:ext cx="51693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B6F1A5E-AB5B-0A4F-B282-7005F5E399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4488"/>
                  <a:ext cx="516936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D1B9F4A1-9319-1F42-9DA2-71D9F2F7EDF7}"/>
                    </a:ext>
                  </a:extLst>
                </p:cNvPr>
                <p:cNvSpPr/>
                <p:nvPr/>
              </p:nvSpPr>
              <p:spPr>
                <a:xfrm>
                  <a:off x="8220328" y="54488"/>
                  <a:ext cx="51693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endParaRP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D1B9F4A1-9319-1F42-9DA2-71D9F2F7ED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0328" y="54488"/>
                  <a:ext cx="516936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1E21BB0-F7D7-C148-B8BC-32CCA75D90D5}"/>
              </a:ext>
            </a:extLst>
          </p:cNvPr>
          <p:cNvSpPr txBox="1"/>
          <p:nvPr/>
        </p:nvSpPr>
        <p:spPr>
          <a:xfrm>
            <a:off x="3924886" y="593720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0E79D6-D19E-9B4A-8AF3-5903F533AAA9}"/>
              </a:ext>
            </a:extLst>
          </p:cNvPr>
          <p:cNvCxnSpPr>
            <a:cxnSpLocks/>
          </p:cNvCxnSpPr>
          <p:nvPr/>
        </p:nvCxnSpPr>
        <p:spPr>
          <a:xfrm>
            <a:off x="978568" y="4343400"/>
            <a:ext cx="10375232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E0F635-4A7C-EF44-9D4C-0B5C0D070C29}"/>
              </a:ext>
            </a:extLst>
          </p:cNvPr>
          <p:cNvCxnSpPr>
            <a:cxnSpLocks/>
          </p:cNvCxnSpPr>
          <p:nvPr/>
        </p:nvCxnSpPr>
        <p:spPr>
          <a:xfrm>
            <a:off x="978568" y="6385505"/>
            <a:ext cx="10375232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595DA2-29BC-4456-9E82-F87D788DECCB}"/>
              </a:ext>
            </a:extLst>
          </p:cNvPr>
          <p:cNvSpPr txBox="1"/>
          <p:nvPr/>
        </p:nvSpPr>
        <p:spPr>
          <a:xfrm>
            <a:off x="8923616" y="909154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Clauses</a:t>
            </a:r>
          </a:p>
        </p:txBody>
      </p:sp>
    </p:spTree>
    <p:extLst>
      <p:ext uri="{BB962C8B-B14F-4D97-AF65-F5344CB8AC3E}">
        <p14:creationId xmlns:p14="http://schemas.microsoft.com/office/powerpoint/2010/main" val="229664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0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11634B-1324-4647-B4FC-EA97C0E3FB68}"/>
              </a:ext>
            </a:extLst>
          </p:cNvPr>
          <p:cNvSpPr txBox="1"/>
          <p:nvPr/>
        </p:nvSpPr>
        <p:spPr>
          <a:xfrm>
            <a:off x="818447" y="522628"/>
            <a:ext cx="7500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Each row is one of the numbers in subset sum instance created by the reduction: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D325DB-4046-CD4D-BD04-E0AA0A60506C}"/>
              </a:ext>
            </a:extLst>
          </p:cNvPr>
          <p:cNvCxnSpPr/>
          <p:nvPr/>
        </p:nvCxnSpPr>
        <p:spPr>
          <a:xfrm>
            <a:off x="4664581" y="1842655"/>
            <a:ext cx="0" cy="4059381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524465-5F53-F549-87B0-9E87E1A1729A}"/>
              </a:ext>
            </a:extLst>
          </p:cNvPr>
          <p:cNvCxnSpPr>
            <a:cxnSpLocks/>
          </p:cNvCxnSpPr>
          <p:nvPr/>
        </p:nvCxnSpPr>
        <p:spPr>
          <a:xfrm>
            <a:off x="2163993" y="3806457"/>
            <a:ext cx="56352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03A5DC91-747E-6F40-BB49-11209C857B45}"/>
              </a:ext>
            </a:extLst>
          </p:cNvPr>
          <p:cNvSpPr/>
          <p:nvPr/>
        </p:nvSpPr>
        <p:spPr>
          <a:xfrm>
            <a:off x="1523463" y="1587475"/>
            <a:ext cx="343892" cy="2112655"/>
          </a:xfrm>
          <a:prstGeom prst="leftBrace">
            <a:avLst>
              <a:gd name="adj1" fmla="val 4974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54AB96-5CA2-374A-B7A8-51A1D06D16DE}"/>
                  </a:ext>
                </a:extLst>
              </p:cNvPr>
              <p:cNvSpPr txBox="1"/>
              <p:nvPr/>
            </p:nvSpPr>
            <p:spPr>
              <a:xfrm>
                <a:off x="1073808" y="2455500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54AB96-5CA2-374A-B7A8-51A1D06D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08" y="2455500"/>
                <a:ext cx="43518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3FF697-3314-124E-84DF-0F8ADEBB8C88}"/>
                  </a:ext>
                </a:extLst>
              </p:cNvPr>
              <p:cNvSpPr txBox="1"/>
              <p:nvPr/>
            </p:nvSpPr>
            <p:spPr>
              <a:xfrm>
                <a:off x="785569" y="4791074"/>
                <a:ext cx="686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3FF697-3314-124E-84DF-0F8ADEBB8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69" y="4791074"/>
                <a:ext cx="6868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0BBF49E-B5A6-4048-B5AA-D0210B7FF96F}"/>
              </a:ext>
            </a:extLst>
          </p:cNvPr>
          <p:cNvSpPr txBox="1"/>
          <p:nvPr/>
        </p:nvSpPr>
        <p:spPr>
          <a:xfrm>
            <a:off x="2707699" y="951808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1AF2A4D-8E1A-E44C-B886-1CCE5401B4B7}"/>
                  </a:ext>
                </a:extLst>
              </p:cNvPr>
              <p:cNvSpPr txBox="1"/>
              <p:nvPr/>
            </p:nvSpPr>
            <p:spPr>
              <a:xfrm>
                <a:off x="4800986" y="1966536"/>
                <a:ext cx="3046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0 1 0 0 1 0 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 0 1 0 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1AF2A4D-8E1A-E44C-B886-1CCE5401B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986" y="1966536"/>
                <a:ext cx="30460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ine Callout 1 43">
            <a:extLst>
              <a:ext uri="{FF2B5EF4-FFF2-40B4-BE49-F238E27FC236}">
                <a16:creationId xmlns:a16="http://schemas.microsoft.com/office/drawing/2014/main" id="{BEE5B0AD-0887-AA49-B647-C1C9AC873304}"/>
              </a:ext>
            </a:extLst>
          </p:cNvPr>
          <p:cNvSpPr/>
          <p:nvPr/>
        </p:nvSpPr>
        <p:spPr>
          <a:xfrm>
            <a:off x="8434189" y="1324777"/>
            <a:ext cx="2837059" cy="428425"/>
          </a:xfrm>
          <a:prstGeom prst="borderCallout1">
            <a:avLst>
              <a:gd name="adj1" fmla="val 39297"/>
              <a:gd name="adj2" fmla="val -772"/>
              <a:gd name="adj3" fmla="val 84901"/>
              <a:gd name="adj4" fmla="val -19822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0985DE3-EEF3-CF4B-B04D-3AEA26913C5F}"/>
                  </a:ext>
                </a:extLst>
              </p:cNvPr>
              <p:cNvSpPr txBox="1"/>
              <p:nvPr/>
            </p:nvSpPr>
            <p:spPr>
              <a:xfrm>
                <a:off x="8503461" y="1295400"/>
                <a:ext cx="2837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1s for clauses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0985DE3-EEF3-CF4B-B04D-3AEA26913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461" y="1295400"/>
                <a:ext cx="2837059" cy="461665"/>
              </a:xfrm>
              <a:prstGeom prst="rect">
                <a:avLst/>
              </a:prstGeom>
              <a:blipFill>
                <a:blip r:embed="rId9"/>
                <a:stretch>
                  <a:fillRect l="-3441" t="-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4">
                <a:extLst>
                  <a:ext uri="{FF2B5EF4-FFF2-40B4-BE49-F238E27FC236}">
                    <a16:creationId xmlns:a16="http://schemas.microsoft.com/office/drawing/2014/main" id="{DDAFB4AB-7AD9-4430-AFE7-18DE205A477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75197025"/>
                  </p:ext>
                </p:extLst>
              </p:nvPr>
            </p:nvGraphicFramePr>
            <p:xfrm>
              <a:off x="2129271" y="1496683"/>
              <a:ext cx="2194560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326548591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3547526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64598693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315152505"/>
                        </a:ext>
                      </a:extLst>
                    </a:gridCol>
                  </a:tblGrid>
                  <a:tr h="318390">
                    <a:tc>
                      <a:txBody>
                        <a:bodyPr/>
                        <a:lstStyle/>
                        <a:p>
                          <a:pPr marL="0" marR="0" lvl="0" indent="0" algn="ctr" defTabSz="91412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12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0826481"/>
                      </a:ext>
                    </a:extLst>
                  </a:tr>
                  <a:tr h="3183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32787"/>
                      </a:ext>
                    </a:extLst>
                  </a:tr>
                  <a:tr h="3183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4873918"/>
                      </a:ext>
                    </a:extLst>
                  </a:tr>
                  <a:tr h="3183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6849752"/>
                      </a:ext>
                    </a:extLst>
                  </a:tr>
                  <a:tr h="31839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990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4">
                <a:extLst>
                  <a:ext uri="{FF2B5EF4-FFF2-40B4-BE49-F238E27FC236}">
                    <a16:creationId xmlns:a16="http://schemas.microsoft.com/office/drawing/2014/main" id="{DDAFB4AB-7AD9-4430-AFE7-18DE205A477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75197025"/>
                  </p:ext>
                </p:extLst>
              </p:nvPr>
            </p:nvGraphicFramePr>
            <p:xfrm>
              <a:off x="2129271" y="1496683"/>
              <a:ext cx="2194560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326548591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3547526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64598693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31515250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r="-301111" b="-4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98901" r="-197802" b="-4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1111" r="-100000" b="-4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301111" b="-4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082648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t="-100000" r="-301111" b="-3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98901" t="-100000" r="-197802" b="-3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1111" t="-100000" r="-100000" b="-3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301111" t="-100000" b="-3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3327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t="-197368" r="-301111" b="-1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98901" t="-197368" r="-197802" b="-1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1111" t="-197368" r="-100000" b="-1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301111" t="-197368" b="-197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8739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t="-301333" r="-30111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68497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Cordia New" panose="020B0304020202020204" pitchFamily="34" charset="-34"/>
                            <a:cs typeface="Cordia New" panose="020B0304020202020204" pitchFamily="34" charset="-34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990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Left Brace 31">
            <a:extLst>
              <a:ext uri="{FF2B5EF4-FFF2-40B4-BE49-F238E27FC236}">
                <a16:creationId xmlns:a16="http://schemas.microsoft.com/office/drawing/2014/main" id="{5B57B4F9-7728-4C04-9E24-20DB6DA5D1C1}"/>
              </a:ext>
            </a:extLst>
          </p:cNvPr>
          <p:cNvSpPr/>
          <p:nvPr/>
        </p:nvSpPr>
        <p:spPr>
          <a:xfrm>
            <a:off x="1523463" y="3965580"/>
            <a:ext cx="343892" cy="2112655"/>
          </a:xfrm>
          <a:prstGeom prst="leftBrace">
            <a:avLst>
              <a:gd name="adj1" fmla="val 4974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E9CA6F-6C08-4C4F-8749-FAD1EA6CF2CC}"/>
              </a:ext>
            </a:extLst>
          </p:cNvPr>
          <p:cNvSpPr txBox="1"/>
          <p:nvPr/>
        </p:nvSpPr>
        <p:spPr>
          <a:xfrm>
            <a:off x="5783877" y="951808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Clauses</a:t>
            </a:r>
          </a:p>
        </p:txBody>
      </p:sp>
    </p:spTree>
    <p:extLst>
      <p:ext uri="{BB962C8B-B14F-4D97-AF65-F5344CB8AC3E}">
        <p14:creationId xmlns:p14="http://schemas.microsoft.com/office/powerpoint/2010/main" val="13298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PROOF OF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satisfiable.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be a satisfying assignment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Pick the numbers corresponding to the true literals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 the variable columns, we have picked one 1 per column, so the target is met.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 any clause column, we have picked at least one 1 from the upper half but may have picked up to three 1s (if all 3 literals in the clause are true).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Can get to the target of 4 by picking one or both numbers from lower half that have non-zero entries for that column.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So, we have created a YES instance of subset sum!</a:t>
                </a:r>
                <a:b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</a:br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54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9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CONVERSELY…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we have created a YES instance of subset-sum, look at the subset of numbers that add up to the target.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For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this subset must have exactly one of the two numbers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 Treat the literal corresponding to the chosen number as TRUE.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Then in each clause column, the chosen numbers (true literals) must contribute at least 1, otherwise we couldn’t get to the target of 4 or these columns.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Thus, the assignment we have constructed is a satisfying assignment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𝜑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𝜑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must be a YES instance of 3-SAT.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54" t="-252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WRAPPING 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Clearly this reduction works in polynomial time, since the table representing all the digits of all the numbers is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and each of its entries can be filled in constant time. </a:t>
                </a: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Thus, we have shown that subset sum is NP-complete. </a:t>
                </a: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This is just the tip of the iceberg. There are literally thousands of problems that have been shown NP-complete by constructing such reductions, some even more complicated than this one!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1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nn596 1">
      <a:dk1>
        <a:srgbClr val="E6E5E5"/>
      </a:dk1>
      <a:lt1>
        <a:srgbClr val="FEFFFF"/>
      </a:lt1>
      <a:dk2>
        <a:srgbClr val="E6E5E5"/>
      </a:dk2>
      <a:lt2>
        <a:srgbClr val="FFFFFF"/>
      </a:lt2>
      <a:accent1>
        <a:srgbClr val="1D9A78"/>
      </a:accent1>
      <a:accent2>
        <a:srgbClr val="092820"/>
      </a:accent2>
      <a:accent3>
        <a:srgbClr val="E4115E"/>
      </a:accent3>
      <a:accent4>
        <a:srgbClr val="0078CF"/>
      </a:accent4>
      <a:accent5>
        <a:srgbClr val="DE3319"/>
      </a:accent5>
      <a:accent6>
        <a:srgbClr val="8E62A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2283</TotalTime>
  <Words>681</Words>
  <Application>Microsoft Macintosh PowerPoint</Application>
  <PresentationFormat>Custom</PresentationFormat>
  <Paragraphs>255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Corbel</vt:lpstr>
      <vt:lpstr>Cordia New</vt:lpstr>
      <vt:lpstr>Kohinoor Bangla</vt:lpstr>
      <vt:lpstr>Kohinoor Devanagari</vt:lpstr>
      <vt:lpstr>Office Theme</vt:lpstr>
      <vt:lpstr>CIT 596 MODULE 14.3</vt:lpstr>
      <vt:lpstr>SUBSET-SUM</vt:lpstr>
      <vt:lpstr> </vt:lpstr>
      <vt:lpstr> </vt:lpstr>
      <vt:lpstr>PowerPoint Presentation</vt:lpstr>
      <vt:lpstr>PROOF OF CORRECTNESS</vt:lpstr>
      <vt:lpstr>CONVERSELY…</vt:lpstr>
      <vt:lpstr>WRAPPING UP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596</dc:title>
  <dc:creator>Anna Chun Leach</dc:creator>
  <cp:lastModifiedBy>Sampath Kannan</cp:lastModifiedBy>
  <cp:revision>164</cp:revision>
  <cp:lastPrinted>2019-03-11T18:22:43Z</cp:lastPrinted>
  <dcterms:created xsi:type="dcterms:W3CDTF">2019-03-06T22:16:45Z</dcterms:created>
  <dcterms:modified xsi:type="dcterms:W3CDTF">2019-05-03T15:16:28Z</dcterms:modified>
</cp:coreProperties>
</file>