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1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4B0303-1952-415C-AC00-1652664C3240}" type="datetimeFigureOut">
              <a:rPr lang="hr-HR" smtClean="0"/>
              <a:t>10.5.2016.</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62148D84-39CC-4408-BD34-E41E4D017454}" type="slidenum">
              <a:rPr lang="hr-HR" smtClean="0"/>
              <a:t>‹#›</a:t>
            </a:fld>
            <a:endParaRPr lang="hr-HR"/>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4B0303-1952-415C-AC00-1652664C3240}" type="datetimeFigureOut">
              <a:rPr lang="hr-HR" smtClean="0"/>
              <a:t>10.5.2016.</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62148D84-39CC-4408-BD34-E41E4D017454}" type="slidenum">
              <a:rPr lang="hr-HR" smtClean="0"/>
              <a:t>‹#›</a:t>
            </a:fld>
            <a:endParaRPr lang="hr-H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4B0303-1952-415C-AC00-1652664C3240}" type="datetimeFigureOut">
              <a:rPr lang="hr-HR" smtClean="0"/>
              <a:t>10.5.2016.</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62148D84-39CC-4408-BD34-E41E4D017454}" type="slidenum">
              <a:rPr lang="hr-HR" smtClean="0"/>
              <a:t>‹#›</a:t>
            </a:fld>
            <a:endParaRPr lang="hr-H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4B0303-1952-415C-AC00-1652664C3240}" type="datetimeFigureOut">
              <a:rPr lang="hr-HR" smtClean="0"/>
              <a:t>10.5.2016.</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62148D84-39CC-4408-BD34-E41E4D017454}" type="slidenum">
              <a:rPr lang="hr-HR" smtClean="0"/>
              <a:t>‹#›</a:t>
            </a:fld>
            <a:endParaRPr lang="hr-H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4B0303-1952-415C-AC00-1652664C3240}" type="datetimeFigureOut">
              <a:rPr lang="hr-HR" smtClean="0"/>
              <a:t>10.5.2016.</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62148D84-39CC-4408-BD34-E41E4D017454}" type="slidenum">
              <a:rPr lang="hr-HR" smtClean="0"/>
              <a:t>‹#›</a:t>
            </a:fld>
            <a:endParaRPr lang="hr-HR"/>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4B0303-1952-415C-AC00-1652664C3240}" type="datetimeFigureOut">
              <a:rPr lang="hr-HR" smtClean="0"/>
              <a:t>10.5.2016.</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62148D84-39CC-4408-BD34-E41E4D017454}" type="slidenum">
              <a:rPr lang="hr-HR" smtClean="0"/>
              <a:t>‹#›</a:t>
            </a:fld>
            <a:endParaRPr lang="hr-H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4B0303-1952-415C-AC00-1652664C3240}" type="datetimeFigureOut">
              <a:rPr lang="hr-HR" smtClean="0"/>
              <a:t>10.5.2016.</a:t>
            </a:fld>
            <a:endParaRPr lang="hr-HR"/>
          </a:p>
        </p:txBody>
      </p:sp>
      <p:sp>
        <p:nvSpPr>
          <p:cNvPr id="8" name="Footer Placeholder 7"/>
          <p:cNvSpPr>
            <a:spLocks noGrp="1"/>
          </p:cNvSpPr>
          <p:nvPr>
            <p:ph type="ftr" sz="quarter" idx="11"/>
          </p:nvPr>
        </p:nvSpPr>
        <p:spPr/>
        <p:txBody>
          <a:bodyPr/>
          <a:lstStyle/>
          <a:p>
            <a:endParaRPr lang="hr-HR"/>
          </a:p>
        </p:txBody>
      </p:sp>
      <p:sp>
        <p:nvSpPr>
          <p:cNvPr id="9" name="Slide Number Placeholder 8"/>
          <p:cNvSpPr>
            <a:spLocks noGrp="1"/>
          </p:cNvSpPr>
          <p:nvPr>
            <p:ph type="sldNum" sz="quarter" idx="12"/>
          </p:nvPr>
        </p:nvSpPr>
        <p:spPr/>
        <p:txBody>
          <a:bodyPr/>
          <a:lstStyle/>
          <a:p>
            <a:fld id="{62148D84-39CC-4408-BD34-E41E4D017454}" type="slidenum">
              <a:rPr lang="hr-HR" smtClean="0"/>
              <a:t>‹#›</a:t>
            </a:fld>
            <a:endParaRPr lang="hr-HR"/>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4B0303-1952-415C-AC00-1652664C3240}" type="datetimeFigureOut">
              <a:rPr lang="hr-HR" smtClean="0"/>
              <a:t>10.5.2016.</a:t>
            </a:fld>
            <a:endParaRPr lang="hr-HR"/>
          </a:p>
        </p:txBody>
      </p:sp>
      <p:sp>
        <p:nvSpPr>
          <p:cNvPr id="4" name="Footer Placeholder 3"/>
          <p:cNvSpPr>
            <a:spLocks noGrp="1"/>
          </p:cNvSpPr>
          <p:nvPr>
            <p:ph type="ftr" sz="quarter" idx="11"/>
          </p:nvPr>
        </p:nvSpPr>
        <p:spPr/>
        <p:txBody>
          <a:bodyPr/>
          <a:lstStyle/>
          <a:p>
            <a:endParaRPr lang="hr-HR"/>
          </a:p>
        </p:txBody>
      </p:sp>
      <p:sp>
        <p:nvSpPr>
          <p:cNvPr id="5" name="Slide Number Placeholder 4"/>
          <p:cNvSpPr>
            <a:spLocks noGrp="1"/>
          </p:cNvSpPr>
          <p:nvPr>
            <p:ph type="sldNum" sz="quarter" idx="12"/>
          </p:nvPr>
        </p:nvSpPr>
        <p:spPr/>
        <p:txBody>
          <a:bodyPr/>
          <a:lstStyle/>
          <a:p>
            <a:fld id="{62148D84-39CC-4408-BD34-E41E4D017454}" type="slidenum">
              <a:rPr lang="hr-HR" smtClean="0"/>
              <a:t>‹#›</a:t>
            </a:fld>
            <a:endParaRPr lang="hr-H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4B0303-1952-415C-AC00-1652664C3240}" type="datetimeFigureOut">
              <a:rPr lang="hr-HR" smtClean="0"/>
              <a:t>10.5.2016.</a:t>
            </a:fld>
            <a:endParaRPr lang="hr-HR"/>
          </a:p>
        </p:txBody>
      </p:sp>
      <p:sp>
        <p:nvSpPr>
          <p:cNvPr id="3" name="Footer Placeholder 2"/>
          <p:cNvSpPr>
            <a:spLocks noGrp="1"/>
          </p:cNvSpPr>
          <p:nvPr>
            <p:ph type="ftr" sz="quarter" idx="11"/>
          </p:nvPr>
        </p:nvSpPr>
        <p:spPr/>
        <p:txBody>
          <a:bodyPr/>
          <a:lstStyle/>
          <a:p>
            <a:endParaRPr lang="hr-HR"/>
          </a:p>
        </p:txBody>
      </p:sp>
      <p:sp>
        <p:nvSpPr>
          <p:cNvPr id="4" name="Slide Number Placeholder 3"/>
          <p:cNvSpPr>
            <a:spLocks noGrp="1"/>
          </p:cNvSpPr>
          <p:nvPr>
            <p:ph type="sldNum" sz="quarter" idx="12"/>
          </p:nvPr>
        </p:nvSpPr>
        <p:spPr/>
        <p:txBody>
          <a:bodyPr/>
          <a:lstStyle/>
          <a:p>
            <a:fld id="{62148D84-39CC-4408-BD34-E41E4D017454}" type="slidenum">
              <a:rPr lang="hr-HR" smtClean="0"/>
              <a:t>‹#›</a:t>
            </a:fld>
            <a:endParaRPr lang="hr-H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4B0303-1952-415C-AC00-1652664C3240}" type="datetimeFigureOut">
              <a:rPr lang="hr-HR" smtClean="0"/>
              <a:t>10.5.2016.</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62148D84-39CC-4408-BD34-E41E4D017454}" type="slidenum">
              <a:rPr lang="hr-HR" smtClean="0"/>
              <a:t>‹#›</a:t>
            </a:fld>
            <a:endParaRPr lang="hr-HR"/>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4B0303-1952-415C-AC00-1652664C3240}" type="datetimeFigureOut">
              <a:rPr lang="hr-HR" smtClean="0"/>
              <a:t>10.5.2016.</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62148D84-39CC-4408-BD34-E41E4D017454}" type="slidenum">
              <a:rPr lang="hr-HR" smtClean="0"/>
              <a:t>‹#›</a:t>
            </a:fld>
            <a:endParaRPr lang="hr-H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694B0303-1952-415C-AC00-1652664C3240}" type="datetimeFigureOut">
              <a:rPr lang="hr-HR" smtClean="0"/>
              <a:t>10.5.2016.</a:t>
            </a:fld>
            <a:endParaRPr lang="hr-HR"/>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hr-HR"/>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62148D84-39CC-4408-BD34-E41E4D017454}" type="slidenum">
              <a:rPr lang="hr-HR" smtClean="0"/>
              <a:t>‹#›</a:t>
            </a:fld>
            <a:endParaRPr lang="hr-HR"/>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553072"/>
            <a:ext cx="7543800" cy="1524000"/>
          </a:xfrm>
        </p:spPr>
        <p:txBody>
          <a:bodyPr/>
          <a:lstStyle/>
          <a:p>
            <a:r>
              <a:rPr lang="hr-HR" sz="5400" dirty="0" err="1" smtClean="0"/>
              <a:t>Image</a:t>
            </a:r>
            <a:r>
              <a:rPr lang="hr-HR" sz="5400" dirty="0" smtClean="0"/>
              <a:t> Album </a:t>
            </a:r>
            <a:r>
              <a:rPr lang="hr-HR" sz="5400" dirty="0" err="1" smtClean="0"/>
              <a:t>Application</a:t>
            </a:r>
            <a:endParaRPr lang="hr-HR" sz="5400" dirty="0"/>
          </a:p>
        </p:txBody>
      </p:sp>
      <p:sp>
        <p:nvSpPr>
          <p:cNvPr id="3" name="Subtitle 2"/>
          <p:cNvSpPr>
            <a:spLocks noGrp="1"/>
          </p:cNvSpPr>
          <p:nvPr>
            <p:ph type="subTitle" idx="1"/>
          </p:nvPr>
        </p:nvSpPr>
        <p:spPr>
          <a:xfrm>
            <a:off x="755576" y="4437112"/>
            <a:ext cx="6858000" cy="1728192"/>
          </a:xfrm>
        </p:spPr>
        <p:txBody>
          <a:bodyPr>
            <a:normAutofit/>
          </a:bodyPr>
          <a:lstStyle/>
          <a:p>
            <a:r>
              <a:rPr lang="es-ES" sz="1800" dirty="0"/>
              <a:t>Ante </a:t>
            </a:r>
            <a:r>
              <a:rPr lang="es-ES" sz="1800" dirty="0" err="1"/>
              <a:t>Hakstok</a:t>
            </a:r>
            <a:endParaRPr lang="es-ES" sz="1800" dirty="0"/>
          </a:p>
          <a:p>
            <a:r>
              <a:rPr lang="es-ES" sz="1800" dirty="0"/>
              <a:t>Antonio </a:t>
            </a:r>
            <a:r>
              <a:rPr lang="es-ES" sz="1800" dirty="0" err="1"/>
              <a:t>Labriola</a:t>
            </a:r>
            <a:endParaRPr lang="es-ES" sz="1800" dirty="0"/>
          </a:p>
          <a:p>
            <a:r>
              <a:rPr lang="es-ES" sz="1800" dirty="0" err="1"/>
              <a:t>Marko</a:t>
            </a:r>
            <a:r>
              <a:rPr lang="es-ES" sz="1800" dirty="0"/>
              <a:t> </a:t>
            </a:r>
            <a:r>
              <a:rPr lang="es-ES" sz="1800" dirty="0" err="1"/>
              <a:t>Pancirov</a:t>
            </a:r>
            <a:endParaRPr lang="es-ES" sz="1800" dirty="0"/>
          </a:p>
          <a:p>
            <a:r>
              <a:rPr lang="es-ES" sz="1800" dirty="0"/>
              <a:t>Ana </a:t>
            </a:r>
            <a:r>
              <a:rPr lang="es-ES" sz="1800" dirty="0" err="1"/>
              <a:t>Hakstok</a:t>
            </a:r>
            <a:endParaRPr lang="hr-HR" sz="1800" dirty="0"/>
          </a:p>
        </p:txBody>
      </p:sp>
    </p:spTree>
    <p:extLst>
      <p:ext uri="{BB962C8B-B14F-4D97-AF65-F5344CB8AC3E}">
        <p14:creationId xmlns:p14="http://schemas.microsoft.com/office/powerpoint/2010/main" val="573198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r-HR" sz="2400" dirty="0" err="1"/>
              <a:t>Class</a:t>
            </a:r>
            <a:r>
              <a:rPr lang="hr-HR" sz="2400" dirty="0"/>
              <a:t> </a:t>
            </a:r>
            <a:r>
              <a:rPr lang="hr-HR" sz="2400" dirty="0" err="1"/>
              <a:t>diagram</a:t>
            </a:r>
            <a:r>
              <a:rPr lang="hr-HR" sz="2400" dirty="0"/>
              <a:t> - </a:t>
            </a:r>
            <a:r>
              <a:rPr lang="hr-HR" sz="2400" dirty="0" err="1"/>
              <a:t>multiple</a:t>
            </a:r>
            <a:r>
              <a:rPr lang="hr-HR" sz="2400" dirty="0"/>
              <a:t> image </a:t>
            </a:r>
            <a:r>
              <a:rPr lang="hr-HR" sz="2400" dirty="0" err="1"/>
              <a:t>data</a:t>
            </a:r>
            <a:r>
              <a:rPr lang="hr-HR" sz="2400" dirty="0"/>
              <a:t> file </a:t>
            </a:r>
            <a:r>
              <a:rPr lang="hr-HR" sz="2400" dirty="0" err="1"/>
              <a:t>formats</a:t>
            </a:r>
            <a:endParaRPr lang="hr-HR" sz="24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95736" y="692696"/>
            <a:ext cx="5050967" cy="4925187"/>
          </a:xfrm>
        </p:spPr>
      </p:pic>
    </p:spTree>
    <p:extLst>
      <p:ext uri="{BB962C8B-B14F-4D97-AF65-F5344CB8AC3E}">
        <p14:creationId xmlns:p14="http://schemas.microsoft.com/office/powerpoint/2010/main" val="1816809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t>Classes</a:t>
            </a:r>
            <a:endParaRPr lang="hr-HR" dirty="0"/>
          </a:p>
        </p:txBody>
      </p:sp>
      <p:sp>
        <p:nvSpPr>
          <p:cNvPr id="3" name="Content Placeholder 2"/>
          <p:cNvSpPr>
            <a:spLocks noGrp="1"/>
          </p:cNvSpPr>
          <p:nvPr>
            <p:ph idx="1"/>
          </p:nvPr>
        </p:nvSpPr>
        <p:spPr/>
        <p:txBody>
          <a:bodyPr>
            <a:normAutofit lnSpcReduction="10000"/>
          </a:bodyPr>
          <a:lstStyle/>
          <a:p>
            <a:r>
              <a:rPr lang="en-US" dirty="0"/>
              <a:t>We have four classes each with a single responsibility in support of the Separation of Concerns principle. The focus is on low coupling and high cohesion</a:t>
            </a:r>
            <a:r>
              <a:rPr lang="en-US" dirty="0" smtClean="0"/>
              <a:t>.</a:t>
            </a:r>
            <a:endParaRPr lang="hr-HR" dirty="0" smtClean="0"/>
          </a:p>
          <a:p>
            <a:r>
              <a:rPr lang="hr-HR" dirty="0" smtClean="0"/>
              <a:t>We decided to refactor our Image Album Application in C# because C# offers better and more easier image processing abilities so we didn’t have to use any libraries like we had to use before in </a:t>
            </a:r>
            <a:r>
              <a:rPr lang="hr-HR" dirty="0" smtClean="0"/>
              <a:t>Java</a:t>
            </a:r>
            <a:r>
              <a:rPr lang="en-US" dirty="0" smtClean="0"/>
              <a:t>. Instead we used simple C# bitmap processing from the following project:</a:t>
            </a:r>
          </a:p>
          <a:p>
            <a:r>
              <a:rPr lang="hr-HR" dirty="0" smtClean="0"/>
              <a:t>http</a:t>
            </a:r>
            <a:r>
              <a:rPr lang="hr-HR" dirty="0"/>
              <a:t>://www.codeproject.com/Articles/33838/Image-Processing-using-C</a:t>
            </a:r>
            <a:endParaRPr lang="hr-HR" dirty="0"/>
          </a:p>
        </p:txBody>
      </p:sp>
    </p:spTree>
    <p:extLst>
      <p:ext uri="{BB962C8B-B14F-4D97-AF65-F5344CB8AC3E}">
        <p14:creationId xmlns:p14="http://schemas.microsoft.com/office/powerpoint/2010/main" val="3440857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Classes</a:t>
            </a:r>
            <a:r>
              <a:rPr lang="hr-HR" dirty="0" smtClean="0"/>
              <a:t> – </a:t>
            </a:r>
            <a:r>
              <a:rPr lang="hr-HR" dirty="0" err="1" smtClean="0"/>
              <a:t>cont</a:t>
            </a:r>
            <a:r>
              <a:rPr lang="hr-HR" dirty="0" smtClean="0"/>
              <a:t>.</a:t>
            </a:r>
            <a:endParaRPr lang="hr-HR" dirty="0"/>
          </a:p>
        </p:txBody>
      </p:sp>
      <p:sp>
        <p:nvSpPr>
          <p:cNvPr id="3" name="Content Placeholder 2"/>
          <p:cNvSpPr>
            <a:spLocks noGrp="1"/>
          </p:cNvSpPr>
          <p:nvPr>
            <p:ph idx="1"/>
          </p:nvPr>
        </p:nvSpPr>
        <p:spPr/>
        <p:txBody>
          <a:bodyPr>
            <a:normAutofit fontScale="62500" lnSpcReduction="20000"/>
          </a:bodyPr>
          <a:lstStyle/>
          <a:p>
            <a:r>
              <a:rPr lang="en-US" b="1" dirty="0"/>
              <a:t>Album</a:t>
            </a:r>
          </a:p>
          <a:p>
            <a:pPr lvl="1"/>
            <a:r>
              <a:rPr lang="en-US" dirty="0"/>
              <a:t>A collection of Image objects, can add and delete images from that collection. It aggregates Image objects.</a:t>
            </a:r>
          </a:p>
          <a:p>
            <a:r>
              <a:rPr lang="en-US" b="1" dirty="0"/>
              <a:t>Image</a:t>
            </a:r>
          </a:p>
          <a:p>
            <a:pPr lvl="1"/>
            <a:r>
              <a:rPr lang="en-US" dirty="0"/>
              <a:t>Represents the image. It is used to create image objects.</a:t>
            </a:r>
          </a:p>
          <a:p>
            <a:pPr lvl="1"/>
            <a:r>
              <a:rPr lang="en-US" dirty="0" smtClean="0"/>
              <a:t>stores </a:t>
            </a:r>
            <a:r>
              <a:rPr lang="en-US" dirty="0"/>
              <a:t>data about the image like its size, name, path and labels associated with it. It also has standard getters and setters for these fields.</a:t>
            </a:r>
          </a:p>
          <a:p>
            <a:r>
              <a:rPr lang="en-US" b="1" dirty="0" err="1"/>
              <a:t>ImageEditor</a:t>
            </a:r>
            <a:endParaRPr lang="en-US" b="1" dirty="0"/>
          </a:p>
          <a:p>
            <a:pPr lvl="1"/>
            <a:r>
              <a:rPr lang="en-US" dirty="0"/>
              <a:t>Editor class handles image manipulation that is on the front end done by the user. It takes an image object that needs to be edited from the controller class as well as the information about the type of editing(crop, flip, mirror, and rotate images), and afterwards returns the altered image object to the controller. It actually stores a reference of the image being edited.</a:t>
            </a:r>
          </a:p>
          <a:p>
            <a:r>
              <a:rPr lang="en-US" b="1" dirty="0" err="1"/>
              <a:t>ImageAlbum</a:t>
            </a:r>
            <a:endParaRPr lang="en-US" b="1" dirty="0"/>
          </a:p>
          <a:p>
            <a:pPr lvl="1"/>
            <a:r>
              <a:rPr lang="en-US" dirty="0"/>
              <a:t>This is a controller class(main method will be in this class) used to run the application. It creates and stores all objects created by using the other classes. It also displays the images for the user to interact with. This class is like a facade for the entire application because the user or other developer can interact with all other classes within this class in a simplified manner.</a:t>
            </a:r>
            <a:endParaRPr lang="hr-HR" dirty="0"/>
          </a:p>
        </p:txBody>
      </p:sp>
    </p:spTree>
    <p:extLst>
      <p:ext uri="{BB962C8B-B14F-4D97-AF65-F5344CB8AC3E}">
        <p14:creationId xmlns:p14="http://schemas.microsoft.com/office/powerpoint/2010/main" val="122157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r-HR" sz="4000" dirty="0" err="1"/>
              <a:t>Responsibilities</a:t>
            </a:r>
            <a:r>
              <a:rPr lang="hr-HR" sz="4000" dirty="0"/>
              <a:t> </a:t>
            </a:r>
            <a:r>
              <a:rPr lang="hr-HR" sz="4000" dirty="0" err="1"/>
              <a:t>and</a:t>
            </a:r>
            <a:r>
              <a:rPr lang="hr-HR" sz="4000" dirty="0"/>
              <a:t> </a:t>
            </a:r>
            <a:r>
              <a:rPr lang="hr-HR" sz="4000" dirty="0" err="1"/>
              <a:t>collaborators</a:t>
            </a:r>
            <a:endParaRPr lang="hr-HR" sz="4000" dirty="0"/>
          </a:p>
        </p:txBody>
      </p:sp>
      <p:sp>
        <p:nvSpPr>
          <p:cNvPr id="3" name="Content Placeholder 2"/>
          <p:cNvSpPr>
            <a:spLocks noGrp="1"/>
          </p:cNvSpPr>
          <p:nvPr>
            <p:ph idx="1"/>
          </p:nvPr>
        </p:nvSpPr>
        <p:spPr/>
        <p:txBody>
          <a:bodyPr>
            <a:normAutofit lnSpcReduction="10000"/>
          </a:bodyPr>
          <a:lstStyle/>
          <a:p>
            <a:r>
              <a:rPr lang="en-US" b="1" dirty="0" err="1"/>
              <a:t>ImageAlbum</a:t>
            </a:r>
            <a:r>
              <a:rPr lang="en-US" dirty="0"/>
              <a:t> collaborates with all other classes, it uses </a:t>
            </a:r>
            <a:r>
              <a:rPr lang="en-US" b="1" dirty="0"/>
              <a:t>Image</a:t>
            </a:r>
            <a:r>
              <a:rPr lang="en-US" dirty="0"/>
              <a:t> class to create Image objects, </a:t>
            </a:r>
            <a:r>
              <a:rPr lang="en-US" b="1" dirty="0" err="1"/>
              <a:t>ImageEditor</a:t>
            </a:r>
            <a:r>
              <a:rPr lang="en-US" dirty="0"/>
              <a:t> to manipulate images and </a:t>
            </a:r>
            <a:r>
              <a:rPr lang="en-US" b="1" dirty="0"/>
              <a:t>Album</a:t>
            </a:r>
            <a:r>
              <a:rPr lang="en-US" dirty="0"/>
              <a:t> to aggregate them.</a:t>
            </a:r>
          </a:p>
          <a:p>
            <a:r>
              <a:rPr lang="en-US" b="1" dirty="0" err="1"/>
              <a:t>ImageEditor</a:t>
            </a:r>
            <a:r>
              <a:rPr lang="en-US" dirty="0"/>
              <a:t> retains a reference to the </a:t>
            </a:r>
            <a:r>
              <a:rPr lang="en-US" b="1" dirty="0"/>
              <a:t>Image</a:t>
            </a:r>
            <a:r>
              <a:rPr lang="en-US" dirty="0"/>
              <a:t> object that is being edited.</a:t>
            </a:r>
          </a:p>
          <a:p>
            <a:r>
              <a:rPr lang="en-US" b="1" dirty="0"/>
              <a:t>Image</a:t>
            </a:r>
            <a:r>
              <a:rPr lang="en-US" dirty="0"/>
              <a:t> class is used by all other classes. </a:t>
            </a:r>
            <a:r>
              <a:rPr lang="en-US" b="1" dirty="0" err="1"/>
              <a:t>ImageEditor</a:t>
            </a:r>
            <a:r>
              <a:rPr lang="en-US" dirty="0"/>
              <a:t> uses it to manipulate with the image, </a:t>
            </a:r>
            <a:r>
              <a:rPr lang="en-US" b="1" dirty="0"/>
              <a:t>Album</a:t>
            </a:r>
            <a:r>
              <a:rPr lang="en-US" dirty="0"/>
              <a:t> aggregates images and </a:t>
            </a:r>
            <a:r>
              <a:rPr lang="en-US" b="1" dirty="0" err="1"/>
              <a:t>ImageAlbum</a:t>
            </a:r>
            <a:r>
              <a:rPr lang="en-US" dirty="0"/>
              <a:t> creates and handles Image objects.</a:t>
            </a:r>
          </a:p>
          <a:p>
            <a:r>
              <a:rPr lang="en-US" b="1" dirty="0"/>
              <a:t>Album</a:t>
            </a:r>
            <a:r>
              <a:rPr lang="en-US" dirty="0"/>
              <a:t> is just a collection of </a:t>
            </a:r>
            <a:r>
              <a:rPr lang="en-US" b="1" dirty="0"/>
              <a:t>Image</a:t>
            </a:r>
            <a:r>
              <a:rPr lang="en-US" dirty="0"/>
              <a:t> objects.</a:t>
            </a:r>
            <a:endParaRPr lang="hr-HR" dirty="0"/>
          </a:p>
        </p:txBody>
      </p:sp>
    </p:spTree>
    <p:extLst>
      <p:ext uri="{BB962C8B-B14F-4D97-AF65-F5344CB8AC3E}">
        <p14:creationId xmlns:p14="http://schemas.microsoft.com/office/powerpoint/2010/main" val="137406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013176"/>
            <a:ext cx="6781800" cy="1159024"/>
          </a:xfrm>
        </p:spPr>
        <p:txBody>
          <a:bodyPr/>
          <a:lstStyle/>
          <a:p>
            <a:r>
              <a:rPr lang="hr-HR" dirty="0" err="1" smtClean="0"/>
              <a:t>Class</a:t>
            </a:r>
            <a:r>
              <a:rPr lang="hr-HR" dirty="0" smtClean="0"/>
              <a:t> </a:t>
            </a:r>
            <a:r>
              <a:rPr lang="hr-HR" dirty="0" err="1" smtClean="0"/>
              <a:t>Diagram</a:t>
            </a:r>
            <a:endParaRPr lang="hr-HR"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418848"/>
            <a:ext cx="5874601" cy="452232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3729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229200"/>
            <a:ext cx="6781800" cy="943000"/>
          </a:xfrm>
        </p:spPr>
        <p:txBody>
          <a:bodyPr/>
          <a:lstStyle/>
          <a:p>
            <a:r>
              <a:rPr lang="hr-HR" dirty="0" err="1" smtClean="0"/>
              <a:t>Sequence</a:t>
            </a:r>
            <a:r>
              <a:rPr lang="hr-HR" dirty="0" smtClean="0"/>
              <a:t> </a:t>
            </a:r>
            <a:r>
              <a:rPr lang="hr-HR" dirty="0" err="1" smtClean="0"/>
              <a:t>Diagra</a:t>
            </a:r>
            <a:r>
              <a:rPr lang="hr-HR" dirty="0" err="1"/>
              <a:t>m</a:t>
            </a:r>
            <a:endParaRPr lang="hr-HR" dirty="0"/>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548680"/>
            <a:ext cx="5688632"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3949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r-HR" sz="4400" dirty="0" err="1"/>
              <a:t>Multiple</a:t>
            </a:r>
            <a:r>
              <a:rPr lang="hr-HR" sz="4400" dirty="0"/>
              <a:t> image file </a:t>
            </a:r>
            <a:r>
              <a:rPr lang="hr-HR" sz="4400" dirty="0" err="1"/>
              <a:t>formats</a:t>
            </a:r>
            <a:endParaRPr lang="hr-HR" sz="4400" dirty="0"/>
          </a:p>
        </p:txBody>
      </p:sp>
      <p:sp>
        <p:nvSpPr>
          <p:cNvPr id="3" name="Content Placeholder 2"/>
          <p:cNvSpPr>
            <a:spLocks noGrp="1"/>
          </p:cNvSpPr>
          <p:nvPr>
            <p:ph idx="1"/>
          </p:nvPr>
        </p:nvSpPr>
        <p:spPr/>
        <p:txBody>
          <a:bodyPr>
            <a:normAutofit fontScale="85000" lnSpcReduction="10000"/>
          </a:bodyPr>
          <a:lstStyle/>
          <a:p>
            <a:r>
              <a:rPr lang="hr-HR" dirty="0" err="1" smtClean="0"/>
              <a:t>Builder</a:t>
            </a:r>
            <a:r>
              <a:rPr lang="hr-HR" dirty="0" smtClean="0"/>
              <a:t> </a:t>
            </a:r>
            <a:r>
              <a:rPr lang="hr-HR" dirty="0" err="1" smtClean="0"/>
              <a:t>pattern</a:t>
            </a:r>
            <a:endParaRPr lang="hr-HR" dirty="0" smtClean="0"/>
          </a:p>
          <a:p>
            <a:r>
              <a:rPr lang="en-US" dirty="0" smtClean="0"/>
              <a:t>The </a:t>
            </a:r>
            <a:r>
              <a:rPr lang="en-US" dirty="0"/>
              <a:t>user can now save the image in three formats: </a:t>
            </a:r>
            <a:r>
              <a:rPr lang="en-US" dirty="0" smtClean="0"/>
              <a:t>PN</a:t>
            </a:r>
            <a:r>
              <a:rPr lang="hr-HR" dirty="0" smtClean="0"/>
              <a:t>G</a:t>
            </a:r>
            <a:r>
              <a:rPr lang="en-US" dirty="0" smtClean="0"/>
              <a:t>, </a:t>
            </a:r>
            <a:r>
              <a:rPr lang="en-US" dirty="0"/>
              <a:t>GIF, </a:t>
            </a:r>
            <a:r>
              <a:rPr lang="en-US" dirty="0" smtClean="0"/>
              <a:t>JPG</a:t>
            </a:r>
            <a:endParaRPr lang="en-US" dirty="0"/>
          </a:p>
          <a:p>
            <a:r>
              <a:rPr lang="en-US" dirty="0"/>
              <a:t>The Image class uses the </a:t>
            </a:r>
            <a:r>
              <a:rPr lang="en-US" dirty="0" err="1"/>
              <a:t>buildPicture</a:t>
            </a:r>
            <a:r>
              <a:rPr lang="en-US" dirty="0"/>
              <a:t>() method which is called inside of the save() method. This method calls the builder methods.</a:t>
            </a:r>
          </a:p>
          <a:p>
            <a:r>
              <a:rPr lang="en-US" dirty="0"/>
              <a:t>The </a:t>
            </a:r>
            <a:r>
              <a:rPr lang="en-US" dirty="0" err="1"/>
              <a:t>ConcreteBuilders</a:t>
            </a:r>
            <a:r>
              <a:rPr lang="en-US" dirty="0"/>
              <a:t> are </a:t>
            </a:r>
            <a:r>
              <a:rPr lang="en-US" dirty="0" err="1"/>
              <a:t>JPEGBuilder</a:t>
            </a:r>
            <a:r>
              <a:rPr lang="en-US" dirty="0"/>
              <a:t>, </a:t>
            </a:r>
            <a:r>
              <a:rPr lang="en-US" dirty="0" err="1"/>
              <a:t>PNGBuilder</a:t>
            </a:r>
            <a:r>
              <a:rPr lang="en-US" dirty="0"/>
              <a:t> and </a:t>
            </a:r>
            <a:r>
              <a:rPr lang="en-US" dirty="0" err="1"/>
              <a:t>GIFBuilder</a:t>
            </a:r>
            <a:endParaRPr lang="en-US" dirty="0"/>
          </a:p>
          <a:p>
            <a:r>
              <a:rPr lang="en-US" dirty="0"/>
              <a:t>In regards to the Builder Pattern:</a:t>
            </a:r>
          </a:p>
          <a:p>
            <a:pPr lvl="1"/>
            <a:r>
              <a:rPr lang="en-US" dirty="0"/>
              <a:t>Director: Image</a:t>
            </a:r>
          </a:p>
          <a:p>
            <a:pPr lvl="1"/>
            <a:r>
              <a:rPr lang="en-US" dirty="0"/>
              <a:t>Client: </a:t>
            </a:r>
            <a:r>
              <a:rPr lang="en-US" dirty="0" err="1"/>
              <a:t>ImageAlbum</a:t>
            </a:r>
            <a:endParaRPr lang="en-US" dirty="0"/>
          </a:p>
          <a:p>
            <a:pPr lvl="1"/>
            <a:r>
              <a:rPr lang="en-US" dirty="0"/>
              <a:t>Builder interface: Builder</a:t>
            </a:r>
          </a:p>
          <a:p>
            <a:pPr lvl="1"/>
            <a:r>
              <a:rPr lang="en-US" dirty="0"/>
              <a:t>Concrete Builders: </a:t>
            </a:r>
            <a:r>
              <a:rPr lang="en-US" dirty="0" err="1"/>
              <a:t>JPEGBuilder</a:t>
            </a:r>
            <a:r>
              <a:rPr lang="en-US" dirty="0"/>
              <a:t>, </a:t>
            </a:r>
            <a:r>
              <a:rPr lang="en-US" dirty="0" err="1"/>
              <a:t>PNGBuilder</a:t>
            </a:r>
            <a:r>
              <a:rPr lang="en-US" dirty="0"/>
              <a:t>, </a:t>
            </a:r>
            <a:r>
              <a:rPr lang="en-US" dirty="0" err="1"/>
              <a:t>GIFBuilder</a:t>
            </a:r>
            <a:endParaRPr lang="hr-HR" dirty="0"/>
          </a:p>
        </p:txBody>
      </p:sp>
    </p:spTree>
    <p:extLst>
      <p:ext uri="{BB962C8B-B14F-4D97-AF65-F5344CB8AC3E}">
        <p14:creationId xmlns:p14="http://schemas.microsoft.com/office/powerpoint/2010/main" val="3125783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Class diagram - multiple image file </a:t>
            </a:r>
            <a:r>
              <a:rPr lang="en-US" sz="2800" dirty="0" smtClean="0"/>
              <a:t>formats</a:t>
            </a:r>
            <a:endParaRPr lang="hr-HR" sz="28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722691"/>
            <a:ext cx="7543800" cy="3812418"/>
          </a:xfrm>
        </p:spPr>
      </p:pic>
    </p:spTree>
    <p:extLst>
      <p:ext uri="{BB962C8B-B14F-4D97-AF65-F5344CB8AC3E}">
        <p14:creationId xmlns:p14="http://schemas.microsoft.com/office/powerpoint/2010/main" val="693853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Saving image data in multiple file formats</a:t>
            </a:r>
            <a:endParaRPr lang="hr-HR" sz="2800" dirty="0"/>
          </a:p>
        </p:txBody>
      </p:sp>
      <p:sp>
        <p:nvSpPr>
          <p:cNvPr id="3" name="Content Placeholder 2"/>
          <p:cNvSpPr>
            <a:spLocks noGrp="1"/>
          </p:cNvSpPr>
          <p:nvPr>
            <p:ph idx="1"/>
          </p:nvPr>
        </p:nvSpPr>
        <p:spPr>
          <a:xfrm>
            <a:off x="762000" y="685800"/>
            <a:ext cx="7543800" cy="4831432"/>
          </a:xfrm>
        </p:spPr>
        <p:txBody>
          <a:bodyPr>
            <a:normAutofit/>
          </a:bodyPr>
          <a:lstStyle/>
          <a:p>
            <a:r>
              <a:rPr lang="hr-HR" sz="2000" dirty="0" err="1" smtClean="0"/>
              <a:t>Factory</a:t>
            </a:r>
            <a:r>
              <a:rPr lang="hr-HR" sz="2000" dirty="0" smtClean="0"/>
              <a:t> </a:t>
            </a:r>
            <a:r>
              <a:rPr lang="hr-HR" sz="2000" dirty="0" err="1" smtClean="0"/>
              <a:t>pattern</a:t>
            </a:r>
            <a:endParaRPr lang="hr-HR" sz="2000" dirty="0" smtClean="0"/>
          </a:p>
          <a:p>
            <a:r>
              <a:rPr lang="en-US" sz="2000" dirty="0" smtClean="0"/>
              <a:t>We </a:t>
            </a:r>
            <a:r>
              <a:rPr lang="en-US" sz="2000" dirty="0"/>
              <a:t>want to be able to save image data(name, path etc.) in different file formats.</a:t>
            </a:r>
          </a:p>
          <a:p>
            <a:r>
              <a:rPr lang="en-US" sz="2000" dirty="0"/>
              <a:t>In this case we want CSV, JSON and HTML.</a:t>
            </a:r>
          </a:p>
          <a:p>
            <a:r>
              <a:rPr lang="en-US" sz="2000" dirty="0" err="1"/>
              <a:t>ImageAlbum</a:t>
            </a:r>
            <a:r>
              <a:rPr lang="en-US" sz="2000" dirty="0"/>
              <a:t> is the client which uses </a:t>
            </a:r>
            <a:r>
              <a:rPr lang="en-US" sz="2000" dirty="0" err="1"/>
              <a:t>ImageDataFactory</a:t>
            </a:r>
            <a:r>
              <a:rPr lang="en-US" sz="2000" dirty="0"/>
              <a:t> to create different file formats for the image data. We have </a:t>
            </a:r>
            <a:r>
              <a:rPr lang="en-US" sz="2000" dirty="0" err="1"/>
              <a:t>ImageData</a:t>
            </a:r>
            <a:r>
              <a:rPr lang="en-US" sz="2000" dirty="0"/>
              <a:t> interface that </a:t>
            </a:r>
            <a:r>
              <a:rPr lang="en-US" sz="2000" dirty="0" smtClean="0"/>
              <a:t>requires the </a:t>
            </a:r>
            <a:r>
              <a:rPr lang="en-US" sz="2000" dirty="0"/>
              <a:t>encode() method to be implemented. This method encodes data in a desired format. For example, </a:t>
            </a:r>
            <a:r>
              <a:rPr lang="en-US" sz="2000" dirty="0" err="1"/>
              <a:t>JSONData</a:t>
            </a:r>
            <a:r>
              <a:rPr lang="en-US" sz="2000" dirty="0"/>
              <a:t> encodes image data in JSON format.</a:t>
            </a:r>
          </a:p>
          <a:p>
            <a:r>
              <a:rPr lang="en-US" sz="2000" dirty="0"/>
              <a:t>If we want to add a new format, we just need to implement the </a:t>
            </a:r>
            <a:r>
              <a:rPr lang="en-US" sz="2000" dirty="0" err="1"/>
              <a:t>ImageData</a:t>
            </a:r>
            <a:r>
              <a:rPr lang="en-US" sz="2000" dirty="0"/>
              <a:t> and </a:t>
            </a:r>
            <a:r>
              <a:rPr lang="en-US" sz="2000" dirty="0" err="1"/>
              <a:t>ImageDataFactory</a:t>
            </a:r>
            <a:r>
              <a:rPr lang="en-US" sz="2000" dirty="0"/>
              <a:t> interfaces</a:t>
            </a:r>
            <a:r>
              <a:rPr lang="en-US" sz="2000" dirty="0" smtClean="0"/>
              <a:t>.</a:t>
            </a:r>
            <a:endParaRPr lang="hr-HR" sz="2000" dirty="0" smtClean="0"/>
          </a:p>
          <a:p>
            <a:r>
              <a:rPr lang="hr-HR" sz="2000" dirty="0" smtClean="0"/>
              <a:t>In our case we implemented the JSON format for </a:t>
            </a:r>
            <a:r>
              <a:rPr lang="hr-HR" sz="2000" dirty="0" smtClean="0"/>
              <a:t>storing </a:t>
            </a:r>
            <a:r>
              <a:rPr lang="hr-HR" sz="2000" dirty="0" smtClean="0"/>
              <a:t>image data</a:t>
            </a:r>
          </a:p>
        </p:txBody>
      </p:sp>
    </p:spTree>
    <p:extLst>
      <p:ext uri="{BB962C8B-B14F-4D97-AF65-F5344CB8AC3E}">
        <p14:creationId xmlns:p14="http://schemas.microsoft.com/office/powerpoint/2010/main" val="25997120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35</TotalTime>
  <Words>609</Words>
  <Application>Microsoft Office PowerPoint</Application>
  <PresentationFormat>On-screen Show (4:3)</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Impact</vt:lpstr>
      <vt:lpstr>Times New Roman</vt:lpstr>
      <vt:lpstr>NewsPrint</vt:lpstr>
      <vt:lpstr>Image Album Application</vt:lpstr>
      <vt:lpstr>Classes</vt:lpstr>
      <vt:lpstr>Classes – cont.</vt:lpstr>
      <vt:lpstr>Responsibilities and collaborators</vt:lpstr>
      <vt:lpstr>Class Diagram</vt:lpstr>
      <vt:lpstr>Sequence Diagram</vt:lpstr>
      <vt:lpstr>Multiple image file formats</vt:lpstr>
      <vt:lpstr>Class diagram - multiple image file formats</vt:lpstr>
      <vt:lpstr>Saving image data in multiple file formats</vt:lpstr>
      <vt:lpstr>Class diagram - multiple image data file formats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Album Application</dc:title>
  <dc:creator>Lab</dc:creator>
  <cp:lastModifiedBy>Marko Pancirov</cp:lastModifiedBy>
  <cp:revision>7</cp:revision>
  <dcterms:created xsi:type="dcterms:W3CDTF">2016-05-10T15:14:38Z</dcterms:created>
  <dcterms:modified xsi:type="dcterms:W3CDTF">2016-05-10T17:32:29Z</dcterms:modified>
</cp:coreProperties>
</file>