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 damos la bienvenida" id="{E75E278A-FF0E-49A4-B170-79828D63BBAD}">
          <p14:sldIdLst>
            <p14:sldId id="256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iseñar, Transformación, Anotar, Trabajar en colaboración, Información" id="{B9B51309-D148-4332-87C2-07BE32FBCA3B}">
          <p14:sldIdLst/>
        </p14:section>
        <p14:section name="Más informació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7C177B-B36A-42FB-963C-4A4062E11465}" type="datetime1">
              <a:rPr lang="es-ES" smtClean="0"/>
              <a:t>18/05/2020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D6E2F-8700-4332-938B-4B711CF8351C}" type="datetime1">
              <a:rPr lang="es-ES" smtClean="0"/>
              <a:pPr/>
              <a:t>18/05/2020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3935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78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93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940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3193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37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BBF53A3-647D-4EB5-8024-AB2FE87A599F}" type="datetime1">
              <a:rPr lang="es-ES" noProof="0" smtClean="0"/>
              <a:t>18/05/2020</a:t>
            </a:fld>
            <a:endParaRPr lang="es-ES" noProof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10" name="Rectá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5AAFFC4-FA62-427A-8CE9-ACD9FDA24490}" type="datetime1">
              <a:rPr lang="es-ES" noProof="0" smtClean="0"/>
              <a:t>18/05/2020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0B29AEE2-B4E0-4684-B530-F9DF0DC92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"/>
            <a:ext cx="12192000" cy="68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E038E58-CAE9-4DD2-A040-9EA4D6FA1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"/>
            <a:ext cx="12192000" cy="6857197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723C55A-8548-4580-859C-ECD274F7B027}"/>
              </a:ext>
            </a:extLst>
          </p:cNvPr>
          <p:cNvSpPr txBox="1"/>
          <p:nvPr/>
        </p:nvSpPr>
        <p:spPr>
          <a:xfrm>
            <a:off x="5726883" y="2636330"/>
            <a:ext cx="599253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FUNDAMENTOS DE API </a:t>
            </a:r>
            <a:r>
              <a:rPr lang="es-CO" sz="2400" b="1" dirty="0" err="1">
                <a:solidFill>
                  <a:schemeClr val="bg1"/>
                </a:solidFill>
              </a:rPr>
              <a:t>RESTful</a:t>
            </a:r>
            <a:endParaRPr lang="es-CO" sz="2400" b="1" dirty="0">
              <a:solidFill>
                <a:schemeClr val="bg1"/>
              </a:solidFill>
            </a:endParaRPr>
          </a:p>
          <a:p>
            <a:endParaRPr lang="es-CO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bg1"/>
                </a:solidFill>
              </a:rPr>
              <a:t>Qué es una </a:t>
            </a:r>
            <a:r>
              <a:rPr lang="es-CO" sz="1600" b="1" dirty="0">
                <a:solidFill>
                  <a:schemeClr val="bg1"/>
                </a:solidFill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bg1"/>
                </a:solidFill>
              </a:rPr>
              <a:t>Peticiones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bg1"/>
                </a:solidFill>
              </a:rPr>
              <a:t>Respuestas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bg1"/>
                </a:solidFill>
              </a:rPr>
              <a:t>Códigos de respuesta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bg1"/>
                </a:solidFill>
              </a:rPr>
              <a:t>Creación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bg1"/>
                </a:solidFill>
              </a:rPr>
              <a:t>Revisión de Archivos y Carpetas</a:t>
            </a:r>
          </a:p>
        </p:txBody>
      </p:sp>
      <p:pic>
        <p:nvPicPr>
          <p:cNvPr id="18" name="Imagen 17" descr="Imagen que contiene dibujo, plato&#10;&#10;Descripción generada automáticamente">
            <a:extLst>
              <a:ext uri="{FF2B5EF4-FFF2-40B4-BE49-F238E27FC236}">
                <a16:creationId xmlns:a16="http://schemas.microsoft.com/office/drawing/2014/main" id="{BB66F009-F9C7-4147-8CE6-5025DE46C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780" y="133317"/>
            <a:ext cx="6585358" cy="190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0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E038E58-CAE9-4DD2-A040-9EA4D6FA1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"/>
            <a:ext cx="12192000" cy="6857197"/>
          </a:xfrm>
          <a:prstGeom prst="rect">
            <a:avLst/>
          </a:prstGeom>
        </p:spPr>
      </p:pic>
      <p:pic>
        <p:nvPicPr>
          <p:cNvPr id="10" name="Imagen 9" descr="Imagen que contiene dibujo, plato&#10;&#10;Descripción generada automáticamente">
            <a:extLst>
              <a:ext uri="{FF2B5EF4-FFF2-40B4-BE49-F238E27FC236}">
                <a16:creationId xmlns:a16="http://schemas.microsoft.com/office/drawing/2014/main" id="{5C34FDF8-B689-4E51-86CB-69E878ECC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780" y="133317"/>
            <a:ext cx="6585358" cy="190314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723C55A-8548-4580-859C-ECD274F7B027}"/>
              </a:ext>
            </a:extLst>
          </p:cNvPr>
          <p:cNvSpPr txBox="1"/>
          <p:nvPr/>
        </p:nvSpPr>
        <p:spPr>
          <a:xfrm>
            <a:off x="5634604" y="2077257"/>
            <a:ext cx="610998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PROYECTO PRÁCTICO</a:t>
            </a:r>
          </a:p>
          <a:p>
            <a:endParaRPr lang="es-CO" sz="1600" dirty="0">
              <a:solidFill>
                <a:schemeClr val="bg1"/>
              </a:solidFill>
            </a:endParaRPr>
          </a:p>
          <a:p>
            <a:r>
              <a:rPr lang="es-CO" sz="1600" b="1" i="1" dirty="0">
                <a:solidFill>
                  <a:schemeClr val="bg1"/>
                </a:solidFill>
              </a:rPr>
              <a:t>Desarrollo de una API </a:t>
            </a:r>
            <a:r>
              <a:rPr lang="es-CO" sz="1600" b="1" i="1" dirty="0" err="1">
                <a:solidFill>
                  <a:schemeClr val="bg1"/>
                </a:solidFill>
              </a:rPr>
              <a:t>RESTful</a:t>
            </a:r>
            <a:r>
              <a:rPr lang="es-CO" sz="1600" b="1" i="1" dirty="0">
                <a:solidFill>
                  <a:schemeClr val="bg1"/>
                </a:solidFill>
              </a:rPr>
              <a:t> completa </a:t>
            </a:r>
            <a:r>
              <a:rPr lang="es-CO" sz="1600" dirty="0">
                <a:solidFill>
                  <a:schemeClr val="bg1"/>
                </a:solidFill>
              </a:rPr>
              <a:t>usando ASP.NET Core 3.1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bg1"/>
                </a:solidFill>
              </a:rPr>
              <a:t>Aprenderás la </a:t>
            </a:r>
            <a:r>
              <a:rPr lang="es-CO" sz="1600" b="1" dirty="0">
                <a:solidFill>
                  <a:schemeClr val="bg1"/>
                </a:solidFill>
              </a:rPr>
              <a:t>creación de modelos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bg1"/>
                </a:solidFill>
              </a:rPr>
              <a:t>Trabajo con el </a:t>
            </a:r>
            <a:r>
              <a:rPr lang="es-CO" sz="1600" b="1" dirty="0">
                <a:solidFill>
                  <a:schemeClr val="bg1"/>
                </a:solidFill>
              </a:rPr>
              <a:t>Patrón de Repositorio (</a:t>
            </a:r>
            <a:r>
              <a:rPr lang="es-CO" sz="1600" b="1" dirty="0" err="1">
                <a:solidFill>
                  <a:schemeClr val="bg1"/>
                </a:solidFill>
              </a:rPr>
              <a:t>Repository</a:t>
            </a:r>
            <a:r>
              <a:rPr lang="es-CO" sz="1600" b="1" dirty="0">
                <a:solidFill>
                  <a:schemeClr val="bg1"/>
                </a:solidFill>
              </a:rPr>
              <a:t> </a:t>
            </a:r>
            <a:r>
              <a:rPr lang="es-CO" sz="1600" b="1" dirty="0" err="1">
                <a:solidFill>
                  <a:schemeClr val="bg1"/>
                </a:solidFill>
              </a:rPr>
              <a:t>Pattern</a:t>
            </a:r>
            <a:r>
              <a:rPr lang="es-CO" sz="1600" b="1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bg1"/>
                </a:solidFill>
              </a:rPr>
              <a:t>Trabajo con </a:t>
            </a:r>
            <a:r>
              <a:rPr lang="es-CO" sz="1600" b="1" dirty="0">
                <a:solidFill>
                  <a:schemeClr val="bg1"/>
                </a:solidFill>
              </a:rPr>
              <a:t>DTO’S (Data transfer </a:t>
            </a:r>
            <a:r>
              <a:rPr lang="es-CO" sz="1600" b="1" dirty="0" err="1">
                <a:solidFill>
                  <a:schemeClr val="bg1"/>
                </a:solidFill>
              </a:rPr>
              <a:t>objects</a:t>
            </a:r>
            <a:r>
              <a:rPr lang="es-CO" sz="1600" b="1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b="1" dirty="0">
                <a:solidFill>
                  <a:schemeClr val="bg1"/>
                </a:solidFill>
              </a:rPr>
              <a:t>Auto </a:t>
            </a:r>
            <a:r>
              <a:rPr lang="es-CO" sz="1600" b="1" dirty="0" err="1">
                <a:solidFill>
                  <a:schemeClr val="bg1"/>
                </a:solidFill>
              </a:rPr>
              <a:t>Mapper</a:t>
            </a:r>
            <a:endParaRPr lang="es-CO" sz="16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bg1"/>
                </a:solidFill>
              </a:rPr>
              <a:t>Creación de </a:t>
            </a:r>
            <a:r>
              <a:rPr lang="es-CO" sz="1600" b="1" dirty="0">
                <a:solidFill>
                  <a:schemeClr val="bg1"/>
                </a:solidFill>
              </a:rPr>
              <a:t>controladores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b="1" dirty="0">
                <a:solidFill>
                  <a:schemeClr val="bg1"/>
                </a:solidFill>
              </a:rPr>
              <a:t>Autenticación y autorización </a:t>
            </a:r>
            <a:r>
              <a:rPr lang="es-CO" sz="1600" dirty="0">
                <a:solidFill>
                  <a:schemeClr val="bg1"/>
                </a:solidFill>
              </a:rPr>
              <a:t>de usuarios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bg1"/>
                </a:solidFill>
              </a:rPr>
              <a:t>Generación de </a:t>
            </a:r>
            <a:r>
              <a:rPr lang="es-CO" sz="1600" b="1" dirty="0">
                <a:solidFill>
                  <a:schemeClr val="bg1"/>
                </a:solidFill>
              </a:rPr>
              <a:t>token con JWT(</a:t>
            </a:r>
            <a:r>
              <a:rPr lang="es-CO" sz="1600" b="1" dirty="0" err="1">
                <a:solidFill>
                  <a:schemeClr val="bg1"/>
                </a:solidFill>
              </a:rPr>
              <a:t>Json</a:t>
            </a:r>
            <a:r>
              <a:rPr lang="es-CO" sz="1600" b="1" dirty="0">
                <a:solidFill>
                  <a:schemeClr val="bg1"/>
                </a:solidFill>
              </a:rPr>
              <a:t> Web </a:t>
            </a:r>
            <a:r>
              <a:rPr lang="es-CO" sz="1600" b="1" dirty="0" err="1">
                <a:solidFill>
                  <a:schemeClr val="bg1"/>
                </a:solidFill>
              </a:rPr>
              <a:t>Token’s</a:t>
            </a:r>
            <a:r>
              <a:rPr lang="es-CO" sz="1600" b="1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bg1"/>
                </a:solidFill>
              </a:rPr>
              <a:t>Configuración de </a:t>
            </a:r>
            <a:r>
              <a:rPr lang="es-CO" sz="1600" b="1" dirty="0">
                <a:solidFill>
                  <a:schemeClr val="bg1"/>
                </a:solidFill>
              </a:rPr>
              <a:t>CORS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b="1" dirty="0">
                <a:solidFill>
                  <a:schemeClr val="bg1"/>
                </a:solidFill>
              </a:rPr>
              <a:t>SQL SERVER </a:t>
            </a:r>
            <a:r>
              <a:rPr lang="es-CO" sz="1600" dirty="0">
                <a:solidFill>
                  <a:schemeClr val="bg1"/>
                </a:solidFill>
              </a:rPr>
              <a:t>como motor de base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b="1" dirty="0" err="1">
                <a:solidFill>
                  <a:schemeClr val="bg1"/>
                </a:solidFill>
              </a:rPr>
              <a:t>Entity</a:t>
            </a:r>
            <a:r>
              <a:rPr lang="es-CO" sz="1600" b="1" dirty="0">
                <a:solidFill>
                  <a:schemeClr val="bg1"/>
                </a:solidFill>
              </a:rPr>
              <a:t> Framework ORM (</a:t>
            </a:r>
            <a:r>
              <a:rPr lang="es-CO" sz="1600" dirty="0" err="1">
                <a:solidFill>
                  <a:schemeClr val="bg1"/>
                </a:solidFill>
              </a:rPr>
              <a:t>Object</a:t>
            </a:r>
            <a:r>
              <a:rPr lang="es-CO" sz="1600" dirty="0">
                <a:solidFill>
                  <a:schemeClr val="bg1"/>
                </a:solidFill>
              </a:rPr>
              <a:t> </a:t>
            </a:r>
            <a:r>
              <a:rPr lang="es-CO" sz="1600" dirty="0" err="1">
                <a:solidFill>
                  <a:schemeClr val="bg1"/>
                </a:solidFill>
              </a:rPr>
              <a:t>relational</a:t>
            </a:r>
            <a:r>
              <a:rPr lang="es-CO" sz="1600" dirty="0">
                <a:solidFill>
                  <a:schemeClr val="bg1"/>
                </a:solidFill>
              </a:rPr>
              <a:t> </a:t>
            </a:r>
            <a:r>
              <a:rPr lang="es-CO" sz="1600" dirty="0" err="1">
                <a:solidFill>
                  <a:schemeClr val="bg1"/>
                </a:solidFill>
              </a:rPr>
              <a:t>mapper</a:t>
            </a:r>
            <a:r>
              <a:rPr lang="es-CO" sz="16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bg1"/>
                </a:solidFill>
              </a:rPr>
              <a:t>Trabajo con </a:t>
            </a:r>
            <a:r>
              <a:rPr lang="es-CO" sz="1600" b="1" dirty="0" err="1">
                <a:solidFill>
                  <a:schemeClr val="bg1"/>
                </a:solidFill>
              </a:rPr>
              <a:t>postman</a:t>
            </a:r>
            <a:endParaRPr lang="es-CO" sz="16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bg1"/>
                </a:solidFill>
              </a:rPr>
              <a:t>Manejo de errores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b="1" dirty="0">
                <a:solidFill>
                  <a:schemeClr val="bg1"/>
                </a:solidFill>
              </a:rPr>
              <a:t>Documentación de nuestra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b="1" dirty="0">
                <a:solidFill>
                  <a:schemeClr val="bg1"/>
                </a:solidFill>
              </a:rPr>
              <a:t>Publicación de nuestra API</a:t>
            </a:r>
          </a:p>
        </p:txBody>
      </p:sp>
    </p:spTree>
    <p:extLst>
      <p:ext uri="{BB962C8B-B14F-4D97-AF65-F5344CB8AC3E}">
        <p14:creationId xmlns:p14="http://schemas.microsoft.com/office/powerpoint/2010/main" val="395106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E038E58-CAE9-4DD2-A040-9EA4D6FA1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"/>
            <a:ext cx="12192000" cy="6857197"/>
          </a:xfrm>
          <a:prstGeom prst="rect">
            <a:avLst/>
          </a:prstGeom>
        </p:spPr>
      </p:pic>
      <p:pic>
        <p:nvPicPr>
          <p:cNvPr id="10" name="Imagen 9" descr="Imagen que contiene dibujo, plato&#10;&#10;Descripción generada automáticamente">
            <a:extLst>
              <a:ext uri="{FF2B5EF4-FFF2-40B4-BE49-F238E27FC236}">
                <a16:creationId xmlns:a16="http://schemas.microsoft.com/office/drawing/2014/main" id="{5C34FDF8-B689-4E51-86CB-69E878ECC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780" y="133317"/>
            <a:ext cx="6585358" cy="190314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723C55A-8548-4580-859C-ECD274F7B027}"/>
              </a:ext>
            </a:extLst>
          </p:cNvPr>
          <p:cNvSpPr txBox="1"/>
          <p:nvPr/>
        </p:nvSpPr>
        <p:spPr>
          <a:xfrm>
            <a:off x="5642993" y="2169373"/>
            <a:ext cx="61099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PUBLICACIÓN</a:t>
            </a:r>
          </a:p>
          <a:p>
            <a:endParaRPr lang="es-CO" sz="1600" dirty="0">
              <a:solidFill>
                <a:schemeClr val="bg1"/>
              </a:solidFill>
            </a:endParaRPr>
          </a:p>
          <a:p>
            <a:r>
              <a:rPr lang="es-ES" sz="1600" dirty="0">
                <a:solidFill>
                  <a:schemeClr val="bg1"/>
                </a:solidFill>
              </a:rPr>
              <a:t>Te enseñaré como publicar la aplicación en </a:t>
            </a:r>
            <a:r>
              <a:rPr lang="es-ES" sz="1600" b="1" dirty="0">
                <a:solidFill>
                  <a:schemeClr val="bg1"/>
                </a:solidFill>
              </a:rPr>
              <a:t>Internet </a:t>
            </a:r>
            <a:r>
              <a:rPr lang="es-ES" sz="1600" b="1" dirty="0" err="1">
                <a:solidFill>
                  <a:schemeClr val="bg1"/>
                </a:solidFill>
              </a:rPr>
              <a:t>Information</a:t>
            </a:r>
            <a:r>
              <a:rPr lang="es-ES" sz="1600" b="1" dirty="0">
                <a:solidFill>
                  <a:schemeClr val="bg1"/>
                </a:solidFill>
              </a:rPr>
              <a:t> </a:t>
            </a:r>
            <a:r>
              <a:rPr lang="es-ES" sz="1600" b="1" dirty="0" err="1">
                <a:solidFill>
                  <a:schemeClr val="bg1"/>
                </a:solidFill>
              </a:rPr>
              <a:t>Service</a:t>
            </a:r>
            <a:r>
              <a:rPr lang="es-ES" sz="1600" b="1" dirty="0">
                <a:solidFill>
                  <a:schemeClr val="bg1"/>
                </a:solidFill>
              </a:rPr>
              <a:t> (IIS)</a:t>
            </a:r>
            <a:endParaRPr lang="es-ES" sz="1600" dirty="0">
              <a:solidFill>
                <a:schemeClr val="bg1"/>
              </a:solidFill>
            </a:endParaRPr>
          </a:p>
          <a:p>
            <a:endParaRPr lang="es-CO" sz="1600" dirty="0">
              <a:solidFill>
                <a:schemeClr val="bg1"/>
              </a:solidFill>
            </a:endParaRPr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B6AA2E6-A744-46FD-9F83-2FC152D08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352" y="4338421"/>
            <a:ext cx="3458718" cy="115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8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E038E58-CAE9-4DD2-A040-9EA4D6FA1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"/>
            <a:ext cx="12192000" cy="6857197"/>
          </a:xfrm>
          <a:prstGeom prst="rect">
            <a:avLst/>
          </a:prstGeom>
        </p:spPr>
      </p:pic>
      <p:pic>
        <p:nvPicPr>
          <p:cNvPr id="10" name="Imagen 9" descr="Imagen que contiene dibujo, plato&#10;&#10;Descripción generada automáticamente">
            <a:extLst>
              <a:ext uri="{FF2B5EF4-FFF2-40B4-BE49-F238E27FC236}">
                <a16:creationId xmlns:a16="http://schemas.microsoft.com/office/drawing/2014/main" id="{5C34FDF8-B689-4E51-86CB-69E878ECC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780" y="133317"/>
            <a:ext cx="6585358" cy="1903140"/>
          </a:xfrm>
          <a:prstGeom prst="rect">
            <a:avLst/>
          </a:prstGeom>
        </p:spPr>
      </p:pic>
      <p:pic>
        <p:nvPicPr>
          <p:cNvPr id="6" name="Imagen 5" descr="Reflejo de persona en blanco y negro&#10;&#10;Descripción generada automáticamente">
            <a:extLst>
              <a:ext uri="{FF2B5EF4-FFF2-40B4-BE49-F238E27FC236}">
                <a16:creationId xmlns:a16="http://schemas.microsoft.com/office/drawing/2014/main" id="{9CEB1EF0-60B1-4ED5-8B1F-EBC795935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343" y="2339275"/>
            <a:ext cx="2179445" cy="2179445"/>
          </a:xfrm>
          <a:prstGeom prst="rect">
            <a:avLst/>
          </a:prstGeom>
        </p:spPr>
      </p:pic>
      <p:pic>
        <p:nvPicPr>
          <p:cNvPr id="7" name="Imagen 6" descr="Imagen que contiene señal&#10;&#10;Descripción generada automáticamente">
            <a:extLst>
              <a:ext uri="{FF2B5EF4-FFF2-40B4-BE49-F238E27FC236}">
                <a16:creationId xmlns:a16="http://schemas.microsoft.com/office/drawing/2014/main" id="{A633D6CC-48DE-4C7D-A2B5-18384069FF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8498" y="2780802"/>
            <a:ext cx="3809524" cy="109206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7197BC8-15C0-47FD-9EC3-F06F62C70CDC}"/>
              </a:ext>
            </a:extLst>
          </p:cNvPr>
          <p:cNvSpPr txBox="1"/>
          <p:nvPr/>
        </p:nvSpPr>
        <p:spPr>
          <a:xfrm>
            <a:off x="5655578" y="4703512"/>
            <a:ext cx="6340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Mi nombre es </a:t>
            </a:r>
            <a:r>
              <a:rPr lang="es-ES" sz="2000" b="1" dirty="0">
                <a:solidFill>
                  <a:schemeClr val="bg1"/>
                </a:solidFill>
              </a:rPr>
              <a:t>José Andrés Montoya</a:t>
            </a:r>
            <a:r>
              <a:rPr lang="es-ES" sz="2000" dirty="0">
                <a:solidFill>
                  <a:schemeClr val="bg1"/>
                </a:solidFill>
              </a:rPr>
              <a:t> soy el creador y administrador de </a:t>
            </a:r>
            <a:r>
              <a:rPr lang="es-ES" sz="2000" b="1" dirty="0">
                <a:solidFill>
                  <a:schemeClr val="bg1"/>
                </a:solidFill>
              </a:rPr>
              <a:t>render2web, una plataforma de educación online en diferentes áreas del desarrollo y tecnología.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7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E038E58-CAE9-4DD2-A040-9EA4D6FA1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"/>
            <a:ext cx="12192000" cy="6857197"/>
          </a:xfrm>
          <a:prstGeom prst="rect">
            <a:avLst/>
          </a:prstGeom>
        </p:spPr>
      </p:pic>
      <p:pic>
        <p:nvPicPr>
          <p:cNvPr id="10" name="Imagen 9" descr="Imagen que contiene dibujo, plato&#10;&#10;Descripción generada automáticamente">
            <a:extLst>
              <a:ext uri="{FF2B5EF4-FFF2-40B4-BE49-F238E27FC236}">
                <a16:creationId xmlns:a16="http://schemas.microsoft.com/office/drawing/2014/main" id="{5C34FDF8-B689-4E51-86CB-69E878ECC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780" y="133317"/>
            <a:ext cx="6585358" cy="1903140"/>
          </a:xfrm>
          <a:prstGeom prst="rect">
            <a:avLst/>
          </a:prstGeom>
        </p:spPr>
      </p:pic>
      <p:pic>
        <p:nvPicPr>
          <p:cNvPr id="11" name="Imagen 10" descr="Imagen que contiene cuarto&#10;&#10;Descripción generada automáticamente">
            <a:extLst>
              <a:ext uri="{FF2B5EF4-FFF2-40B4-BE49-F238E27FC236}">
                <a16:creationId xmlns:a16="http://schemas.microsoft.com/office/drawing/2014/main" id="{A3D834CE-9776-4956-BD67-3FFA13523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880" y="2855927"/>
            <a:ext cx="2819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E038E58-CAE9-4DD2-A040-9EA4D6FA1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"/>
            <a:ext cx="12192000" cy="6857197"/>
          </a:xfrm>
          <a:prstGeom prst="rect">
            <a:avLst/>
          </a:prstGeom>
        </p:spPr>
      </p:pic>
      <p:pic>
        <p:nvPicPr>
          <p:cNvPr id="10" name="Imagen 9" descr="Imagen que contiene dibujo, plato&#10;&#10;Descripción generada automáticamente">
            <a:extLst>
              <a:ext uri="{FF2B5EF4-FFF2-40B4-BE49-F238E27FC236}">
                <a16:creationId xmlns:a16="http://schemas.microsoft.com/office/drawing/2014/main" id="{5C34FDF8-B689-4E51-86CB-69E878ECC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780" y="133317"/>
            <a:ext cx="6585358" cy="1903140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BB34C77F-3774-47D5-BCDC-04F37C3A3D35}"/>
              </a:ext>
            </a:extLst>
          </p:cNvPr>
          <p:cNvSpPr/>
          <p:nvPr/>
        </p:nvSpPr>
        <p:spPr>
          <a:xfrm>
            <a:off x="6163113" y="3814910"/>
            <a:ext cx="4843244" cy="16714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b="1" dirty="0">
                <a:solidFill>
                  <a:schemeClr val="tx1"/>
                </a:solidFill>
              </a:rPr>
              <a:t>INSCRÍBETE AHORA</a:t>
            </a:r>
          </a:p>
        </p:txBody>
      </p:sp>
    </p:spTree>
    <p:extLst>
      <p:ext uri="{BB962C8B-B14F-4D97-AF65-F5344CB8AC3E}">
        <p14:creationId xmlns:p14="http://schemas.microsoft.com/office/powerpoint/2010/main" val="414333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58_TF10001108.potx" id="{3068D4C4-799F-4D37-B4B4-23B54CC64B2C}" vid="{0428EABF-2A66-4C1D-8919-2064943E471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{E74F3680-4D6B-46B4-AE52-9DD9AF329236}tf10001108</Template>
  <TotalTime>0</TotalTime>
  <Words>163</Words>
  <Application>Microsoft Office PowerPoint</Application>
  <PresentationFormat>Panorámica</PresentationFormat>
  <Paragraphs>37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WelcomeDoc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2020-04-28T01:41:22Z</dcterms:created>
  <dcterms:modified xsi:type="dcterms:W3CDTF">2020-05-19T00:47:03Z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