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  <p14:sldId id="257"/>
          </p14:sldIdLst>
        </p14:section>
        <p14:section name="Diseñar, Transformación, Anotar, Trabajar en colaboración, Información" id="{B9B51309-D148-4332-87C2-07BE32FBCA3B}">
          <p14:sldIdLst/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7C177B-B36A-42FB-963C-4A4062E11465}" type="datetime1">
              <a:rPr lang="es-ES" smtClean="0"/>
              <a:t>02/05/2020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D6E2F-8700-4332-938B-4B711CF8351C}" type="datetime1">
              <a:rPr lang="es-ES" smtClean="0"/>
              <a:pPr/>
              <a:t>02/05/2020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276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BBF53A3-647D-4EB5-8024-AB2FE87A599F}" type="datetime1">
              <a:rPr lang="es-ES" noProof="0" smtClean="0"/>
              <a:t>02/05/2020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5AAFFC4-FA62-427A-8CE9-ACD9FDA24490}" type="datetime1">
              <a:rPr lang="es-ES" noProof="0" smtClean="0"/>
              <a:t>02/05/2020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5620" y="468038"/>
            <a:ext cx="10515600" cy="949701"/>
          </a:xfrm>
        </p:spPr>
        <p:txBody>
          <a:bodyPr rtlCol="0" anchor="ctr" anchorCtr="0">
            <a:noAutofit/>
          </a:bodyPr>
          <a:lstStyle/>
          <a:p>
            <a:pPr rtl="0"/>
            <a:r>
              <a:rPr lang="es-ES" sz="3900" b="1" dirty="0">
                <a:solidFill>
                  <a:schemeClr val="bg1"/>
                </a:solidFill>
              </a:rPr>
              <a:t>HTTP -&gt;Petición(</a:t>
            </a:r>
            <a:r>
              <a:rPr lang="es-ES" sz="3900" b="1" dirty="0" err="1">
                <a:solidFill>
                  <a:schemeClr val="bg1"/>
                </a:solidFill>
              </a:rPr>
              <a:t>Request</a:t>
            </a:r>
            <a:r>
              <a:rPr lang="es-ES" sz="3900" b="1" dirty="0">
                <a:solidFill>
                  <a:schemeClr val="bg1"/>
                </a:solidFill>
              </a:rPr>
              <a:t>)-&gt;Respuesta(Response)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EC61AD3-3023-4225-AE4E-359A99FDE805}"/>
              </a:ext>
            </a:extLst>
          </p:cNvPr>
          <p:cNvSpPr/>
          <p:nvPr/>
        </p:nvSpPr>
        <p:spPr>
          <a:xfrm>
            <a:off x="4016929" y="1643751"/>
            <a:ext cx="3541552" cy="10304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Verbo</a:t>
            </a:r>
          </a:p>
          <a:p>
            <a:pPr algn="ctr"/>
            <a:r>
              <a:rPr lang="es-CO" sz="2000" b="1" dirty="0"/>
              <a:t>Encabezados (</a:t>
            </a:r>
            <a:r>
              <a:rPr lang="es-CO" sz="2000" b="1" dirty="0" err="1"/>
              <a:t>Headers</a:t>
            </a:r>
            <a:r>
              <a:rPr lang="es-CO" sz="2000" b="1" dirty="0"/>
              <a:t>)</a:t>
            </a:r>
          </a:p>
          <a:p>
            <a:pPr algn="ctr"/>
            <a:r>
              <a:rPr lang="es-CO" sz="2000" b="1" dirty="0"/>
              <a:t>Contenido(</a:t>
            </a:r>
            <a:r>
              <a:rPr lang="es-CO" sz="2000" b="1" dirty="0" err="1"/>
              <a:t>Context</a:t>
            </a:r>
            <a:r>
              <a:rPr lang="es-CO" sz="2000" b="1" dirty="0"/>
              <a:t>)</a:t>
            </a:r>
          </a:p>
        </p:txBody>
      </p:sp>
      <p:pic>
        <p:nvPicPr>
          <p:cNvPr id="4" name="Imagen 3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87DCF926-D6D9-4146-B331-1105B4E83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20" y="2845043"/>
            <a:ext cx="2167517" cy="2167517"/>
          </a:xfrm>
          <a:prstGeom prst="rect">
            <a:avLst/>
          </a:prstGeom>
        </p:spPr>
      </p:pic>
      <p:pic>
        <p:nvPicPr>
          <p:cNvPr id="12" name="Imagen 11" descr="Imagen que contiene señal&#10;&#10;Descripción generada automáticamente">
            <a:extLst>
              <a:ext uri="{FF2B5EF4-FFF2-40B4-BE49-F238E27FC236}">
                <a16:creationId xmlns:a16="http://schemas.microsoft.com/office/drawing/2014/main" id="{67A9BEAC-F5BF-46E8-ACE4-DE8CDA73C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418" y="3045531"/>
            <a:ext cx="1883986" cy="1883986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5B1E227-CC93-4807-9959-ED3B1743C284}"/>
              </a:ext>
            </a:extLst>
          </p:cNvPr>
          <p:cNvSpPr/>
          <p:nvPr/>
        </p:nvSpPr>
        <p:spPr>
          <a:xfrm>
            <a:off x="4016929" y="5113032"/>
            <a:ext cx="3541552" cy="10304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Código de Estado</a:t>
            </a:r>
          </a:p>
          <a:p>
            <a:pPr algn="ctr"/>
            <a:r>
              <a:rPr lang="es-CO" sz="2000" b="1" dirty="0"/>
              <a:t>Encabezados (</a:t>
            </a:r>
            <a:r>
              <a:rPr lang="es-CO" sz="2000" b="1" dirty="0" err="1"/>
              <a:t>Headers</a:t>
            </a:r>
            <a:r>
              <a:rPr lang="es-CO" sz="2000" b="1" dirty="0"/>
              <a:t>)</a:t>
            </a:r>
          </a:p>
          <a:p>
            <a:pPr algn="ctr"/>
            <a:r>
              <a:rPr lang="es-CO" sz="2000" b="1" dirty="0"/>
              <a:t>Contenido(</a:t>
            </a:r>
            <a:r>
              <a:rPr lang="es-CO" sz="2000" b="1" dirty="0" err="1"/>
              <a:t>Context</a:t>
            </a:r>
            <a:r>
              <a:rPr lang="es-CO" sz="2000" b="1" dirty="0"/>
              <a:t>)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4C3D1BF-EB58-454C-B819-C3C8E571BA45}"/>
              </a:ext>
            </a:extLst>
          </p:cNvPr>
          <p:cNvCxnSpPr>
            <a:cxnSpLocks/>
          </p:cNvCxnSpPr>
          <p:nvPr/>
        </p:nvCxnSpPr>
        <p:spPr>
          <a:xfrm>
            <a:off x="3045204" y="3429000"/>
            <a:ext cx="578840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7FF6D83-A392-402D-9B5C-D1109D4C1C47}"/>
              </a:ext>
            </a:extLst>
          </p:cNvPr>
          <p:cNvCxnSpPr>
            <a:cxnSpLocks/>
          </p:cNvCxnSpPr>
          <p:nvPr/>
        </p:nvCxnSpPr>
        <p:spPr>
          <a:xfrm flipH="1">
            <a:off x="3002901" y="4143462"/>
            <a:ext cx="578840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5620" y="468038"/>
            <a:ext cx="10515600" cy="949701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s-ES" sz="4800" dirty="0">
                <a:solidFill>
                  <a:schemeClr val="bg1"/>
                </a:solidFill>
              </a:rPr>
              <a:t>HTTP-&gt;Petición(</a:t>
            </a:r>
            <a:r>
              <a:rPr lang="es-ES" sz="4800" dirty="0" err="1">
                <a:solidFill>
                  <a:schemeClr val="bg1"/>
                </a:solidFill>
              </a:rPr>
              <a:t>Request</a:t>
            </a:r>
            <a:r>
              <a:rPr lang="es-ES" sz="4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11F89CC-75A1-4DA4-9C98-A6D79E84BE55}"/>
              </a:ext>
            </a:extLst>
          </p:cNvPr>
          <p:cNvSpPr/>
          <p:nvPr/>
        </p:nvSpPr>
        <p:spPr>
          <a:xfrm>
            <a:off x="701879" y="2057670"/>
            <a:ext cx="3221372" cy="629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Verbo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80A498A-412A-4874-AE04-55F8690D23FF}"/>
              </a:ext>
            </a:extLst>
          </p:cNvPr>
          <p:cNvSpPr/>
          <p:nvPr/>
        </p:nvSpPr>
        <p:spPr>
          <a:xfrm>
            <a:off x="4485314" y="2057670"/>
            <a:ext cx="3221372" cy="629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Encabezados(</a:t>
            </a:r>
            <a:r>
              <a:rPr lang="es-CO" sz="2000" b="1" dirty="0" err="1"/>
              <a:t>Headers</a:t>
            </a:r>
            <a:r>
              <a:rPr lang="es-CO" sz="2000" b="1" dirty="0"/>
              <a:t>)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0520BB5-7556-49BC-9F34-EA86136E4A93}"/>
              </a:ext>
            </a:extLst>
          </p:cNvPr>
          <p:cNvSpPr/>
          <p:nvPr/>
        </p:nvSpPr>
        <p:spPr>
          <a:xfrm>
            <a:off x="8335861" y="2057670"/>
            <a:ext cx="3221372" cy="6294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Contenido(Content)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8BF444-3BE9-4B33-B34D-C1F2ED381A15}"/>
              </a:ext>
            </a:extLst>
          </p:cNvPr>
          <p:cNvSpPr txBox="1"/>
          <p:nvPr/>
        </p:nvSpPr>
        <p:spPr>
          <a:xfrm>
            <a:off x="584432" y="2919369"/>
            <a:ext cx="3456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>
                <a:solidFill>
                  <a:schemeClr val="bg1"/>
                </a:solidFill>
              </a:rPr>
              <a:t>GET</a:t>
            </a:r>
            <a:r>
              <a:rPr lang="es-CO" sz="1600" dirty="0">
                <a:solidFill>
                  <a:schemeClr val="bg1"/>
                </a:solidFill>
              </a:rPr>
              <a:t>-&gt;Obtener recursos</a:t>
            </a:r>
          </a:p>
          <a:p>
            <a:r>
              <a:rPr lang="es-CO" sz="1600" b="1" dirty="0">
                <a:solidFill>
                  <a:schemeClr val="bg1"/>
                </a:solidFill>
              </a:rPr>
              <a:t>POST</a:t>
            </a:r>
            <a:r>
              <a:rPr lang="es-CO" sz="1600" dirty="0">
                <a:solidFill>
                  <a:schemeClr val="bg1"/>
                </a:solidFill>
              </a:rPr>
              <a:t>-&gt;Crear un recurso</a:t>
            </a:r>
          </a:p>
          <a:p>
            <a:r>
              <a:rPr lang="es-CO" sz="1600" b="1" dirty="0">
                <a:solidFill>
                  <a:schemeClr val="bg1"/>
                </a:solidFill>
              </a:rPr>
              <a:t>PUT</a:t>
            </a:r>
            <a:r>
              <a:rPr lang="es-CO" sz="1600" dirty="0">
                <a:solidFill>
                  <a:schemeClr val="bg1"/>
                </a:solidFill>
              </a:rPr>
              <a:t>-&gt;Actualizar recurso (Completo)</a:t>
            </a:r>
          </a:p>
          <a:p>
            <a:r>
              <a:rPr lang="es-CO" sz="1600" b="1" dirty="0">
                <a:solidFill>
                  <a:schemeClr val="bg1"/>
                </a:solidFill>
              </a:rPr>
              <a:t>PATCH</a:t>
            </a:r>
            <a:r>
              <a:rPr lang="es-CO" sz="1600" dirty="0">
                <a:solidFill>
                  <a:schemeClr val="bg1"/>
                </a:solidFill>
              </a:rPr>
              <a:t>-&gt;Actualizar recurso(Parcial)</a:t>
            </a:r>
          </a:p>
          <a:p>
            <a:r>
              <a:rPr lang="es-CO" sz="1600" b="1" dirty="0">
                <a:solidFill>
                  <a:schemeClr val="bg1"/>
                </a:solidFill>
              </a:rPr>
              <a:t>DELETE</a:t>
            </a:r>
            <a:r>
              <a:rPr lang="es-CO" sz="1600" dirty="0">
                <a:solidFill>
                  <a:schemeClr val="bg1"/>
                </a:solidFill>
              </a:rPr>
              <a:t>-&gt;Borrar recurso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184A89-6051-4508-A230-2A3825F01EC0}"/>
              </a:ext>
            </a:extLst>
          </p:cNvPr>
          <p:cNvSpPr txBox="1"/>
          <p:nvPr/>
        </p:nvSpPr>
        <p:spPr>
          <a:xfrm>
            <a:off x="4435300" y="2835696"/>
            <a:ext cx="33213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>
                <a:solidFill>
                  <a:schemeClr val="bg1"/>
                </a:solidFill>
              </a:rPr>
              <a:t>Content </a:t>
            </a:r>
            <a:r>
              <a:rPr lang="es-CO" sz="1600" b="1" dirty="0" err="1">
                <a:solidFill>
                  <a:schemeClr val="bg1"/>
                </a:solidFill>
              </a:rPr>
              <a:t>Type</a:t>
            </a:r>
            <a:r>
              <a:rPr lang="es-CO" sz="1600" dirty="0">
                <a:solidFill>
                  <a:schemeClr val="bg1"/>
                </a:solidFill>
              </a:rPr>
              <a:t>&gt;Formato del contenido</a:t>
            </a:r>
          </a:p>
          <a:p>
            <a:r>
              <a:rPr lang="es-CO" sz="1600" b="1" dirty="0">
                <a:solidFill>
                  <a:schemeClr val="bg1"/>
                </a:solidFill>
              </a:rPr>
              <a:t>Content </a:t>
            </a:r>
            <a:r>
              <a:rPr lang="es-CO" sz="1600" b="1" dirty="0" err="1">
                <a:solidFill>
                  <a:schemeClr val="bg1"/>
                </a:solidFill>
              </a:rPr>
              <a:t>Length</a:t>
            </a:r>
            <a:r>
              <a:rPr lang="es-CO" sz="1600" dirty="0">
                <a:solidFill>
                  <a:schemeClr val="bg1"/>
                </a:solidFill>
              </a:rPr>
              <a:t>&gt;Tamaño del contenido</a:t>
            </a:r>
          </a:p>
          <a:p>
            <a:r>
              <a:rPr lang="es-CO" sz="1600" b="1" dirty="0" err="1">
                <a:solidFill>
                  <a:schemeClr val="bg1"/>
                </a:solidFill>
              </a:rPr>
              <a:t>Authorization</a:t>
            </a:r>
            <a:r>
              <a:rPr lang="es-CO" sz="1600" dirty="0">
                <a:solidFill>
                  <a:schemeClr val="bg1"/>
                </a:solidFill>
              </a:rPr>
              <a:t>&gt;Quien hace la petición)</a:t>
            </a:r>
          </a:p>
          <a:p>
            <a:r>
              <a:rPr lang="es-CO" sz="1600" b="1" dirty="0" err="1">
                <a:solidFill>
                  <a:schemeClr val="bg1"/>
                </a:solidFill>
              </a:rPr>
              <a:t>Accept</a:t>
            </a:r>
            <a:r>
              <a:rPr lang="es-CO" sz="1600" dirty="0">
                <a:solidFill>
                  <a:schemeClr val="bg1"/>
                </a:solidFill>
              </a:rPr>
              <a:t>&gt;Los tipos que </a:t>
            </a:r>
            <a:r>
              <a:rPr lang="es-CO" sz="1600" dirty="0" err="1">
                <a:solidFill>
                  <a:schemeClr val="bg1"/>
                </a:solidFill>
              </a:rPr>
              <a:t>acept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54B419-D941-456E-9BA9-987FA967BF7A}"/>
              </a:ext>
            </a:extLst>
          </p:cNvPr>
          <p:cNvSpPr txBox="1"/>
          <p:nvPr/>
        </p:nvSpPr>
        <p:spPr>
          <a:xfrm>
            <a:off x="8335861" y="2835696"/>
            <a:ext cx="3035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>
                <a:solidFill>
                  <a:schemeClr val="bg1"/>
                </a:solidFill>
              </a:rPr>
              <a:t>HTML, CSS, XML, JSON</a:t>
            </a:r>
            <a:endParaRPr lang="es-CO" sz="1600" dirty="0">
              <a:solidFill>
                <a:schemeClr val="bg1"/>
              </a:solidFill>
            </a:endParaRPr>
          </a:p>
          <a:p>
            <a:r>
              <a:rPr lang="es-CO" sz="1600" b="1" dirty="0">
                <a:solidFill>
                  <a:schemeClr val="bg1"/>
                </a:solidFill>
              </a:rPr>
              <a:t>Información acerca de la petición</a:t>
            </a:r>
            <a:endParaRPr lang="es-C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6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6" grpId="0" animBg="1"/>
      <p:bldP spid="3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8_TF10001108.potx" id="{3068D4C4-799F-4D37-B4B4-23B54CC64B2C}" vid="{0428EABF-2A66-4C1D-8919-2064943E471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{E74F3680-4D6B-46B4-AE52-9DD9AF329236}tf10001108</Template>
  <TotalTime>0</TotalTime>
  <Words>111</Words>
  <Application>Microsoft Office PowerPoint</Application>
  <PresentationFormat>Panorámica</PresentationFormat>
  <Paragraphs>24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WelcomeDoc</vt:lpstr>
      <vt:lpstr>HTTP -&gt;Petición(Request)-&gt;Respuesta(Response)</vt:lpstr>
      <vt:lpstr>HTTP-&gt;Petición(Request)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2020-04-28T01:41:22Z</dcterms:created>
  <dcterms:modified xsi:type="dcterms:W3CDTF">2020-05-02T18:22:14Z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