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328" y="-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7BCF8-21D3-416E-BEA6-8D8598B0469E}" type="datetimeFigureOut">
              <a:rPr kumimoji="1" lang="ja-JP" altLang="en-US" smtClean="0"/>
              <a:t>15/12/08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53416-A900-4FEA-914A-2E56AC2DD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55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53416-A900-4FEA-914A-2E56AC2DDA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49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53416-A900-4FEA-914A-2E56AC2DDA6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49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53416-A900-4FEA-914A-2E56AC2DDA6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49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53416-A900-4FEA-914A-2E56AC2DDA6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49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9C32-4F4C-4C34-934B-069B05739AEF}" type="datetimeFigureOut">
              <a:rPr kumimoji="1" lang="ja-JP" altLang="en-US" smtClean="0"/>
              <a:t>15/12/08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4C36-5DC3-4C19-B298-D337603B5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81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9C32-4F4C-4C34-934B-069B05739AEF}" type="datetimeFigureOut">
              <a:rPr kumimoji="1" lang="ja-JP" altLang="en-US" smtClean="0"/>
              <a:t>15/12/08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4C36-5DC3-4C19-B298-D337603B5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57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9C32-4F4C-4C34-934B-069B05739AEF}" type="datetimeFigureOut">
              <a:rPr kumimoji="1" lang="ja-JP" altLang="en-US" smtClean="0"/>
              <a:t>15/12/08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4C36-5DC3-4C19-B298-D337603B5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28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9C32-4F4C-4C34-934B-069B05739AEF}" type="datetimeFigureOut">
              <a:rPr kumimoji="1" lang="ja-JP" altLang="en-US" smtClean="0"/>
              <a:t>15/12/08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4C36-5DC3-4C19-B298-D337603B5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8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9C32-4F4C-4C34-934B-069B05739AEF}" type="datetimeFigureOut">
              <a:rPr kumimoji="1" lang="ja-JP" altLang="en-US" smtClean="0"/>
              <a:t>15/12/08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4C36-5DC3-4C19-B298-D337603B5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54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9C32-4F4C-4C34-934B-069B05739AEF}" type="datetimeFigureOut">
              <a:rPr kumimoji="1" lang="ja-JP" altLang="en-US" smtClean="0"/>
              <a:t>15/12/08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4C36-5DC3-4C19-B298-D337603B5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7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9C32-4F4C-4C34-934B-069B05739AEF}" type="datetimeFigureOut">
              <a:rPr kumimoji="1" lang="ja-JP" altLang="en-US" smtClean="0"/>
              <a:t>15/12/08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4C36-5DC3-4C19-B298-D337603B5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90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9C32-4F4C-4C34-934B-069B05739AEF}" type="datetimeFigureOut">
              <a:rPr kumimoji="1" lang="ja-JP" altLang="en-US" smtClean="0"/>
              <a:t>15/12/08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4C36-5DC3-4C19-B298-D337603B5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4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9C32-4F4C-4C34-934B-069B05739AEF}" type="datetimeFigureOut">
              <a:rPr kumimoji="1" lang="ja-JP" altLang="en-US" smtClean="0"/>
              <a:t>15/12/08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4C36-5DC3-4C19-B298-D337603B5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95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9C32-4F4C-4C34-934B-069B05739AEF}" type="datetimeFigureOut">
              <a:rPr kumimoji="1" lang="ja-JP" altLang="en-US" smtClean="0"/>
              <a:t>15/12/08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4C36-5DC3-4C19-B298-D337603B5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4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9C32-4F4C-4C34-934B-069B05739AEF}" type="datetimeFigureOut">
              <a:rPr kumimoji="1" lang="ja-JP" altLang="en-US" smtClean="0"/>
              <a:t>15/12/08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4C36-5DC3-4C19-B298-D337603B5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07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F9C32-4F4C-4C34-934B-069B05739AEF}" type="datetimeFigureOut">
              <a:rPr kumimoji="1" lang="ja-JP" altLang="en-US" smtClean="0"/>
              <a:t>15/12/08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14C36-5DC3-4C19-B298-D337603B5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99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509120"/>
            <a:ext cx="1365628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円柱 10"/>
          <p:cNvSpPr/>
          <p:nvPr/>
        </p:nvSpPr>
        <p:spPr>
          <a:xfrm>
            <a:off x="683568" y="1556792"/>
            <a:ext cx="1872208" cy="1584176"/>
          </a:xfrm>
          <a:prstGeom prst="can">
            <a:avLst>
              <a:gd name="adj" fmla="val 2884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899592" y="2132856"/>
            <a:ext cx="576064" cy="360040"/>
          </a:xfrm>
          <a:prstGeom prst="foldedCorner">
            <a:avLst>
              <a:gd name="adj" fmla="val 44709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1560" y="310980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ida</a:t>
            </a:r>
            <a:r>
              <a:rPr lang="ja-JP" altLang="en-US" dirty="0" smtClean="0"/>
              <a:t>リ</a:t>
            </a:r>
            <a:r>
              <a:rPr lang="ja-JP" altLang="en-US" dirty="0"/>
              <a:t>ス</a:t>
            </a:r>
            <a:r>
              <a:rPr lang="ja-JP" altLang="en-US" dirty="0" smtClean="0"/>
              <a:t>トグループ</a:t>
            </a:r>
            <a:r>
              <a:rPr lang="en-US" altLang="ja-JP" dirty="0" smtClean="0"/>
              <a:t>A</a:t>
            </a:r>
            <a:endParaRPr kumimoji="1" lang="en-US" altLang="ja-JP" dirty="0" smtClean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696799" y="3501008"/>
            <a:ext cx="0" cy="78002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内部記憶 14"/>
          <p:cNvSpPr/>
          <p:nvPr/>
        </p:nvSpPr>
        <p:spPr>
          <a:xfrm>
            <a:off x="3563888" y="188640"/>
            <a:ext cx="2016224" cy="864096"/>
          </a:xfrm>
          <a:prstGeom prst="flowChartInternalStorag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配信キャンペーン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円柱 21"/>
          <p:cNvSpPr/>
          <p:nvPr/>
        </p:nvSpPr>
        <p:spPr>
          <a:xfrm>
            <a:off x="3635896" y="1556792"/>
            <a:ext cx="1872208" cy="1584176"/>
          </a:xfrm>
          <a:prstGeom prst="can">
            <a:avLst>
              <a:gd name="adj" fmla="val 2884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メモ 18"/>
          <p:cNvSpPr/>
          <p:nvPr/>
        </p:nvSpPr>
        <p:spPr>
          <a:xfrm>
            <a:off x="4716016" y="2132856"/>
            <a:ext cx="576064" cy="360040"/>
          </a:xfrm>
          <a:prstGeom prst="foldedCorner">
            <a:avLst>
              <a:gd name="adj" fmla="val 4470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23" name="メモ 22"/>
          <p:cNvSpPr/>
          <p:nvPr/>
        </p:nvSpPr>
        <p:spPr>
          <a:xfrm>
            <a:off x="1763688" y="2132856"/>
            <a:ext cx="576064" cy="360040"/>
          </a:xfrm>
          <a:prstGeom prst="foldedCorner">
            <a:avLst>
              <a:gd name="adj" fmla="val 44709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12789" y="310980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ida</a:t>
            </a:r>
            <a:r>
              <a:rPr lang="ja-JP" altLang="en-US" dirty="0" smtClean="0"/>
              <a:t>リ</a:t>
            </a:r>
            <a:r>
              <a:rPr lang="ja-JP" altLang="en-US" dirty="0"/>
              <a:t>ス</a:t>
            </a:r>
            <a:r>
              <a:rPr lang="ja-JP" altLang="en-US" dirty="0" smtClean="0"/>
              <a:t>トグループ</a:t>
            </a:r>
            <a:r>
              <a:rPr lang="en-US" altLang="ja-JP" dirty="0"/>
              <a:t>B</a:t>
            </a:r>
            <a:endParaRPr kumimoji="1" lang="en-US" altLang="ja-JP" dirty="0" smtClean="0"/>
          </a:p>
        </p:txBody>
      </p:sp>
      <p:sp>
        <p:nvSpPr>
          <p:cNvPr id="26" name="円柱 25"/>
          <p:cNvSpPr/>
          <p:nvPr/>
        </p:nvSpPr>
        <p:spPr>
          <a:xfrm>
            <a:off x="6660232" y="1556792"/>
            <a:ext cx="1872208" cy="1584176"/>
          </a:xfrm>
          <a:prstGeom prst="can">
            <a:avLst>
              <a:gd name="adj" fmla="val 288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05725" y="3109808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ida</a:t>
            </a:r>
            <a:r>
              <a:rPr lang="ja-JP" altLang="en-US" dirty="0" smtClean="0"/>
              <a:t>リ</a:t>
            </a:r>
            <a:r>
              <a:rPr lang="ja-JP" altLang="en-US" dirty="0"/>
              <a:t>ス</a:t>
            </a:r>
            <a:r>
              <a:rPr lang="ja-JP" altLang="en-US" dirty="0" smtClean="0"/>
              <a:t>トグループ</a:t>
            </a:r>
            <a:r>
              <a:rPr lang="en-US" altLang="ja-JP" dirty="0" smtClean="0"/>
              <a:t>C</a:t>
            </a:r>
            <a:endParaRPr kumimoji="1" lang="en-US" altLang="ja-JP" dirty="0" smtClean="0"/>
          </a:p>
        </p:txBody>
      </p:sp>
      <p:cxnSp>
        <p:nvCxnSpPr>
          <p:cNvPr id="31" name="直線コネクタ 30"/>
          <p:cNvCxnSpPr>
            <a:stCxn id="15" idx="2"/>
            <a:endCxn id="22" idx="1"/>
          </p:cNvCxnSpPr>
          <p:nvPr/>
        </p:nvCxnSpPr>
        <p:spPr>
          <a:xfrm>
            <a:off x="4572000" y="1052736"/>
            <a:ext cx="0" cy="504056"/>
          </a:xfrm>
          <a:prstGeom prst="line">
            <a:avLst/>
          </a:prstGeom>
          <a:ln w="666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 : 内部記憶 34"/>
          <p:cNvSpPr/>
          <p:nvPr/>
        </p:nvSpPr>
        <p:spPr>
          <a:xfrm>
            <a:off x="6228184" y="404664"/>
            <a:ext cx="1190208" cy="495493"/>
          </a:xfrm>
          <a:prstGeom prst="flowChartInternalStorag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フローチャート : 内部記憶 35"/>
          <p:cNvSpPr/>
          <p:nvPr/>
        </p:nvSpPr>
        <p:spPr>
          <a:xfrm>
            <a:off x="7661152" y="404664"/>
            <a:ext cx="1190208" cy="495493"/>
          </a:xfrm>
          <a:prstGeom prst="flowChartInternalStorag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フローチャート : 内部記憶 36"/>
          <p:cNvSpPr/>
          <p:nvPr/>
        </p:nvSpPr>
        <p:spPr>
          <a:xfrm>
            <a:off x="1913878" y="404664"/>
            <a:ext cx="1190208" cy="495493"/>
          </a:xfrm>
          <a:prstGeom prst="flowChartInternalStorag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フローチャート : 内部記憶 37"/>
          <p:cNvSpPr/>
          <p:nvPr/>
        </p:nvSpPr>
        <p:spPr>
          <a:xfrm>
            <a:off x="539552" y="404663"/>
            <a:ext cx="1190208" cy="495493"/>
          </a:xfrm>
          <a:prstGeom prst="flowChartInternalStorag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>
            <a:stCxn id="38" idx="2"/>
            <a:endCxn id="11" idx="1"/>
          </p:cNvCxnSpPr>
          <p:nvPr/>
        </p:nvCxnSpPr>
        <p:spPr>
          <a:xfrm>
            <a:off x="1134656" y="900156"/>
            <a:ext cx="485016" cy="656636"/>
          </a:xfrm>
          <a:prstGeom prst="line">
            <a:avLst/>
          </a:prstGeom>
          <a:ln w="666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310399" y="3545324"/>
            <a:ext cx="1469513" cy="89178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83568" y="3933056"/>
            <a:ext cx="217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1" dirty="0" smtClean="0">
                <a:solidFill>
                  <a:schemeClr val="accent1"/>
                </a:solidFill>
              </a:rPr>
              <a:t>グループ</a:t>
            </a:r>
            <a:r>
              <a:rPr lang="en-US" altLang="ja-JP" i="1" dirty="0" smtClean="0">
                <a:solidFill>
                  <a:schemeClr val="accent1"/>
                </a:solidFill>
              </a:rPr>
              <a:t>A</a:t>
            </a:r>
            <a:r>
              <a:rPr lang="ja-JP" altLang="en-US" i="1" dirty="0" smtClean="0">
                <a:solidFill>
                  <a:schemeClr val="accent1"/>
                </a:solidFill>
              </a:rPr>
              <a:t>に</a:t>
            </a:r>
            <a:r>
              <a:rPr lang="en-US" altLang="ja-JP" i="1" dirty="0" smtClean="0">
                <a:solidFill>
                  <a:schemeClr val="accent1"/>
                </a:solidFill>
              </a:rPr>
              <a:t/>
            </a:r>
            <a:br>
              <a:rPr lang="en-US" altLang="ja-JP" i="1" dirty="0" smtClean="0">
                <a:solidFill>
                  <a:schemeClr val="accent1"/>
                </a:solidFill>
              </a:rPr>
            </a:br>
            <a:r>
              <a:rPr lang="ja-JP" altLang="en-US" i="1" dirty="0" smtClean="0">
                <a:solidFill>
                  <a:schemeClr val="accent1"/>
                </a:solidFill>
              </a:rPr>
              <a:t>新しいリスト</a:t>
            </a:r>
            <a:r>
              <a:rPr lang="en-US" altLang="ja-JP" i="1" dirty="0">
                <a:solidFill>
                  <a:schemeClr val="accent1"/>
                </a:solidFill>
              </a:rPr>
              <a:t>7</a:t>
            </a:r>
            <a:r>
              <a:rPr lang="ja-JP" altLang="en-US" i="1" dirty="0" smtClean="0">
                <a:solidFill>
                  <a:schemeClr val="accent1"/>
                </a:solidFill>
              </a:rPr>
              <a:t>を</a:t>
            </a:r>
            <a:r>
              <a:rPr lang="ja-JP" altLang="en-US" i="1" dirty="0" smtClean="0">
                <a:solidFill>
                  <a:schemeClr val="accent1"/>
                </a:solidFill>
              </a:rPr>
              <a:t>追加</a:t>
            </a:r>
            <a:endParaRPr kumimoji="1" lang="en-US" altLang="ja-JP" i="1" dirty="0" smtClean="0">
              <a:solidFill>
                <a:schemeClr val="accent1"/>
              </a:solidFill>
            </a:endParaRPr>
          </a:p>
        </p:txBody>
      </p:sp>
      <p:sp>
        <p:nvSpPr>
          <p:cNvPr id="1033" name="テキスト ボックス 1032"/>
          <p:cNvSpPr txBox="1"/>
          <p:nvPr/>
        </p:nvSpPr>
        <p:spPr>
          <a:xfrm>
            <a:off x="0" y="605264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キャンペー</a:t>
            </a:r>
            <a:r>
              <a:rPr lang="ja-JP" altLang="en-US" dirty="0" smtClean="0"/>
              <a:t>ンではグループを設定し，グループに対して</a:t>
            </a:r>
            <a:r>
              <a:rPr lang="en-US" altLang="ja-JP" dirty="0" smtClean="0"/>
              <a:t>ida</a:t>
            </a:r>
            <a:r>
              <a:rPr lang="ja-JP" altLang="en-US" dirty="0" smtClean="0"/>
              <a:t>リストの追加や削除を行うことで，</a:t>
            </a:r>
            <a:endParaRPr lang="en-US" altLang="ja-JP" dirty="0" smtClean="0"/>
          </a:p>
          <a:p>
            <a:r>
              <a:rPr lang="en-US" altLang="ja-JP" dirty="0" smtClean="0"/>
              <a:t>IDFA</a:t>
            </a:r>
            <a:r>
              <a:rPr lang="ja-JP" altLang="en-US" dirty="0" smtClean="0"/>
              <a:t>タ</a:t>
            </a:r>
            <a:r>
              <a:rPr lang="ja-JP" altLang="en-US" dirty="0"/>
              <a:t>ーゲティン</a:t>
            </a:r>
            <a:r>
              <a:rPr lang="ja-JP" altLang="en-US" dirty="0" smtClean="0"/>
              <a:t>グの調整を行うことができます．</a:t>
            </a:r>
            <a:endParaRPr lang="en-US" altLang="ja-JP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716016" y="3861048"/>
            <a:ext cx="155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1" dirty="0" smtClean="0">
                <a:solidFill>
                  <a:schemeClr val="accent1"/>
                </a:solidFill>
              </a:rPr>
              <a:t>リスト</a:t>
            </a:r>
            <a:r>
              <a:rPr lang="en-US" altLang="ja-JP" i="1" dirty="0">
                <a:solidFill>
                  <a:schemeClr val="accent1"/>
                </a:solidFill>
              </a:rPr>
              <a:t>4</a:t>
            </a:r>
            <a:r>
              <a:rPr lang="ja-JP" altLang="en-US" i="1" dirty="0" smtClean="0">
                <a:solidFill>
                  <a:schemeClr val="accent1"/>
                </a:solidFill>
              </a:rPr>
              <a:t>を</a:t>
            </a:r>
            <a:r>
              <a:rPr lang="ja-JP" altLang="en-US" i="1" dirty="0" smtClean="0">
                <a:solidFill>
                  <a:schemeClr val="accent1"/>
                </a:solidFill>
              </a:rPr>
              <a:t>削除</a:t>
            </a:r>
            <a:endParaRPr kumimoji="1" lang="en-US" altLang="ja-JP" i="1" dirty="0" smtClean="0">
              <a:solidFill>
                <a:schemeClr val="accent1"/>
              </a:solidFill>
            </a:endParaRPr>
          </a:p>
        </p:txBody>
      </p:sp>
      <p:sp>
        <p:nvSpPr>
          <p:cNvPr id="52" name="メモ 51"/>
          <p:cNvSpPr/>
          <p:nvPr/>
        </p:nvSpPr>
        <p:spPr>
          <a:xfrm>
            <a:off x="899592" y="2564904"/>
            <a:ext cx="576064" cy="360040"/>
          </a:xfrm>
          <a:prstGeom prst="foldedCorner">
            <a:avLst>
              <a:gd name="adj" fmla="val 4470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2" name="メモ 31"/>
          <p:cNvSpPr/>
          <p:nvPr/>
        </p:nvSpPr>
        <p:spPr>
          <a:xfrm>
            <a:off x="6948264" y="2132856"/>
            <a:ext cx="576064" cy="360040"/>
          </a:xfrm>
          <a:prstGeom prst="foldedCorner">
            <a:avLst>
              <a:gd name="adj" fmla="val 4470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5868145" y="3501008"/>
            <a:ext cx="1440159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660232" y="3789040"/>
            <a:ext cx="235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1" dirty="0" smtClean="0">
                <a:solidFill>
                  <a:schemeClr val="accent1"/>
                </a:solidFill>
              </a:rPr>
              <a:t>新しいリスト</a:t>
            </a:r>
            <a:r>
              <a:rPr lang="en-US" altLang="ja-JP" i="1" dirty="0" smtClean="0">
                <a:solidFill>
                  <a:schemeClr val="accent1"/>
                </a:solidFill>
              </a:rPr>
              <a:t>8</a:t>
            </a:r>
            <a:r>
              <a:rPr lang="ja-JP" altLang="en-US" i="1" dirty="0" smtClean="0">
                <a:solidFill>
                  <a:schemeClr val="accent1"/>
                </a:solidFill>
              </a:rPr>
              <a:t>で</a:t>
            </a:r>
            <a:r>
              <a:rPr lang="en-US" altLang="ja-JP" i="1" dirty="0" smtClean="0">
                <a:solidFill>
                  <a:schemeClr val="accent1"/>
                </a:solidFill>
              </a:rPr>
              <a:t/>
            </a:r>
            <a:br>
              <a:rPr lang="en-US" altLang="ja-JP" i="1" dirty="0" smtClean="0">
                <a:solidFill>
                  <a:schemeClr val="accent1"/>
                </a:solidFill>
              </a:rPr>
            </a:br>
            <a:r>
              <a:rPr lang="ja-JP" altLang="en-US" i="1" dirty="0" smtClean="0">
                <a:solidFill>
                  <a:schemeClr val="accent1"/>
                </a:solidFill>
              </a:rPr>
              <a:t>グループ</a:t>
            </a:r>
            <a:r>
              <a:rPr lang="en-US" altLang="ja-JP" i="1" dirty="0" smtClean="0">
                <a:solidFill>
                  <a:schemeClr val="accent1"/>
                </a:solidFill>
              </a:rPr>
              <a:t>C</a:t>
            </a:r>
            <a:r>
              <a:rPr lang="ja-JP" altLang="en-US" i="1" dirty="0" smtClean="0">
                <a:solidFill>
                  <a:schemeClr val="accent1"/>
                </a:solidFill>
              </a:rPr>
              <a:t>を新規作成</a:t>
            </a:r>
            <a:endParaRPr kumimoji="1" lang="en-US" altLang="ja-JP" i="1" dirty="0" smtClean="0">
              <a:solidFill>
                <a:schemeClr val="accent1"/>
              </a:solidFill>
            </a:endParaRPr>
          </a:p>
        </p:txBody>
      </p:sp>
      <p:sp>
        <p:nvSpPr>
          <p:cNvPr id="42" name="メモ 41"/>
          <p:cNvSpPr/>
          <p:nvPr/>
        </p:nvSpPr>
        <p:spPr>
          <a:xfrm>
            <a:off x="3851920" y="2132856"/>
            <a:ext cx="576064" cy="360040"/>
          </a:xfrm>
          <a:prstGeom prst="foldedCorner">
            <a:avLst>
              <a:gd name="adj" fmla="val 44709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  <a:endParaRPr kumimoji="1" lang="en-US" altLang="ja-JP" dirty="0" smtClean="0"/>
          </a:p>
        </p:txBody>
      </p:sp>
      <p:sp>
        <p:nvSpPr>
          <p:cNvPr id="43" name="メモ 42"/>
          <p:cNvSpPr/>
          <p:nvPr/>
        </p:nvSpPr>
        <p:spPr>
          <a:xfrm>
            <a:off x="3851920" y="2564904"/>
            <a:ext cx="576064" cy="360040"/>
          </a:xfrm>
          <a:prstGeom prst="foldedCorner">
            <a:avLst>
              <a:gd name="adj" fmla="val 44709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en-US" altLang="ja-JP" dirty="0" smtClean="0"/>
          </a:p>
        </p:txBody>
      </p:sp>
      <p:sp>
        <p:nvSpPr>
          <p:cNvPr id="45" name="メモ 44"/>
          <p:cNvSpPr/>
          <p:nvPr/>
        </p:nvSpPr>
        <p:spPr>
          <a:xfrm>
            <a:off x="4716016" y="2564904"/>
            <a:ext cx="576064" cy="360040"/>
          </a:xfrm>
          <a:prstGeom prst="foldedCorner">
            <a:avLst>
              <a:gd name="adj" fmla="val 44709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6</a:t>
            </a:r>
            <a:endParaRPr kumimoji="1" lang="en-US" altLang="ja-JP" dirty="0" smtClean="0"/>
          </a:p>
        </p:txBody>
      </p:sp>
      <p:sp>
        <p:nvSpPr>
          <p:cNvPr id="46" name="メモ 45"/>
          <p:cNvSpPr/>
          <p:nvPr/>
        </p:nvSpPr>
        <p:spPr>
          <a:xfrm>
            <a:off x="2915816" y="4437112"/>
            <a:ext cx="576064" cy="360040"/>
          </a:xfrm>
          <a:prstGeom prst="foldedCorner">
            <a:avLst>
              <a:gd name="adj" fmla="val 4470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7" name="メモ 46"/>
          <p:cNvSpPr/>
          <p:nvPr/>
        </p:nvSpPr>
        <p:spPr>
          <a:xfrm>
            <a:off x="6156176" y="4437112"/>
            <a:ext cx="576064" cy="360040"/>
          </a:xfrm>
          <a:prstGeom prst="foldedCorner">
            <a:avLst>
              <a:gd name="adj" fmla="val 4470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3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509120"/>
            <a:ext cx="1365628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円柱 25"/>
          <p:cNvSpPr/>
          <p:nvPr/>
        </p:nvSpPr>
        <p:spPr>
          <a:xfrm>
            <a:off x="3635896" y="1556792"/>
            <a:ext cx="1872208" cy="1584176"/>
          </a:xfrm>
          <a:prstGeom prst="can">
            <a:avLst>
              <a:gd name="adj" fmla="val 288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419872" y="314096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新しい</a:t>
            </a:r>
            <a:r>
              <a:rPr lang="en-US" altLang="ja-JP" dirty="0" err="1" smtClean="0"/>
              <a:t>ida</a:t>
            </a:r>
            <a:r>
              <a:rPr lang="ja-JP" altLang="en-US" dirty="0" smtClean="0"/>
              <a:t>リストグループ</a:t>
            </a:r>
            <a:endParaRPr kumimoji="1" lang="en-US" altLang="ja-JP" dirty="0" smtClean="0"/>
          </a:p>
        </p:txBody>
      </p:sp>
      <p:sp>
        <p:nvSpPr>
          <p:cNvPr id="1033" name="テキスト ボックス 1032"/>
          <p:cNvSpPr txBox="1"/>
          <p:nvPr/>
        </p:nvSpPr>
        <p:spPr>
          <a:xfrm>
            <a:off x="0" y="64440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ida</a:t>
            </a:r>
            <a:r>
              <a:rPr lang="ja-JP" altLang="en-US" dirty="0" smtClean="0"/>
              <a:t>リストグループ新規作成</a:t>
            </a:r>
            <a:endParaRPr lang="en-US" altLang="ja-JP" dirty="0" smtClean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4499992" y="3573016"/>
            <a:ext cx="1" cy="79208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メモ 46"/>
          <p:cNvSpPr/>
          <p:nvPr/>
        </p:nvSpPr>
        <p:spPr>
          <a:xfrm>
            <a:off x="4860032" y="4005064"/>
            <a:ext cx="864096" cy="360040"/>
          </a:xfrm>
          <a:prstGeom prst="foldedCorner">
            <a:avLst>
              <a:gd name="adj" fmla="val 4470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リスト</a:t>
            </a:r>
            <a:r>
              <a:rPr lang="en-US" altLang="ja-JP" sz="1400" dirty="0" smtClean="0">
                <a:solidFill>
                  <a:schemeClr val="tx1"/>
                </a:solidFill>
              </a:rPr>
              <a:t>1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8" name="メモ 47"/>
          <p:cNvSpPr/>
          <p:nvPr/>
        </p:nvSpPr>
        <p:spPr>
          <a:xfrm>
            <a:off x="3779912" y="2132856"/>
            <a:ext cx="864096" cy="360040"/>
          </a:xfrm>
          <a:prstGeom prst="foldedCorner">
            <a:avLst>
              <a:gd name="adj" fmla="val 4470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リスト</a:t>
            </a:r>
            <a:r>
              <a:rPr lang="en-US" altLang="ja-JP" sz="1400" dirty="0" smtClean="0">
                <a:solidFill>
                  <a:schemeClr val="tx1"/>
                </a:solidFill>
              </a:rPr>
              <a:t>1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6372200" y="3429000"/>
            <a:ext cx="2376264" cy="1368152"/>
          </a:xfrm>
          <a:prstGeom prst="wedgeRoundRectCallout">
            <a:avLst>
              <a:gd name="adj1" fmla="val -70446"/>
              <a:gd name="adj2" fmla="val 447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“AAAA-BBBB00000001”,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“AAAA-</a:t>
            </a:r>
            <a:r>
              <a:rPr lang="en-US" altLang="ja-JP" sz="1600" dirty="0" smtClean="0">
                <a:solidFill>
                  <a:schemeClr val="tx1"/>
                </a:solidFill>
              </a:rPr>
              <a:t>BBBB0000000</a:t>
            </a:r>
            <a:r>
              <a:rPr lang="en-US" altLang="ja-JP" sz="1600" dirty="0" smtClean="0">
                <a:solidFill>
                  <a:schemeClr val="tx1"/>
                </a:solidFill>
              </a:rPr>
              <a:t>2</a:t>
            </a:r>
            <a:r>
              <a:rPr lang="en-US" altLang="ja-JP" sz="1600" dirty="0" smtClean="0">
                <a:solidFill>
                  <a:schemeClr val="tx1"/>
                </a:solidFill>
              </a:rPr>
              <a:t>”</a:t>
            </a:r>
            <a:r>
              <a:rPr lang="en-US" altLang="ja-JP" sz="16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“AAAA-</a:t>
            </a:r>
            <a:r>
              <a:rPr lang="en-US" altLang="ja-JP" sz="1600" dirty="0" smtClean="0">
                <a:solidFill>
                  <a:schemeClr val="tx1"/>
                </a:solidFill>
              </a:rPr>
              <a:t>BBBB0000000</a:t>
            </a:r>
            <a:r>
              <a:rPr lang="en-US" altLang="ja-JP" sz="1600" dirty="0" smtClean="0">
                <a:solidFill>
                  <a:schemeClr val="tx1"/>
                </a:solidFill>
              </a:rPr>
              <a:t>3</a:t>
            </a:r>
            <a:r>
              <a:rPr lang="en-US" altLang="ja-JP" sz="1600" dirty="0" smtClean="0">
                <a:solidFill>
                  <a:schemeClr val="tx1"/>
                </a:solidFill>
              </a:rPr>
              <a:t>”</a:t>
            </a:r>
            <a:r>
              <a:rPr lang="en-US" altLang="ja-JP" sz="16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…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4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509120"/>
            <a:ext cx="1365628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円柱 10"/>
          <p:cNvSpPr/>
          <p:nvPr/>
        </p:nvSpPr>
        <p:spPr>
          <a:xfrm>
            <a:off x="3635896" y="1412776"/>
            <a:ext cx="1872208" cy="1584176"/>
          </a:xfrm>
          <a:prstGeom prst="can">
            <a:avLst>
              <a:gd name="adj" fmla="val 2884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3851920" y="1988840"/>
            <a:ext cx="864096" cy="360040"/>
          </a:xfrm>
          <a:prstGeom prst="foldedCorner">
            <a:avLst>
              <a:gd name="adj" fmla="val 44709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リスト</a:t>
            </a:r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35896" y="299695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ida</a:t>
            </a:r>
            <a:r>
              <a:rPr lang="ja-JP" altLang="en-US" dirty="0" smtClean="0"/>
              <a:t>リストグループ</a:t>
            </a:r>
            <a:endParaRPr kumimoji="1" lang="en-US" altLang="ja-JP" dirty="0" smtClean="0"/>
          </a:p>
        </p:txBody>
      </p:sp>
      <p:cxnSp>
        <p:nvCxnSpPr>
          <p:cNvPr id="44" name="直線矢印コネクタ 43"/>
          <p:cNvCxnSpPr>
            <a:stCxn id="12" idx="2"/>
          </p:cNvCxnSpPr>
          <p:nvPr/>
        </p:nvCxnSpPr>
        <p:spPr>
          <a:xfrm flipH="1">
            <a:off x="4572000" y="3366284"/>
            <a:ext cx="2615" cy="99882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テキスト ボックス 1032"/>
          <p:cNvSpPr txBox="1"/>
          <p:nvPr/>
        </p:nvSpPr>
        <p:spPr>
          <a:xfrm>
            <a:off x="0" y="64440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グループにリストを追加</a:t>
            </a:r>
            <a:endParaRPr lang="en-US" altLang="ja-JP" dirty="0" smtClean="0"/>
          </a:p>
        </p:txBody>
      </p:sp>
      <p:sp>
        <p:nvSpPr>
          <p:cNvPr id="33" name="メモ 32"/>
          <p:cNvSpPr/>
          <p:nvPr/>
        </p:nvSpPr>
        <p:spPr>
          <a:xfrm>
            <a:off x="3851920" y="2420888"/>
            <a:ext cx="864096" cy="360040"/>
          </a:xfrm>
          <a:prstGeom prst="foldedCorner">
            <a:avLst>
              <a:gd name="adj" fmla="val 4470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リスト</a:t>
            </a:r>
            <a:r>
              <a:rPr lang="ja-JP" altLang="ja-JP" sz="1400" dirty="0">
                <a:solidFill>
                  <a:schemeClr val="tx1"/>
                </a:solidFill>
              </a:rPr>
              <a:t>2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8" name="メモ 47"/>
          <p:cNvSpPr/>
          <p:nvPr/>
        </p:nvSpPr>
        <p:spPr>
          <a:xfrm>
            <a:off x="4860032" y="4005064"/>
            <a:ext cx="864096" cy="360040"/>
          </a:xfrm>
          <a:prstGeom prst="foldedCorner">
            <a:avLst>
              <a:gd name="adj" fmla="val 4470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リスト</a:t>
            </a:r>
            <a:r>
              <a:rPr lang="ja-JP" altLang="ja-JP" sz="1400" dirty="0">
                <a:solidFill>
                  <a:schemeClr val="tx1"/>
                </a:solidFill>
              </a:rPr>
              <a:t>2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0" name="角丸四角形吹き出し 49"/>
          <p:cNvSpPr/>
          <p:nvPr/>
        </p:nvSpPr>
        <p:spPr>
          <a:xfrm>
            <a:off x="6372200" y="3429000"/>
            <a:ext cx="2376264" cy="1368152"/>
          </a:xfrm>
          <a:prstGeom prst="wedgeRoundRectCallout">
            <a:avLst>
              <a:gd name="adj1" fmla="val -70446"/>
              <a:gd name="adj2" fmla="val 447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“CCCC-DDDD00000001”,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“</a:t>
            </a:r>
            <a:r>
              <a:rPr lang="en-US" altLang="ja-JP" sz="1600" dirty="0" smtClean="0">
                <a:solidFill>
                  <a:schemeClr val="tx1"/>
                </a:solidFill>
              </a:rPr>
              <a:t>CCCC</a:t>
            </a:r>
            <a:r>
              <a:rPr lang="en-US" altLang="ja-JP" sz="1600" dirty="0" smtClean="0">
                <a:solidFill>
                  <a:schemeClr val="tx1"/>
                </a:solidFill>
              </a:rPr>
              <a:t>-</a:t>
            </a:r>
            <a:r>
              <a:rPr lang="en-US" altLang="ja-JP" sz="1600" dirty="0" smtClean="0">
                <a:solidFill>
                  <a:schemeClr val="tx1"/>
                </a:solidFill>
              </a:rPr>
              <a:t>DDDD</a:t>
            </a:r>
            <a:r>
              <a:rPr lang="en-US" altLang="ja-JP" sz="1600" dirty="0" smtClean="0">
                <a:solidFill>
                  <a:schemeClr val="tx1"/>
                </a:solidFill>
              </a:rPr>
              <a:t>0000000</a:t>
            </a:r>
            <a:r>
              <a:rPr lang="en-US" altLang="ja-JP" sz="1600" dirty="0" smtClean="0">
                <a:solidFill>
                  <a:schemeClr val="tx1"/>
                </a:solidFill>
              </a:rPr>
              <a:t>2</a:t>
            </a:r>
            <a:r>
              <a:rPr lang="en-US" altLang="ja-JP" sz="1600" dirty="0" smtClean="0">
                <a:solidFill>
                  <a:schemeClr val="tx1"/>
                </a:solidFill>
              </a:rPr>
              <a:t>”</a:t>
            </a:r>
            <a:r>
              <a:rPr lang="en-US" altLang="ja-JP" sz="16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“</a:t>
            </a:r>
            <a:r>
              <a:rPr lang="en-US" altLang="ja-JP" sz="1600" dirty="0" smtClean="0">
                <a:solidFill>
                  <a:schemeClr val="tx1"/>
                </a:solidFill>
              </a:rPr>
              <a:t>CCCC</a:t>
            </a:r>
            <a:r>
              <a:rPr lang="en-US" altLang="ja-JP" sz="1600" dirty="0" smtClean="0">
                <a:solidFill>
                  <a:schemeClr val="tx1"/>
                </a:solidFill>
              </a:rPr>
              <a:t>-</a:t>
            </a:r>
            <a:r>
              <a:rPr lang="en-US" altLang="ja-JP" sz="1600" dirty="0" smtClean="0">
                <a:solidFill>
                  <a:schemeClr val="tx1"/>
                </a:solidFill>
              </a:rPr>
              <a:t>DDDD</a:t>
            </a:r>
            <a:r>
              <a:rPr lang="en-US" altLang="ja-JP" sz="1600" dirty="0" smtClean="0">
                <a:solidFill>
                  <a:schemeClr val="tx1"/>
                </a:solidFill>
              </a:rPr>
              <a:t>0000000</a:t>
            </a:r>
            <a:r>
              <a:rPr lang="en-US" altLang="ja-JP" sz="1600" dirty="0" smtClean="0">
                <a:solidFill>
                  <a:schemeClr val="tx1"/>
                </a:solidFill>
              </a:rPr>
              <a:t>3</a:t>
            </a:r>
            <a:r>
              <a:rPr lang="en-US" altLang="ja-JP" sz="1600" dirty="0" smtClean="0">
                <a:solidFill>
                  <a:schemeClr val="tx1"/>
                </a:solidFill>
              </a:rPr>
              <a:t>”</a:t>
            </a:r>
            <a:r>
              <a:rPr lang="en-US" altLang="ja-JP" sz="16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…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8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509120"/>
            <a:ext cx="1365628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矢印コネクタ 15"/>
          <p:cNvCxnSpPr/>
          <p:nvPr/>
        </p:nvCxnSpPr>
        <p:spPr>
          <a:xfrm>
            <a:off x="4696799" y="3501008"/>
            <a:ext cx="0" cy="78002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柱 21"/>
          <p:cNvSpPr/>
          <p:nvPr/>
        </p:nvSpPr>
        <p:spPr>
          <a:xfrm>
            <a:off x="3635896" y="1556792"/>
            <a:ext cx="1872208" cy="1584176"/>
          </a:xfrm>
          <a:prstGeom prst="can">
            <a:avLst>
              <a:gd name="adj" fmla="val 2884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メモ 18"/>
          <p:cNvSpPr/>
          <p:nvPr/>
        </p:nvSpPr>
        <p:spPr>
          <a:xfrm>
            <a:off x="3851920" y="2132856"/>
            <a:ext cx="864096" cy="360040"/>
          </a:xfrm>
          <a:prstGeom prst="foldedCorner">
            <a:avLst>
              <a:gd name="adj" fmla="val 4470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リスト</a:t>
            </a:r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12789" y="310980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ida</a:t>
            </a:r>
            <a:r>
              <a:rPr lang="ja-JP" altLang="en-US" dirty="0" smtClean="0"/>
              <a:t>リストグループ</a:t>
            </a:r>
            <a:endParaRPr kumimoji="1" lang="en-US" altLang="ja-JP" dirty="0" smtClean="0"/>
          </a:p>
        </p:txBody>
      </p:sp>
      <p:sp>
        <p:nvSpPr>
          <p:cNvPr id="1033" name="テキスト ボックス 1032"/>
          <p:cNvSpPr txBox="1"/>
          <p:nvPr/>
        </p:nvSpPr>
        <p:spPr>
          <a:xfrm>
            <a:off x="0" y="648450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グループからリストを削除</a:t>
            </a:r>
            <a:endParaRPr lang="en-US" altLang="ja-JP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716016" y="3861048"/>
            <a:ext cx="155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1" dirty="0" smtClean="0">
                <a:solidFill>
                  <a:schemeClr val="accent1"/>
                </a:solidFill>
              </a:rPr>
              <a:t>リスト</a:t>
            </a:r>
            <a:r>
              <a:rPr lang="en-US" altLang="ja-JP" i="1" dirty="0" smtClean="0">
                <a:solidFill>
                  <a:schemeClr val="accent1"/>
                </a:solidFill>
              </a:rPr>
              <a:t>1</a:t>
            </a:r>
            <a:r>
              <a:rPr lang="ja-JP" altLang="en-US" i="1" dirty="0" smtClean="0">
                <a:solidFill>
                  <a:schemeClr val="accent1"/>
                </a:solidFill>
              </a:rPr>
              <a:t>を</a:t>
            </a:r>
            <a:r>
              <a:rPr lang="ja-JP" altLang="en-US" i="1" dirty="0" smtClean="0">
                <a:solidFill>
                  <a:schemeClr val="accent1"/>
                </a:solidFill>
              </a:rPr>
              <a:t>削除</a:t>
            </a:r>
            <a:endParaRPr kumimoji="1" lang="en-US" altLang="ja-JP" i="1" dirty="0" smtClean="0">
              <a:solidFill>
                <a:schemeClr val="accent1"/>
              </a:solidFill>
            </a:endParaRPr>
          </a:p>
        </p:txBody>
      </p:sp>
      <p:sp>
        <p:nvSpPr>
          <p:cNvPr id="33" name="メモ 32"/>
          <p:cNvSpPr/>
          <p:nvPr/>
        </p:nvSpPr>
        <p:spPr>
          <a:xfrm>
            <a:off x="3851920" y="2564904"/>
            <a:ext cx="864096" cy="360040"/>
          </a:xfrm>
          <a:prstGeom prst="foldedCorner">
            <a:avLst>
              <a:gd name="adj" fmla="val 44709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リスト</a:t>
            </a:r>
            <a:r>
              <a:rPr lang="ja-JP" altLang="en-US" sz="1400" dirty="0" smtClean="0"/>
              <a:t>２</a:t>
            </a:r>
            <a:endParaRPr kumimoji="1" lang="en-US" altLang="ja-JP" sz="1400" dirty="0" smtClean="0"/>
          </a:p>
        </p:txBody>
      </p:sp>
      <p:sp>
        <p:nvSpPr>
          <p:cNvPr id="2" name="乗算記号 1"/>
          <p:cNvSpPr/>
          <p:nvPr/>
        </p:nvSpPr>
        <p:spPr>
          <a:xfrm>
            <a:off x="3491880" y="2132856"/>
            <a:ext cx="1584176" cy="360040"/>
          </a:xfrm>
          <a:prstGeom prst="mathMultiply">
            <a:avLst/>
          </a:prstGeom>
          <a:solidFill>
            <a:schemeClr val="accent2">
              <a:lumMod val="75000"/>
              <a:alpha val="40000"/>
            </a:schemeClr>
          </a:solidFill>
          <a:ln>
            <a:solidFill>
              <a:schemeClr val="accent2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3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145</Words>
  <Application>Microsoft Macintosh PowerPoint</Application>
  <PresentationFormat>画面に合わせる (4:3)</PresentationFormat>
  <Paragraphs>45</Paragraphs>
  <Slides>4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ECナビ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大島 一将</dc:creator>
  <cp:lastModifiedBy>suzuki</cp:lastModifiedBy>
  <cp:revision>10</cp:revision>
  <dcterms:created xsi:type="dcterms:W3CDTF">2015-12-08T05:03:01Z</dcterms:created>
  <dcterms:modified xsi:type="dcterms:W3CDTF">2015-12-08T08:06:21Z</dcterms:modified>
</cp:coreProperties>
</file>