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1" r:id="rId5"/>
    <p:sldId id="260" r:id="rId6"/>
    <p:sldId id="262" r:id="rId7"/>
    <p:sldId id="263" r:id="rId8"/>
    <p:sldId id="264" r:id="rId9"/>
    <p:sldId id="266" r:id="rId10"/>
    <p:sldId id="267" r:id="rId11"/>
    <p:sldId id="268"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7" autoAdjust="0"/>
    <p:restoredTop sz="94660"/>
  </p:normalViewPr>
  <p:slideViewPr>
    <p:cSldViewPr snapToGrid="0">
      <p:cViewPr varScale="1">
        <p:scale>
          <a:sx n="66" d="100"/>
          <a:sy n="66" d="100"/>
        </p:scale>
        <p:origin x="66" y="2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12/4/2017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12/4/2017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E5C33-D568-4EA1-B9FB-4BF0198BDAA7}"/>
              </a:ext>
            </a:extLst>
          </p:cNvPr>
          <p:cNvSpPr>
            <a:spLocks noGrp="1"/>
          </p:cNvSpPr>
          <p:nvPr>
            <p:ph type="ctrTitle"/>
          </p:nvPr>
        </p:nvSpPr>
        <p:spPr>
          <a:xfrm>
            <a:off x="2969443" y="1964267"/>
            <a:ext cx="8190682" cy="2421464"/>
          </a:xfrm>
        </p:spPr>
        <p:txBody>
          <a:bodyPr/>
          <a:lstStyle/>
          <a:p>
            <a:r>
              <a:rPr lang="en-US" dirty="0"/>
              <a:t>CPU scheduling algorithms</a:t>
            </a:r>
          </a:p>
        </p:txBody>
      </p:sp>
      <p:sp>
        <p:nvSpPr>
          <p:cNvPr id="3" name="Subtitle 2">
            <a:extLst>
              <a:ext uri="{FF2B5EF4-FFF2-40B4-BE49-F238E27FC236}">
                <a16:creationId xmlns:a16="http://schemas.microsoft.com/office/drawing/2014/main" id="{8803A5B1-F5A3-46BA-8EF7-80F3B0FAB748}"/>
              </a:ext>
            </a:extLst>
          </p:cNvPr>
          <p:cNvSpPr>
            <a:spLocks noGrp="1"/>
          </p:cNvSpPr>
          <p:nvPr>
            <p:ph type="subTitle" idx="1"/>
          </p:nvPr>
        </p:nvSpPr>
        <p:spPr/>
        <p:txBody>
          <a:bodyPr/>
          <a:lstStyle/>
          <a:p>
            <a:r>
              <a:rPr lang="en-US" dirty="0"/>
              <a:t>Aditya Malik and Steve Ruan</a:t>
            </a:r>
          </a:p>
        </p:txBody>
      </p:sp>
    </p:spTree>
    <p:extLst>
      <p:ext uri="{BB962C8B-B14F-4D97-AF65-F5344CB8AC3E}">
        <p14:creationId xmlns:p14="http://schemas.microsoft.com/office/powerpoint/2010/main" val="892577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F37B-ED29-4BDA-A394-7512A2917DB1}"/>
              </a:ext>
            </a:extLst>
          </p:cNvPr>
          <p:cNvSpPr>
            <a:spLocks noGrp="1"/>
          </p:cNvSpPr>
          <p:nvPr>
            <p:ph type="title"/>
          </p:nvPr>
        </p:nvSpPr>
        <p:spPr/>
        <p:txBody>
          <a:bodyPr/>
          <a:lstStyle/>
          <a:p>
            <a:r>
              <a:rPr lang="en-US" dirty="0"/>
              <a:t>Round Robin (RR)</a:t>
            </a:r>
          </a:p>
        </p:txBody>
      </p:sp>
      <p:sp>
        <p:nvSpPr>
          <p:cNvPr id="3" name="Content Placeholder 2">
            <a:extLst>
              <a:ext uri="{FF2B5EF4-FFF2-40B4-BE49-F238E27FC236}">
                <a16:creationId xmlns:a16="http://schemas.microsoft.com/office/drawing/2014/main" id="{4EFE7367-3852-4F1E-BC37-54419A320129}"/>
              </a:ext>
            </a:extLst>
          </p:cNvPr>
          <p:cNvSpPr>
            <a:spLocks noGrp="1"/>
          </p:cNvSpPr>
          <p:nvPr>
            <p:ph idx="1"/>
          </p:nvPr>
        </p:nvSpPr>
        <p:spPr/>
        <p:txBody>
          <a:bodyPr/>
          <a:lstStyle/>
          <a:p>
            <a:r>
              <a:rPr lang="en-US" dirty="0"/>
              <a:t>Designed for time-sharing systems</a:t>
            </a:r>
          </a:p>
          <a:p>
            <a:r>
              <a:rPr lang="en-US" dirty="0"/>
              <a:t>Average waiting time is quite long</a:t>
            </a:r>
          </a:p>
          <a:p>
            <a:r>
              <a:rPr lang="en-US" dirty="0"/>
              <a:t>The CPU scheduler goes to the ready queue, allocates the CPU to each process for a time up to the time quantum. The scheduler sets a timer to interrupt the process after 1 time quantum and dispatches the process. Then one of two things happen</a:t>
            </a:r>
          </a:p>
          <a:p>
            <a:pPr lvl="1"/>
            <a:r>
              <a:rPr lang="en-US" dirty="0"/>
              <a:t>The process may have a CPU burst of less than 1 time quantum, in which case the process releases the CPU voluntarily and the scheduler goes to the next process in the queue </a:t>
            </a:r>
          </a:p>
          <a:p>
            <a:pPr lvl="1"/>
            <a:r>
              <a:rPr lang="en-US" dirty="0"/>
              <a:t>If the process exceeds 1 time quantum, the timer goes off and causes an interruption. The context switch is executed, and the process is put back in the tail end of the queue, and the scheduler goes to the next process in the ready queue</a:t>
            </a:r>
          </a:p>
          <a:p>
            <a:pPr marL="457200" lvl="1" indent="0">
              <a:buNone/>
            </a:pPr>
            <a:endParaRPr lang="en-US" dirty="0"/>
          </a:p>
        </p:txBody>
      </p:sp>
    </p:spTree>
    <p:extLst>
      <p:ext uri="{BB962C8B-B14F-4D97-AF65-F5344CB8AC3E}">
        <p14:creationId xmlns:p14="http://schemas.microsoft.com/office/powerpoint/2010/main" val="3926069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FC08B-6F30-490E-9BE3-84BDA467C641}"/>
              </a:ext>
            </a:extLst>
          </p:cNvPr>
          <p:cNvSpPr>
            <a:spLocks noGrp="1"/>
          </p:cNvSpPr>
          <p:nvPr>
            <p:ph type="title"/>
          </p:nvPr>
        </p:nvSpPr>
        <p:spPr>
          <a:xfrm>
            <a:off x="252562" y="0"/>
            <a:ext cx="10131425" cy="817638"/>
          </a:xfrm>
        </p:spPr>
        <p:txBody>
          <a:bodyPr/>
          <a:lstStyle/>
          <a:p>
            <a:r>
              <a:rPr lang="en-US" dirty="0"/>
              <a:t>Round Robin (RR)</a:t>
            </a:r>
          </a:p>
        </p:txBody>
      </p:sp>
      <p:pic>
        <p:nvPicPr>
          <p:cNvPr id="5" name="Content Placeholder 4">
            <a:extLst>
              <a:ext uri="{FF2B5EF4-FFF2-40B4-BE49-F238E27FC236}">
                <a16:creationId xmlns:a16="http://schemas.microsoft.com/office/drawing/2014/main" id="{0DB6E45B-805C-4147-8090-C5CB6EBC2736}"/>
              </a:ext>
            </a:extLst>
          </p:cNvPr>
          <p:cNvPicPr>
            <a:picLocks noGrp="1" noChangeAspect="1"/>
          </p:cNvPicPr>
          <p:nvPr>
            <p:ph sz="half" idx="2"/>
          </p:nvPr>
        </p:nvPicPr>
        <p:blipFill>
          <a:blip r:embed="rId2"/>
          <a:stretch>
            <a:fillRect/>
          </a:stretch>
        </p:blipFill>
        <p:spPr>
          <a:xfrm>
            <a:off x="4906963" y="719932"/>
            <a:ext cx="7185846" cy="4316412"/>
          </a:xfrm>
          <a:prstGeom prst="rect">
            <a:avLst/>
          </a:prstGeom>
        </p:spPr>
      </p:pic>
      <p:pic>
        <p:nvPicPr>
          <p:cNvPr id="5122" name="Picture 2" descr="The average waiting time under the RR policy is often long. Consider the &#10;following set of processes that arrive at time 0, with the length of the CPU burst &#10;given in milliseconds: &#10;Process Burst Time &#10;PI &#10;24 &#10;3 &#10;3 &#10;If we use a time quantum of 4 milliseconds, then process PI gets the first 4 &#10;milliseconds. Since it requires another 20 milliseconds, it is preempted after &#10;the first time quantum, and the CPU is given to the next process in the queue, &#10;process P2. Process P2 does not need 4 milliseconds, so it quits before its time &#10;quantum expires. The CPU is then given to the next process, process P3. Once &#10;each process has received 1 time quantum, the CPU is returned to process PI &#10;for an additional time quantum. The resulting RR schedule is as follows: &#10;2 &#10;4 &#10;3 &#10;7 &#10;10 &#10;14 &#10;18 &#10;22 &#10;26 &#10;30 &#10;Let's calculate the average waiting time for this schedule. Pi waits for 6 &#10;milliseconds (10 - 4), P2 waits for 4 milliseconds, and P3 waits for 7 milliseconds. &#10;Thus, the average waiting time is 17/3 5.66 milliseconds. &#10;In the RR scheduling algorithm, no process is allocated the CPU for more &#10;than 1 time quantum in a row (unless it is the only runnable process). If a &#10;process's CPU burst exceeds 1 time quantum, that process is preempted and is &#10;put back in the ready queue. The RR scheduling algorithm is thus preemptive. &#10;If there are n processes in the ready queue and the time quantum is q, &#10;then each process gets 1/ n of the CPU time in chunks of at most q time units. &#10;Each process must wait no longer than (n &#10;1) x q time units until its &#10;next time quantum. For example, with five processes and a time quantum of 20 &#10;milliseconds, each process will get up to 20 milliseconds every 100 milliseconds. ">
            <a:extLst>
              <a:ext uri="{FF2B5EF4-FFF2-40B4-BE49-F238E27FC236}">
                <a16:creationId xmlns:a16="http://schemas.microsoft.com/office/drawing/2014/main" id="{364ABC72-55C7-4269-A49A-80765FAB475E}"/>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11355" y="719932"/>
            <a:ext cx="4739252" cy="579516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BBC275A-717C-479D-BB56-B31AD3B06893}"/>
              </a:ext>
            </a:extLst>
          </p:cNvPr>
          <p:cNvSpPr txBox="1"/>
          <p:nvPr/>
        </p:nvSpPr>
        <p:spPr>
          <a:xfrm>
            <a:off x="4906963" y="5086350"/>
            <a:ext cx="712311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Process one requires more than 4 seconds (it is 24), so after 4 seconds it gets pushed back, other two run and complete (3 seconds each), then it switches back to process 1</a:t>
            </a:r>
          </a:p>
          <a:p>
            <a:pPr marL="285750" indent="-285750">
              <a:buFont typeface="Arial" panose="020B0604020202020204" pitchFamily="34" charset="0"/>
              <a:buChar char="•"/>
            </a:pPr>
            <a:r>
              <a:rPr lang="en-US" dirty="0"/>
              <a:t>Our data matches the data provided in the textbook for theoretical results</a:t>
            </a:r>
          </a:p>
        </p:txBody>
      </p:sp>
    </p:spTree>
    <p:extLst>
      <p:ext uri="{BB962C8B-B14F-4D97-AF65-F5344CB8AC3E}">
        <p14:creationId xmlns:p14="http://schemas.microsoft.com/office/powerpoint/2010/main" val="3690951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F40C4-78D2-4DBF-828C-B2C32BEEC839}"/>
              </a:ext>
            </a:extLst>
          </p:cNvPr>
          <p:cNvSpPr>
            <a:spLocks noGrp="1"/>
          </p:cNvSpPr>
          <p:nvPr>
            <p:ph type="title"/>
          </p:nvPr>
        </p:nvSpPr>
        <p:spPr>
          <a:xfrm>
            <a:off x="685799" y="-361686"/>
            <a:ext cx="3680885" cy="1371600"/>
          </a:xfrm>
        </p:spPr>
        <p:txBody>
          <a:bodyPr/>
          <a:lstStyle/>
          <a:p>
            <a:r>
              <a:rPr lang="en-US" dirty="0"/>
              <a:t>Testing the Computational Data </a:t>
            </a:r>
          </a:p>
        </p:txBody>
      </p:sp>
      <p:pic>
        <p:nvPicPr>
          <p:cNvPr id="5" name="Content Placeholder 4">
            <a:extLst>
              <a:ext uri="{FF2B5EF4-FFF2-40B4-BE49-F238E27FC236}">
                <a16:creationId xmlns:a16="http://schemas.microsoft.com/office/drawing/2014/main" id="{AB8F43C4-41DE-492F-A11A-7A225FBB15DC}"/>
              </a:ext>
            </a:extLst>
          </p:cNvPr>
          <p:cNvPicPr>
            <a:picLocks noGrp="1" noChangeAspect="1"/>
          </p:cNvPicPr>
          <p:nvPr>
            <p:ph idx="1"/>
          </p:nvPr>
        </p:nvPicPr>
        <p:blipFill>
          <a:blip r:embed="rId2"/>
          <a:stretch>
            <a:fillRect/>
          </a:stretch>
        </p:blipFill>
        <p:spPr>
          <a:xfrm>
            <a:off x="6041759" y="115931"/>
            <a:ext cx="4672012" cy="6626138"/>
          </a:xfrm>
          <a:prstGeom prst="rect">
            <a:avLst/>
          </a:prstGeom>
        </p:spPr>
      </p:pic>
      <p:sp>
        <p:nvSpPr>
          <p:cNvPr id="4" name="Text Placeholder 3">
            <a:extLst>
              <a:ext uri="{FF2B5EF4-FFF2-40B4-BE49-F238E27FC236}">
                <a16:creationId xmlns:a16="http://schemas.microsoft.com/office/drawing/2014/main" id="{58AC29E0-748C-43CC-A9D2-09FC9B98E555}"/>
              </a:ext>
            </a:extLst>
          </p:cNvPr>
          <p:cNvSpPr>
            <a:spLocks noGrp="1"/>
          </p:cNvSpPr>
          <p:nvPr>
            <p:ph type="body" sz="half" idx="2"/>
          </p:nvPr>
        </p:nvSpPr>
        <p:spPr>
          <a:xfrm>
            <a:off x="685799" y="1181363"/>
            <a:ext cx="5129214" cy="4725951"/>
          </a:xfrm>
        </p:spPr>
        <p:txBody>
          <a:bodyPr>
            <a:normAutofit/>
          </a:bodyPr>
          <a:lstStyle/>
          <a:p>
            <a:pPr marL="285750" indent="-285750">
              <a:buFont typeface="Arial" panose="020B0604020202020204" pitchFamily="34" charset="0"/>
              <a:buChar char="•"/>
            </a:pPr>
            <a:r>
              <a:rPr lang="en-US" dirty="0"/>
              <a:t>Use the existing </a:t>
            </a:r>
            <a:r>
              <a:rPr lang="en-US" dirty="0" err="1"/>
              <a:t>posix-rt.c</a:t>
            </a:r>
            <a:r>
              <a:rPr lang="en-US" dirty="0"/>
              <a:t> program provided by the professor to changed the scheduling policies (SCHED_RR or SCHED_FIFO)</a:t>
            </a:r>
          </a:p>
          <a:p>
            <a:pPr marL="285750" indent="-285750">
              <a:buFont typeface="Arial" panose="020B0604020202020204" pitchFamily="34" charset="0"/>
              <a:buChar char="•"/>
            </a:pPr>
            <a:r>
              <a:rPr lang="en-US" dirty="0"/>
              <a:t>Create a heavy-load thread, such as bubble sort, which takes up more computing resources </a:t>
            </a:r>
          </a:p>
          <a:p>
            <a:pPr marL="285750" indent="-285750">
              <a:buFont typeface="Arial" panose="020B0604020202020204" pitchFamily="34" charset="0"/>
              <a:buChar char="•"/>
            </a:pPr>
            <a:r>
              <a:rPr lang="en-US" dirty="0"/>
              <a:t>Create a few smaller-load threads, such as heap sort, which take  less computing resources </a:t>
            </a:r>
          </a:p>
          <a:p>
            <a:pPr marL="285750" indent="-285750">
              <a:buFont typeface="Arial" panose="020B0604020202020204" pitchFamily="34" charset="0"/>
              <a:buChar char="•"/>
            </a:pPr>
            <a:r>
              <a:rPr lang="en-US" dirty="0"/>
              <a:t>Run the program using both Round Robin and FIFO methods to compare compute and run times, and if possible find the same attributes for each process as we did in the slides before </a:t>
            </a:r>
          </a:p>
          <a:p>
            <a:pPr marL="742950" lvl="1" indent="-285750">
              <a:buFont typeface="Arial" panose="020B0604020202020204" pitchFamily="34" charset="0"/>
              <a:buChar char="•"/>
            </a:pPr>
            <a:r>
              <a:rPr lang="en-US" dirty="0"/>
              <a:t>Use array to keep track of time data</a:t>
            </a:r>
          </a:p>
          <a:p>
            <a:pPr marL="742950" lvl="1" indent="-285750">
              <a:buFont typeface="Arial" panose="020B0604020202020204" pitchFamily="34" charset="0"/>
              <a:buChar char="•"/>
            </a:pPr>
            <a:r>
              <a:rPr lang="en-US" dirty="0"/>
              <a:t>We expect Round Robin to be better for jobs that aren’t the same length, and so running the identical code but simply changing the scheduling algorithm should support our expectations</a:t>
            </a:r>
          </a:p>
          <a:p>
            <a:pPr marL="285750" indent="-285750">
              <a:buFont typeface="Arial" panose="020B0604020202020204" pitchFamily="34" charset="0"/>
              <a:buChar char="•"/>
            </a:pPr>
            <a:endParaRPr lang="en-US" dirty="0"/>
          </a:p>
          <a:p>
            <a:pPr lvl="1"/>
            <a:endParaRPr lang="en-US" dirty="0"/>
          </a:p>
        </p:txBody>
      </p:sp>
    </p:spTree>
    <p:extLst>
      <p:ext uri="{BB962C8B-B14F-4D97-AF65-F5344CB8AC3E}">
        <p14:creationId xmlns:p14="http://schemas.microsoft.com/office/powerpoint/2010/main" val="3156656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4C11E-2C23-4EDC-B49C-B40AD2257BD2}"/>
              </a:ext>
            </a:extLst>
          </p:cNvPr>
          <p:cNvSpPr>
            <a:spLocks noGrp="1"/>
          </p:cNvSpPr>
          <p:nvPr>
            <p:ph type="title"/>
          </p:nvPr>
        </p:nvSpPr>
        <p:spPr/>
        <p:txBody>
          <a:bodyPr/>
          <a:lstStyle/>
          <a:p>
            <a:r>
              <a:rPr lang="en-US" dirty="0"/>
              <a:t>Project Breakdown</a:t>
            </a:r>
          </a:p>
        </p:txBody>
      </p:sp>
      <p:sp>
        <p:nvSpPr>
          <p:cNvPr id="3" name="Content Placeholder 2">
            <a:extLst>
              <a:ext uri="{FF2B5EF4-FFF2-40B4-BE49-F238E27FC236}">
                <a16:creationId xmlns:a16="http://schemas.microsoft.com/office/drawing/2014/main" id="{8A221D30-F6EC-4431-B8F5-C59ADD79E616}"/>
              </a:ext>
            </a:extLst>
          </p:cNvPr>
          <p:cNvSpPr>
            <a:spLocks noGrp="1"/>
          </p:cNvSpPr>
          <p:nvPr>
            <p:ph sz="half" idx="1"/>
          </p:nvPr>
        </p:nvSpPr>
        <p:spPr/>
        <p:txBody>
          <a:bodyPr/>
          <a:lstStyle/>
          <a:p>
            <a:r>
              <a:rPr lang="en-US" dirty="0"/>
              <a:t>Testing Theoretical Data </a:t>
            </a:r>
          </a:p>
          <a:p>
            <a:pPr lvl="1"/>
            <a:r>
              <a:rPr lang="en-US" dirty="0"/>
              <a:t>Figuring out necessary mathematical calculations </a:t>
            </a:r>
          </a:p>
          <a:p>
            <a:pPr lvl="1"/>
            <a:r>
              <a:rPr lang="en-US" dirty="0"/>
              <a:t>Translating calculations into C code </a:t>
            </a:r>
          </a:p>
          <a:p>
            <a:pPr lvl="1"/>
            <a:r>
              <a:rPr lang="en-US" dirty="0"/>
              <a:t>Creating all test cases </a:t>
            </a:r>
          </a:p>
          <a:p>
            <a:pPr lvl="1"/>
            <a:r>
              <a:rPr lang="en-US" dirty="0"/>
              <a:t>Displaying and formatting results </a:t>
            </a:r>
          </a:p>
          <a:p>
            <a:pPr lvl="1"/>
            <a:endParaRPr lang="en-US" dirty="0"/>
          </a:p>
        </p:txBody>
      </p:sp>
      <p:sp>
        <p:nvSpPr>
          <p:cNvPr id="4" name="Content Placeholder 3">
            <a:extLst>
              <a:ext uri="{FF2B5EF4-FFF2-40B4-BE49-F238E27FC236}">
                <a16:creationId xmlns:a16="http://schemas.microsoft.com/office/drawing/2014/main" id="{AEB5528A-6D3E-4C02-BF33-1A6CCA69F5A8}"/>
              </a:ext>
            </a:extLst>
          </p:cNvPr>
          <p:cNvSpPr>
            <a:spLocks noGrp="1"/>
          </p:cNvSpPr>
          <p:nvPr>
            <p:ph sz="half" idx="2"/>
          </p:nvPr>
        </p:nvSpPr>
        <p:spPr/>
        <p:txBody>
          <a:bodyPr/>
          <a:lstStyle/>
          <a:p>
            <a:r>
              <a:rPr lang="en-US" dirty="0"/>
              <a:t>Testing Computational Data </a:t>
            </a:r>
          </a:p>
          <a:p>
            <a:pPr lvl="1"/>
            <a:r>
              <a:rPr lang="en-US" dirty="0"/>
              <a:t>Understanding how Linux specifically chooses a scheduling algorithm </a:t>
            </a:r>
          </a:p>
          <a:p>
            <a:pPr lvl="1"/>
            <a:r>
              <a:rPr lang="en-US" dirty="0"/>
              <a:t>Writing C code that would show differences in algorithms </a:t>
            </a:r>
          </a:p>
          <a:p>
            <a:pPr lvl="1"/>
            <a:r>
              <a:rPr lang="en-US" dirty="0"/>
              <a:t>Running tests and recording output data </a:t>
            </a:r>
          </a:p>
          <a:p>
            <a:pPr lvl="1"/>
            <a:r>
              <a:rPr lang="en-US" dirty="0"/>
              <a:t>Comparing algorithm speeds and process run times</a:t>
            </a:r>
          </a:p>
        </p:txBody>
      </p:sp>
    </p:spTree>
    <p:extLst>
      <p:ext uri="{BB962C8B-B14F-4D97-AF65-F5344CB8AC3E}">
        <p14:creationId xmlns:p14="http://schemas.microsoft.com/office/powerpoint/2010/main" val="1486467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9A7D8-5D00-4AB1-836C-6C7CA8FDCEE9}"/>
              </a:ext>
            </a:extLst>
          </p:cNvPr>
          <p:cNvSpPr>
            <a:spLocks noGrp="1"/>
          </p:cNvSpPr>
          <p:nvPr>
            <p:ph type="title"/>
          </p:nvPr>
        </p:nvSpPr>
        <p:spPr/>
        <p:txBody>
          <a:bodyPr/>
          <a:lstStyle/>
          <a:p>
            <a:r>
              <a:rPr lang="en-US" dirty="0"/>
              <a:t>What Are CPU Scheduling Algorithms?</a:t>
            </a:r>
          </a:p>
        </p:txBody>
      </p:sp>
      <p:sp>
        <p:nvSpPr>
          <p:cNvPr id="3" name="Content Placeholder 2">
            <a:extLst>
              <a:ext uri="{FF2B5EF4-FFF2-40B4-BE49-F238E27FC236}">
                <a16:creationId xmlns:a16="http://schemas.microsoft.com/office/drawing/2014/main" id="{B9057E37-5A28-4143-8154-B0500DCFEFE1}"/>
              </a:ext>
            </a:extLst>
          </p:cNvPr>
          <p:cNvSpPr>
            <a:spLocks noGrp="1"/>
          </p:cNvSpPr>
          <p:nvPr>
            <p:ph idx="1"/>
          </p:nvPr>
        </p:nvSpPr>
        <p:spPr/>
        <p:txBody>
          <a:bodyPr>
            <a:normAutofit lnSpcReduction="10000"/>
          </a:bodyPr>
          <a:lstStyle/>
          <a:p>
            <a:r>
              <a:rPr lang="en-US" dirty="0"/>
              <a:t>They are methods the operating system uses for selecting which process to run next whenever the CPU becomes idle; deals with the process of deciding which process in the ready queue is to be allocated to the CPU next</a:t>
            </a:r>
          </a:p>
          <a:p>
            <a:r>
              <a:rPr lang="en-US" dirty="0"/>
              <a:t>Few field definitions: </a:t>
            </a:r>
          </a:p>
          <a:p>
            <a:pPr lvl="1"/>
            <a:r>
              <a:rPr lang="en-US" dirty="0"/>
              <a:t>Turnaround time: for a process, the time interval from the submission of a process to the time of completion </a:t>
            </a:r>
          </a:p>
          <a:p>
            <a:pPr lvl="1"/>
            <a:r>
              <a:rPr lang="en-US" dirty="0"/>
              <a:t>Waiting time: the sum of time a process spends waiting in the ready queue</a:t>
            </a:r>
          </a:p>
          <a:p>
            <a:pPr lvl="1"/>
            <a:r>
              <a:rPr lang="en-US" dirty="0"/>
              <a:t>Arrival time: time from the submission of a request until the first response is produced. This is used when a process produces some output fairly early and continues computing new results while previous data is shown to the user</a:t>
            </a:r>
          </a:p>
          <a:p>
            <a:pPr lvl="1"/>
            <a:r>
              <a:rPr lang="en-US" dirty="0"/>
              <a:t>Burst time: amount of time the process uses the processor before it is no longer ready</a:t>
            </a:r>
          </a:p>
          <a:p>
            <a:pPr lvl="1"/>
            <a:r>
              <a:rPr lang="en-US" dirty="0"/>
              <a:t>Time quantum: how long a process can run before being interrupted; essentially a timer used for Round Robin</a:t>
            </a:r>
          </a:p>
        </p:txBody>
      </p:sp>
    </p:spTree>
    <p:extLst>
      <p:ext uri="{BB962C8B-B14F-4D97-AF65-F5344CB8AC3E}">
        <p14:creationId xmlns:p14="http://schemas.microsoft.com/office/powerpoint/2010/main" val="2019342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82CA6-09B9-4D3F-BECF-CFCF9EE91654}"/>
              </a:ext>
            </a:extLst>
          </p:cNvPr>
          <p:cNvSpPr>
            <a:spLocks noGrp="1"/>
          </p:cNvSpPr>
          <p:nvPr>
            <p:ph type="title"/>
          </p:nvPr>
        </p:nvSpPr>
        <p:spPr/>
        <p:txBody>
          <a:bodyPr/>
          <a:lstStyle/>
          <a:p>
            <a:r>
              <a:rPr lang="en-US" dirty="0"/>
              <a:t>First Come First Serving (FCFS)</a:t>
            </a:r>
          </a:p>
        </p:txBody>
      </p:sp>
      <p:sp>
        <p:nvSpPr>
          <p:cNvPr id="3" name="Content Placeholder 2">
            <a:extLst>
              <a:ext uri="{FF2B5EF4-FFF2-40B4-BE49-F238E27FC236}">
                <a16:creationId xmlns:a16="http://schemas.microsoft.com/office/drawing/2014/main" id="{5F817EAB-B261-42F1-BD15-EF2C9F4CB241}"/>
              </a:ext>
            </a:extLst>
          </p:cNvPr>
          <p:cNvSpPr>
            <a:spLocks noGrp="1"/>
          </p:cNvSpPr>
          <p:nvPr>
            <p:ph idx="1"/>
          </p:nvPr>
        </p:nvSpPr>
        <p:spPr>
          <a:xfrm>
            <a:off x="685800" y="1604433"/>
            <a:ext cx="10131425" cy="3649133"/>
          </a:xfrm>
        </p:spPr>
        <p:txBody>
          <a:bodyPr/>
          <a:lstStyle/>
          <a:p>
            <a:r>
              <a:rPr lang="en-US" dirty="0"/>
              <a:t>The simplest algorithm </a:t>
            </a:r>
          </a:p>
          <a:p>
            <a:r>
              <a:rPr lang="en-US" dirty="0"/>
              <a:t>The process that requests the CPU first is allocated to the CPU first </a:t>
            </a:r>
          </a:p>
          <a:p>
            <a:r>
              <a:rPr lang="en-US" dirty="0"/>
              <a:t>Easily managed by a first in first out (FIFO) queue </a:t>
            </a:r>
          </a:p>
          <a:p>
            <a:r>
              <a:rPr lang="en-US" dirty="0"/>
              <a:t>Downside is that average waiting time is often quite long</a:t>
            </a:r>
          </a:p>
        </p:txBody>
      </p:sp>
    </p:spTree>
    <p:extLst>
      <p:ext uri="{BB962C8B-B14F-4D97-AF65-F5344CB8AC3E}">
        <p14:creationId xmlns:p14="http://schemas.microsoft.com/office/powerpoint/2010/main" val="1839555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9A394-2AE0-42C7-AD80-2ADF18C30C72}"/>
              </a:ext>
            </a:extLst>
          </p:cNvPr>
          <p:cNvSpPr>
            <a:spLocks noGrp="1"/>
          </p:cNvSpPr>
          <p:nvPr>
            <p:ph type="title"/>
          </p:nvPr>
        </p:nvSpPr>
        <p:spPr>
          <a:xfrm>
            <a:off x="117260" y="185738"/>
            <a:ext cx="10131425" cy="729985"/>
          </a:xfrm>
        </p:spPr>
        <p:txBody>
          <a:bodyPr/>
          <a:lstStyle/>
          <a:p>
            <a:r>
              <a:rPr lang="en-US" dirty="0"/>
              <a:t>First Come First Serving (FCFS)</a:t>
            </a:r>
          </a:p>
        </p:txBody>
      </p:sp>
      <p:pic>
        <p:nvPicPr>
          <p:cNvPr id="6" name="Content Placeholder 5" descr="A screenshot of a cell phone&#10;&#10;Description generated with very high confidence">
            <a:extLst>
              <a:ext uri="{FF2B5EF4-FFF2-40B4-BE49-F238E27FC236}">
                <a16:creationId xmlns:a16="http://schemas.microsoft.com/office/drawing/2014/main" id="{443C3CB5-3FC8-44C7-8CD1-4E8E1631AB2D}"/>
              </a:ext>
            </a:extLst>
          </p:cNvPr>
          <p:cNvPicPr>
            <a:picLocks noGrp="1" noChangeAspect="1"/>
          </p:cNvPicPr>
          <p:nvPr>
            <p:ph sz="half" idx="2"/>
          </p:nvPr>
        </p:nvPicPr>
        <p:blipFill>
          <a:blip r:embed="rId2"/>
          <a:stretch>
            <a:fillRect/>
          </a:stretch>
        </p:blipFill>
        <p:spPr>
          <a:xfrm>
            <a:off x="4733613" y="862806"/>
            <a:ext cx="5324788" cy="5809454"/>
          </a:xfrm>
        </p:spPr>
      </p:pic>
      <p:pic>
        <p:nvPicPr>
          <p:cNvPr id="1026" name="Picture 2" descr="On the negative side, the average waiting time under the FCFS policy is &#10;often quite long. Consider the following set of processes that arrive at time 0, &#10;with the length of the CPU burst given in milliseconds: &#10;Process Burst Time &#10;PI &#10;24 &#10;3 &#10;3 &#10;Scheduling Algorithms &#10;6.3 &#10;267 &#10;If the processes arrive in the order PI, P2, P3, and are served in FCFS order, &#10;we get the result shown in the following Gantt chart, which is a bar chart that &#10;illustrates a particular schedule, including the start and finish times of each of &#10;the participating processes: &#10;Pi &#10;P2 &#10;24 &#10;27 &#10;30 &#10;The waiting time is 0 milliseconds for process PI, 24 milliseconds for process &#10;P2, and 27 milliseconds for process P3. Thus, the average waiting time is (0 &#10;+ 24 + 27)/ 3 17 milliseconds. If the processes arrive in the order P2, P3, Pi, &#10;however, the results will be as shown in the following Gantt chart: &#10;P2 &#10;o &#10;3 &#10;6 &#10;Pi &#10;30 &#10;The average waiting time is now (6 + 0 + 3)/ 3 3 milliseconds. This reduction &#10;is substantial. Thus, the average waiting time under an FCFS policy is generally &#10;not minimal and may vary substantially if the processes' CPU burst times vary &#10;greatly. ">
            <a:extLst>
              <a:ext uri="{FF2B5EF4-FFF2-40B4-BE49-F238E27FC236}">
                <a16:creationId xmlns:a16="http://schemas.microsoft.com/office/drawing/2014/main" id="{546980FE-0EF9-4865-94BA-CAEBD0BAA739}"/>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218508" y="862806"/>
            <a:ext cx="4413856" cy="580945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E05D619-A91E-432A-9167-7F7DE704E825}"/>
              </a:ext>
            </a:extLst>
          </p:cNvPr>
          <p:cNvSpPr txBox="1"/>
          <p:nvPr/>
        </p:nvSpPr>
        <p:spPr>
          <a:xfrm>
            <a:off x="10248685" y="915723"/>
            <a:ext cx="1674234" cy="5355312"/>
          </a:xfrm>
          <a:prstGeom prst="rect">
            <a:avLst/>
          </a:prstGeom>
          <a:noFill/>
        </p:spPr>
        <p:txBody>
          <a:bodyPr wrap="square" rtlCol="0">
            <a:spAutoFit/>
          </a:bodyPr>
          <a:lstStyle/>
          <a:p>
            <a:pPr marL="285750" indent="-285750">
              <a:buFont typeface="Arial" panose="020B0604020202020204" pitchFamily="34" charset="0"/>
              <a:buChar char="•"/>
            </a:pPr>
            <a:r>
              <a:rPr lang="en-US" dirty="0"/>
              <a:t>Burst time of process order determines waiting and turnaround times </a:t>
            </a:r>
          </a:p>
          <a:p>
            <a:pPr marL="285750" indent="-285750">
              <a:buFont typeface="Arial" panose="020B0604020202020204" pitchFamily="34" charset="0"/>
              <a:buChar char="•"/>
            </a:pPr>
            <a:r>
              <a:rPr lang="en-US" dirty="0"/>
              <a:t>We can reduce average times by having smaller burst time processes go first</a:t>
            </a:r>
          </a:p>
          <a:p>
            <a:pPr marL="285750" indent="-285750">
              <a:buFont typeface="Arial" panose="020B0604020202020204" pitchFamily="34" charset="0"/>
              <a:buChar char="•"/>
            </a:pPr>
            <a:r>
              <a:rPr lang="en-US" dirty="0"/>
              <a:t>Our data matches the book’s data</a:t>
            </a:r>
          </a:p>
        </p:txBody>
      </p:sp>
    </p:spTree>
    <p:extLst>
      <p:ext uri="{BB962C8B-B14F-4D97-AF65-F5344CB8AC3E}">
        <p14:creationId xmlns:p14="http://schemas.microsoft.com/office/powerpoint/2010/main" val="3711765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44648-5D1F-417B-89F9-0CDA3F80BD57}"/>
              </a:ext>
            </a:extLst>
          </p:cNvPr>
          <p:cNvSpPr>
            <a:spLocks noGrp="1"/>
          </p:cNvSpPr>
          <p:nvPr>
            <p:ph type="title"/>
          </p:nvPr>
        </p:nvSpPr>
        <p:spPr/>
        <p:txBody>
          <a:bodyPr/>
          <a:lstStyle/>
          <a:p>
            <a:r>
              <a:rPr lang="en-US" dirty="0"/>
              <a:t>Shortest Job First (SJF)</a:t>
            </a:r>
          </a:p>
        </p:txBody>
      </p:sp>
      <p:sp>
        <p:nvSpPr>
          <p:cNvPr id="3" name="Content Placeholder 2">
            <a:extLst>
              <a:ext uri="{FF2B5EF4-FFF2-40B4-BE49-F238E27FC236}">
                <a16:creationId xmlns:a16="http://schemas.microsoft.com/office/drawing/2014/main" id="{5F18D2EF-1DE4-4AEF-9247-10E3FD3D9F03}"/>
              </a:ext>
            </a:extLst>
          </p:cNvPr>
          <p:cNvSpPr>
            <a:spLocks noGrp="1"/>
          </p:cNvSpPr>
          <p:nvPr>
            <p:ph idx="1"/>
          </p:nvPr>
        </p:nvSpPr>
        <p:spPr/>
        <p:txBody>
          <a:bodyPr/>
          <a:lstStyle/>
          <a:p>
            <a:r>
              <a:rPr lang="en-US" dirty="0"/>
              <a:t>When a CPU is available, it is assigned to the process that has the smallest next CPU burst </a:t>
            </a:r>
          </a:p>
          <a:p>
            <a:r>
              <a:rPr lang="en-US" dirty="0"/>
              <a:t>If next CPU burst of two processes are same, use FCFS scheduling </a:t>
            </a:r>
          </a:p>
          <a:p>
            <a:r>
              <a:rPr lang="en-US" dirty="0"/>
              <a:t>Move short processes to front to decrease average waiting time, as shown in the previous slide </a:t>
            </a:r>
          </a:p>
          <a:p>
            <a:r>
              <a:rPr lang="en-US" dirty="0"/>
              <a:t>This algorithm does that process automatically, but only works when you know the burst time, so not the most effective in short term scheduling where you don’t always know the length of the next CPU burst </a:t>
            </a:r>
          </a:p>
          <a:p>
            <a:r>
              <a:rPr lang="en-US" dirty="0"/>
              <a:t>Takes a whole lot of complicated math and time to estimate the next CPU burst</a:t>
            </a:r>
          </a:p>
        </p:txBody>
      </p:sp>
    </p:spTree>
    <p:extLst>
      <p:ext uri="{BB962C8B-B14F-4D97-AF65-F5344CB8AC3E}">
        <p14:creationId xmlns:p14="http://schemas.microsoft.com/office/powerpoint/2010/main" val="723184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10B4-5DA3-4F1C-B928-4BAB3E660C5A}"/>
              </a:ext>
            </a:extLst>
          </p:cNvPr>
          <p:cNvSpPr>
            <a:spLocks noGrp="1"/>
          </p:cNvSpPr>
          <p:nvPr>
            <p:ph type="title"/>
          </p:nvPr>
        </p:nvSpPr>
        <p:spPr>
          <a:xfrm>
            <a:off x="685800" y="57150"/>
            <a:ext cx="10131425" cy="761352"/>
          </a:xfrm>
        </p:spPr>
        <p:txBody>
          <a:bodyPr/>
          <a:lstStyle/>
          <a:p>
            <a:r>
              <a:rPr lang="en-US" dirty="0"/>
              <a:t>Shortest Job First (SJF)</a:t>
            </a:r>
          </a:p>
        </p:txBody>
      </p:sp>
      <p:pic>
        <p:nvPicPr>
          <p:cNvPr id="5" name="Content Placeholder 4">
            <a:extLst>
              <a:ext uri="{FF2B5EF4-FFF2-40B4-BE49-F238E27FC236}">
                <a16:creationId xmlns:a16="http://schemas.microsoft.com/office/drawing/2014/main" id="{EA9BDEFC-BE51-4678-8FB9-61029FBCA112}"/>
              </a:ext>
            </a:extLst>
          </p:cNvPr>
          <p:cNvPicPr>
            <a:picLocks noGrp="1" noChangeAspect="1"/>
          </p:cNvPicPr>
          <p:nvPr>
            <p:ph sz="half" idx="2"/>
          </p:nvPr>
        </p:nvPicPr>
        <p:blipFill>
          <a:blip r:embed="rId2"/>
          <a:stretch>
            <a:fillRect/>
          </a:stretch>
        </p:blipFill>
        <p:spPr>
          <a:xfrm>
            <a:off x="5342731" y="1016469"/>
            <a:ext cx="5701506" cy="3767786"/>
          </a:xfrm>
          <a:prstGeom prst="rect">
            <a:avLst/>
          </a:prstGeom>
        </p:spPr>
      </p:pic>
      <p:pic>
        <p:nvPicPr>
          <p:cNvPr id="2050" name="Picture 2" descr="As an example of SJF scheduling, consider the following set of processes, &#10;with the length of the CPU burst given in milliseconds: &#10;Process Burst Time &#10;PI &#10;6 &#10;8 &#10;7 &#10;3 &#10;Using SJF scheduling, we would schedule these processes according to the &#10;following Gantt chart: &#10;3 &#10;9 &#10;16 &#10;P2 &#10;24 &#10;The waiting time is 3 milliseconds for process PI, 16 milliseconds for process &#10;P2, 9 milliseconds for process P3, and 0 milliseconds for process P4. Thus, the &#10;average waiting time is (3 + 16 + 9 + 0)/4 7 milliseconds. By comparison, if &#10;we were using the FCFS scheduling scheme, the average waiting time would &#10;be 10.25 milliseconds. ">
            <a:extLst>
              <a:ext uri="{FF2B5EF4-FFF2-40B4-BE49-F238E27FC236}">
                <a16:creationId xmlns:a16="http://schemas.microsoft.com/office/drawing/2014/main" id="{9E8FC68A-2C8F-43EB-B140-D9C01C48C920}"/>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213519" y="1016469"/>
            <a:ext cx="4943475" cy="482506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B22D650-1BAA-4B0F-9921-FE40BCD01CCD}"/>
              </a:ext>
            </a:extLst>
          </p:cNvPr>
          <p:cNvSpPr txBox="1"/>
          <p:nvPr/>
        </p:nvSpPr>
        <p:spPr>
          <a:xfrm>
            <a:off x="5342731" y="4914900"/>
            <a:ext cx="577294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Unlike the FCFS, the SJF algorithm figures out which process should go first based on the burst times and calculates the waiting times and turnaround times for each process</a:t>
            </a:r>
          </a:p>
        </p:txBody>
      </p:sp>
    </p:spTree>
    <p:extLst>
      <p:ext uri="{BB962C8B-B14F-4D97-AF65-F5344CB8AC3E}">
        <p14:creationId xmlns:p14="http://schemas.microsoft.com/office/powerpoint/2010/main" val="3186784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0C66-FF5E-4F39-B400-0BF91BE80439}"/>
              </a:ext>
            </a:extLst>
          </p:cNvPr>
          <p:cNvSpPr>
            <a:spLocks noGrp="1"/>
          </p:cNvSpPr>
          <p:nvPr>
            <p:ph type="title"/>
          </p:nvPr>
        </p:nvSpPr>
        <p:spPr/>
        <p:txBody>
          <a:bodyPr/>
          <a:lstStyle/>
          <a:p>
            <a:r>
              <a:rPr lang="en-US" dirty="0"/>
              <a:t>Priority Scheduling </a:t>
            </a:r>
          </a:p>
        </p:txBody>
      </p:sp>
      <p:sp>
        <p:nvSpPr>
          <p:cNvPr id="3" name="Content Placeholder 2">
            <a:extLst>
              <a:ext uri="{FF2B5EF4-FFF2-40B4-BE49-F238E27FC236}">
                <a16:creationId xmlns:a16="http://schemas.microsoft.com/office/drawing/2014/main" id="{A0072D25-C1D6-428E-BE47-6E0EDF2C789A}"/>
              </a:ext>
            </a:extLst>
          </p:cNvPr>
          <p:cNvSpPr>
            <a:spLocks noGrp="1"/>
          </p:cNvSpPr>
          <p:nvPr>
            <p:ph idx="1"/>
          </p:nvPr>
        </p:nvSpPr>
        <p:spPr>
          <a:xfrm>
            <a:off x="685801" y="937382"/>
            <a:ext cx="10131425" cy="3649133"/>
          </a:xfrm>
        </p:spPr>
        <p:txBody>
          <a:bodyPr/>
          <a:lstStyle/>
          <a:p>
            <a:r>
              <a:rPr lang="en-US" dirty="0"/>
              <a:t>A priority is associated with each process, and the CPU is allocated to the process with the highest priority </a:t>
            </a:r>
          </a:p>
          <a:p>
            <a:r>
              <a:rPr lang="en-US" dirty="0"/>
              <a:t>Equal priorities are scheduled using FCFS </a:t>
            </a:r>
          </a:p>
          <a:p>
            <a:r>
              <a:rPr lang="en-US" dirty="0"/>
              <a:t>One problem with priority scheduling is starvation, where a process is ready to run but stuck waiting for the CPU; some low priority process end up waiting indefinitely </a:t>
            </a:r>
          </a:p>
        </p:txBody>
      </p:sp>
      <p:pic>
        <p:nvPicPr>
          <p:cNvPr id="3074" name="Picture 2" descr="https://www.ibm.com/developerworks/mydeveloperworks/blogs/WebSphere_Process_Server/resource/WPS_Blog_Graphics/bread2.jpg">
            <a:extLst>
              <a:ext uri="{FF2B5EF4-FFF2-40B4-BE49-F238E27FC236}">
                <a16:creationId xmlns:a16="http://schemas.microsoft.com/office/drawing/2014/main" id="{06ABF6F3-3DA6-4BBE-A199-A86F5D5A6D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0" y="3992789"/>
            <a:ext cx="4762500"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477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34D07-D75E-4863-AFD1-3E2E8C3DD991}"/>
              </a:ext>
            </a:extLst>
          </p:cNvPr>
          <p:cNvSpPr>
            <a:spLocks noGrp="1"/>
          </p:cNvSpPr>
          <p:nvPr>
            <p:ph type="title"/>
          </p:nvPr>
        </p:nvSpPr>
        <p:spPr>
          <a:xfrm>
            <a:off x="314326" y="0"/>
            <a:ext cx="10131425" cy="759619"/>
          </a:xfrm>
        </p:spPr>
        <p:txBody>
          <a:bodyPr/>
          <a:lstStyle/>
          <a:p>
            <a:r>
              <a:rPr lang="en-US" dirty="0"/>
              <a:t>Priority Scheduling </a:t>
            </a:r>
          </a:p>
        </p:txBody>
      </p:sp>
      <p:pic>
        <p:nvPicPr>
          <p:cNvPr id="5" name="Content Placeholder 4">
            <a:extLst>
              <a:ext uri="{FF2B5EF4-FFF2-40B4-BE49-F238E27FC236}">
                <a16:creationId xmlns:a16="http://schemas.microsoft.com/office/drawing/2014/main" id="{046D464C-4D84-4A66-BD3A-E7CEC8767D8C}"/>
              </a:ext>
            </a:extLst>
          </p:cNvPr>
          <p:cNvPicPr>
            <a:picLocks noGrp="1" noChangeAspect="1"/>
          </p:cNvPicPr>
          <p:nvPr>
            <p:ph sz="half" idx="2"/>
          </p:nvPr>
        </p:nvPicPr>
        <p:blipFill>
          <a:blip r:embed="rId2"/>
          <a:stretch>
            <a:fillRect/>
          </a:stretch>
        </p:blipFill>
        <p:spPr>
          <a:xfrm>
            <a:off x="5364956" y="84138"/>
            <a:ext cx="5893593" cy="3728775"/>
          </a:xfrm>
          <a:prstGeom prst="rect">
            <a:avLst/>
          </a:prstGeom>
        </p:spPr>
      </p:pic>
      <p:pic>
        <p:nvPicPr>
          <p:cNvPr id="4098" name="Picture 2" descr="As an example, consider the following set of processes, assumed to have &#10;arrived at time 0 in the order PI, h, • • P5, with the length of the CPU burst &#10;given in milliseconds: &#10;Process Burst Time Priority &#10;Pi &#10;10 &#10;Scheduling Algorithms &#10;6.3 &#10;271 &#10;Using priority scheduling, we would schedule these processes according to the &#10;following Gantt chart: &#10;16 &#10;The average waiting time is 8.2 milliseconds. &#10;18 19 ">
            <a:extLst>
              <a:ext uri="{FF2B5EF4-FFF2-40B4-BE49-F238E27FC236}">
                <a16:creationId xmlns:a16="http://schemas.microsoft.com/office/drawing/2014/main" id="{02531625-CE84-4D25-8C5F-D708D3CB3550}"/>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314326" y="812801"/>
            <a:ext cx="4693444" cy="450214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B1C511D-F9FE-4B62-B172-6C74364AF2AE}"/>
              </a:ext>
            </a:extLst>
          </p:cNvPr>
          <p:cNvPicPr>
            <a:picLocks noChangeAspect="1"/>
          </p:cNvPicPr>
          <p:nvPr/>
        </p:nvPicPr>
        <p:blipFill>
          <a:blip r:embed="rId4"/>
          <a:stretch>
            <a:fillRect/>
          </a:stretch>
        </p:blipFill>
        <p:spPr>
          <a:xfrm>
            <a:off x="5364956" y="3897051"/>
            <a:ext cx="5907199" cy="2789499"/>
          </a:xfrm>
          <a:prstGeom prst="rect">
            <a:avLst/>
          </a:prstGeom>
        </p:spPr>
      </p:pic>
      <p:sp>
        <p:nvSpPr>
          <p:cNvPr id="8" name="TextBox 7">
            <a:extLst>
              <a:ext uri="{FF2B5EF4-FFF2-40B4-BE49-F238E27FC236}">
                <a16:creationId xmlns:a16="http://schemas.microsoft.com/office/drawing/2014/main" id="{4FE6EA4C-0F51-408B-8D6E-FE6A84C6C0BE}"/>
              </a:ext>
            </a:extLst>
          </p:cNvPr>
          <p:cNvSpPr txBox="1"/>
          <p:nvPr/>
        </p:nvSpPr>
        <p:spPr>
          <a:xfrm>
            <a:off x="314326" y="5414963"/>
            <a:ext cx="469344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Longer burst time on higher priority process causes extremely long wait times</a:t>
            </a:r>
          </a:p>
          <a:p>
            <a:pPr marL="285750" indent="-285750">
              <a:buFont typeface="Arial" panose="020B0604020202020204" pitchFamily="34" charset="0"/>
              <a:buChar char="•"/>
            </a:pPr>
            <a:r>
              <a:rPr lang="en-US" dirty="0"/>
              <a:t>Our data matches the textbook data</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8120885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447</TotalTime>
  <Words>866</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Celestial</vt:lpstr>
      <vt:lpstr>CPU scheduling algorithms</vt:lpstr>
      <vt:lpstr>Project Breakdown</vt:lpstr>
      <vt:lpstr>What Are CPU Scheduling Algorithms?</vt:lpstr>
      <vt:lpstr>First Come First Serving (FCFS)</vt:lpstr>
      <vt:lpstr>First Come First Serving (FCFS)</vt:lpstr>
      <vt:lpstr>Shortest Job First (SJF)</vt:lpstr>
      <vt:lpstr>Shortest Job First (SJF)</vt:lpstr>
      <vt:lpstr>Priority Scheduling </vt:lpstr>
      <vt:lpstr>Priority Scheduling </vt:lpstr>
      <vt:lpstr>Round Robin (RR)</vt:lpstr>
      <vt:lpstr>Round Robin (RR)</vt:lpstr>
      <vt:lpstr>Testing the Computational Data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CPU scheduling algorithms</dc:title>
  <dc:creator>Aditya Malik</dc:creator>
  <cp:lastModifiedBy>Aditya Malik</cp:lastModifiedBy>
  <cp:revision>14</cp:revision>
  <dcterms:created xsi:type="dcterms:W3CDTF">2017-12-04T17:06:35Z</dcterms:created>
  <dcterms:modified xsi:type="dcterms:W3CDTF">2017-12-05T00:33:41Z</dcterms:modified>
</cp:coreProperties>
</file>