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0"/>
  </p:normalViewPr>
  <p:slideViewPr>
    <p:cSldViewPr snapToGrid="0" snapToObjects="1">
      <p:cViewPr varScale="1">
        <p:scale>
          <a:sx n="90" d="100"/>
          <a:sy n="90" d="100"/>
        </p:scale>
        <p:origin x="232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D37-BC85-964B-8C5D-8815EAD8EE1E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77FB-335E-EB45-9830-FA5DC52CA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8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D37-BC85-964B-8C5D-8815EAD8EE1E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77FB-335E-EB45-9830-FA5DC52CA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40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D37-BC85-964B-8C5D-8815EAD8EE1E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77FB-335E-EB45-9830-FA5DC52CA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75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D37-BC85-964B-8C5D-8815EAD8EE1E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77FB-335E-EB45-9830-FA5DC52CA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5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D37-BC85-964B-8C5D-8815EAD8EE1E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77FB-335E-EB45-9830-FA5DC52CA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5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D37-BC85-964B-8C5D-8815EAD8EE1E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77FB-335E-EB45-9830-FA5DC52CA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30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D37-BC85-964B-8C5D-8815EAD8EE1E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77FB-335E-EB45-9830-FA5DC52CA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D37-BC85-964B-8C5D-8815EAD8EE1E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77FB-335E-EB45-9830-FA5DC52CA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2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D37-BC85-964B-8C5D-8815EAD8EE1E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77FB-335E-EB45-9830-FA5DC52CA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19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D37-BC85-964B-8C5D-8815EAD8EE1E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77FB-335E-EB45-9830-FA5DC52CA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2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4D37-BC85-964B-8C5D-8815EAD8EE1E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77FB-335E-EB45-9830-FA5DC52CA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64D37-BC85-964B-8C5D-8815EAD8EE1E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D77FB-335E-EB45-9830-FA5DC52CA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1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391404" y="2174178"/>
            <a:ext cx="1678191" cy="2400658"/>
            <a:chOff x="4647303" y="2452743"/>
            <a:chExt cx="894299" cy="2400658"/>
          </a:xfrm>
        </p:grpSpPr>
        <p:sp>
          <p:nvSpPr>
            <p:cNvPr id="4" name="Rectangle 3"/>
            <p:cNvSpPr/>
            <p:nvPr/>
          </p:nvSpPr>
          <p:spPr>
            <a:xfrm>
              <a:off x="4647303" y="2452743"/>
              <a:ext cx="894299" cy="238477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647304" y="2452744"/>
              <a:ext cx="731520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/>
                <a:t>Bike</a:t>
              </a:r>
            </a:p>
            <a:p>
              <a:r>
                <a:rPr lang="en-US" sz="1000" b="1" dirty="0"/>
                <a:t> </a:t>
              </a:r>
              <a:r>
                <a:rPr lang="en-US" sz="1000" b="1" dirty="0" smtClean="0"/>
                <a:t> </a:t>
              </a:r>
              <a:r>
                <a:rPr lang="en-US" sz="1000" dirty="0" err="1" smtClean="0"/>
                <a:t>ModelName</a:t>
              </a:r>
              <a:endParaRPr lang="en-US" sz="1000" dirty="0" smtClean="0"/>
            </a:p>
            <a:p>
              <a:r>
                <a:rPr lang="en-US" sz="1000" dirty="0"/>
                <a:t> </a:t>
              </a:r>
              <a:r>
                <a:rPr lang="en-US" sz="1000" dirty="0" smtClean="0"/>
                <a:t> </a:t>
              </a:r>
              <a:r>
                <a:rPr lang="en-US" sz="1000" dirty="0" err="1" smtClean="0"/>
                <a:t>ManufacturerName</a:t>
              </a:r>
              <a:endParaRPr lang="en-US" sz="1000" dirty="0" smtClean="0"/>
            </a:p>
            <a:p>
              <a:r>
                <a:rPr lang="en-US" sz="1000" dirty="0"/>
                <a:t> </a:t>
              </a:r>
              <a:r>
                <a:rPr lang="en-US" sz="1000" dirty="0" smtClean="0"/>
                <a:t> </a:t>
              </a:r>
              <a:r>
                <a:rPr lang="en-US" sz="1000" dirty="0" err="1" smtClean="0"/>
                <a:t>DerailleurID</a:t>
              </a:r>
              <a:endParaRPr lang="en-US" sz="1000" dirty="0" smtClean="0"/>
            </a:p>
            <a:p>
              <a:r>
                <a:rPr lang="en-US" sz="1000" dirty="0" smtClean="0"/>
                <a:t>  </a:t>
              </a:r>
              <a:r>
                <a:rPr lang="en-US" sz="1000" dirty="0" err="1" smtClean="0"/>
                <a:t>RearShockID</a:t>
              </a:r>
              <a:endParaRPr lang="en-US" sz="1000" dirty="0" smtClean="0"/>
            </a:p>
            <a:p>
              <a:r>
                <a:rPr lang="en-US" sz="1000" dirty="0"/>
                <a:t> </a:t>
              </a:r>
              <a:r>
                <a:rPr lang="en-US" sz="1000" dirty="0" smtClean="0"/>
                <a:t> </a:t>
              </a:r>
              <a:r>
                <a:rPr lang="en-US" sz="1000" dirty="0" err="1" smtClean="0"/>
                <a:t>FrontShockId</a:t>
              </a:r>
              <a:endParaRPr lang="en-US" sz="1000" dirty="0" smtClean="0"/>
            </a:p>
            <a:p>
              <a:r>
                <a:rPr lang="en-US" sz="1000" dirty="0"/>
                <a:t> </a:t>
              </a:r>
              <a:r>
                <a:rPr lang="en-US" sz="1000" dirty="0" smtClean="0"/>
                <a:t> </a:t>
              </a:r>
              <a:r>
                <a:rPr lang="en-US" sz="1000" dirty="0" err="1" smtClean="0"/>
                <a:t>BrakeID</a:t>
              </a:r>
              <a:endParaRPr lang="en-US" sz="1000" dirty="0" smtClean="0"/>
            </a:p>
            <a:p>
              <a:r>
                <a:rPr lang="en-US" sz="1000" dirty="0"/>
                <a:t> </a:t>
              </a:r>
              <a:r>
                <a:rPr lang="en-US" sz="1000" dirty="0" smtClean="0"/>
                <a:t> </a:t>
              </a:r>
              <a:r>
                <a:rPr lang="en-US" sz="1000" dirty="0" err="1" smtClean="0"/>
                <a:t>ShifterID</a:t>
              </a:r>
              <a:endParaRPr lang="en-US" sz="1000" dirty="0" smtClean="0"/>
            </a:p>
            <a:p>
              <a:r>
                <a:rPr lang="en-US" sz="1000" dirty="0"/>
                <a:t> </a:t>
              </a:r>
              <a:r>
                <a:rPr lang="en-US" sz="1000" dirty="0" smtClean="0"/>
                <a:t> </a:t>
              </a:r>
              <a:r>
                <a:rPr lang="en-US" sz="1000" dirty="0" err="1" smtClean="0"/>
                <a:t>FrameID</a:t>
              </a:r>
              <a:endParaRPr lang="en-US" sz="1000" dirty="0" smtClean="0"/>
            </a:p>
            <a:p>
              <a:r>
                <a:rPr lang="en-US" sz="1000" dirty="0"/>
                <a:t> </a:t>
              </a:r>
              <a:r>
                <a:rPr lang="en-US" sz="1000" dirty="0" smtClean="0"/>
                <a:t> </a:t>
              </a:r>
              <a:r>
                <a:rPr lang="en-US" sz="1000" dirty="0" err="1" smtClean="0"/>
                <a:t>WheelID</a:t>
              </a:r>
              <a:endParaRPr lang="en-US" sz="1000" dirty="0" smtClean="0"/>
            </a:p>
            <a:p>
              <a:r>
                <a:rPr lang="en-US" sz="1000" dirty="0"/>
                <a:t> </a:t>
              </a:r>
              <a:r>
                <a:rPr lang="en-US" sz="1000" dirty="0" smtClean="0"/>
                <a:t> </a:t>
              </a:r>
              <a:r>
                <a:rPr lang="en-US" sz="1000" dirty="0" err="1" smtClean="0"/>
                <a:t>CranksetID</a:t>
              </a:r>
              <a:endParaRPr lang="en-US" sz="1000" dirty="0" smtClean="0"/>
            </a:p>
            <a:p>
              <a:r>
                <a:rPr lang="en-US" sz="1000" dirty="0"/>
                <a:t> </a:t>
              </a:r>
              <a:r>
                <a:rPr lang="en-US" sz="1000" dirty="0" smtClean="0"/>
                <a:t> </a:t>
              </a:r>
              <a:r>
                <a:rPr lang="en-US" sz="1000" dirty="0" err="1" smtClean="0"/>
                <a:t>HandlebarID</a:t>
              </a:r>
              <a:endParaRPr lang="en-US" sz="1000" dirty="0" smtClean="0"/>
            </a:p>
            <a:p>
              <a:r>
                <a:rPr lang="en-US" sz="1000" dirty="0"/>
                <a:t> </a:t>
              </a:r>
              <a:r>
                <a:rPr lang="en-US" sz="1000" dirty="0" smtClean="0"/>
                <a:t> price</a:t>
              </a:r>
            </a:p>
            <a:p>
              <a:r>
                <a:rPr lang="en-US" sz="1000" dirty="0"/>
                <a:t> </a:t>
              </a:r>
              <a:r>
                <a:rPr lang="en-US" sz="1000" dirty="0" smtClean="0"/>
                <a:t> year</a:t>
              </a:r>
            </a:p>
            <a:p>
              <a:r>
                <a:rPr lang="en-US" sz="1000" dirty="0"/>
                <a:t> </a:t>
              </a:r>
              <a:r>
                <a:rPr lang="en-US" sz="1000" dirty="0" smtClean="0"/>
                <a:t> picture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08405" y="521144"/>
            <a:ext cx="1461248" cy="694471"/>
            <a:chOff x="4647303" y="2452744"/>
            <a:chExt cx="977153" cy="1635162"/>
          </a:xfrm>
        </p:grpSpPr>
        <p:sp>
          <p:nvSpPr>
            <p:cNvPr id="10" name="Rectangle 9"/>
            <p:cNvSpPr/>
            <p:nvPr/>
          </p:nvSpPr>
          <p:spPr>
            <a:xfrm>
              <a:off x="4647304" y="2452744"/>
              <a:ext cx="871369" cy="163516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7303" y="2452744"/>
              <a:ext cx="977153" cy="1304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smtClean="0"/>
                <a:t>Derailleur</a:t>
              </a:r>
            </a:p>
            <a:p>
              <a:r>
                <a:rPr lang="en-US" sz="1000" smtClean="0"/>
                <a:t>   </a:t>
              </a:r>
              <a:r>
                <a:rPr lang="en-US" sz="1000" err="1" smtClean="0"/>
                <a:t>DerailleurID</a:t>
              </a:r>
              <a:endParaRPr lang="en-US" sz="1000" smtClean="0"/>
            </a:p>
            <a:p>
              <a:r>
                <a:rPr lang="en-US" sz="1000"/>
                <a:t>	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754724" y="3412670"/>
            <a:ext cx="1461248" cy="707886"/>
            <a:chOff x="4647303" y="2452744"/>
            <a:chExt cx="977153" cy="1666748"/>
          </a:xfrm>
        </p:grpSpPr>
        <p:sp>
          <p:nvSpPr>
            <p:cNvPr id="13" name="Rectangle 12"/>
            <p:cNvSpPr/>
            <p:nvPr/>
          </p:nvSpPr>
          <p:spPr>
            <a:xfrm>
              <a:off x="4647304" y="2452744"/>
              <a:ext cx="871369" cy="163516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47303" y="2452744"/>
              <a:ext cx="977153" cy="1666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smtClean="0"/>
                <a:t>Brake</a:t>
              </a:r>
            </a:p>
            <a:p>
              <a:r>
                <a:rPr lang="en-US" sz="1000" smtClean="0"/>
                <a:t>   </a:t>
              </a:r>
              <a:r>
                <a:rPr lang="en-US" sz="1000" err="1" smtClean="0"/>
                <a:t>BrakeID</a:t>
              </a:r>
              <a:endParaRPr lang="en-US" sz="1000" smtClean="0"/>
            </a:p>
            <a:p>
              <a:r>
                <a:rPr lang="en-US" sz="1000"/>
                <a:t> </a:t>
              </a:r>
              <a:r>
                <a:rPr lang="en-US" sz="1000" smtClean="0"/>
                <a:t>  </a:t>
              </a:r>
              <a:r>
                <a:rPr lang="en-US" sz="1000" err="1" smtClean="0"/>
                <a:t>BrakeType</a:t>
              </a:r>
              <a:endParaRPr lang="en-US" sz="1000" smtClean="0"/>
            </a:p>
            <a:p>
              <a:r>
                <a:rPr lang="en-US" sz="1000"/>
                <a:t>	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37824" y="521144"/>
            <a:ext cx="1461248" cy="861774"/>
            <a:chOff x="4647303" y="2452744"/>
            <a:chExt cx="977153" cy="2029084"/>
          </a:xfrm>
        </p:grpSpPr>
        <p:sp>
          <p:nvSpPr>
            <p:cNvPr id="16" name="Rectangle 15"/>
            <p:cNvSpPr/>
            <p:nvPr/>
          </p:nvSpPr>
          <p:spPr>
            <a:xfrm>
              <a:off x="4647304" y="2452744"/>
              <a:ext cx="871369" cy="163516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47303" y="2452744"/>
              <a:ext cx="977153" cy="2029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smtClean="0"/>
                <a:t>Manufacturer</a:t>
              </a:r>
            </a:p>
            <a:p>
              <a:r>
                <a:rPr lang="en-US" sz="1000" smtClean="0"/>
                <a:t>   </a:t>
              </a:r>
              <a:r>
                <a:rPr lang="en-US" sz="1000" err="1" smtClean="0"/>
                <a:t>ManufacturerName</a:t>
              </a:r>
              <a:endParaRPr lang="en-US" sz="1000" smtClean="0"/>
            </a:p>
            <a:p>
              <a:r>
                <a:rPr lang="en-US" sz="1000" smtClean="0"/>
                <a:t>   Address</a:t>
              </a:r>
            </a:p>
            <a:p>
              <a:r>
                <a:rPr lang="en-US" sz="1000"/>
                <a:t> </a:t>
              </a:r>
              <a:r>
                <a:rPr lang="en-US" sz="1000" smtClean="0"/>
                <a:t>  Website</a:t>
              </a:r>
            </a:p>
            <a:p>
              <a:r>
                <a:rPr lang="en-US" sz="1000"/>
                <a:t>	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876851" y="353841"/>
            <a:ext cx="1461248" cy="707886"/>
            <a:chOff x="4647303" y="2452744"/>
            <a:chExt cx="977153" cy="1666748"/>
          </a:xfrm>
        </p:grpSpPr>
        <p:sp>
          <p:nvSpPr>
            <p:cNvPr id="19" name="Rectangle 18"/>
            <p:cNvSpPr/>
            <p:nvPr/>
          </p:nvSpPr>
          <p:spPr>
            <a:xfrm>
              <a:off x="4647304" y="2452744"/>
              <a:ext cx="871369" cy="163516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47303" y="2452744"/>
              <a:ext cx="977153" cy="1666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err="1" smtClean="0"/>
                <a:t>RearShock</a:t>
              </a:r>
              <a:endParaRPr lang="en-US" sz="1000" b="1" smtClean="0"/>
            </a:p>
            <a:p>
              <a:r>
                <a:rPr lang="en-US" sz="1000" smtClean="0"/>
                <a:t>   </a:t>
              </a:r>
              <a:r>
                <a:rPr lang="en-US" sz="1000" err="1" smtClean="0"/>
                <a:t>RearShockID</a:t>
              </a:r>
              <a:endParaRPr lang="en-US" sz="1000" smtClean="0"/>
            </a:p>
            <a:p>
              <a:r>
                <a:rPr lang="en-US" sz="1000" smtClean="0"/>
                <a:t>   </a:t>
              </a:r>
              <a:r>
                <a:rPr lang="en-US" sz="1000" err="1" smtClean="0"/>
                <a:t>travel_mm</a:t>
              </a:r>
              <a:endParaRPr lang="en-US" sz="1000" smtClean="0"/>
            </a:p>
            <a:p>
              <a:r>
                <a:rPr lang="en-US" sz="1000"/>
                <a:t>	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754724" y="1987820"/>
            <a:ext cx="1461248" cy="707886"/>
            <a:chOff x="4647303" y="2452744"/>
            <a:chExt cx="977153" cy="1666748"/>
          </a:xfrm>
        </p:grpSpPr>
        <p:sp>
          <p:nvSpPr>
            <p:cNvPr id="22" name="Rectangle 21"/>
            <p:cNvSpPr/>
            <p:nvPr/>
          </p:nvSpPr>
          <p:spPr>
            <a:xfrm>
              <a:off x="4647304" y="2452744"/>
              <a:ext cx="871369" cy="163516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47303" y="2452744"/>
              <a:ext cx="977153" cy="1666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err="1" smtClean="0"/>
                <a:t>FrontShock</a:t>
              </a:r>
              <a:endParaRPr lang="en-US" sz="1000" b="1" smtClean="0"/>
            </a:p>
            <a:p>
              <a:r>
                <a:rPr lang="en-US" sz="1000" smtClean="0"/>
                <a:t>   </a:t>
              </a:r>
              <a:r>
                <a:rPr lang="en-US" sz="1000" err="1" smtClean="0"/>
                <a:t>FrontShockOD</a:t>
              </a:r>
              <a:endParaRPr lang="en-US" sz="1000" smtClean="0"/>
            </a:p>
            <a:p>
              <a:r>
                <a:rPr lang="en-US" sz="1000"/>
                <a:t> </a:t>
              </a:r>
              <a:r>
                <a:rPr lang="en-US" sz="1000" smtClean="0"/>
                <a:t>  </a:t>
              </a:r>
              <a:r>
                <a:rPr lang="en-US" sz="1000" err="1" smtClean="0"/>
                <a:t>travel_mm</a:t>
              </a:r>
              <a:endParaRPr lang="en-US" sz="1000" smtClean="0"/>
            </a:p>
            <a:p>
              <a:r>
                <a:rPr lang="en-US" sz="1000"/>
                <a:t>	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754724" y="4837520"/>
            <a:ext cx="1461248" cy="707886"/>
            <a:chOff x="4647303" y="2452744"/>
            <a:chExt cx="977153" cy="1666748"/>
          </a:xfrm>
        </p:grpSpPr>
        <p:sp>
          <p:nvSpPr>
            <p:cNvPr id="25" name="Rectangle 24"/>
            <p:cNvSpPr/>
            <p:nvPr/>
          </p:nvSpPr>
          <p:spPr>
            <a:xfrm>
              <a:off x="4647304" y="2452744"/>
              <a:ext cx="871369" cy="163516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647303" y="2452744"/>
              <a:ext cx="977153" cy="1666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smtClean="0"/>
                <a:t>Shifter</a:t>
              </a:r>
            </a:p>
            <a:p>
              <a:r>
                <a:rPr lang="en-US" sz="1000" smtClean="0"/>
                <a:t>   </a:t>
              </a:r>
              <a:r>
                <a:rPr lang="en-US" sz="1000" err="1" smtClean="0"/>
                <a:t>ShifterID</a:t>
              </a:r>
              <a:endParaRPr lang="en-US" sz="1000" smtClean="0"/>
            </a:p>
            <a:p>
              <a:r>
                <a:rPr lang="en-US" sz="1000"/>
                <a:t> </a:t>
              </a:r>
              <a:r>
                <a:rPr lang="en-US" sz="1000" smtClean="0"/>
                <a:t>  Family</a:t>
              </a:r>
            </a:p>
            <a:p>
              <a:r>
                <a:rPr lang="en-US" sz="1000"/>
                <a:t>	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508405" y="5839645"/>
            <a:ext cx="1461248" cy="861774"/>
            <a:chOff x="4647303" y="2452744"/>
            <a:chExt cx="977153" cy="2029084"/>
          </a:xfrm>
        </p:grpSpPr>
        <p:sp>
          <p:nvSpPr>
            <p:cNvPr id="28" name="Rectangle 27"/>
            <p:cNvSpPr/>
            <p:nvPr/>
          </p:nvSpPr>
          <p:spPr>
            <a:xfrm>
              <a:off x="4647304" y="2452744"/>
              <a:ext cx="871369" cy="163516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647303" y="2452744"/>
              <a:ext cx="977153" cy="2029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smtClean="0"/>
                <a:t>Frame</a:t>
              </a:r>
            </a:p>
            <a:p>
              <a:r>
                <a:rPr lang="en-US" sz="1000" smtClean="0"/>
                <a:t>   </a:t>
              </a:r>
              <a:r>
                <a:rPr lang="en-US" sz="1000" err="1" smtClean="0"/>
                <a:t>FrameID</a:t>
              </a:r>
              <a:endParaRPr lang="en-US" sz="1000" smtClean="0"/>
            </a:p>
            <a:p>
              <a:r>
                <a:rPr lang="en-US" sz="1000"/>
                <a:t> </a:t>
              </a:r>
              <a:r>
                <a:rPr lang="en-US" sz="1000" smtClean="0"/>
                <a:t>  </a:t>
              </a:r>
              <a:r>
                <a:rPr lang="en-US" sz="1000" err="1" smtClean="0"/>
                <a:t>FrameType</a:t>
              </a:r>
              <a:endParaRPr lang="en-US" sz="1000" smtClean="0"/>
            </a:p>
            <a:p>
              <a:r>
                <a:rPr lang="en-US" sz="1000"/>
                <a:t> </a:t>
              </a:r>
              <a:r>
                <a:rPr lang="en-US" sz="1000" smtClean="0"/>
                <a:t>  </a:t>
              </a:r>
              <a:r>
                <a:rPr lang="en-US" sz="1000" err="1" smtClean="0"/>
                <a:t>MaterialType</a:t>
              </a:r>
              <a:endParaRPr lang="en-US" sz="1000" smtClean="0"/>
            </a:p>
            <a:p>
              <a:r>
                <a:rPr lang="en-US" sz="1000"/>
                <a:t>	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37824" y="4921172"/>
            <a:ext cx="1461248" cy="694471"/>
            <a:chOff x="4647303" y="2452744"/>
            <a:chExt cx="977153" cy="1635162"/>
          </a:xfrm>
        </p:grpSpPr>
        <p:sp>
          <p:nvSpPr>
            <p:cNvPr id="31" name="Rectangle 30"/>
            <p:cNvSpPr/>
            <p:nvPr/>
          </p:nvSpPr>
          <p:spPr>
            <a:xfrm>
              <a:off x="4647304" y="2452744"/>
              <a:ext cx="871369" cy="163516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647303" y="2452744"/>
              <a:ext cx="977153" cy="1304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smtClean="0"/>
                <a:t>Crankset</a:t>
              </a:r>
            </a:p>
            <a:p>
              <a:r>
                <a:rPr lang="en-US" sz="1000" smtClean="0"/>
                <a:t>   </a:t>
              </a:r>
              <a:r>
                <a:rPr lang="en-US" sz="1000" err="1" smtClean="0"/>
                <a:t>CranksetID</a:t>
              </a:r>
              <a:endParaRPr lang="en-US" sz="1000" smtClean="0"/>
            </a:p>
            <a:p>
              <a:r>
                <a:rPr lang="en-US" sz="1000"/>
                <a:t>	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37824" y="3454496"/>
            <a:ext cx="1461248" cy="861774"/>
            <a:chOff x="4647303" y="2452744"/>
            <a:chExt cx="977153" cy="2029084"/>
          </a:xfrm>
        </p:grpSpPr>
        <p:sp>
          <p:nvSpPr>
            <p:cNvPr id="34" name="Rectangle 33"/>
            <p:cNvSpPr/>
            <p:nvPr/>
          </p:nvSpPr>
          <p:spPr>
            <a:xfrm>
              <a:off x="4647304" y="2452744"/>
              <a:ext cx="871369" cy="163516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647303" y="2452744"/>
              <a:ext cx="977153" cy="2029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smtClean="0"/>
                <a:t>Handlebar</a:t>
              </a:r>
            </a:p>
            <a:p>
              <a:r>
                <a:rPr lang="en-US" sz="1000" smtClean="0"/>
                <a:t>   </a:t>
              </a:r>
              <a:r>
                <a:rPr lang="en-US" sz="1000" err="1" smtClean="0"/>
                <a:t>HandlebarID</a:t>
              </a:r>
              <a:endParaRPr lang="en-US" sz="1000" smtClean="0"/>
            </a:p>
            <a:p>
              <a:r>
                <a:rPr lang="en-US" sz="1000"/>
                <a:t> </a:t>
              </a:r>
              <a:r>
                <a:rPr lang="en-US" sz="1000" smtClean="0"/>
                <a:t>  Width</a:t>
              </a:r>
            </a:p>
            <a:p>
              <a:r>
                <a:rPr lang="en-US" sz="1000"/>
                <a:t> </a:t>
              </a:r>
              <a:r>
                <a:rPr lang="en-US" sz="1000" smtClean="0"/>
                <a:t>  </a:t>
              </a:r>
              <a:r>
                <a:rPr lang="en-US" sz="1000" err="1" smtClean="0"/>
                <a:t>MaterialType</a:t>
              </a:r>
              <a:endParaRPr lang="en-US" sz="1000" smtClean="0"/>
            </a:p>
            <a:p>
              <a:r>
                <a:rPr lang="en-US" sz="1000"/>
                <a:t>	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37824" y="1987820"/>
            <a:ext cx="1461248" cy="707886"/>
            <a:chOff x="4647303" y="2452744"/>
            <a:chExt cx="977153" cy="1666748"/>
          </a:xfrm>
        </p:grpSpPr>
        <p:sp>
          <p:nvSpPr>
            <p:cNvPr id="37" name="Rectangle 36"/>
            <p:cNvSpPr/>
            <p:nvPr/>
          </p:nvSpPr>
          <p:spPr>
            <a:xfrm>
              <a:off x="4647304" y="2452744"/>
              <a:ext cx="871369" cy="163516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647303" y="2452744"/>
              <a:ext cx="977153" cy="1666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smtClean="0"/>
                <a:t>Wheel</a:t>
              </a:r>
            </a:p>
            <a:p>
              <a:r>
                <a:rPr lang="en-US" sz="1000" smtClean="0"/>
                <a:t>   </a:t>
              </a:r>
              <a:r>
                <a:rPr lang="en-US" sz="1000" err="1" smtClean="0"/>
                <a:t>WheelID</a:t>
              </a:r>
              <a:endParaRPr lang="en-US" sz="1000" smtClean="0"/>
            </a:p>
            <a:p>
              <a:r>
                <a:rPr lang="en-US" sz="1000"/>
                <a:t> </a:t>
              </a:r>
              <a:r>
                <a:rPr lang="en-US" sz="1000" smtClean="0"/>
                <a:t>  </a:t>
              </a:r>
              <a:r>
                <a:rPr lang="en-US" sz="1000" err="1" smtClean="0"/>
                <a:t>WheelSize</a:t>
              </a:r>
              <a:endParaRPr lang="en-US" sz="1000" smtClean="0"/>
            </a:p>
            <a:p>
              <a:r>
                <a:rPr lang="en-US" sz="1000"/>
                <a:t>	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351327" y="1158181"/>
            <a:ext cx="1599723" cy="745527"/>
            <a:chOff x="2461676" y="1358044"/>
            <a:chExt cx="1599723" cy="745527"/>
          </a:xfrm>
        </p:grpSpPr>
        <p:sp>
          <p:nvSpPr>
            <p:cNvPr id="46" name="Decision 45"/>
            <p:cNvSpPr/>
            <p:nvPr/>
          </p:nvSpPr>
          <p:spPr>
            <a:xfrm>
              <a:off x="2461676" y="1358044"/>
              <a:ext cx="1599723" cy="745527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2507909" y="1473798"/>
              <a:ext cx="1478304" cy="514022"/>
              <a:chOff x="2507909" y="1473798"/>
              <a:chExt cx="1632408" cy="633248"/>
            </a:xfrm>
          </p:grpSpPr>
          <p:sp>
            <p:nvSpPr>
              <p:cNvPr id="39" name="Decision 38"/>
              <p:cNvSpPr/>
              <p:nvPr/>
            </p:nvSpPr>
            <p:spPr>
              <a:xfrm>
                <a:off x="2635624" y="1473798"/>
                <a:ext cx="1376978" cy="633248"/>
              </a:xfrm>
              <a:prstGeom prst="flowChartDecision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507909" y="1667311"/>
                <a:ext cx="1632408" cy="303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err="1" smtClean="0"/>
                  <a:t>bike_manufacturer</a:t>
                </a:r>
                <a:endParaRPr lang="en-US" sz="1000"/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4491349" y="1373866"/>
            <a:ext cx="1478304" cy="514022"/>
            <a:chOff x="2507909" y="1473798"/>
            <a:chExt cx="1632408" cy="633248"/>
          </a:xfrm>
        </p:grpSpPr>
        <p:sp>
          <p:nvSpPr>
            <p:cNvPr id="43" name="Decision 42"/>
            <p:cNvSpPr/>
            <p:nvPr/>
          </p:nvSpPr>
          <p:spPr>
            <a:xfrm>
              <a:off x="2635624" y="1473798"/>
              <a:ext cx="1376978" cy="63324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507909" y="1667311"/>
              <a:ext cx="16324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err="1" smtClean="0"/>
                <a:t>bike_derailleur</a:t>
              </a:r>
              <a:endParaRPr lang="en-US" sz="100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305946" y="2309527"/>
            <a:ext cx="1599723" cy="745527"/>
            <a:chOff x="2461676" y="1358044"/>
            <a:chExt cx="1599723" cy="745527"/>
          </a:xfrm>
        </p:grpSpPr>
        <p:sp>
          <p:nvSpPr>
            <p:cNvPr id="49" name="Decision 48"/>
            <p:cNvSpPr/>
            <p:nvPr/>
          </p:nvSpPr>
          <p:spPr>
            <a:xfrm>
              <a:off x="2461676" y="1358044"/>
              <a:ext cx="1599723" cy="745527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2507909" y="1473798"/>
              <a:ext cx="1478304" cy="514022"/>
              <a:chOff x="2507909" y="1473798"/>
              <a:chExt cx="1632408" cy="633248"/>
            </a:xfrm>
          </p:grpSpPr>
          <p:sp>
            <p:nvSpPr>
              <p:cNvPr id="51" name="Decision 50"/>
              <p:cNvSpPr/>
              <p:nvPr/>
            </p:nvSpPr>
            <p:spPr>
              <a:xfrm>
                <a:off x="2635624" y="1473798"/>
                <a:ext cx="1376978" cy="633248"/>
              </a:xfrm>
              <a:prstGeom prst="flowChartDecision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2507909" y="1667311"/>
                <a:ext cx="1632408" cy="303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err="1" smtClean="0"/>
                  <a:t>bike_wheel</a:t>
                </a:r>
                <a:endParaRPr lang="en-US" sz="1000"/>
              </a:p>
            </p:txBody>
          </p:sp>
        </p:grpSp>
      </p:grpSp>
      <p:grpSp>
        <p:nvGrpSpPr>
          <p:cNvPr id="53" name="Group 52"/>
          <p:cNvGrpSpPr/>
          <p:nvPr/>
        </p:nvGrpSpPr>
        <p:grpSpPr>
          <a:xfrm>
            <a:off x="2291468" y="3460873"/>
            <a:ext cx="1599723" cy="745527"/>
            <a:chOff x="2461676" y="1358044"/>
            <a:chExt cx="1599723" cy="745527"/>
          </a:xfrm>
        </p:grpSpPr>
        <p:sp>
          <p:nvSpPr>
            <p:cNvPr id="54" name="Decision 53"/>
            <p:cNvSpPr/>
            <p:nvPr/>
          </p:nvSpPr>
          <p:spPr>
            <a:xfrm>
              <a:off x="2461676" y="1358044"/>
              <a:ext cx="1599723" cy="745527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2507909" y="1473798"/>
              <a:ext cx="1478304" cy="514022"/>
              <a:chOff x="2507909" y="1473798"/>
              <a:chExt cx="1632408" cy="633248"/>
            </a:xfrm>
          </p:grpSpPr>
          <p:sp>
            <p:nvSpPr>
              <p:cNvPr id="56" name="Decision 55"/>
              <p:cNvSpPr/>
              <p:nvPr/>
            </p:nvSpPr>
            <p:spPr>
              <a:xfrm>
                <a:off x="2635624" y="1473798"/>
                <a:ext cx="1376978" cy="633248"/>
              </a:xfrm>
              <a:prstGeom prst="flowChartDecision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2507909" y="1667311"/>
                <a:ext cx="1632408" cy="303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err="1" smtClean="0"/>
                  <a:t>bike_handlebar</a:t>
                </a:r>
                <a:endParaRPr lang="en-US" sz="1000"/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2395377" y="4522880"/>
            <a:ext cx="1599723" cy="745527"/>
            <a:chOff x="2461676" y="1358044"/>
            <a:chExt cx="1599723" cy="745527"/>
          </a:xfrm>
        </p:grpSpPr>
        <p:sp>
          <p:nvSpPr>
            <p:cNvPr id="59" name="Decision 58"/>
            <p:cNvSpPr/>
            <p:nvPr/>
          </p:nvSpPr>
          <p:spPr>
            <a:xfrm>
              <a:off x="2461676" y="1358044"/>
              <a:ext cx="1599723" cy="745527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2507909" y="1473798"/>
              <a:ext cx="1478304" cy="514022"/>
              <a:chOff x="2507909" y="1473798"/>
              <a:chExt cx="1632408" cy="633248"/>
            </a:xfrm>
          </p:grpSpPr>
          <p:sp>
            <p:nvSpPr>
              <p:cNvPr id="61" name="Decision 60"/>
              <p:cNvSpPr/>
              <p:nvPr/>
            </p:nvSpPr>
            <p:spPr>
              <a:xfrm>
                <a:off x="2635624" y="1473798"/>
                <a:ext cx="1376978" cy="633248"/>
              </a:xfrm>
              <a:prstGeom prst="flowChartDecision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507909" y="1667311"/>
                <a:ext cx="1632408" cy="303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err="1" smtClean="0"/>
                  <a:t>bike_crankset</a:t>
                </a:r>
                <a:endParaRPr lang="en-US" sz="1000"/>
              </a:p>
            </p:txBody>
          </p:sp>
        </p:grpSp>
      </p:grpSp>
      <p:grpSp>
        <p:nvGrpSpPr>
          <p:cNvPr id="63" name="Group 62"/>
          <p:cNvGrpSpPr/>
          <p:nvPr/>
        </p:nvGrpSpPr>
        <p:grpSpPr>
          <a:xfrm>
            <a:off x="4430637" y="4837356"/>
            <a:ext cx="1599723" cy="745527"/>
            <a:chOff x="2461676" y="1358044"/>
            <a:chExt cx="1599723" cy="745527"/>
          </a:xfrm>
        </p:grpSpPr>
        <p:sp>
          <p:nvSpPr>
            <p:cNvPr id="64" name="Decision 63"/>
            <p:cNvSpPr/>
            <p:nvPr/>
          </p:nvSpPr>
          <p:spPr>
            <a:xfrm>
              <a:off x="2461676" y="1358044"/>
              <a:ext cx="1599723" cy="745527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2507909" y="1473798"/>
              <a:ext cx="1478304" cy="514022"/>
              <a:chOff x="2507909" y="1473798"/>
              <a:chExt cx="1632408" cy="633248"/>
            </a:xfrm>
          </p:grpSpPr>
          <p:sp>
            <p:nvSpPr>
              <p:cNvPr id="66" name="Decision 65"/>
              <p:cNvSpPr/>
              <p:nvPr/>
            </p:nvSpPr>
            <p:spPr>
              <a:xfrm>
                <a:off x="2635624" y="1473798"/>
                <a:ext cx="1376978" cy="633248"/>
              </a:xfrm>
              <a:prstGeom prst="flowChartDecision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507909" y="1667311"/>
                <a:ext cx="1632408" cy="303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err="1" smtClean="0"/>
                  <a:t>bike_frame</a:t>
                </a:r>
                <a:endParaRPr lang="en-US" sz="1000"/>
              </a:p>
            </p:txBody>
          </p:sp>
        </p:grpSp>
      </p:grpSp>
      <p:grpSp>
        <p:nvGrpSpPr>
          <p:cNvPr id="68" name="Group 67"/>
          <p:cNvGrpSpPr/>
          <p:nvPr/>
        </p:nvGrpSpPr>
        <p:grpSpPr>
          <a:xfrm>
            <a:off x="6625610" y="1269984"/>
            <a:ext cx="1478304" cy="514022"/>
            <a:chOff x="2507909" y="1473798"/>
            <a:chExt cx="1632408" cy="633248"/>
          </a:xfrm>
        </p:grpSpPr>
        <p:sp>
          <p:nvSpPr>
            <p:cNvPr id="69" name="Decision 68"/>
            <p:cNvSpPr/>
            <p:nvPr/>
          </p:nvSpPr>
          <p:spPr>
            <a:xfrm>
              <a:off x="2635624" y="1473798"/>
              <a:ext cx="1376978" cy="63324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507909" y="1667311"/>
              <a:ext cx="1632408" cy="303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err="1" smtClean="0"/>
                <a:t>bike_rearshock</a:t>
              </a:r>
              <a:endParaRPr lang="en-US" sz="100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6673007" y="2266514"/>
            <a:ext cx="1478304" cy="514022"/>
            <a:chOff x="2507909" y="1473798"/>
            <a:chExt cx="1632408" cy="633248"/>
          </a:xfrm>
        </p:grpSpPr>
        <p:sp>
          <p:nvSpPr>
            <p:cNvPr id="72" name="Decision 71"/>
            <p:cNvSpPr/>
            <p:nvPr/>
          </p:nvSpPr>
          <p:spPr>
            <a:xfrm>
              <a:off x="2635624" y="1473798"/>
              <a:ext cx="1376978" cy="63324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507909" y="1667311"/>
              <a:ext cx="1632408" cy="303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err="1" smtClean="0"/>
                <a:t>bike_frontshock</a:t>
              </a:r>
              <a:endParaRPr lang="en-US" sz="100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741268" y="3425270"/>
            <a:ext cx="1478304" cy="514022"/>
            <a:chOff x="2507909" y="1473798"/>
            <a:chExt cx="1632408" cy="633248"/>
          </a:xfrm>
        </p:grpSpPr>
        <p:sp>
          <p:nvSpPr>
            <p:cNvPr id="75" name="Decision 74"/>
            <p:cNvSpPr/>
            <p:nvPr/>
          </p:nvSpPr>
          <p:spPr>
            <a:xfrm>
              <a:off x="2635624" y="1473798"/>
              <a:ext cx="1376978" cy="63324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507909" y="1667311"/>
              <a:ext cx="1632408" cy="303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err="1" smtClean="0"/>
                <a:t>bike_brake</a:t>
              </a:r>
              <a:endParaRPr lang="en-US" sz="100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6543593" y="4638634"/>
            <a:ext cx="1478304" cy="514022"/>
            <a:chOff x="2507909" y="1473798"/>
            <a:chExt cx="1632408" cy="633248"/>
          </a:xfrm>
        </p:grpSpPr>
        <p:sp>
          <p:nvSpPr>
            <p:cNvPr id="78" name="Decision 77"/>
            <p:cNvSpPr/>
            <p:nvPr/>
          </p:nvSpPr>
          <p:spPr>
            <a:xfrm>
              <a:off x="2635624" y="1473798"/>
              <a:ext cx="1376978" cy="63324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507909" y="1667311"/>
              <a:ext cx="1632408" cy="303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err="1" smtClean="0"/>
                <a:t>bike_shifter</a:t>
              </a:r>
              <a:endParaRPr lang="en-US" sz="1000"/>
            </a:p>
          </p:txBody>
        </p:sp>
      </p:grpSp>
      <p:cxnSp>
        <p:nvCxnSpPr>
          <p:cNvPr id="81" name="Straight Arrow Connector 80"/>
          <p:cNvCxnSpPr/>
          <p:nvPr/>
        </p:nvCxnSpPr>
        <p:spPr>
          <a:xfrm>
            <a:off x="3529013" y="1730808"/>
            <a:ext cx="862391" cy="443370"/>
          </a:xfrm>
          <a:prstGeom prst="straightConnector1">
            <a:avLst/>
          </a:prstGeom>
          <a:ln w="38100" cmpd="dbl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 flipV="1">
            <a:off x="1853323" y="915834"/>
            <a:ext cx="864821" cy="438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49" idx="3"/>
          </p:cNvCxnSpPr>
          <p:nvPr/>
        </p:nvCxnSpPr>
        <p:spPr>
          <a:xfrm>
            <a:off x="3905669" y="2682291"/>
            <a:ext cx="485734" cy="13415"/>
          </a:xfrm>
          <a:prstGeom prst="straightConnector1">
            <a:avLst/>
          </a:prstGeom>
          <a:ln w="38100" cmpd="dbl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891191" y="3821862"/>
            <a:ext cx="485734" cy="13415"/>
          </a:xfrm>
          <a:prstGeom prst="straightConnector1">
            <a:avLst/>
          </a:prstGeom>
          <a:ln w="38100" cmpd="dbl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59" idx="3"/>
          </p:cNvCxnSpPr>
          <p:nvPr/>
        </p:nvCxnSpPr>
        <p:spPr>
          <a:xfrm flipV="1">
            <a:off x="3995100" y="4558955"/>
            <a:ext cx="409179" cy="336689"/>
          </a:xfrm>
          <a:prstGeom prst="straightConnector1">
            <a:avLst/>
          </a:prstGeom>
          <a:ln w="38100" cmpd="dbl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64" idx="0"/>
          </p:cNvCxnSpPr>
          <p:nvPr/>
        </p:nvCxnSpPr>
        <p:spPr>
          <a:xfrm flipH="1" flipV="1">
            <a:off x="5230498" y="4556159"/>
            <a:ext cx="1" cy="281197"/>
          </a:xfrm>
          <a:prstGeom prst="straightConnector1">
            <a:avLst/>
          </a:prstGeom>
          <a:ln w="38100" cmpd="dbl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 flipV="1">
            <a:off x="6069595" y="4299397"/>
            <a:ext cx="862392" cy="496317"/>
          </a:xfrm>
          <a:prstGeom prst="straightConnector1">
            <a:avLst/>
          </a:prstGeom>
          <a:ln w="6350" cmpd="sng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 flipV="1">
            <a:off x="6084074" y="3699272"/>
            <a:ext cx="772853" cy="6188"/>
          </a:xfrm>
          <a:prstGeom prst="straightConnector1">
            <a:avLst/>
          </a:prstGeom>
          <a:ln w="6350" cmpd="sng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52" idx="1"/>
          </p:cNvCxnSpPr>
          <p:nvPr/>
        </p:nvCxnSpPr>
        <p:spPr>
          <a:xfrm flipH="1" flipV="1">
            <a:off x="1840204" y="2341763"/>
            <a:ext cx="511975" cy="363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54" idx="1"/>
          </p:cNvCxnSpPr>
          <p:nvPr/>
        </p:nvCxnSpPr>
        <p:spPr>
          <a:xfrm flipH="1" flipV="1">
            <a:off x="1840203" y="3828569"/>
            <a:ext cx="451265" cy="5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59" idx="1"/>
          </p:cNvCxnSpPr>
          <p:nvPr/>
        </p:nvCxnSpPr>
        <p:spPr>
          <a:xfrm flipH="1">
            <a:off x="1853083" y="4895644"/>
            <a:ext cx="542294" cy="33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64" idx="2"/>
            <a:endCxn id="29" idx="0"/>
          </p:cNvCxnSpPr>
          <p:nvPr/>
        </p:nvCxnSpPr>
        <p:spPr>
          <a:xfrm>
            <a:off x="5230499" y="5582883"/>
            <a:ext cx="8530" cy="256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endCxn id="26" idx="1"/>
          </p:cNvCxnSpPr>
          <p:nvPr/>
        </p:nvCxnSpPr>
        <p:spPr>
          <a:xfrm>
            <a:off x="7906239" y="4883716"/>
            <a:ext cx="848485" cy="307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endCxn id="13" idx="1"/>
          </p:cNvCxnSpPr>
          <p:nvPr/>
        </p:nvCxnSpPr>
        <p:spPr>
          <a:xfrm>
            <a:off x="8103913" y="3681404"/>
            <a:ext cx="650812" cy="78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endCxn id="22" idx="1"/>
          </p:cNvCxnSpPr>
          <p:nvPr/>
        </p:nvCxnSpPr>
        <p:spPr>
          <a:xfrm flipV="1">
            <a:off x="7988255" y="2335056"/>
            <a:ext cx="766470" cy="197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endCxn id="19" idx="1"/>
          </p:cNvCxnSpPr>
          <p:nvPr/>
        </p:nvCxnSpPr>
        <p:spPr>
          <a:xfrm flipV="1">
            <a:off x="7988254" y="701077"/>
            <a:ext cx="888598" cy="836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43" idx="0"/>
            <a:endCxn id="10" idx="2"/>
          </p:cNvCxnSpPr>
          <p:nvPr/>
        </p:nvCxnSpPr>
        <p:spPr>
          <a:xfrm flipH="1" flipV="1">
            <a:off x="5159935" y="1215615"/>
            <a:ext cx="70566" cy="158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43" idx="2"/>
          </p:cNvCxnSpPr>
          <p:nvPr/>
        </p:nvCxnSpPr>
        <p:spPr>
          <a:xfrm>
            <a:off x="5230501" y="1887888"/>
            <a:ext cx="8528" cy="298723"/>
          </a:xfrm>
          <a:prstGeom prst="straightConnector1">
            <a:avLst/>
          </a:prstGeom>
          <a:ln w="6350" cmpd="sng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H="1">
            <a:off x="6104065" y="1526995"/>
            <a:ext cx="679672" cy="647182"/>
          </a:xfrm>
          <a:prstGeom prst="straightConnector1">
            <a:avLst/>
          </a:prstGeom>
          <a:ln w="6350" cmpd="sng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H="1">
            <a:off x="6107156" y="2526277"/>
            <a:ext cx="696281" cy="209771"/>
          </a:xfrm>
          <a:prstGeom prst="straightConnector1">
            <a:avLst/>
          </a:prstGeom>
          <a:ln w="6350" cmpd="sng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61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91</Words>
  <Application>Microsoft Macintosh PowerPoint</Application>
  <PresentationFormat>Widescreen</PresentationFormat>
  <Paragraphs>66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Tristan Maidment</dc:creator>
  <cp:lastModifiedBy>Tristan Maidment</cp:lastModifiedBy>
  <cp:revision>5</cp:revision>
  <dcterms:created xsi:type="dcterms:W3CDTF">2017-11-22T04:05:30Z</dcterms:created>
  <dcterms:modified xsi:type="dcterms:W3CDTF">2017-11-22T16:44:25Z</dcterms:modified>
</cp:coreProperties>
</file>