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9" r:id="rId5"/>
    <p:sldId id="262" r:id="rId6"/>
    <p:sldId id="263" r:id="rId7"/>
    <p:sldId id="264" r:id="rId8"/>
    <p:sldId id="265" r:id="rId9"/>
    <p:sldId id="266" r:id="rId10"/>
    <p:sldId id="269"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6" r:id="rId26"/>
    <p:sldId id="285" r:id="rId27"/>
    <p:sldId id="287"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31"/>
    <p:restoredTop sz="94674"/>
  </p:normalViewPr>
  <p:slideViewPr>
    <p:cSldViewPr snapToGrid="0" snapToObjects="1">
      <p:cViewPr>
        <p:scale>
          <a:sx n="95" d="100"/>
          <a:sy n="95" d="100"/>
        </p:scale>
        <p:origin x="114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4/17/18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4/17/18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AV/Voice Recording</a:t>
            </a:r>
            <a:endParaRPr lang="en-US" dirty="0"/>
          </a:p>
        </p:txBody>
      </p:sp>
      <p:sp>
        <p:nvSpPr>
          <p:cNvPr id="3" name="Subtitle 2"/>
          <p:cNvSpPr>
            <a:spLocks noGrp="1"/>
          </p:cNvSpPr>
          <p:nvPr>
            <p:ph type="subTitle" idx="1"/>
          </p:nvPr>
        </p:nvSpPr>
        <p:spPr/>
        <p:txBody>
          <a:bodyPr/>
          <a:lstStyle/>
          <a:p>
            <a:r>
              <a:rPr lang="en-US" dirty="0" smtClean="0"/>
              <a:t>Aditya Malik and Nathan Walls</a:t>
            </a:r>
            <a:endParaRPr lang="en-US" dirty="0"/>
          </a:p>
        </p:txBody>
      </p:sp>
    </p:spTree>
    <p:extLst>
      <p:ext uri="{BB962C8B-B14F-4D97-AF65-F5344CB8AC3E}">
        <p14:creationId xmlns:p14="http://schemas.microsoft.com/office/powerpoint/2010/main" val="1455202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065816" cy="6858000"/>
          </a:xfrm>
        </p:spPr>
      </p:pic>
      <p:cxnSp>
        <p:nvCxnSpPr>
          <p:cNvPr id="6" name="Straight Arrow Connector 5"/>
          <p:cNvCxnSpPr/>
          <p:nvPr/>
        </p:nvCxnSpPr>
        <p:spPr>
          <a:xfrm flipV="1">
            <a:off x="4719918" y="1613647"/>
            <a:ext cx="2891117" cy="2138082"/>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696635" y="3205402"/>
            <a:ext cx="1066799" cy="909398"/>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763434" y="1290481"/>
            <a:ext cx="4022299" cy="461665"/>
          </a:xfrm>
          <a:prstGeom prst="rect">
            <a:avLst/>
          </a:prstGeom>
          <a:noFill/>
        </p:spPr>
        <p:txBody>
          <a:bodyPr wrap="square" rtlCol="0">
            <a:spAutoFit/>
          </a:bodyPr>
          <a:lstStyle/>
          <a:p>
            <a:r>
              <a:rPr lang="en-US" sz="2400" dirty="0" smtClean="0"/>
              <a:t>Set up recording audio session</a:t>
            </a:r>
            <a:endParaRPr lang="en-US" sz="2400" dirty="0"/>
          </a:p>
        </p:txBody>
      </p:sp>
      <p:sp>
        <p:nvSpPr>
          <p:cNvPr id="10" name="TextBox 9"/>
          <p:cNvSpPr txBox="1"/>
          <p:nvPr/>
        </p:nvSpPr>
        <p:spPr>
          <a:xfrm>
            <a:off x="7763435" y="2902358"/>
            <a:ext cx="3778624" cy="2308324"/>
          </a:xfrm>
          <a:prstGeom prst="rect">
            <a:avLst/>
          </a:prstGeom>
          <a:noFill/>
        </p:spPr>
        <p:txBody>
          <a:bodyPr wrap="square" rtlCol="0">
            <a:spAutoFit/>
          </a:bodyPr>
          <a:lstStyle/>
          <a:p>
            <a:r>
              <a:rPr lang="en-US" sz="2400" dirty="0" smtClean="0"/>
              <a:t>Request permission</a:t>
            </a:r>
          </a:p>
          <a:p>
            <a:endParaRPr lang="en-US" sz="2400" dirty="0" smtClean="0"/>
          </a:p>
          <a:p>
            <a:endParaRPr lang="en-US" sz="2400" dirty="0"/>
          </a:p>
          <a:p>
            <a:r>
              <a:rPr lang="en-US" sz="2400" dirty="0"/>
              <a:t>O</a:t>
            </a:r>
            <a:r>
              <a:rPr lang="en-US" sz="2400" dirty="0" smtClean="0"/>
              <a:t>nce we have it, we can continue by giving user a button to record</a:t>
            </a:r>
            <a:endParaRPr lang="en-US" sz="24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5833" y="5907087"/>
            <a:ext cx="4279900" cy="2032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5833" y="6110287"/>
            <a:ext cx="4114800" cy="241300"/>
          </a:xfrm>
          <a:prstGeom prst="rect">
            <a:avLst/>
          </a:prstGeom>
        </p:spPr>
      </p:pic>
      <p:cxnSp>
        <p:nvCxnSpPr>
          <p:cNvPr id="15" name="Straight Arrow Connector 14"/>
          <p:cNvCxnSpPr/>
          <p:nvPr/>
        </p:nvCxnSpPr>
        <p:spPr>
          <a:xfrm>
            <a:off x="10448365" y="4975412"/>
            <a:ext cx="0" cy="833717"/>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920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10845" cy="3281082"/>
          </a:xfrm>
          <a:prstGeom prst="rect">
            <a:avLst/>
          </a:prstGeom>
        </p:spPr>
      </p:pic>
      <p:sp>
        <p:nvSpPr>
          <p:cNvPr id="5" name="Rectangle 4"/>
          <p:cNvSpPr/>
          <p:nvPr/>
        </p:nvSpPr>
        <p:spPr>
          <a:xfrm>
            <a:off x="1860124" y="3728428"/>
            <a:ext cx="8490594" cy="646331"/>
          </a:xfrm>
          <a:prstGeom prst="rect">
            <a:avLst/>
          </a:prstGeom>
        </p:spPr>
        <p:txBody>
          <a:bodyPr wrap="none">
            <a:spAutoFit/>
          </a:bodyPr>
          <a:lstStyle/>
          <a:p>
            <a:r>
              <a:rPr lang="en-US" dirty="0" smtClean="0"/>
              <a:t>Now write function to get the directory path where we are going to save our recordings. </a:t>
            </a:r>
          </a:p>
          <a:p>
            <a:r>
              <a:rPr lang="en-US" dirty="0" smtClean="0"/>
              <a:t>This function will get us the path to our directory.</a:t>
            </a:r>
            <a:endParaRPr lang="en-US" dirty="0"/>
          </a:p>
        </p:txBody>
      </p:sp>
      <p:sp>
        <p:nvSpPr>
          <p:cNvPr id="6" name="Rectangle 5"/>
          <p:cNvSpPr/>
          <p:nvPr/>
        </p:nvSpPr>
        <p:spPr>
          <a:xfrm>
            <a:off x="1860124" y="5064153"/>
            <a:ext cx="8195642" cy="923330"/>
          </a:xfrm>
          <a:prstGeom prst="rect">
            <a:avLst/>
          </a:prstGeom>
        </p:spPr>
        <p:txBody>
          <a:bodyPr wrap="none">
            <a:spAutoFit/>
          </a:bodyPr>
          <a:lstStyle/>
          <a:p>
            <a:r>
              <a:rPr lang="en-US" dirty="0" smtClean="0"/>
              <a:t>1) Search for all URLs in our documents directory</a:t>
            </a:r>
          </a:p>
          <a:p>
            <a:r>
              <a:rPr lang="en-US" dirty="0" smtClean="0"/>
              <a:t>2) Take the first one as our path</a:t>
            </a:r>
          </a:p>
          <a:p>
            <a:r>
              <a:rPr lang="en-US" dirty="0" smtClean="0"/>
              <a:t>3) Return the URL to the directory for where we are going to save our audio recording</a:t>
            </a:r>
            <a:endParaRPr lang="en-US" dirty="0"/>
          </a:p>
        </p:txBody>
      </p:sp>
    </p:spTree>
    <p:extLst>
      <p:ext uri="{BB962C8B-B14F-4D97-AF65-F5344CB8AC3E}">
        <p14:creationId xmlns:p14="http://schemas.microsoft.com/office/powerpoint/2010/main" val="832755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5503" y="2047546"/>
            <a:ext cx="6029471" cy="369332"/>
          </a:xfrm>
          <a:prstGeom prst="rect">
            <a:avLst/>
          </a:prstGeom>
        </p:spPr>
        <p:txBody>
          <a:bodyPr wrap="none">
            <a:spAutoFit/>
          </a:bodyPr>
          <a:lstStyle/>
          <a:p>
            <a:r>
              <a:rPr lang="en-US" dirty="0" smtClean="0"/>
              <a:t>Good </a:t>
            </a:r>
            <a:r>
              <a:rPr lang="en-US" smtClean="0"/>
              <a:t>Code Behavior: Display an alert if something goes wrong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00478" cy="1788459"/>
          </a:xfrm>
          <a:prstGeom prst="rect">
            <a:avLst/>
          </a:prstGeom>
        </p:spPr>
      </p:pic>
      <p:cxnSp>
        <p:nvCxnSpPr>
          <p:cNvPr id="5" name="Straight Arrow Connector 4"/>
          <p:cNvCxnSpPr/>
          <p:nvPr/>
        </p:nvCxnSpPr>
        <p:spPr>
          <a:xfrm flipH="1">
            <a:off x="9708776" y="894228"/>
            <a:ext cx="1748118" cy="2991972"/>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698759" y="3755322"/>
            <a:ext cx="8120941" cy="369332"/>
          </a:xfrm>
          <a:prstGeom prst="rect">
            <a:avLst/>
          </a:prstGeom>
        </p:spPr>
        <p:txBody>
          <a:bodyPr wrap="none">
            <a:spAutoFit/>
          </a:bodyPr>
          <a:lstStyle/>
          <a:p>
            <a:r>
              <a:rPr lang="en-US" dirty="0" smtClean="0"/>
              <a:t>This will simply display a message if something </a:t>
            </a:r>
            <a:r>
              <a:rPr lang="en-US" smtClean="0"/>
              <a:t>goes wrong and present it to the user</a:t>
            </a:r>
            <a:endParaRPr lang="en-US" dirty="0"/>
          </a:p>
        </p:txBody>
      </p:sp>
    </p:spTree>
    <p:extLst>
      <p:ext uri="{BB962C8B-B14F-4D97-AF65-F5344CB8AC3E}">
        <p14:creationId xmlns:p14="http://schemas.microsoft.com/office/powerpoint/2010/main" val="1635039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941430" cy="6858000"/>
          </a:xfrm>
          <a:prstGeom prst="rect">
            <a:avLst/>
          </a:prstGeom>
        </p:spPr>
      </p:pic>
      <p:sp>
        <p:nvSpPr>
          <p:cNvPr id="3" name="Rectangle 2"/>
          <p:cNvSpPr/>
          <p:nvPr/>
        </p:nvSpPr>
        <p:spPr>
          <a:xfrm>
            <a:off x="8234030" y="86534"/>
            <a:ext cx="3599382" cy="923330"/>
          </a:xfrm>
          <a:prstGeom prst="rect">
            <a:avLst/>
          </a:prstGeom>
        </p:spPr>
        <p:txBody>
          <a:bodyPr wrap="square">
            <a:spAutoFit/>
          </a:bodyPr>
          <a:lstStyle/>
          <a:p>
            <a:r>
              <a:rPr lang="en-US" dirty="0" smtClean="0"/>
              <a:t>First check to see if we have an active audio recorder. If we don’t, then we want to start recording one.</a:t>
            </a:r>
            <a:endParaRPr lang="en-US" dirty="0"/>
          </a:p>
        </p:txBody>
      </p:sp>
      <p:cxnSp>
        <p:nvCxnSpPr>
          <p:cNvPr id="5" name="Straight Arrow Connector 4"/>
          <p:cNvCxnSpPr/>
          <p:nvPr/>
        </p:nvCxnSpPr>
        <p:spPr>
          <a:xfrm>
            <a:off x="5419165" y="376518"/>
            <a:ext cx="2675964" cy="6723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234030" y="1267617"/>
            <a:ext cx="3787641" cy="4524315"/>
          </a:xfrm>
          <a:prstGeom prst="rect">
            <a:avLst/>
          </a:prstGeom>
        </p:spPr>
        <p:txBody>
          <a:bodyPr wrap="square">
            <a:spAutoFit/>
          </a:bodyPr>
          <a:lstStyle/>
          <a:p>
            <a:r>
              <a:rPr lang="en-US" sz="2400" dirty="0" smtClean="0"/>
              <a:t>Increment total number of voice records (useful for naming the recordings to keep track) and name file with directory function</a:t>
            </a:r>
            <a:br>
              <a:rPr lang="en-US" sz="2400" dirty="0" smtClean="0"/>
            </a:br>
            <a:r>
              <a:rPr lang="en-US" sz="2400" dirty="0" smtClean="0"/>
              <a:t/>
            </a:r>
            <a:br>
              <a:rPr lang="en-US" sz="2400" dirty="0" smtClean="0"/>
            </a:br>
            <a:r>
              <a:rPr lang="en-US" sz="2400" dirty="0" smtClean="0"/>
              <a:t>1) Get general path to directory from function </a:t>
            </a:r>
            <a:br>
              <a:rPr lang="en-US" sz="2400" dirty="0" smtClean="0"/>
            </a:br>
            <a:r>
              <a:rPr lang="en-US" sz="2400" dirty="0" smtClean="0"/>
              <a:t>2) Add the name of the recording (which is </a:t>
            </a:r>
            <a:r>
              <a:rPr lang="en-US" sz="2400" dirty="0" err="1" smtClean="0"/>
              <a:t>numberOfRecords</a:t>
            </a:r>
            <a:r>
              <a:rPr lang="en-US" sz="2400" dirty="0" smtClean="0"/>
              <a:t>)</a:t>
            </a:r>
            <a:br>
              <a:rPr lang="en-US" sz="2400" dirty="0" smtClean="0"/>
            </a:br>
            <a:r>
              <a:rPr lang="en-US" sz="2400" dirty="0" smtClean="0"/>
              <a:t>3) Add .m4a for audio file</a:t>
            </a:r>
            <a:endParaRPr lang="en-US" sz="2400" dirty="0"/>
          </a:p>
        </p:txBody>
      </p:sp>
      <p:cxnSp>
        <p:nvCxnSpPr>
          <p:cNvPr id="8" name="Straight Arrow Connector 7"/>
          <p:cNvCxnSpPr/>
          <p:nvPr/>
        </p:nvCxnSpPr>
        <p:spPr>
          <a:xfrm>
            <a:off x="5582745" y="647255"/>
            <a:ext cx="3305761" cy="703712"/>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247965" y="1168970"/>
            <a:ext cx="847164" cy="742718"/>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63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941430" cy="6858000"/>
          </a:xfrm>
          <a:prstGeom prst="rect">
            <a:avLst/>
          </a:prstGeom>
        </p:spPr>
      </p:pic>
      <p:sp>
        <p:nvSpPr>
          <p:cNvPr id="3" name="Rectangle 2"/>
          <p:cNvSpPr/>
          <p:nvPr/>
        </p:nvSpPr>
        <p:spPr>
          <a:xfrm>
            <a:off x="8234030" y="245640"/>
            <a:ext cx="3706958" cy="5324535"/>
          </a:xfrm>
          <a:prstGeom prst="rect">
            <a:avLst/>
          </a:prstGeom>
        </p:spPr>
        <p:txBody>
          <a:bodyPr wrap="square">
            <a:spAutoFit/>
          </a:bodyPr>
          <a:lstStyle/>
          <a:p>
            <a:r>
              <a:rPr lang="en-US" sz="2000" dirty="0" smtClean="0"/>
              <a:t>Our Audio Settings for the voice recordings</a:t>
            </a:r>
          </a:p>
          <a:p>
            <a:endParaRPr lang="en-US" sz="2000" dirty="0"/>
          </a:p>
          <a:p>
            <a:r>
              <a:rPr lang="en-US" sz="2000" dirty="0" err="1" smtClean="0"/>
              <a:t>AVFormatIDKey</a:t>
            </a:r>
            <a:r>
              <a:rPr lang="en-US" sz="2000" dirty="0" smtClean="0"/>
              <a:t> </a:t>
            </a:r>
            <a:r>
              <a:rPr lang="mr-IN" sz="2000" dirty="0" smtClean="0"/>
              <a:t>–</a:t>
            </a:r>
            <a:r>
              <a:rPr lang="en-US" sz="2000" dirty="0" smtClean="0"/>
              <a:t> Formats the voice recordings (MPEG in this case)</a:t>
            </a:r>
          </a:p>
          <a:p>
            <a:endParaRPr lang="en-US" sz="2000" dirty="0"/>
          </a:p>
          <a:p>
            <a:r>
              <a:rPr lang="en-US" sz="2000" dirty="0" err="1" smtClean="0"/>
              <a:t>AVSampleRateKey</a:t>
            </a:r>
            <a:r>
              <a:rPr lang="en-US" sz="2000" dirty="0" smtClean="0"/>
              <a:t> </a:t>
            </a:r>
            <a:r>
              <a:rPr lang="mr-IN" sz="2000" dirty="0" smtClean="0"/>
              <a:t>–</a:t>
            </a:r>
            <a:r>
              <a:rPr lang="en-US" sz="2000" dirty="0" smtClean="0"/>
              <a:t> Sample rate of voice recording in Hertz </a:t>
            </a:r>
          </a:p>
          <a:p>
            <a:endParaRPr lang="en-US" sz="2000" dirty="0"/>
          </a:p>
          <a:p>
            <a:r>
              <a:rPr lang="en-US" sz="2000" dirty="0" err="1" smtClean="0"/>
              <a:t>AVNumberOfChannelsKey</a:t>
            </a:r>
            <a:r>
              <a:rPr lang="en-US" sz="2000" dirty="0" smtClean="0"/>
              <a:t> </a:t>
            </a:r>
            <a:r>
              <a:rPr lang="mr-IN" sz="2000" dirty="0" smtClean="0"/>
              <a:t>–</a:t>
            </a:r>
            <a:r>
              <a:rPr lang="en-US" sz="2000" dirty="0" smtClean="0"/>
              <a:t> Number of channels of voice recording</a:t>
            </a:r>
          </a:p>
          <a:p>
            <a:endParaRPr lang="en-US" sz="2000" dirty="0"/>
          </a:p>
          <a:p>
            <a:r>
              <a:rPr lang="en-US" sz="2000" dirty="0" err="1" smtClean="0"/>
              <a:t>AVEncoderAudioQualityKey</a:t>
            </a:r>
            <a:r>
              <a:rPr lang="en-US" sz="2000" dirty="0" smtClean="0"/>
              <a:t> </a:t>
            </a:r>
            <a:r>
              <a:rPr lang="mr-IN" sz="2000" dirty="0" smtClean="0"/>
              <a:t>–</a:t>
            </a:r>
            <a:r>
              <a:rPr lang="en-US" sz="2000" dirty="0" smtClean="0"/>
              <a:t> Sets sample rate conversion quality (high in this case)</a:t>
            </a:r>
            <a:endParaRPr lang="en-US" sz="2000" dirty="0"/>
          </a:p>
        </p:txBody>
      </p:sp>
      <p:cxnSp>
        <p:nvCxnSpPr>
          <p:cNvPr id="5" name="Straight Arrow Connector 4"/>
          <p:cNvCxnSpPr/>
          <p:nvPr/>
        </p:nvCxnSpPr>
        <p:spPr>
          <a:xfrm flipV="1">
            <a:off x="7611035" y="605118"/>
            <a:ext cx="622995" cy="927847"/>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338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941430" cy="6858000"/>
          </a:xfrm>
          <a:prstGeom prst="rect">
            <a:avLst/>
          </a:prstGeom>
        </p:spPr>
      </p:pic>
      <p:sp>
        <p:nvSpPr>
          <p:cNvPr id="3" name="Rectangle 2"/>
          <p:cNvSpPr/>
          <p:nvPr/>
        </p:nvSpPr>
        <p:spPr>
          <a:xfrm>
            <a:off x="8234030" y="245640"/>
            <a:ext cx="3706958" cy="5016758"/>
          </a:xfrm>
          <a:prstGeom prst="rect">
            <a:avLst/>
          </a:prstGeom>
        </p:spPr>
        <p:txBody>
          <a:bodyPr wrap="square">
            <a:spAutoFit/>
          </a:bodyPr>
          <a:lstStyle/>
          <a:p>
            <a:r>
              <a:rPr lang="en-US" sz="2000" dirty="0" smtClean="0"/>
              <a:t>Do-catch for starting audio recording; if it fails then we can display alert</a:t>
            </a:r>
          </a:p>
          <a:p>
            <a:endParaRPr lang="en-US" sz="2000" dirty="0"/>
          </a:p>
          <a:p>
            <a:pPr marL="342900" indent="-342900">
              <a:buAutoNum type="arabicParenR"/>
            </a:pPr>
            <a:r>
              <a:rPr lang="en-US" sz="2000" dirty="0" smtClean="0"/>
              <a:t>Initialize our </a:t>
            </a:r>
            <a:r>
              <a:rPr lang="en-US" sz="2000" dirty="0" err="1" smtClean="0"/>
              <a:t>audioRecorder</a:t>
            </a:r>
            <a:r>
              <a:rPr lang="en-US" sz="2000" dirty="0" smtClean="0"/>
              <a:t> and set it equal to try </a:t>
            </a:r>
            <a:r>
              <a:rPr lang="en-US" sz="2000" dirty="0" err="1" smtClean="0"/>
              <a:t>AVAudioRecorder</a:t>
            </a:r>
            <a:r>
              <a:rPr lang="en-US" sz="2000" dirty="0" smtClean="0"/>
              <a:t>, and </a:t>
            </a:r>
            <a:r>
              <a:rPr lang="en-US" sz="2000" dirty="0" err="1" smtClean="0"/>
              <a:t>url</a:t>
            </a:r>
            <a:r>
              <a:rPr lang="en-US" sz="2000" dirty="0" smtClean="0"/>
              <a:t> is simply our file location where we will save it, and settings we defined earlier</a:t>
            </a:r>
          </a:p>
          <a:p>
            <a:pPr marL="342900" indent="-342900">
              <a:buAutoNum type="arabicParenR"/>
            </a:pPr>
            <a:endParaRPr lang="en-US" sz="2000" dirty="0"/>
          </a:p>
          <a:p>
            <a:pPr marL="342900" indent="-342900">
              <a:buAutoNum type="arabicParenR"/>
            </a:pPr>
            <a:r>
              <a:rPr lang="en-US" sz="2000" dirty="0" smtClean="0"/>
              <a:t>Add delegate which is just self since we added it in our class </a:t>
            </a:r>
          </a:p>
          <a:p>
            <a:pPr marL="342900" indent="-342900">
              <a:buAutoNum type="arabicParenR"/>
            </a:pPr>
            <a:r>
              <a:rPr lang="en-US" sz="2000" dirty="0" smtClean="0"/>
              <a:t>Begin record and set button title from “Start Recording” to “Stop Recording”</a:t>
            </a:r>
            <a:endParaRPr lang="en-US" sz="2000" dirty="0"/>
          </a:p>
        </p:txBody>
      </p:sp>
      <p:cxnSp>
        <p:nvCxnSpPr>
          <p:cNvPr id="5" name="Straight Arrow Connector 4"/>
          <p:cNvCxnSpPr/>
          <p:nvPr/>
        </p:nvCxnSpPr>
        <p:spPr>
          <a:xfrm flipV="1">
            <a:off x="3160059" y="874059"/>
            <a:ext cx="4948517" cy="1196788"/>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234030" y="5400346"/>
            <a:ext cx="3706958" cy="1015663"/>
          </a:xfrm>
          <a:prstGeom prst="rect">
            <a:avLst/>
          </a:prstGeom>
        </p:spPr>
        <p:txBody>
          <a:bodyPr wrap="square">
            <a:spAutoFit/>
          </a:bodyPr>
          <a:lstStyle/>
          <a:p>
            <a:r>
              <a:rPr lang="en-US" sz="2000" dirty="0" smtClean="0"/>
              <a:t>If audio recording failed, display alert message using function made earlier</a:t>
            </a:r>
            <a:endParaRPr lang="en-US" sz="2000" dirty="0"/>
          </a:p>
        </p:txBody>
      </p:sp>
      <p:cxnSp>
        <p:nvCxnSpPr>
          <p:cNvPr id="11" name="Straight Arrow Connector 10"/>
          <p:cNvCxnSpPr>
            <a:endCxn id="9" idx="1"/>
          </p:cNvCxnSpPr>
          <p:nvPr/>
        </p:nvCxnSpPr>
        <p:spPr>
          <a:xfrm>
            <a:off x="5970494" y="4383741"/>
            <a:ext cx="2263536" cy="1524437"/>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039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81682" y="2551837"/>
            <a:ext cx="3899647" cy="2677656"/>
          </a:xfrm>
          <a:prstGeom prst="rect">
            <a:avLst/>
          </a:prstGeom>
        </p:spPr>
        <p:txBody>
          <a:bodyPr wrap="square">
            <a:spAutoFit/>
          </a:bodyPr>
          <a:lstStyle/>
          <a:p>
            <a:r>
              <a:rPr lang="en-US" sz="2400" dirty="0" smtClean="0"/>
              <a:t>If we already have an active audio session, we want to:</a:t>
            </a:r>
          </a:p>
          <a:p>
            <a:pPr marL="342900" indent="-342900">
              <a:buAutoNum type="arabicParenR"/>
            </a:pPr>
            <a:r>
              <a:rPr lang="en-US" sz="2400" dirty="0" smtClean="0"/>
              <a:t>Stop the audio recording </a:t>
            </a:r>
          </a:p>
          <a:p>
            <a:pPr marL="342900" indent="-342900">
              <a:buAutoNum type="arabicParenR"/>
            </a:pPr>
            <a:r>
              <a:rPr lang="en-US" sz="2400" dirty="0" smtClean="0"/>
              <a:t>Set the audio recorder to nil </a:t>
            </a:r>
          </a:p>
          <a:p>
            <a:pPr marL="342900" indent="-342900">
              <a:buAutoNum type="arabicParenR"/>
            </a:pPr>
            <a:r>
              <a:rPr lang="en-US" sz="2400" dirty="0" smtClean="0"/>
              <a:t>Set the button title back to “Start Recording”</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807317" cy="6858000"/>
          </a:xfrm>
          <a:prstGeom prst="rect">
            <a:avLst/>
          </a:prstGeom>
        </p:spPr>
      </p:pic>
      <p:cxnSp>
        <p:nvCxnSpPr>
          <p:cNvPr id="7" name="Straight Arrow Connector 6"/>
          <p:cNvCxnSpPr>
            <a:endCxn id="3" idx="1"/>
          </p:cNvCxnSpPr>
          <p:nvPr/>
        </p:nvCxnSpPr>
        <p:spPr>
          <a:xfrm flipV="1">
            <a:off x="6925235" y="3890665"/>
            <a:ext cx="1156447" cy="883046"/>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583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7164" y="2111188"/>
            <a:ext cx="4397188" cy="2246769"/>
          </a:xfrm>
          <a:prstGeom prst="rect">
            <a:avLst/>
          </a:prstGeom>
          <a:noFill/>
        </p:spPr>
        <p:txBody>
          <a:bodyPr wrap="square" rtlCol="0">
            <a:spAutoFit/>
          </a:bodyPr>
          <a:lstStyle/>
          <a:p>
            <a:r>
              <a:rPr lang="en-US" sz="2800" dirty="0" smtClean="0"/>
              <a:t>So this sets up the voice recorder, but now we need a way to play back the audio or else we don’t know what we are recording! </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6877" y="0"/>
            <a:ext cx="3709283" cy="6858000"/>
          </a:xfrm>
          <a:prstGeom prst="rect">
            <a:avLst/>
          </a:prstGeom>
        </p:spPr>
      </p:pic>
    </p:spTree>
    <p:extLst>
      <p:ext uri="{BB962C8B-B14F-4D97-AF65-F5344CB8AC3E}">
        <p14:creationId xmlns:p14="http://schemas.microsoft.com/office/powerpoint/2010/main" val="1893385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66530" y="949562"/>
            <a:ext cx="3926541" cy="5262979"/>
          </a:xfrm>
          <a:prstGeom prst="rect">
            <a:avLst/>
          </a:prstGeom>
          <a:noFill/>
        </p:spPr>
        <p:txBody>
          <a:bodyPr wrap="square" rtlCol="0">
            <a:spAutoFit/>
          </a:bodyPr>
          <a:lstStyle/>
          <a:p>
            <a:r>
              <a:rPr lang="en-US" sz="2400" dirty="0" smtClean="0"/>
              <a:t>We want to make sure that every time we open the application, the files saved are unique numbers so none of the recordings get overridden. (ex. If we always start with recording 0, we will keep overriding)</a:t>
            </a:r>
          </a:p>
          <a:p>
            <a:endParaRPr lang="en-US" sz="2400" dirty="0"/>
          </a:p>
          <a:p>
            <a:r>
              <a:rPr lang="en-US" sz="2400" dirty="0" smtClean="0"/>
              <a:t>So once we have stopped the recording and made sure it is complete, then we save the last recording as our user defaults value</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588"/>
            <a:ext cx="7422777" cy="5472953"/>
          </a:xfrm>
          <a:prstGeom prst="rect">
            <a:avLst/>
          </a:prstGeom>
        </p:spPr>
      </p:pic>
      <p:cxnSp>
        <p:nvCxnSpPr>
          <p:cNvPr id="6" name="Straight Arrow Connector 5"/>
          <p:cNvCxnSpPr>
            <a:endCxn id="2" idx="1"/>
          </p:cNvCxnSpPr>
          <p:nvPr/>
        </p:nvCxnSpPr>
        <p:spPr>
          <a:xfrm flipV="1">
            <a:off x="6831106" y="3581052"/>
            <a:ext cx="1035424" cy="229531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851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3046" y="26894"/>
            <a:ext cx="2015847" cy="3785652"/>
          </a:xfrm>
          <a:prstGeom prst="rect">
            <a:avLst/>
          </a:prstGeom>
          <a:noFill/>
        </p:spPr>
        <p:txBody>
          <a:bodyPr wrap="square" rtlCol="0">
            <a:spAutoFit/>
          </a:bodyPr>
          <a:lstStyle/>
          <a:p>
            <a:r>
              <a:rPr lang="en-US" sz="2400" dirty="0" smtClean="0"/>
              <a:t>We want to retrieve that each time we re-open the application, so we will retrieve that number in our </a:t>
            </a:r>
            <a:r>
              <a:rPr lang="en-US" sz="2400" dirty="0" err="1" smtClean="0"/>
              <a:t>viewDidLoad</a:t>
            </a:r>
            <a:r>
              <a:rPr lang="en-US" sz="2400" dirty="0" smtClean="0"/>
              <a:t>() function</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76153" cy="4303059"/>
          </a:xfrm>
          <a:prstGeom prst="rect">
            <a:avLst/>
          </a:prstGeom>
        </p:spPr>
      </p:pic>
      <p:cxnSp>
        <p:nvCxnSpPr>
          <p:cNvPr id="5" name="Straight Arrow Connector 4"/>
          <p:cNvCxnSpPr/>
          <p:nvPr/>
        </p:nvCxnSpPr>
        <p:spPr>
          <a:xfrm flipH="1">
            <a:off x="6158753" y="2043953"/>
            <a:ext cx="3442447" cy="2474259"/>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08987" y="4827494"/>
            <a:ext cx="8467166" cy="1569660"/>
          </a:xfrm>
          <a:prstGeom prst="rect">
            <a:avLst/>
          </a:prstGeom>
          <a:noFill/>
        </p:spPr>
        <p:txBody>
          <a:bodyPr wrap="square" rtlCol="0">
            <a:spAutoFit/>
          </a:bodyPr>
          <a:lstStyle/>
          <a:p>
            <a:r>
              <a:rPr lang="en-US" sz="2400" dirty="0" smtClean="0"/>
              <a:t>Basically if we have something in our user defaults when we launch, then we are taking that number, casting it to an integer, and setting that as the current value of number of records so we are up to date and no files are overridden</a:t>
            </a:r>
            <a:endParaRPr lang="en-US" sz="2400" dirty="0"/>
          </a:p>
        </p:txBody>
      </p:sp>
    </p:spTree>
    <p:extLst>
      <p:ext uri="{BB962C8B-B14F-4D97-AF65-F5344CB8AC3E}">
        <p14:creationId xmlns:p14="http://schemas.microsoft.com/office/powerpoint/2010/main" val="1116113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Avaudiorecorder</a:t>
            </a:r>
            <a:endParaRPr lang="en-US" dirty="0"/>
          </a:p>
        </p:txBody>
      </p:sp>
      <p:sp>
        <p:nvSpPr>
          <p:cNvPr id="3" name="Content Placeholder 2"/>
          <p:cNvSpPr>
            <a:spLocks noGrp="1"/>
          </p:cNvSpPr>
          <p:nvPr>
            <p:ph idx="1"/>
          </p:nvPr>
        </p:nvSpPr>
        <p:spPr/>
        <p:txBody>
          <a:bodyPr anchor="t">
            <a:normAutofit/>
          </a:bodyPr>
          <a:lstStyle/>
          <a:p>
            <a:r>
              <a:rPr lang="en-US" dirty="0" smtClean="0"/>
              <a:t>Class that provides audio recording capabilities in your application</a:t>
            </a:r>
          </a:p>
          <a:p>
            <a:pPr lvl="1"/>
            <a:r>
              <a:rPr lang="en-US" dirty="0" smtClean="0"/>
              <a:t>Record until the user stops the recording </a:t>
            </a:r>
          </a:p>
          <a:p>
            <a:pPr lvl="1"/>
            <a:r>
              <a:rPr lang="en-US" dirty="0" smtClean="0"/>
              <a:t>Record for a specified duration</a:t>
            </a:r>
          </a:p>
          <a:p>
            <a:pPr lvl="1"/>
            <a:r>
              <a:rPr lang="en-US" dirty="0" smtClean="0"/>
              <a:t>Pause and resume a recording </a:t>
            </a:r>
          </a:p>
          <a:p>
            <a:pPr lvl="1"/>
            <a:r>
              <a:rPr lang="en-US" dirty="0" smtClean="0"/>
              <a:t>Obtain input audio-level data that you can use to provide level metering </a:t>
            </a:r>
          </a:p>
        </p:txBody>
      </p:sp>
    </p:spTree>
    <p:extLst>
      <p:ext uri="{BB962C8B-B14F-4D97-AF65-F5344CB8AC3E}">
        <p14:creationId xmlns:p14="http://schemas.microsoft.com/office/powerpoint/2010/main" val="746762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84635" y="389964"/>
            <a:ext cx="4279436" cy="830997"/>
          </a:xfrm>
          <a:prstGeom prst="rect">
            <a:avLst/>
          </a:prstGeom>
          <a:noFill/>
        </p:spPr>
        <p:txBody>
          <a:bodyPr wrap="square" rtlCol="0">
            <a:spAutoFit/>
          </a:bodyPr>
          <a:lstStyle/>
          <a:p>
            <a:r>
              <a:rPr lang="en-US" sz="2400" dirty="0" smtClean="0"/>
              <a:t>Now we want to create a table view to hold all of our recordings</a:t>
            </a:r>
            <a:endParaRPr lang="en-US" sz="2400" dirty="0"/>
          </a:p>
        </p:txBody>
      </p:sp>
      <p:pic>
        <p:nvPicPr>
          <p:cNvPr id="3" name="Picture 2"/>
          <p:cNvPicPr>
            <a:picLocks noChangeAspect="1"/>
          </p:cNvPicPr>
          <p:nvPr/>
        </p:nvPicPr>
        <p:blipFill>
          <a:blip r:embed="rId2"/>
          <a:stretch>
            <a:fillRect/>
          </a:stretch>
        </p:blipFill>
        <p:spPr>
          <a:xfrm>
            <a:off x="2255603" y="1515036"/>
            <a:ext cx="7937500" cy="4953000"/>
          </a:xfrm>
          <a:prstGeom prst="rect">
            <a:avLst/>
          </a:prstGeom>
        </p:spPr>
      </p:pic>
    </p:spTree>
    <p:extLst>
      <p:ext uri="{BB962C8B-B14F-4D97-AF65-F5344CB8AC3E}">
        <p14:creationId xmlns:p14="http://schemas.microsoft.com/office/powerpoint/2010/main" val="2062259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82303" cy="6858000"/>
          </a:xfrm>
          <a:prstGeom prst="rect">
            <a:avLst/>
          </a:prstGeom>
        </p:spPr>
      </p:pic>
      <p:sp>
        <p:nvSpPr>
          <p:cNvPr id="3" name="TextBox 2"/>
          <p:cNvSpPr txBox="1"/>
          <p:nvPr/>
        </p:nvSpPr>
        <p:spPr>
          <a:xfrm>
            <a:off x="8485094" y="1990165"/>
            <a:ext cx="3496235" cy="2554545"/>
          </a:xfrm>
          <a:prstGeom prst="rect">
            <a:avLst/>
          </a:prstGeom>
          <a:noFill/>
        </p:spPr>
        <p:txBody>
          <a:bodyPr wrap="square" rtlCol="0">
            <a:spAutoFit/>
          </a:bodyPr>
          <a:lstStyle/>
          <a:p>
            <a:r>
              <a:rPr lang="en-US" sz="3200" dirty="0" smtClean="0"/>
              <a:t>First add a Table View to hold all the recordings in the main storyboard controller</a:t>
            </a:r>
          </a:p>
        </p:txBody>
      </p:sp>
    </p:spTree>
    <p:extLst>
      <p:ext uri="{BB962C8B-B14F-4D97-AF65-F5344CB8AC3E}">
        <p14:creationId xmlns:p14="http://schemas.microsoft.com/office/powerpoint/2010/main" val="1793512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324104"/>
          </a:xfrm>
          <a:prstGeom prst="rect">
            <a:avLst/>
          </a:prstGeom>
        </p:spPr>
      </p:pic>
      <p:sp>
        <p:nvSpPr>
          <p:cNvPr id="4" name="TextBox 3"/>
          <p:cNvSpPr txBox="1"/>
          <p:nvPr/>
        </p:nvSpPr>
        <p:spPr>
          <a:xfrm>
            <a:off x="3657600" y="5459506"/>
            <a:ext cx="5378824" cy="1200329"/>
          </a:xfrm>
          <a:prstGeom prst="rect">
            <a:avLst/>
          </a:prstGeom>
          <a:noFill/>
        </p:spPr>
        <p:txBody>
          <a:bodyPr wrap="square" rtlCol="0">
            <a:spAutoFit/>
          </a:bodyPr>
          <a:lstStyle/>
          <a:p>
            <a:r>
              <a:rPr lang="en-US" sz="3600" dirty="0" smtClean="0"/>
              <a:t>Then link it to our main </a:t>
            </a:r>
            <a:r>
              <a:rPr lang="en-US" sz="3600" dirty="0" err="1" smtClean="0"/>
              <a:t>ViewController</a:t>
            </a:r>
            <a:r>
              <a:rPr lang="en-US" sz="3600" dirty="0" smtClean="0"/>
              <a:t> code</a:t>
            </a:r>
            <a:endParaRPr lang="en-US" sz="3600" dirty="0"/>
          </a:p>
        </p:txBody>
      </p:sp>
      <p:cxnSp>
        <p:nvCxnSpPr>
          <p:cNvPr id="6" name="Straight Connector 5"/>
          <p:cNvCxnSpPr/>
          <p:nvPr/>
        </p:nvCxnSpPr>
        <p:spPr>
          <a:xfrm>
            <a:off x="8942294" y="1465729"/>
            <a:ext cx="267596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9588" y="1761565"/>
            <a:ext cx="291801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141" y="4612341"/>
            <a:ext cx="6051177"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853082" y="1761565"/>
            <a:ext cx="3227294" cy="3697941"/>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037729" y="4612341"/>
            <a:ext cx="0" cy="84716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59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810" y="3613283"/>
            <a:ext cx="8952379" cy="3046988"/>
          </a:xfrm>
          <a:prstGeom prst="rect">
            <a:avLst/>
          </a:prstGeom>
          <a:noFill/>
        </p:spPr>
        <p:txBody>
          <a:bodyPr wrap="square" rtlCol="0">
            <a:spAutoFit/>
          </a:bodyPr>
          <a:lstStyle/>
          <a:p>
            <a:pPr algn="ctr"/>
            <a:r>
              <a:rPr lang="en-US" sz="2400" dirty="0" smtClean="0"/>
              <a:t>Now we want to set up our table view. </a:t>
            </a:r>
          </a:p>
          <a:p>
            <a:pPr algn="ctr"/>
            <a:endParaRPr lang="en-US" sz="2400" dirty="0"/>
          </a:p>
          <a:p>
            <a:pPr algn="ctr"/>
            <a:r>
              <a:rPr lang="en-US" sz="2400" dirty="0" smtClean="0"/>
              <a:t>Function to make a row for each recording that we have</a:t>
            </a:r>
          </a:p>
          <a:p>
            <a:pPr algn="ctr"/>
            <a:endParaRPr lang="en-US" sz="2400" dirty="0"/>
          </a:p>
          <a:p>
            <a:pPr algn="ctr"/>
            <a:r>
              <a:rPr lang="en-US" sz="2400" dirty="0" smtClean="0"/>
              <a:t>Function that creates a cell and then populate each cell with the content for the number of the recording (</a:t>
            </a:r>
            <a:r>
              <a:rPr lang="en-US" sz="2400" dirty="0" err="1" smtClean="0"/>
              <a:t>ie</a:t>
            </a:r>
            <a:r>
              <a:rPr lang="en-US" sz="2400" dirty="0" smtClean="0"/>
              <a:t>. If we have 3 recordings, we have a three cell with “1”, “2”, and “3”</a:t>
            </a:r>
            <a:endParaRPr lang="en-US" sz="2400" dirty="0"/>
          </a:p>
          <a:p>
            <a:pPr algn="ct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3460611"/>
          </a:xfrm>
          <a:prstGeom prst="rect">
            <a:avLst/>
          </a:prstGeom>
        </p:spPr>
      </p:pic>
      <p:cxnSp>
        <p:nvCxnSpPr>
          <p:cNvPr id="5" name="Straight Arrow Connector 4"/>
          <p:cNvCxnSpPr/>
          <p:nvPr/>
        </p:nvCxnSpPr>
        <p:spPr>
          <a:xfrm flipH="1">
            <a:off x="9533965" y="1048871"/>
            <a:ext cx="1038225" cy="335703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0053077" y="2286000"/>
            <a:ext cx="1807230" cy="2850777"/>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893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378863" cy="6858000"/>
          </a:xfrm>
          <a:prstGeom prst="rect">
            <a:avLst/>
          </a:prstGeom>
        </p:spPr>
      </p:pic>
      <p:sp>
        <p:nvSpPr>
          <p:cNvPr id="3" name="TextBox 2"/>
          <p:cNvSpPr txBox="1"/>
          <p:nvPr/>
        </p:nvSpPr>
        <p:spPr>
          <a:xfrm>
            <a:off x="9574306" y="309282"/>
            <a:ext cx="2393576" cy="5632311"/>
          </a:xfrm>
          <a:prstGeom prst="rect">
            <a:avLst/>
          </a:prstGeom>
          <a:noFill/>
        </p:spPr>
        <p:txBody>
          <a:bodyPr wrap="square" rtlCol="0">
            <a:spAutoFit/>
          </a:bodyPr>
          <a:lstStyle/>
          <a:p>
            <a:r>
              <a:rPr lang="en-US" sz="3600" dirty="0" smtClean="0"/>
              <a:t>We want to refresh our table view after we have finished a recording (do this in the audio recording)</a:t>
            </a:r>
            <a:endParaRPr lang="en-US" sz="3600" dirty="0"/>
          </a:p>
        </p:txBody>
      </p:sp>
      <p:cxnSp>
        <p:nvCxnSpPr>
          <p:cNvPr id="5" name="Straight Arrow Connector 4"/>
          <p:cNvCxnSpPr>
            <a:endCxn id="2" idx="3"/>
          </p:cNvCxnSpPr>
          <p:nvPr/>
        </p:nvCxnSpPr>
        <p:spPr>
          <a:xfrm flipV="1">
            <a:off x="3724835" y="3429000"/>
            <a:ext cx="5654027" cy="251259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23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6823"/>
            <a:ext cx="7692408" cy="5217459"/>
          </a:xfrm>
          <a:prstGeom prst="rect">
            <a:avLst/>
          </a:prstGeom>
        </p:spPr>
      </p:pic>
      <p:sp>
        <p:nvSpPr>
          <p:cNvPr id="3" name="TextBox 2"/>
          <p:cNvSpPr txBox="1"/>
          <p:nvPr/>
        </p:nvSpPr>
        <p:spPr>
          <a:xfrm>
            <a:off x="8014447" y="847165"/>
            <a:ext cx="3644153" cy="5016758"/>
          </a:xfrm>
          <a:prstGeom prst="rect">
            <a:avLst/>
          </a:prstGeom>
          <a:noFill/>
        </p:spPr>
        <p:txBody>
          <a:bodyPr wrap="square" rtlCol="0">
            <a:spAutoFit/>
          </a:bodyPr>
          <a:lstStyle/>
          <a:p>
            <a:r>
              <a:rPr lang="en-US" sz="4000" dirty="0" smtClean="0"/>
              <a:t>Lastly we want to create the audio listener function</a:t>
            </a:r>
          </a:p>
          <a:p>
            <a:endParaRPr lang="en-US" sz="4000" dirty="0"/>
          </a:p>
          <a:p>
            <a:r>
              <a:rPr lang="en-US" sz="4000" dirty="0" smtClean="0"/>
              <a:t>First define an audio player variable</a:t>
            </a:r>
            <a:endParaRPr lang="en-US" sz="4000" dirty="0"/>
          </a:p>
        </p:txBody>
      </p:sp>
      <p:cxnSp>
        <p:nvCxnSpPr>
          <p:cNvPr id="5" name="Straight Arrow Connector 4"/>
          <p:cNvCxnSpPr/>
          <p:nvPr/>
        </p:nvCxnSpPr>
        <p:spPr>
          <a:xfrm>
            <a:off x="5755341" y="3980329"/>
            <a:ext cx="2259106" cy="282389"/>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2049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50720" cy="4087906"/>
          </a:xfrm>
          <a:prstGeom prst="rect">
            <a:avLst/>
          </a:prstGeom>
        </p:spPr>
      </p:pic>
      <p:sp>
        <p:nvSpPr>
          <p:cNvPr id="3" name="TextBox 2"/>
          <p:cNvSpPr txBox="1"/>
          <p:nvPr/>
        </p:nvSpPr>
        <p:spPr>
          <a:xfrm>
            <a:off x="389965" y="4303059"/>
            <a:ext cx="11308976" cy="2308324"/>
          </a:xfrm>
          <a:prstGeom prst="rect">
            <a:avLst/>
          </a:prstGeom>
          <a:noFill/>
        </p:spPr>
        <p:txBody>
          <a:bodyPr wrap="square" rtlCol="0">
            <a:spAutoFit/>
          </a:bodyPr>
          <a:lstStyle/>
          <a:p>
            <a:pPr algn="ctr"/>
            <a:r>
              <a:rPr lang="en-US" sz="3600" dirty="0" smtClean="0"/>
              <a:t>Function to listen to our recordings on tap in our table view</a:t>
            </a:r>
          </a:p>
          <a:p>
            <a:pPr marL="514350" indent="-514350" algn="ctr">
              <a:buAutoNum type="arabicParenR"/>
            </a:pPr>
            <a:r>
              <a:rPr lang="en-US" sz="3600" dirty="0" smtClean="0"/>
              <a:t>Get path to the audio recording</a:t>
            </a:r>
          </a:p>
          <a:p>
            <a:pPr marL="514350" indent="-514350" algn="ctr">
              <a:buAutoNum type="arabicParenR"/>
            </a:pPr>
            <a:r>
              <a:rPr lang="en-US" sz="3600" dirty="0" smtClean="0"/>
              <a:t>Use Do-Catch to play the audio in the path</a:t>
            </a:r>
          </a:p>
          <a:p>
            <a:pPr marL="514350" indent="-514350" algn="ctr">
              <a:buAutoNum type="arabicParenR"/>
            </a:pPr>
            <a:r>
              <a:rPr lang="en-US" sz="3600" dirty="0" smtClean="0"/>
              <a:t>Display alert if something goes wrong</a:t>
            </a:r>
            <a:endParaRPr lang="en-US" sz="3600" dirty="0"/>
          </a:p>
        </p:txBody>
      </p:sp>
      <p:sp>
        <p:nvSpPr>
          <p:cNvPr id="7" name="TextBox 6"/>
          <p:cNvSpPr txBox="1"/>
          <p:nvPr/>
        </p:nvSpPr>
        <p:spPr>
          <a:xfrm>
            <a:off x="9372600" y="228600"/>
            <a:ext cx="2528047" cy="954107"/>
          </a:xfrm>
          <a:prstGeom prst="rect">
            <a:avLst/>
          </a:prstGeom>
          <a:noFill/>
        </p:spPr>
        <p:txBody>
          <a:bodyPr wrap="square" rtlCol="0">
            <a:spAutoFit/>
          </a:bodyPr>
          <a:lstStyle/>
          <a:p>
            <a:r>
              <a:rPr lang="en-US" sz="2800" dirty="0" smtClean="0"/>
              <a:t>Registers user’s tap on the row</a:t>
            </a:r>
            <a:endParaRPr lang="en-US" sz="2800" dirty="0"/>
          </a:p>
        </p:txBody>
      </p:sp>
      <p:cxnSp>
        <p:nvCxnSpPr>
          <p:cNvPr id="9" name="Straight Arrow Connector 8"/>
          <p:cNvCxnSpPr/>
          <p:nvPr/>
        </p:nvCxnSpPr>
        <p:spPr>
          <a:xfrm>
            <a:off x="6051176" y="578224"/>
            <a:ext cx="3321424" cy="174811"/>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848165" y="1182707"/>
            <a:ext cx="80682" cy="379270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281082" y="2218765"/>
            <a:ext cx="26894" cy="3281082"/>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24635" y="3536576"/>
            <a:ext cx="201706" cy="2554942"/>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529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90766" y="3267636"/>
            <a:ext cx="4303058" cy="769441"/>
          </a:xfrm>
          <a:prstGeom prst="rect">
            <a:avLst/>
          </a:prstGeom>
          <a:noFill/>
        </p:spPr>
        <p:txBody>
          <a:bodyPr wrap="square" rtlCol="0">
            <a:spAutoFit/>
          </a:bodyPr>
          <a:lstStyle/>
          <a:p>
            <a:pPr algn="ctr"/>
            <a:r>
              <a:rPr lang="en-US" sz="4400" dirty="0" smtClean="0"/>
              <a:t>Done! Now Test! </a:t>
            </a:r>
            <a:endParaRPr lang="en-US" sz="4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977" y="0"/>
            <a:ext cx="3810000" cy="6858000"/>
          </a:xfrm>
          <a:prstGeom prst="rect">
            <a:avLst/>
          </a:prstGeom>
        </p:spPr>
      </p:pic>
    </p:spTree>
    <p:extLst>
      <p:ext uri="{BB962C8B-B14F-4D97-AF65-F5344CB8AC3E}">
        <p14:creationId xmlns:p14="http://schemas.microsoft.com/office/powerpoint/2010/main" val="16911926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8283" y="2841812"/>
            <a:ext cx="4639235" cy="1456267"/>
          </a:xfrm>
        </p:spPr>
        <p:txBody>
          <a:bodyPr>
            <a:noAutofit/>
          </a:bodyPr>
          <a:lstStyle/>
          <a:p>
            <a:r>
              <a:rPr lang="en-US" sz="6600" dirty="0" smtClean="0"/>
              <a:t>Thank you!</a:t>
            </a:r>
            <a:endParaRPr lang="en-US" sz="6600" dirty="0"/>
          </a:p>
        </p:txBody>
      </p:sp>
    </p:spTree>
    <p:extLst>
      <p:ext uri="{BB962C8B-B14F-4D97-AF65-F5344CB8AC3E}">
        <p14:creationId xmlns:p14="http://schemas.microsoft.com/office/powerpoint/2010/main" val="1437014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Avaudioplayer</a:t>
            </a:r>
            <a:endParaRPr lang="en-US" dirty="0"/>
          </a:p>
        </p:txBody>
      </p:sp>
      <p:sp>
        <p:nvSpPr>
          <p:cNvPr id="3" name="Content Placeholder 2"/>
          <p:cNvSpPr>
            <a:spLocks noGrp="1"/>
          </p:cNvSpPr>
          <p:nvPr>
            <p:ph idx="1"/>
          </p:nvPr>
        </p:nvSpPr>
        <p:spPr/>
        <p:txBody>
          <a:bodyPr anchor="t"/>
          <a:lstStyle/>
          <a:p>
            <a:r>
              <a:rPr lang="en-US" dirty="0"/>
              <a:t>A</a:t>
            </a:r>
            <a:r>
              <a:rPr lang="en-US" dirty="0" smtClean="0"/>
              <a:t>n </a:t>
            </a:r>
            <a:r>
              <a:rPr lang="en-US" dirty="0"/>
              <a:t>audio player that provides playback of audio data from a file or memory</a:t>
            </a:r>
          </a:p>
          <a:p>
            <a:pPr lvl="1"/>
            <a:r>
              <a:rPr lang="en-US" dirty="0"/>
              <a:t>Play sounds of any </a:t>
            </a:r>
            <a:r>
              <a:rPr lang="en-US" dirty="0" smtClean="0"/>
              <a:t>duration</a:t>
            </a:r>
          </a:p>
          <a:p>
            <a:pPr lvl="1"/>
            <a:r>
              <a:rPr lang="en-US" dirty="0" smtClean="0"/>
              <a:t>Play sounds from files or memory buffers</a:t>
            </a:r>
          </a:p>
          <a:p>
            <a:pPr lvl="1"/>
            <a:r>
              <a:rPr lang="en-US" dirty="0" smtClean="0"/>
              <a:t>Loop sounds</a:t>
            </a:r>
          </a:p>
          <a:p>
            <a:pPr lvl="1"/>
            <a:r>
              <a:rPr lang="en-US" dirty="0" smtClean="0"/>
              <a:t>Play multiple sounds simultaneously, one sound per audio player, with precise synchronization </a:t>
            </a:r>
          </a:p>
          <a:p>
            <a:pPr lvl="1"/>
            <a:r>
              <a:rPr lang="en-US" dirty="0" smtClean="0"/>
              <a:t>Control relative playback level, stereo positioning, and playback rate for each sound you are playing </a:t>
            </a:r>
          </a:p>
          <a:p>
            <a:pPr lvl="1"/>
            <a:r>
              <a:rPr lang="en-US" dirty="0" smtClean="0"/>
              <a:t>Seek to a particular point in a sound file; fast-forward and rewind functions </a:t>
            </a:r>
          </a:p>
          <a:p>
            <a:pPr lvl="1"/>
            <a:r>
              <a:rPr lang="en-US" dirty="0" smtClean="0"/>
              <a:t>Obtain data you can use for playback-level metering </a:t>
            </a:r>
            <a:endParaRPr lang="en-US" dirty="0"/>
          </a:p>
          <a:p>
            <a:endParaRPr lang="en-US" dirty="0"/>
          </a:p>
        </p:txBody>
      </p:sp>
    </p:spTree>
    <p:extLst>
      <p:ext uri="{BB962C8B-B14F-4D97-AF65-F5344CB8AC3E}">
        <p14:creationId xmlns:p14="http://schemas.microsoft.com/office/powerpoint/2010/main" val="959459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67142" y="886661"/>
            <a:ext cx="1441984" cy="292922"/>
          </a:xfrm>
        </p:spPr>
        <p:txBody>
          <a:bodyPr/>
          <a:lstStyle/>
          <a:p>
            <a:r>
              <a:rPr lang="en-US" dirty="0" smtClean="0"/>
              <a:t>Figure 1</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32726" y="1213197"/>
            <a:ext cx="2710817" cy="5246744"/>
          </a:xfrm>
        </p:spPr>
      </p:pic>
      <p:sp>
        <p:nvSpPr>
          <p:cNvPr id="5" name="Text Placeholder 4"/>
          <p:cNvSpPr>
            <a:spLocks noGrp="1"/>
          </p:cNvSpPr>
          <p:nvPr>
            <p:ph type="body" sz="quarter" idx="3"/>
          </p:nvPr>
        </p:nvSpPr>
        <p:spPr>
          <a:xfrm>
            <a:off x="6987886" y="832070"/>
            <a:ext cx="1355675" cy="347513"/>
          </a:xfrm>
        </p:spPr>
        <p:txBody>
          <a:bodyPr/>
          <a:lstStyle/>
          <a:p>
            <a:r>
              <a:rPr lang="en-US" smtClean="0"/>
              <a:t>Figure 2</a:t>
            </a:r>
            <a:endParaRPr lang="en-US"/>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940372" y="1213197"/>
            <a:ext cx="7450705" cy="5246744"/>
          </a:xfrm>
        </p:spPr>
      </p:pic>
    </p:spTree>
    <p:extLst>
      <p:ext uri="{BB962C8B-B14F-4D97-AF65-F5344CB8AC3E}">
        <p14:creationId xmlns:p14="http://schemas.microsoft.com/office/powerpoint/2010/main" val="102208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0071" y="140976"/>
            <a:ext cx="5305566" cy="650595"/>
          </a:xfrm>
        </p:spPr>
        <p:txBody>
          <a:bodyPr/>
          <a:lstStyle/>
          <a:p>
            <a:r>
              <a:rPr lang="en-US" dirty="0" smtClean="0"/>
              <a:t>Microphone locations</a:t>
            </a:r>
            <a:endParaRPr lang="en-US" dirty="0"/>
          </a:p>
        </p:txBody>
      </p:sp>
      <p:sp>
        <p:nvSpPr>
          <p:cNvPr id="3" name="Text Placeholder 2"/>
          <p:cNvSpPr>
            <a:spLocks noGrp="1"/>
          </p:cNvSpPr>
          <p:nvPr>
            <p:ph type="body" idx="1"/>
          </p:nvPr>
        </p:nvSpPr>
        <p:spPr>
          <a:xfrm>
            <a:off x="829997" y="932890"/>
            <a:ext cx="1572009" cy="576262"/>
          </a:xfrm>
        </p:spPr>
        <p:txBody>
          <a:bodyPr/>
          <a:lstStyle/>
          <a:p>
            <a:r>
              <a:rPr lang="en-US" dirty="0" smtClean="0"/>
              <a:t>iPhone 8</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159" y="1645208"/>
            <a:ext cx="6341993" cy="4623664"/>
          </a:xfrm>
        </p:spPr>
      </p:pic>
      <p:sp>
        <p:nvSpPr>
          <p:cNvPr id="5" name="Text Placeholder 4"/>
          <p:cNvSpPr>
            <a:spLocks noGrp="1"/>
          </p:cNvSpPr>
          <p:nvPr>
            <p:ph type="body" sz="quarter" idx="3"/>
          </p:nvPr>
        </p:nvSpPr>
        <p:spPr>
          <a:xfrm>
            <a:off x="6692251" y="932890"/>
            <a:ext cx="1628630" cy="576262"/>
          </a:xfrm>
        </p:spPr>
        <p:txBody>
          <a:bodyPr/>
          <a:lstStyle/>
          <a:p>
            <a:r>
              <a:rPr lang="en-US" dirty="0" smtClean="0"/>
              <a:t>iPhone X</a:t>
            </a:r>
            <a:endParaRPr lang="en-US" dirty="0"/>
          </a:p>
        </p:txBody>
      </p:sp>
      <p:pic>
        <p:nvPicPr>
          <p:cNvPr id="8" name="Content Placeholder 7"/>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20317" r="22696"/>
          <a:stretch/>
        </p:blipFill>
        <p:spPr>
          <a:xfrm>
            <a:off x="6428682" y="1645208"/>
            <a:ext cx="5703310" cy="4621007"/>
          </a:xfrm>
        </p:spPr>
      </p:pic>
      <p:sp>
        <p:nvSpPr>
          <p:cNvPr id="9" name="Frame 8"/>
          <p:cNvSpPr/>
          <p:nvPr/>
        </p:nvSpPr>
        <p:spPr>
          <a:xfrm>
            <a:off x="1473958" y="2169994"/>
            <a:ext cx="777923" cy="286603"/>
          </a:xfrm>
          <a:prstGeom prst="fram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1353402" y="5788925"/>
            <a:ext cx="777923" cy="286603"/>
          </a:xfrm>
          <a:prstGeom prst="fram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4519684" y="1965278"/>
            <a:ext cx="994012" cy="348017"/>
          </a:xfrm>
          <a:prstGeom prst="fram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9733128" y="2581701"/>
            <a:ext cx="925773" cy="257033"/>
          </a:xfrm>
          <a:prstGeom prst="fram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34655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applications </a:t>
            </a:r>
            <a:endParaRPr lang="en-US" dirty="0"/>
          </a:p>
        </p:txBody>
      </p:sp>
      <p:sp>
        <p:nvSpPr>
          <p:cNvPr id="3" name="Content Placeholder 2"/>
          <p:cNvSpPr>
            <a:spLocks noGrp="1"/>
          </p:cNvSpPr>
          <p:nvPr>
            <p:ph idx="1"/>
          </p:nvPr>
        </p:nvSpPr>
        <p:spPr/>
        <p:txBody>
          <a:bodyPr anchor="t"/>
          <a:lstStyle/>
          <a:p>
            <a:r>
              <a:rPr lang="en-US" dirty="0" smtClean="0"/>
              <a:t>Many applications on the App Store utilize </a:t>
            </a:r>
            <a:r>
              <a:rPr lang="en-US" dirty="0" err="1" smtClean="0"/>
              <a:t>AVAudioRecorder</a:t>
            </a:r>
            <a:r>
              <a:rPr lang="en-US" dirty="0" smtClean="0"/>
              <a:t>/Player packages:</a:t>
            </a:r>
          </a:p>
          <a:p>
            <a:pPr lvl="1"/>
            <a:r>
              <a:rPr lang="en-US" dirty="0" smtClean="0"/>
              <a:t>Griffin </a:t>
            </a:r>
            <a:r>
              <a:rPr lang="en-US" dirty="0" err="1" smtClean="0"/>
              <a:t>iTalk</a:t>
            </a:r>
            <a:endParaRPr lang="en-US" dirty="0" smtClean="0"/>
          </a:p>
          <a:p>
            <a:pPr lvl="1"/>
            <a:r>
              <a:rPr lang="en-US" dirty="0" smtClean="0"/>
              <a:t>Skype</a:t>
            </a:r>
          </a:p>
          <a:p>
            <a:pPr lvl="1"/>
            <a:r>
              <a:rPr lang="en-US" dirty="0" smtClean="0"/>
              <a:t>Discord</a:t>
            </a:r>
          </a:p>
          <a:p>
            <a:pPr lvl="1"/>
            <a:r>
              <a:rPr lang="en-US" dirty="0" smtClean="0"/>
              <a:t>Voice Memos</a:t>
            </a:r>
          </a:p>
          <a:p>
            <a:r>
              <a:rPr lang="en-US" dirty="0" smtClean="0"/>
              <a:t>Apps earn profits by modifying the voice recordings with specific sounds, such as “Talk like a Zombie” </a:t>
            </a:r>
          </a:p>
          <a:p>
            <a:r>
              <a:rPr lang="en-US" dirty="0" smtClean="0"/>
              <a:t>Other applications are more practical and used for business or company work</a:t>
            </a:r>
          </a:p>
        </p:txBody>
      </p:sp>
    </p:spTree>
    <p:extLst>
      <p:ext uri="{BB962C8B-B14F-4D97-AF65-F5344CB8AC3E}">
        <p14:creationId xmlns:p14="http://schemas.microsoft.com/office/powerpoint/2010/main" val="390828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voice recording application</a:t>
            </a:r>
            <a:endParaRPr lang="en-US" dirty="0"/>
          </a:p>
        </p:txBody>
      </p:sp>
      <p:sp>
        <p:nvSpPr>
          <p:cNvPr id="3" name="Content Placeholder 2"/>
          <p:cNvSpPr>
            <a:spLocks noGrp="1"/>
          </p:cNvSpPr>
          <p:nvPr>
            <p:ph idx="1"/>
          </p:nvPr>
        </p:nvSpPr>
        <p:spPr/>
        <p:txBody>
          <a:bodyPr anchor="t"/>
          <a:lstStyle/>
          <a:p>
            <a:r>
              <a:rPr lang="en-US" dirty="0" smtClean="0"/>
              <a:t>Breaks down to first setting up the </a:t>
            </a:r>
            <a:r>
              <a:rPr lang="en-US" dirty="0" err="1" smtClean="0"/>
              <a:t>AVAudioRecorder</a:t>
            </a:r>
            <a:r>
              <a:rPr lang="en-US" dirty="0" smtClean="0"/>
              <a:t>, then the </a:t>
            </a:r>
            <a:r>
              <a:rPr lang="en-US" dirty="0" err="1" smtClean="0"/>
              <a:t>AVAudioPlayer</a:t>
            </a:r>
            <a:r>
              <a:rPr lang="en-US" dirty="0" smtClean="0"/>
              <a:t> to playback the recordings </a:t>
            </a:r>
          </a:p>
          <a:p>
            <a:r>
              <a:rPr lang="en-US" dirty="0" smtClean="0"/>
              <a:t>Must have permission from the user to access microphone </a:t>
            </a:r>
          </a:p>
          <a:p>
            <a:r>
              <a:rPr lang="en-US" dirty="0" smtClean="0"/>
              <a:t>Recordings will be stored to device storage </a:t>
            </a:r>
          </a:p>
          <a:p>
            <a:endParaRPr lang="en-US" dirty="0"/>
          </a:p>
        </p:txBody>
      </p:sp>
    </p:spTree>
    <p:extLst>
      <p:ext uri="{BB962C8B-B14F-4D97-AF65-F5344CB8AC3E}">
        <p14:creationId xmlns:p14="http://schemas.microsoft.com/office/powerpoint/2010/main" val="726660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4" y="188259"/>
            <a:ext cx="10131425" cy="847165"/>
          </a:xfrm>
        </p:spPr>
        <p:txBody>
          <a:bodyPr/>
          <a:lstStyle/>
          <a:p>
            <a:r>
              <a:rPr lang="en-US" dirty="0" smtClean="0"/>
              <a:t>Code for </a:t>
            </a:r>
            <a:r>
              <a:rPr lang="en-US" dirty="0" err="1" smtClean="0"/>
              <a:t>avaudiorecorder</a:t>
            </a:r>
            <a:r>
              <a:rPr lang="en-US" dirty="0" smtClean="0"/>
              <a:t> + permission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750" y="931302"/>
            <a:ext cx="6137932" cy="5858936"/>
          </a:xfrm>
        </p:spPr>
      </p:pic>
      <p:cxnSp>
        <p:nvCxnSpPr>
          <p:cNvPr id="6" name="Straight Arrow Connector 5"/>
          <p:cNvCxnSpPr/>
          <p:nvPr/>
        </p:nvCxnSpPr>
        <p:spPr>
          <a:xfrm flipV="1">
            <a:off x="6078071" y="2353235"/>
            <a:ext cx="1532964" cy="712694"/>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58952" y="1755475"/>
            <a:ext cx="3730909" cy="954107"/>
          </a:xfrm>
          <a:prstGeom prst="rect">
            <a:avLst/>
          </a:prstGeom>
          <a:noFill/>
        </p:spPr>
        <p:txBody>
          <a:bodyPr wrap="square" rtlCol="0">
            <a:spAutoFit/>
          </a:bodyPr>
          <a:lstStyle/>
          <a:p>
            <a:r>
              <a:rPr lang="en-US" sz="2800" dirty="0" smtClean="0"/>
              <a:t>Delegate to allow us to record some audio</a:t>
            </a:r>
            <a:endParaRPr lang="en-US" sz="2800" dirty="0"/>
          </a:p>
        </p:txBody>
      </p:sp>
      <p:cxnSp>
        <p:nvCxnSpPr>
          <p:cNvPr id="9" name="Straight Connector 8"/>
          <p:cNvCxnSpPr/>
          <p:nvPr/>
        </p:nvCxnSpPr>
        <p:spPr>
          <a:xfrm>
            <a:off x="1183341" y="2918012"/>
            <a:ext cx="1734671"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303059" y="3711388"/>
            <a:ext cx="3455893" cy="149382"/>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987553" y="3200991"/>
            <a:ext cx="3886200" cy="1815882"/>
          </a:xfrm>
          <a:prstGeom prst="rect">
            <a:avLst/>
          </a:prstGeom>
          <a:noFill/>
        </p:spPr>
        <p:txBody>
          <a:bodyPr wrap="square" rtlCol="0">
            <a:spAutoFit/>
          </a:bodyPr>
          <a:lstStyle/>
          <a:p>
            <a:r>
              <a:rPr lang="en-US" sz="2800" dirty="0" smtClean="0"/>
              <a:t>Audio recording session and audio recorder responsible for recording our audio</a:t>
            </a:r>
            <a:endParaRPr lang="en-US" sz="2800" dirty="0"/>
          </a:p>
        </p:txBody>
      </p:sp>
    </p:spTree>
    <p:extLst>
      <p:ext uri="{BB962C8B-B14F-4D97-AF65-F5344CB8AC3E}">
        <p14:creationId xmlns:p14="http://schemas.microsoft.com/office/powerpoint/2010/main" val="226451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5506"/>
            <a:ext cx="10131425" cy="829236"/>
          </a:xfrm>
        </p:spPr>
        <p:txBody>
          <a:bodyPr/>
          <a:lstStyle/>
          <a:p>
            <a:r>
              <a:rPr lang="en-US" dirty="0" smtClean="0"/>
              <a:t>Code for </a:t>
            </a:r>
            <a:r>
              <a:rPr lang="en-US" dirty="0" err="1" smtClean="0"/>
              <a:t>avaudiorecorder</a:t>
            </a:r>
            <a:r>
              <a:rPr lang="en-US" dirty="0" smtClean="0"/>
              <a:t> + permission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962042"/>
            <a:ext cx="9950824" cy="4532888"/>
          </a:xfrm>
        </p:spPr>
      </p:pic>
      <p:cxnSp>
        <p:nvCxnSpPr>
          <p:cNvPr id="6" name="Straight Arrow Connector 5"/>
          <p:cNvCxnSpPr/>
          <p:nvPr/>
        </p:nvCxnSpPr>
        <p:spPr>
          <a:xfrm flipH="1" flipV="1">
            <a:off x="9628094" y="1667435"/>
            <a:ext cx="820271" cy="3388659"/>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06236" y="1205770"/>
            <a:ext cx="4643716" cy="461665"/>
          </a:xfrm>
          <a:prstGeom prst="rect">
            <a:avLst/>
          </a:prstGeom>
          <a:noFill/>
        </p:spPr>
        <p:txBody>
          <a:bodyPr wrap="square" rtlCol="0">
            <a:spAutoFit/>
          </a:bodyPr>
          <a:lstStyle/>
          <a:p>
            <a:r>
              <a:rPr lang="en-US" sz="2400" dirty="0" smtClean="0"/>
              <a:t>Asking the user for mic permission</a:t>
            </a:r>
            <a:endParaRPr lang="en-US" sz="2400" dirty="0"/>
          </a:p>
        </p:txBody>
      </p:sp>
    </p:spTree>
    <p:extLst>
      <p:ext uri="{BB962C8B-B14F-4D97-AF65-F5344CB8AC3E}">
        <p14:creationId xmlns:p14="http://schemas.microsoft.com/office/powerpoint/2010/main" val="14162886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5312</TotalTime>
  <Words>940</Words>
  <Application>Microsoft Macintosh PowerPoint</Application>
  <PresentationFormat>Widescreen</PresentationFormat>
  <Paragraphs>98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Calibri Light</vt:lpstr>
      <vt:lpstr>Mangal</vt:lpstr>
      <vt:lpstr>Arial</vt:lpstr>
      <vt:lpstr>Celestial</vt:lpstr>
      <vt:lpstr>AV/Voice Recording</vt:lpstr>
      <vt:lpstr>Avaudiorecorder</vt:lpstr>
      <vt:lpstr>Avaudioplayer</vt:lpstr>
      <vt:lpstr>PowerPoint Presentation</vt:lpstr>
      <vt:lpstr>Microphone locations</vt:lpstr>
      <vt:lpstr>Popular applications </vt:lpstr>
      <vt:lpstr>Creating a simple voice recording application</vt:lpstr>
      <vt:lpstr>Code for avaudiorecorder + permission</vt:lpstr>
      <vt:lpstr>Code for avaudiorecorder + permission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AV/Voice Recording</dc:title>
  <dc:creator>Aditya Malik</dc:creator>
  <cp:lastModifiedBy>Aditya Malik</cp:lastModifiedBy>
  <cp:revision>26</cp:revision>
  <dcterms:created xsi:type="dcterms:W3CDTF">2018-04-16T18:26:05Z</dcterms:created>
  <dcterms:modified xsi:type="dcterms:W3CDTF">2018-04-20T10:59:46Z</dcterms:modified>
</cp:coreProperties>
</file>