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6426" r:id="rId4"/>
    <p:sldMasterId id="2147486466" r:id="rId5"/>
  </p:sldMasterIdLst>
  <p:notesMasterIdLst>
    <p:notesMasterId r:id="rId10"/>
  </p:notesMasterIdLst>
  <p:handoutMasterIdLst>
    <p:handoutMasterId r:id="rId11"/>
  </p:handoutMasterIdLst>
  <p:sldIdLst>
    <p:sldId id="270" r:id="rId6"/>
    <p:sldId id="271" r:id="rId7"/>
    <p:sldId id="278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FCF"/>
    <a:srgbClr val="438EB7"/>
    <a:srgbClr val="176189"/>
    <a:srgbClr val="7F7F7F"/>
    <a:srgbClr val="595959"/>
    <a:srgbClr val="404040"/>
    <a:srgbClr val="91BED2"/>
    <a:srgbClr val="D9D9D9"/>
    <a:srgbClr val="042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4" autoAdjust="0"/>
    <p:restoredTop sz="77260" autoAdjust="0"/>
  </p:normalViewPr>
  <p:slideViewPr>
    <p:cSldViewPr snapToGrid="0" showGuides="1">
      <p:cViewPr varScale="1">
        <p:scale>
          <a:sx n="107" d="100"/>
          <a:sy n="107" d="100"/>
        </p:scale>
        <p:origin x="-1782" y="-78"/>
      </p:cViewPr>
      <p:guideLst>
        <p:guide orient="horz" pos="430"/>
        <p:guide orient="horz" pos="3888"/>
        <p:guide pos="432"/>
        <p:guide pos="5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E377-A1A8-8A47-A338-E93EA27254D2}" type="datetimeFigureOut">
              <a:rPr lang="en-US" smtClean="0"/>
              <a:t>6/28/2013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E2C09-05EA-C74F-8851-BB19E9E5DE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109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5498D241-0AB7-BC44-80E8-F0A20AF46E9E}" type="datetimeFigureOut">
              <a:rPr lang="en-US" smtClean="0"/>
              <a:pPr/>
              <a:t>6/28/2013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3E7143C0-4F23-B545-9533-520B5A87CA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template</a:t>
            </a:r>
            <a:r>
              <a:rPr lang="en-US" baseline="0" dirty="0" smtClean="0"/>
              <a:t> is based on</a:t>
            </a:r>
            <a:endParaRPr lang="en-US" dirty="0" smtClean="0"/>
          </a:p>
          <a:p>
            <a:r>
              <a:rPr lang="en-US" dirty="0" smtClean="0"/>
              <a:t>Esri</a:t>
            </a:r>
            <a:r>
              <a:rPr lang="en-US" baseline="0" dirty="0" smtClean="0"/>
              <a:t> Corporate Template</a:t>
            </a:r>
          </a:p>
          <a:p>
            <a:r>
              <a:rPr lang="en-US" baseline="0" dirty="0" smtClean="0"/>
              <a:t>v1.1, March 7, 2013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See </a:t>
            </a:r>
            <a:r>
              <a:rPr lang="en-US" baseline="0" dirty="0" smtClean="0">
                <a:solidFill>
                  <a:schemeClr val="bg2"/>
                </a:solidFill>
              </a:rPr>
              <a:t>http://</a:t>
            </a:r>
            <a:r>
              <a:rPr lang="en-US" baseline="0" dirty="0" err="1" smtClean="0">
                <a:solidFill>
                  <a:schemeClr val="bg2"/>
                </a:solidFill>
              </a:rPr>
              <a:t>arczone</a:t>
            </a:r>
            <a:r>
              <a:rPr lang="en-US" baseline="0" dirty="0" smtClean="0">
                <a:solidFill>
                  <a:schemeClr val="bg2"/>
                </a:solidFill>
              </a:rPr>
              <a:t>/resources/</a:t>
            </a:r>
            <a:r>
              <a:rPr lang="en-US" baseline="0" dirty="0" err="1" smtClean="0">
                <a:solidFill>
                  <a:schemeClr val="bg2"/>
                </a:solidFill>
              </a:rPr>
              <a:t>presentations.cfm</a:t>
            </a:r>
            <a:r>
              <a:rPr lang="en-US" baseline="0" dirty="0" smtClean="0">
                <a:solidFill>
                  <a:schemeClr val="bg2"/>
                </a:solidFill>
              </a:rPr>
              <a:t> </a:t>
            </a:r>
            <a:r>
              <a:rPr lang="en-US" baseline="0" dirty="0" smtClean="0"/>
              <a:t>for more sample files and help.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143C0-4F23-B545-9533-520B5A87CA1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0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930" cy="9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128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-36052" y="457200"/>
            <a:ext cx="1618488" cy="455883"/>
          </a:xfrm>
          <a:solidFill>
            <a:srgbClr val="005C91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78275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76189"/>
            </a:gs>
            <a:gs pos="100000">
              <a:srgbClr val="176189"/>
            </a:gs>
            <a:gs pos="60000">
              <a:srgbClr val="438EB7"/>
            </a:gs>
            <a:gs pos="40000">
              <a:srgbClr val="438EB7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06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4"/>
            <a:ext cx="7772400" cy="369332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6369337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087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2625413"/>
            <a:ext cx="54864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rgbClr val="438EB7"/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32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9861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542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083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11" y="2205644"/>
            <a:ext cx="4206379" cy="2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84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374835" y="2428193"/>
            <a:ext cx="6394330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371600" y="3465218"/>
            <a:ext cx="6400800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Name of Presenter(s)</a:t>
            </a:r>
          </a:p>
        </p:txBody>
      </p:sp>
      <p:pic>
        <p:nvPicPr>
          <p:cNvPr id="7" name="Picture 6" descr="esri-10GlobeLogo_No-r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284" y="365138"/>
            <a:ext cx="2168737" cy="967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-899557" y="5567249"/>
            <a:ext cx="10043557" cy="1290751"/>
          </a:xfrm>
          <a:custGeom>
            <a:avLst/>
            <a:gdLst/>
            <a:ahLst/>
            <a:cxnLst/>
            <a:rect l="l" t="t" r="r" b="b"/>
            <a:pathLst>
              <a:path w="10043557" h="1290751">
                <a:moveTo>
                  <a:pt x="8132411" y="0"/>
                </a:moveTo>
                <a:cubicBezTo>
                  <a:pt x="8583764" y="0"/>
                  <a:pt x="9032446" y="11434"/>
                  <a:pt x="9478183" y="34029"/>
                </a:cubicBezTo>
                <a:lnTo>
                  <a:pt x="10043557" y="69857"/>
                </a:lnTo>
                <a:lnTo>
                  <a:pt x="10043557" y="1290751"/>
                </a:lnTo>
                <a:lnTo>
                  <a:pt x="0" y="1290751"/>
                </a:lnTo>
                <a:lnTo>
                  <a:pt x="125788" y="1248403"/>
                </a:lnTo>
                <a:cubicBezTo>
                  <a:pt x="2649168" y="437759"/>
                  <a:pt x="5339667" y="0"/>
                  <a:pt x="8132411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9" name="Rectangle 3"/>
          <p:cNvSpPr/>
          <p:nvPr/>
        </p:nvSpPr>
        <p:spPr bwMode="invGray">
          <a:xfrm flipH="1">
            <a:off x="3488221" y="4204197"/>
            <a:ext cx="5655779" cy="2653803"/>
          </a:xfrm>
          <a:custGeom>
            <a:avLst/>
            <a:gdLst/>
            <a:ahLst/>
            <a:cxnLst/>
            <a:rect l="l" t="t" r="r" b="b"/>
            <a:pathLst>
              <a:path w="5655779" h="2653803">
                <a:moveTo>
                  <a:pt x="0" y="0"/>
                </a:moveTo>
                <a:lnTo>
                  <a:pt x="0" y="2653803"/>
                </a:lnTo>
                <a:lnTo>
                  <a:pt x="5655779" y="2653803"/>
                </a:lnTo>
                <a:lnTo>
                  <a:pt x="5368634" y="2452474"/>
                </a:lnTo>
                <a:cubicBezTo>
                  <a:pt x="3880066" y="1444637"/>
                  <a:pt x="2250051" y="660920"/>
                  <a:pt x="518426" y="144676"/>
                </a:cubicBezTo>
                <a:close/>
              </a:path>
            </a:pathLst>
          </a:custGeom>
          <a:solidFill>
            <a:srgbClr val="053264">
              <a:alpha val="1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548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50289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2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376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4312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85356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9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78992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80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750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1011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0217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1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87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hidden">
          <a:xfrm>
            <a:off x="0" y="0"/>
            <a:ext cx="5486399" cy="6858000"/>
          </a:xfrm>
          <a:prstGeom prst="rect">
            <a:avLst/>
          </a:prstGeom>
          <a:gradFill flip="none" rotWithShape="1">
            <a:gsLst>
              <a:gs pos="0">
                <a:srgbClr val="053264"/>
              </a:gs>
              <a:gs pos="50000">
                <a:srgbClr val="053264">
                  <a:alpha val="0"/>
                </a:srgbClr>
              </a:gs>
            </a:gsLst>
            <a:lin ang="1620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 smtClean="0"/>
              <a:t>Demo </a:t>
            </a:r>
            <a:r>
              <a:rPr kumimoji="0" lang="en-US" dirty="0"/>
              <a:t>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 bwMode="ltGray">
          <a:xfrm>
            <a:off x="-36052" y="457200"/>
            <a:ext cx="1618488" cy="455883"/>
          </a:xfrm>
          <a:solidFill>
            <a:schemeClr val="bg2"/>
          </a:solidFill>
          <a:ln w="12700">
            <a:solidFill>
              <a:srgbClr val="B9E0F7">
                <a:alpha val="50000"/>
              </a:srgbClr>
            </a:solidFill>
            <a:round/>
            <a:headEnd/>
            <a:tailEnd/>
          </a:ln>
        </p:spPr>
        <p:txBody>
          <a:bodyPr wrap="square" lIns="0" tIns="45720" rIns="182880" bIns="4572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lang="en-US" sz="2000" b="0" smtClean="0">
                <a:solidFill>
                  <a:schemeClr val="accent4">
                    <a:lumMod val="20000"/>
                    <a:lumOff val="80000"/>
                  </a:schemeClr>
                </a:solidFill>
                <a:cs typeface="+mn-cs"/>
              </a:defRPr>
            </a:lvl1pPr>
            <a:lvl2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2pPr>
            <a:lvl3pPr marL="31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3pPr>
            <a:lvl4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 smtClean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4pPr>
            <a:lvl5pPr marL="0" indent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2000" b="0">
                <a:solidFill>
                  <a:schemeClr val="tx2">
                    <a:lumMod val="20000"/>
                    <a:lumOff val="80000"/>
                  </a:schemeClr>
                </a:solidFill>
                <a:cs typeface="+mn-cs"/>
              </a:defRPr>
            </a:lvl5pPr>
          </a:lstStyle>
          <a:p>
            <a:pPr marL="0" lvl="0" indent="0" eaLnBrk="0" hangingPunct="0"/>
            <a:r>
              <a:rPr lang="en-US" dirty="0" smtClean="0"/>
              <a:t>Text</a:t>
            </a:r>
          </a:p>
        </p:txBody>
      </p:sp>
      <p:sp>
        <p:nvSpPr>
          <p:cNvPr id="8" name="Rectangle 7"/>
          <p:cNvSpPr/>
          <p:nvPr/>
        </p:nvSpPr>
        <p:spPr bwMode="ltGray">
          <a:xfrm>
            <a:off x="0" y="5567249"/>
            <a:ext cx="5486399" cy="1290751"/>
          </a:xfrm>
          <a:custGeom>
            <a:avLst/>
            <a:gdLst/>
            <a:ahLst/>
            <a:cxnLst/>
            <a:rect l="l" t="t" r="r" b="b"/>
            <a:pathLst>
              <a:path w="5486399" h="1290751">
                <a:moveTo>
                  <a:pt x="3575254" y="0"/>
                </a:moveTo>
                <a:cubicBezTo>
                  <a:pt x="4026607" y="0"/>
                  <a:pt x="4475289" y="11434"/>
                  <a:pt x="4921026" y="34029"/>
                </a:cubicBezTo>
                <a:lnTo>
                  <a:pt x="5486399" y="69857"/>
                </a:lnTo>
                <a:lnTo>
                  <a:pt x="5486399" y="1290751"/>
                </a:lnTo>
                <a:lnTo>
                  <a:pt x="0" y="1290751"/>
                </a:lnTo>
                <a:lnTo>
                  <a:pt x="0" y="242604"/>
                </a:lnTo>
                <a:lnTo>
                  <a:pt x="479973" y="181259"/>
                </a:lnTo>
                <a:cubicBezTo>
                  <a:pt x="1495074" y="61560"/>
                  <a:pt x="2527975" y="0"/>
                  <a:pt x="3575254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Rectangle 12"/>
          <p:cNvSpPr/>
          <p:nvPr/>
        </p:nvSpPr>
        <p:spPr bwMode="ltGray">
          <a:xfrm>
            <a:off x="0" y="4204198"/>
            <a:ext cx="5486399" cy="2653802"/>
          </a:xfrm>
          <a:custGeom>
            <a:avLst/>
            <a:gdLst/>
            <a:ahLst/>
            <a:cxnLst/>
            <a:rect l="l" t="t" r="r" b="b"/>
            <a:pathLst>
              <a:path w="5486399" h="2653802">
                <a:moveTo>
                  <a:pt x="5486399" y="0"/>
                </a:moveTo>
                <a:lnTo>
                  <a:pt x="5486399" y="2653802"/>
                </a:lnTo>
                <a:lnTo>
                  <a:pt x="0" y="2653802"/>
                </a:lnTo>
                <a:lnTo>
                  <a:pt x="0" y="2535044"/>
                </a:lnTo>
                <a:lnTo>
                  <a:pt x="117766" y="2452473"/>
                </a:lnTo>
                <a:cubicBezTo>
                  <a:pt x="1606334" y="1444636"/>
                  <a:pt x="3236349" y="660919"/>
                  <a:pt x="4967974" y="144675"/>
                </a:cubicBezTo>
                <a:close/>
              </a:path>
            </a:pathLst>
          </a:custGeom>
          <a:solidFill>
            <a:srgbClr val="053264">
              <a:alpha val="30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532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_User Screens">
    <p:bg>
      <p:bgPr>
        <a:gradFill flip="none" rotWithShape="1">
          <a:gsLst>
            <a:gs pos="0">
              <a:srgbClr val="19461E"/>
            </a:gs>
            <a:gs pos="100000">
              <a:srgbClr val="19461E"/>
            </a:gs>
            <a:gs pos="40000">
              <a:srgbClr val="288135"/>
            </a:gs>
            <a:gs pos="60000">
              <a:srgbClr val="288135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User Screens Title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18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80998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4682AA"/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9671402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ltGray">
          <a:xfrm>
            <a:off x="-83730" y="-473908"/>
            <a:ext cx="4870424" cy="1899640"/>
          </a:xfrm>
          <a:prstGeom prst="rect">
            <a:avLst/>
          </a:prstGeom>
          <a:noFill/>
          <a:effectLst/>
        </p:spPr>
        <p:txBody>
          <a:bodyPr wrap="square" lIns="0" tIns="0" rIns="0" bIns="0" rtlCol="0" anchor="b">
            <a:noAutofit/>
          </a:bodyPr>
          <a:lstStyle/>
          <a:p>
            <a:pPr eaLnBrk="0" hangingPunct="0"/>
            <a:r>
              <a:rPr lang="en-US" sz="11500" b="1" spc="-10" dirty="0" smtClean="0">
                <a:gradFill flip="none" rotWithShape="1">
                  <a:gsLst>
                    <a:gs pos="0">
                      <a:schemeClr val="accent4">
                        <a:alpha val="35000"/>
                      </a:schemeClr>
                    </a:gs>
                    <a:gs pos="95000">
                      <a:schemeClr val="accent4">
                        <a:alpha val="0"/>
                      </a:schemeClr>
                    </a:gs>
                  </a:gsLst>
                  <a:lin ang="5400000" scaled="0"/>
                  <a:tileRect/>
                </a:gradFill>
              </a:rPr>
              <a:t>10.1</a:t>
            </a:r>
            <a:endParaRPr lang="en-US" sz="9600" b="1" spc="-10" dirty="0" smtClean="0">
              <a:gradFill flip="none" rotWithShape="1">
                <a:gsLst>
                  <a:gs pos="0">
                    <a:schemeClr val="accent4">
                      <a:alpha val="35000"/>
                    </a:schemeClr>
                  </a:gs>
                  <a:gs pos="95000">
                    <a:schemeClr val="accent4">
                      <a:alpha val="0"/>
                    </a:schemeClr>
                  </a:gs>
                </a:gsLst>
                <a:lin ang="5400000" scaled="0"/>
                <a:tileRect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504"/>
            <a:ext cx="7772400" cy="461665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1078992"/>
            <a:ext cx="7772400" cy="307777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0"/>
            <a:ext cx="7315200" cy="3427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  <a:noFill/>
        </p:spPr>
        <p:txBody>
          <a:bodyPr vert="horz" lIns="0" tIns="0" rIns="0" bIns="0" rtlCol="0" anchor="b">
            <a:spAutoFit/>
          </a:bodyPr>
          <a:lstStyle>
            <a:lvl1pPr marL="285750" indent="-285750" algn="r">
              <a:buFont typeface="Arial"/>
              <a:buNone/>
              <a:defRPr lang="en-US" sz="1400" i="1" baseline="0" dirty="0" smtClean="0">
                <a:solidFill>
                  <a:schemeClr val="tx2"/>
                </a:solidFill>
              </a:defRPr>
            </a:lvl1pPr>
          </a:lstStyle>
          <a:p>
            <a:pPr marL="0" marR="0" lvl="0" indent="0" algn="r" fontAlgn="auto">
              <a:spcBef>
                <a:spcPts val="0"/>
              </a:spcBef>
              <a:spcAft>
                <a:spcPts val="0"/>
              </a:spcAft>
              <a:tabLst/>
            </a:pPr>
            <a:r>
              <a:rPr lang="en-US" dirty="0" smtClean="0"/>
              <a:t>Click to Edit Tagline (optional)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104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990427"/>
            <a:ext cx="7775575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BIG Word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467754"/>
            <a:ext cx="7775575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 dirty="0" smtClean="0"/>
              <a:t>Smaller word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35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4213" y="1719386"/>
            <a:ext cx="5486400" cy="1367692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“Quote”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3683197"/>
            <a:ext cx="54864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643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716588"/>
            <a:ext cx="9144000" cy="11414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041067"/>
            <a:ext cx="4568371" cy="4572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algn="r">
              <a:defRPr sz="2600" b="1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Section Heading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10193" y="5934015"/>
            <a:ext cx="2971800" cy="67130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 dirty="0" smtClean="0"/>
              <a:t>Sub Heading/Description Goes Here (2 lines max)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5486399" y="6058694"/>
            <a:ext cx="0" cy="457200"/>
          </a:xfrm>
          <a:prstGeom prst="line">
            <a:avLst/>
          </a:prstGeom>
          <a:noFill/>
          <a:ln w="317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TextBox 10"/>
          <p:cNvSpPr txBox="1"/>
          <p:nvPr userDrawn="1"/>
        </p:nvSpPr>
        <p:spPr>
          <a:xfrm>
            <a:off x="227456" y="5488273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5488273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11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—w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5943600"/>
            <a:ext cx="9144000" cy="9144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rgbClr val="404040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7456" y="5711173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Esri</a:t>
            </a:r>
            <a:r>
              <a:rPr lang="en-US" baseline="0" dirty="0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rPr>
              <a:t> UC2013 . Technical Workshop . </a:t>
            </a:r>
            <a:endParaRPr lang="en-US" dirty="0" smtClean="0">
              <a:solidFill>
                <a:schemeClr val="accent4">
                  <a:lumMod val="20000"/>
                  <a:lumOff val="80000"/>
                  <a:alpha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5711173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>
              <a:defRPr lang="en-US" smtClean="0"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39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85800" y="6186944"/>
            <a:ext cx="7772400" cy="21544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b" anchorCtr="0">
            <a:spAutoFit/>
          </a:bodyPr>
          <a:lstStyle>
            <a:lvl1pPr>
              <a:defRPr sz="14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Subject | Description (this line of text is the least important item on this slide)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169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bg bwMode="black"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sri-10GlobeLogo_TagLockup4Lg_sRGBRe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68810" y="2205645"/>
            <a:ext cx="4206380" cy="2446711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698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369332"/>
          </a:xfrm>
          <a:noFill/>
        </p:spPr>
        <p:txBody>
          <a:bodyPr vert="horz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7315200" cy="3429000"/>
          </a:xfrm>
        </p:spPr>
        <p:txBody>
          <a:bodyPr/>
          <a:lstStyle>
            <a:lvl1pPr>
              <a:lnSpc>
                <a:spcPct val="100000"/>
              </a:lnSpc>
              <a:defRPr lang="en-US" sz="26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1pPr>
            <a:lvl2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2pPr>
            <a:lvl3pPr>
              <a:lnSpc>
                <a:spcPct val="100000"/>
              </a:lnSpc>
              <a:defRPr lang="en-US" sz="2400" b="0" kern="1200" dirty="0" smtClean="0">
                <a:solidFill>
                  <a:srgbClr val="000000"/>
                </a:solidFill>
                <a:latin typeface="+mn-lt"/>
                <a:ea typeface="+mn-ea"/>
                <a:cs typeface="Arial"/>
              </a:defRPr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6177085"/>
            <a:ext cx="7772400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1810851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597400" y="469900"/>
            <a:ext cx="914400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 dirty="0" smtClean="0"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7315200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80998"/>
            <a:ext cx="7772400" cy="307777"/>
          </a:xfrm>
        </p:spPr>
        <p:txBody>
          <a:bodyPr vert="horz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rgbClr val="4682AA"/>
                </a:solidFill>
                <a:latin typeface="+mn-lt"/>
                <a:ea typeface="+mn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  <p:sp>
        <p:nvSpPr>
          <p:cNvPr id="13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7772400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rgbClr val="4682AA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 dirty="0" smtClean="0"/>
              <a:t>Click to Edit Tagline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40100222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013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2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511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ltGray">
          <a:xfrm>
            <a:off x="0" y="0"/>
            <a:ext cx="5486399" cy="6858000"/>
          </a:xfrm>
          <a:prstGeom prst="rect">
            <a:avLst/>
          </a:prstGeom>
          <a:solidFill>
            <a:srgbClr val="4682A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 dirty="0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1" y="3060742"/>
            <a:ext cx="4114800" cy="338554"/>
          </a:xfrm>
          <a:noFill/>
        </p:spPr>
        <p:txBody>
          <a:bodyPr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750883"/>
            <a:ext cx="4114800" cy="1169551"/>
          </a:xfrm>
        </p:spPr>
        <p:txBody>
          <a:bodyPr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 dirty="0" smtClean="0"/>
              <a:t>Click to </a:t>
            </a:r>
            <a:r>
              <a:rPr kumimoji="0" lang="en-US" dirty="0"/>
              <a:t>Edit </a:t>
            </a:r>
            <a:br>
              <a:rPr kumimoji="0" lang="en-US" dirty="0"/>
            </a:br>
            <a:r>
              <a:rPr kumimoji="0" lang="en-US" dirty="0"/>
              <a:t>Section Title</a:t>
            </a:r>
            <a:endParaRPr lang="en-US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486400" y="0"/>
            <a:ext cx="3657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30489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5000">
              <a:srgbClr val="D9D9D9"/>
            </a:gs>
            <a:gs pos="100000">
              <a:srgbClr val="91BED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1215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72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7" r:id="rId1"/>
    <p:sldLayoutId id="2147486428" r:id="rId2"/>
    <p:sldLayoutId id="2147486429" r:id="rId3"/>
    <p:sldLayoutId id="2147486430" r:id="rId4"/>
    <p:sldLayoutId id="2147486431" r:id="rId5"/>
    <p:sldLayoutId id="2147486432" r:id="rId6"/>
    <p:sldLayoutId id="2147486433" r:id="rId7"/>
    <p:sldLayoutId id="2147486436" r:id="rId8"/>
    <p:sldLayoutId id="2147486485" r:id="rId9"/>
    <p:sldLayoutId id="2147486486" r:id="rId10"/>
    <p:sldLayoutId id="2147486439" r:id="rId11"/>
    <p:sldLayoutId id="2147486440" r:id="rId12"/>
    <p:sldLayoutId id="2147486434" r:id="rId13"/>
    <p:sldLayoutId id="2147486435" r:id="rId14"/>
    <p:sldLayoutId id="2147486441" r:id="rId15"/>
    <p:sldLayoutId id="2147486442" r:id="rId16"/>
    <p:sldLayoutId id="2147486443" r:id="rId17"/>
    <p:sldLayoutId id="2147486444" r:id="rId18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000000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rgbClr val="4682AA"/>
        </a:buClr>
        <a:buSzPct val="80000"/>
        <a:buFont typeface="Arial"/>
        <a:buChar char="•"/>
        <a:defRPr sz="2600" b="0" kern="1200">
          <a:solidFill>
            <a:srgbClr val="000000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4682AA"/>
        </a:buClr>
        <a:buSzPct val="80000"/>
        <a:buFont typeface="Lucida Grande"/>
        <a:buChar char="-"/>
        <a:defRPr sz="2400" b="0" kern="1200">
          <a:solidFill>
            <a:srgbClr val="000000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00B9F2"/>
            </a:gs>
            <a:gs pos="90000">
              <a:srgbClr val="053264"/>
            </a:gs>
            <a:gs pos="30000">
              <a:srgbClr val="007AC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461665"/>
          </a:xfrm>
          <a:prstGeom prst="rect">
            <a:avLst/>
          </a:prstGeom>
          <a:noFill/>
        </p:spPr>
        <p:txBody>
          <a:bodyPr vert="horz" lIns="0" tIns="0" rIns="0" bIns="0" rtlCol="0" anchor="t">
            <a:spAutoFit/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315200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1337" y="6534850"/>
            <a:ext cx="342963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Five Ways to Improve Your Web Map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227456" y="6534850"/>
            <a:ext cx="1541172" cy="18177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>
              <a:defRPr sz="7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Esri</a:t>
            </a:r>
            <a:r>
              <a:rPr lang="en-US" baseline="0" dirty="0" smtClean="0"/>
              <a:t> UC2013 . Technical Workshop 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010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467" r:id="rId1"/>
    <p:sldLayoutId id="2147486468" r:id="rId2"/>
    <p:sldLayoutId id="2147486469" r:id="rId3"/>
    <p:sldLayoutId id="2147486470" r:id="rId4"/>
    <p:sldLayoutId id="2147486471" r:id="rId5"/>
    <p:sldLayoutId id="2147486472" r:id="rId6"/>
    <p:sldLayoutId id="2147486473" r:id="rId7"/>
    <p:sldLayoutId id="2147486474" r:id="rId8"/>
    <p:sldLayoutId id="2147486487" r:id="rId9"/>
    <p:sldLayoutId id="2147486488" r:id="rId10"/>
    <p:sldLayoutId id="2147486477" r:id="rId11"/>
    <p:sldLayoutId id="2147486478" r:id="rId12"/>
    <p:sldLayoutId id="2147486479" r:id="rId13"/>
    <p:sldLayoutId id="2147486480" r:id="rId14"/>
    <p:sldLayoutId id="2147486481" r:id="rId15"/>
    <p:sldLayoutId id="2147486482" r:id="rId16"/>
    <p:sldLayoutId id="2147486483" r:id="rId17"/>
    <p:sldLayoutId id="2147486484" r:id="rId18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lang="en-US" sz="3000" b="1" kern="1200" dirty="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600" b="0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2400" b="0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arcgis.com/home/webmap/viewer.html?webmap=4c009d4c236c4c0e91936b2fbfb085da" TargetMode="Externa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hyperlink" Target="http://www.arcgis.com/home/item.html?id=57a18aebda9246d1a31ba9f6a8d564e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13TechWksp_Titleslide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" y="3769895"/>
            <a:ext cx="9143391" cy="3088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59163"/>
            <a:ext cx="2806365" cy="362846"/>
          </a:xfrm>
          <a:prstGeom prst="rect">
            <a:avLst/>
          </a:prstGeom>
          <a:gradFill flip="none" rotWithShape="1">
            <a:gsLst>
              <a:gs pos="60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  <a:alpha val="0"/>
                </a:schemeClr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wrap="square" lIns="0" tIns="27432" rIns="0" bIns="0" rtlCol="0" anchor="t">
            <a:noAutofit/>
          </a:bodyPr>
          <a:lstStyle/>
          <a:p>
            <a:pPr marL="682625" eaLnBrk="0" hangingPunct="0"/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Technical </a:t>
            </a:r>
            <a:r>
              <a:rPr lang="en-US" sz="1600" b="1" dirty="0" smtClean="0">
                <a:solidFill>
                  <a:schemeClr val="bg2">
                    <a:lumMod val="50000"/>
                  </a:schemeClr>
                </a:solidFill>
              </a:rPr>
              <a:t>Workshop</a:t>
            </a:r>
            <a:endParaRPr 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799" y="566305"/>
            <a:ext cx="5771147" cy="791697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noAutofit/>
          </a:bodyPr>
          <a:lstStyle/>
          <a:p>
            <a:pPr algn="l" eaLnBrk="0" hangingPunct="0"/>
            <a:r>
              <a:rPr lang="en-US" sz="2200" b="1" dirty="0" smtClean="0"/>
              <a:t>2013 Esri International User Conference</a:t>
            </a:r>
          </a:p>
          <a:p>
            <a:pPr algn="l" eaLnBrk="0" hangingPunct="0"/>
            <a:r>
              <a:rPr lang="en-US" sz="1600" dirty="0" smtClean="0"/>
              <a:t>July 8–12, 2013 </a:t>
            </a:r>
            <a:r>
              <a:rPr lang="en-US" sz="1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|</a:t>
            </a:r>
            <a:r>
              <a:rPr lang="en-US" sz="1600" dirty="0" smtClean="0"/>
              <a:t> San Diego, California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Ways to Improve Your Web Map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Herries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5763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3504"/>
            <a:ext cx="7772400" cy="430887"/>
          </a:xfrm>
        </p:spPr>
        <p:txBody>
          <a:bodyPr/>
          <a:lstStyle/>
          <a:p>
            <a:r>
              <a:rPr lang="en-US" sz="2800" strike="sngStrike" dirty="0"/>
              <a:t>Five</a:t>
            </a:r>
            <a:r>
              <a:rPr lang="en-US" sz="2800" dirty="0"/>
              <a:t> </a:t>
            </a:r>
            <a:r>
              <a:rPr lang="en-US" sz="2800" dirty="0" smtClean="0"/>
              <a:t>Seven Ways </a:t>
            </a:r>
            <a:r>
              <a:rPr lang="en-US" sz="2800" dirty="0"/>
              <a:t>to Improve Your Web Map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14401" y="1384917"/>
            <a:ext cx="7936635" cy="52378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Get the basemap </a:t>
            </a:r>
            <a:r>
              <a:rPr lang="en-US" sz="2400" dirty="0" smtClean="0"/>
              <a:t>right.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Give </a:t>
            </a:r>
            <a:r>
              <a:rPr lang="en-US" sz="2400" dirty="0"/>
              <a:t>your map a human-readable title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Write human-readable </a:t>
            </a:r>
            <a:r>
              <a:rPr lang="en-US" sz="2400" dirty="0"/>
              <a:t>description and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Set </a:t>
            </a:r>
            <a:r>
              <a:rPr lang="en-US" sz="2400" dirty="0" smtClean="0"/>
              <a:t>the “first impression” map extent &amp; save - </a:t>
            </a:r>
            <a:r>
              <a:rPr lang="en-US" sz="2400" dirty="0"/>
              <a:t>try different scales, areas, choose something engaging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Turn your basic </a:t>
            </a:r>
            <a:r>
              <a:rPr lang="en-US" sz="2400" dirty="0"/>
              <a:t>popup </a:t>
            </a:r>
            <a:r>
              <a:rPr lang="en-US" sz="2400" dirty="0" smtClean="0"/>
              <a:t>into a </a:t>
            </a:r>
            <a:r>
              <a:rPr lang="en-US" sz="2400" dirty="0"/>
              <a:t>great popup:</a:t>
            </a:r>
          </a:p>
          <a:p>
            <a:pPr marL="280987" lvl="1" indent="0">
              <a:buNone/>
            </a:pPr>
            <a:r>
              <a:rPr lang="en-US" sz="2000" dirty="0"/>
              <a:t>		Ask the data expert what the basic popup tells them</a:t>
            </a:r>
          </a:p>
          <a:p>
            <a:pPr marL="280987" lvl="1" indent="0">
              <a:buNone/>
            </a:pPr>
            <a:r>
              <a:rPr lang="en-US" sz="2000" dirty="0"/>
              <a:t>		Write down the answer - that's your popup</a:t>
            </a:r>
          </a:p>
          <a:p>
            <a:pPr marL="280987" lvl="1" indent="0">
              <a:buNone/>
            </a:pPr>
            <a:r>
              <a:rPr lang="en-US" sz="2000" dirty="0"/>
              <a:t>		Usually, you find out you need 1-2 more pieces of info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 the web map in a simple web app and *share* that with your test subjects to gain reactions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Make GREAT thumbnails for your items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9938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95" y="1618465"/>
            <a:ext cx="38766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view examples shown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Five Ways to Improve Your Web Map</a:t>
            </a:r>
            <a:endParaRPr lang="en-US" dirty="0"/>
          </a:p>
        </p:txBody>
      </p:sp>
      <p:pic>
        <p:nvPicPr>
          <p:cNvPr id="102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399" y="3824890"/>
            <a:ext cx="3876675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0699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Five Ways to Improve Your Web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5696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sri_Visual_Template">
  <a:themeElements>
    <a:clrScheme name="Esri Branding Colors 2013_blue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007AC2"/>
      </a:hlink>
      <a:folHlink>
        <a:srgbClr val="004575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Esri_Visual_Template_Dark">
  <a:themeElements>
    <a:clrScheme name="Esri Branding Colors 2013_gray hyperlink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BFBFBF"/>
      </a:hlink>
      <a:folHlink>
        <a:srgbClr val="A0A0A0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lnSpc>
            <a:spcPts val="1800"/>
          </a:lnSpc>
          <a:defRPr sz="1400" b="1" dirty="0" smtClean="0">
            <a:ea typeface="+mn-ea"/>
            <a:cs typeface="+mn-cs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3C8898FF49A44B887EB8B6D740829A" ma:contentTypeVersion="0" ma:contentTypeDescription="Create a new document." ma:contentTypeScope="" ma:versionID="c23aeb216e185e285ac4f9ed1745694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2D3BD-EDF3-4FA8-BA41-1FEABEAA0A18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2D2AF4-DAA1-42B0-9878-8C54AAF7EC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8361B97-6236-4E51-BA0B-6504256BCF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Esri_Visual_Template</vt:lpstr>
      <vt:lpstr>Esri_Visual_Template_Dark</vt:lpstr>
      <vt:lpstr>Five Ways to Improve Your Web Map</vt:lpstr>
      <vt:lpstr>Five Seven Ways to Improve Your Web Map</vt:lpstr>
      <vt:lpstr>Click to view examples shown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 2013 Tech Workshop PowerPoint Template</dc:title>
  <dc:creator/>
  <cp:lastModifiedBy/>
  <cp:revision>1</cp:revision>
  <dcterms:created xsi:type="dcterms:W3CDTF">2013-03-05T23:26:53Z</dcterms:created>
  <dcterms:modified xsi:type="dcterms:W3CDTF">2013-06-28T22:18:23Z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0x0101003F3C8898FF49A44B887EB8B6D740829A</vt:lpwstr>
  </property>
</Properties>
</file>