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426" r:id="rId1"/>
    <p:sldMasterId id="2147486466" r:id="rId2"/>
    <p:sldMasterId id="2147486489" r:id="rId3"/>
    <p:sldMasterId id="2147486508" r:id="rId4"/>
  </p:sldMasterIdLst>
  <p:notesMasterIdLst>
    <p:notesMasterId r:id="rId13"/>
  </p:notesMasterIdLst>
  <p:sldIdLst>
    <p:sldId id="256" r:id="rId5"/>
    <p:sldId id="269" r:id="rId6"/>
    <p:sldId id="262" r:id="rId7"/>
    <p:sldId id="264" r:id="rId8"/>
    <p:sldId id="266" r:id="rId9"/>
    <p:sldId id="270" r:id="rId10"/>
    <p:sldId id="271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74A"/>
    <a:srgbClr val="438EB7"/>
    <a:srgbClr val="176189"/>
    <a:srgbClr val="7F7F7F"/>
    <a:srgbClr val="595959"/>
    <a:srgbClr val="404040"/>
    <a:srgbClr val="91BED2"/>
    <a:srgbClr val="D9D9D9"/>
    <a:srgbClr val="063462"/>
    <a:srgbClr val="03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 autoAdjust="0"/>
    <p:restoredTop sz="77321" autoAdjust="0"/>
  </p:normalViewPr>
  <p:slideViewPr>
    <p:cSldViewPr snapToGrid="0" snapToObjects="1" showGuides="1">
      <p:cViewPr varScale="1">
        <p:scale>
          <a:sx n="68" d="100"/>
          <a:sy n="68" d="100"/>
        </p:scale>
        <p:origin x="-1928" y="-112"/>
      </p:cViewPr>
      <p:guideLst>
        <p:guide orient="horz" pos="430"/>
        <p:guide orient="horz" pos="3888"/>
        <p:guide pos="432"/>
        <p:guide pos="5328"/>
      </p:guideLst>
    </p:cSldViewPr>
  </p:slideViewPr>
  <p:outlineViewPr>
    <p:cViewPr>
      <p:scale>
        <a:sx n="33" d="100"/>
        <a:sy n="33" d="100"/>
      </p:scale>
      <p:origin x="0" y="1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7/15/13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7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7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to presentations</a:t>
            </a:r>
            <a:r>
              <a:rPr lang="en-US" baseline="0" dirty="0" smtClean="0"/>
              <a:t> on Tuesday and Wednesday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7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to presentations</a:t>
            </a:r>
            <a:r>
              <a:rPr lang="en-US" baseline="0" dirty="0" smtClean="0"/>
              <a:t> on Tuesday and Wednesday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4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930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281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36052" y="457200"/>
            <a:ext cx="1618488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78275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76189"/>
            </a:gs>
            <a:gs pos="100000">
              <a:srgbClr val="176189"/>
            </a:gs>
            <a:gs pos="60000">
              <a:srgbClr val="438EB7"/>
            </a:gs>
            <a:gs pos="40000">
              <a:srgbClr val="438E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0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121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80998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6369337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087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2625413"/>
            <a:ext cx="54864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25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9861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542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833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1" y="2205644"/>
            <a:ext cx="4206379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4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black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899557" y="5567249"/>
            <a:ext cx="10043557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invGray">
          <a:xfrm flipH="1">
            <a:off x="3488221" y="4204197"/>
            <a:ext cx="565577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33548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502898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63376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78992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124312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504"/>
            <a:ext cx="7772400" cy="461665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  <a:noFill/>
        </p:spPr>
        <p:txBody>
          <a:bodyPr vert="horz" lIns="0" tIns="0" rIns="0" bIns="0" rtlCol="0" anchor="b">
            <a:spAutoFit/>
          </a:bodyPr>
          <a:lstStyle>
            <a:lvl1pPr marL="285750" indent="-285750" algn="r">
              <a:buFont typeface="Arial"/>
              <a:buNone/>
              <a:defRPr lang="en-US" sz="1400" i="1" baseline="0" dirty="0" smtClean="0">
                <a:solidFill>
                  <a:schemeClr val="tx2"/>
                </a:solidFill>
              </a:defRPr>
            </a:lvl1pPr>
          </a:lstStyle>
          <a:p>
            <a:pPr marL="0" marR="0" lvl="0" indent="0" algn="r" fontAlgn="auto">
              <a:spcBef>
                <a:spcPts val="0"/>
              </a:spcBef>
              <a:spcAft>
                <a:spcPts val="0"/>
              </a:spcAft>
              <a:tabLst/>
            </a:pPr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41630982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78992"/>
            <a:ext cx="7772400" cy="307777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0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0296809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750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011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0217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ltGray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ltGray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27879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52" y="457200"/>
            <a:ext cx="1618488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77532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1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80998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67140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504"/>
            <a:ext cx="7772400" cy="461665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78992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  <a:noFill/>
        </p:spPr>
        <p:txBody>
          <a:bodyPr vert="horz" lIns="0" tIns="0" rIns="0" bIns="0" rtlCol="0" anchor="b">
            <a:spAutoFit/>
          </a:bodyPr>
          <a:lstStyle>
            <a:lvl1pPr marL="285750" indent="-285750" algn="r">
              <a:buFont typeface="Arial"/>
              <a:buNone/>
              <a:defRPr lang="en-US" sz="1400" i="1" baseline="0" dirty="0" smtClean="0">
                <a:solidFill>
                  <a:schemeClr val="tx2"/>
                </a:solidFill>
              </a:defRPr>
            </a:lvl1pPr>
          </a:lstStyle>
          <a:p>
            <a:pPr marL="0" marR="0" lvl="0" indent="0" algn="r" fontAlgn="auto">
              <a:spcBef>
                <a:spcPts val="0"/>
              </a:spcBef>
              <a:spcAft>
                <a:spcPts val="0"/>
              </a:spcAft>
              <a:tabLst/>
            </a:pPr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6350104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35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719386"/>
            <a:ext cx="5486400" cy="1367692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437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3112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395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1697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 bwMode="black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sri-10GlobeLogo_TagLockup4Lg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68810" y="2205645"/>
            <a:ext cx="4206380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98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930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281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502898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80998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67140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lang="en-US" sz="26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1pPr>
            <a:lvl2pPr>
              <a:lnSpc>
                <a:spcPct val="100000"/>
              </a:lnSpc>
              <a:defRPr lang="en-US" sz="24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2pPr>
            <a:lvl3pPr>
              <a:lnSpc>
                <a:spcPct val="100000"/>
              </a:lnSpc>
              <a:defRPr lang="en-US" sz="24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8108518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lang="en-US" sz="26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1pPr>
            <a:lvl2pPr>
              <a:lnSpc>
                <a:spcPct val="100000"/>
              </a:lnSpc>
              <a:defRPr lang="en-US" sz="24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2pPr>
            <a:lvl3pPr>
              <a:lnSpc>
                <a:spcPct val="100000"/>
              </a:lnSpc>
              <a:defRPr lang="en-US" sz="24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8108518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7400" y="469900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80998"/>
            <a:ext cx="7772400" cy="307777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0" kern="120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3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597400" y="469900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0222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37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2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110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ltGray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0489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36052" y="457200"/>
            <a:ext cx="1618488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78275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76189"/>
            </a:gs>
            <a:gs pos="100000">
              <a:srgbClr val="176189"/>
            </a:gs>
            <a:gs pos="60000">
              <a:srgbClr val="438EB7"/>
            </a:gs>
            <a:gs pos="40000">
              <a:srgbClr val="438E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0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121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80998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6369337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087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97400" y="469900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80998"/>
            <a:ext cx="7772400" cy="307777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0" kern="120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3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40100222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2625413"/>
            <a:ext cx="54864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25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9861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542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833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1" y="2205644"/>
            <a:ext cx="4206379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4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black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899557" y="5567249"/>
            <a:ext cx="10043557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invGray">
          <a:xfrm flipH="1">
            <a:off x="3488221" y="4204197"/>
            <a:ext cx="565577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548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376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78992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312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504"/>
            <a:ext cx="7772400" cy="461665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85356"/>
            <a:ext cx="7772400" cy="215444"/>
          </a:xfrm>
          <a:noFill/>
        </p:spPr>
        <p:txBody>
          <a:bodyPr vert="horz" lIns="0" tIns="0" rIns="0" bIns="0" rtlCol="0" anchor="b">
            <a:spAutoFit/>
          </a:bodyPr>
          <a:lstStyle>
            <a:lvl1pPr marL="285750" indent="-285750" algn="r">
              <a:buFont typeface="Arial"/>
              <a:buNone/>
              <a:defRPr lang="en-US" sz="1400" i="1" baseline="0" dirty="0" smtClean="0">
                <a:solidFill>
                  <a:schemeClr val="tx2"/>
                </a:solidFill>
              </a:defRPr>
            </a:lvl1pPr>
          </a:lstStyle>
          <a:p>
            <a:pPr marL="0" marR="0" lvl="0" indent="0" algn="r" fontAlgn="auto">
              <a:spcBef>
                <a:spcPts val="0"/>
              </a:spcBef>
              <a:spcAft>
                <a:spcPts val="0"/>
              </a:spcAft>
              <a:tabLst/>
            </a:pPr>
            <a:r>
              <a:rPr lang="en-US" dirty="0" smtClean="0"/>
              <a:t>Click to Edit Tagline (optional)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982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504"/>
            <a:ext cx="7772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78992"/>
            <a:ext cx="7772400" cy="307777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0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809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37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750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011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217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ltGray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ltGray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7456" y="6534850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879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52" y="457200"/>
            <a:ext cx="1618488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7456" y="6534850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532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7456" y="6534850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1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504"/>
            <a:ext cx="7772400" cy="461665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78992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  <a:noFill/>
        </p:spPr>
        <p:txBody>
          <a:bodyPr vert="horz" lIns="0" tIns="0" rIns="0" bIns="0" rtlCol="0" anchor="b">
            <a:spAutoFit/>
          </a:bodyPr>
          <a:lstStyle>
            <a:lvl1pPr marL="285750" indent="-285750" algn="r">
              <a:buFont typeface="Arial"/>
              <a:buNone/>
              <a:defRPr lang="en-US" sz="1400" i="1" baseline="0" dirty="0" smtClean="0">
                <a:solidFill>
                  <a:schemeClr val="tx2"/>
                </a:solidFill>
              </a:defRPr>
            </a:lvl1pPr>
          </a:lstStyle>
          <a:p>
            <a:pPr marL="0" marR="0" lvl="0" indent="0" algn="r" fontAlgn="auto">
              <a:spcBef>
                <a:spcPts val="0"/>
              </a:spcBef>
              <a:spcAft>
                <a:spcPts val="0"/>
              </a:spcAft>
              <a:tabLst/>
            </a:pPr>
            <a:r>
              <a:rPr lang="en-US" dirty="0" smtClean="0"/>
              <a:t>Click to Edit Tagline (optional)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104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35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719386"/>
            <a:ext cx="5486400" cy="1367692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437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227456" y="5488273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5488273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US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112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2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7456" y="5711173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5711173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US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395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1697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 bwMode="black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sri-10GlobeLogo_TagLockup4Lg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68810" y="2205645"/>
            <a:ext cx="4206380" cy="244671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698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1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14401" y="1828800"/>
            <a:ext cx="73152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indent="-115888" algn="l" rtl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5ED9FF"/>
              </a:buClr>
              <a:buFont typeface="Arial"/>
              <a:buChar char="•"/>
              <a:def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2382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ED9FF"/>
              </a:buClr>
              <a:buFont typeface="Arial"/>
              <a:buChar char="•"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95528" indent="-13830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ED9FF"/>
              </a:buClr>
              <a:buFont typeface="Arial"/>
              <a:buChar char="•"/>
              <a:def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16152" indent="-133477" algn="l" rtl="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5ED9FF"/>
              </a:buClr>
              <a:buFont typeface="Arial"/>
              <a:buChar char="•"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6225" indent="-146050" algn="l" rtl="0">
              <a:lnSpc>
                <a:spcPct val="135714"/>
              </a:lnSpc>
              <a:spcBef>
                <a:spcPts val="0"/>
              </a:spcBef>
              <a:spcAft>
                <a:spcPts val="600"/>
              </a:spcAft>
              <a:buClr>
                <a:srgbClr val="5ED9FF"/>
              </a:buClr>
              <a:buFont typeface="Arial"/>
              <a:buChar char="•"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73238" indent="-144463" algn="l" rtl="0">
              <a:lnSpc>
                <a:spcPct val="121428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Char char="•"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62163" indent="-141288" algn="l" rtl="0">
              <a:lnSpc>
                <a:spcPct val="121428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Char char="•"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6000" indent="-136525" algn="l" rtl="0">
              <a:lnSpc>
                <a:spcPct val="121428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Char char="•"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52688" indent="-125413" algn="l" rtl="0">
              <a:lnSpc>
                <a:spcPct val="121428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Char char="•"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6805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Title" preserve="1">
  <p:cSld name="1_Demo 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5486399" cy="6858000"/>
          </a:xfrm>
          <a:prstGeom prst="rect">
            <a:avLst/>
          </a:prstGeom>
          <a:gradFill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  <a:gs pos="100000">
                <a:srgbClr val="053264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3060741"/>
            <a:ext cx="4114800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F2FE"/>
              </a:buClr>
              <a:buFont typeface="Arial"/>
              <a:buNone/>
              <a:defRPr sz="2200" b="0">
                <a:solidFill>
                  <a:srgbClr val="C9F2FE"/>
                </a:solidFill>
              </a:defRPr>
            </a:lvl1pPr>
            <a:lvl2pPr marL="457200" indent="0" rtl="0">
              <a:buClr>
                <a:schemeClr val="lt1"/>
              </a:buClr>
              <a:buFont typeface="Arial"/>
              <a:buNone/>
              <a:defRPr sz="1800">
                <a:solidFill>
                  <a:schemeClr val="lt1"/>
                </a:solidFill>
              </a:defRPr>
            </a:lvl2pPr>
            <a:lvl3pPr marL="914400" indent="0" rtl="0">
              <a:buClr>
                <a:schemeClr val="lt1"/>
              </a:buClr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371600" indent="0"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4pPr>
            <a:lvl5pPr marL="1828800" indent="0"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5pPr>
            <a:lvl6pPr marL="2286000" indent="0"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6pPr>
            <a:lvl7pPr marL="2743200" indent="0"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7pPr>
            <a:lvl8pPr marL="3200400" indent="0"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8pPr>
            <a:lvl9pPr marL="3657600" indent="0"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85800" y="1750883"/>
            <a:ext cx="4114800" cy="1169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800" b="1" i="0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buClr>
                <a:schemeClr val="lt1"/>
              </a:buClr>
              <a:buFont typeface="Arial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-36051" y="457200"/>
            <a:ext cx="1618488" cy="455882"/>
          </a:xfrm>
          <a:prstGeom prst="rect">
            <a:avLst/>
          </a:prstGeom>
          <a:solidFill>
            <a:schemeClr val="dk2"/>
          </a:solidFill>
          <a:ln w="12700" cap="flat">
            <a:solidFill>
              <a:srgbClr val="B9E0F7">
                <a:alpha val="4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F2FE"/>
              </a:buClr>
              <a:buFont typeface="Arial"/>
              <a:buNone/>
              <a:defRPr sz="2000" b="0">
                <a:solidFill>
                  <a:srgbClr val="C9F2FE"/>
                </a:solidFill>
              </a:defRPr>
            </a:lvl1pPr>
            <a:lvl2pPr marL="0" indent="3657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EA"/>
              </a:buClr>
              <a:buFont typeface="Arial"/>
              <a:buNone/>
              <a:defRPr sz="2000" b="0">
                <a:solidFill>
                  <a:srgbClr val="FFFFEA"/>
                </a:solidFill>
              </a:defRPr>
            </a:lvl2pPr>
            <a:lvl3pPr marL="3175" indent="-31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EA"/>
              </a:buClr>
              <a:buFont typeface="Arial"/>
              <a:buNone/>
              <a:defRPr sz="2000" b="0">
                <a:solidFill>
                  <a:srgbClr val="FFFFEA"/>
                </a:solidFill>
              </a:defRPr>
            </a:lvl3pPr>
            <a:lvl4pPr marL="0" indent="3657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EA"/>
              </a:buClr>
              <a:buFont typeface="Arial"/>
              <a:buNone/>
              <a:defRPr sz="2000" b="0">
                <a:solidFill>
                  <a:srgbClr val="FFFFEA"/>
                </a:solidFill>
              </a:defRPr>
            </a:lvl4pPr>
            <a:lvl5pPr marL="0" indent="3657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EA"/>
              </a:buClr>
              <a:buFont typeface="Arial"/>
              <a:buNone/>
              <a:defRPr sz="2000" b="0">
                <a:solidFill>
                  <a:srgbClr val="FFFFEA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Shape 65"/>
          <p:cNvSpPr/>
          <p:nvPr/>
        </p:nvSpPr>
        <p:spPr>
          <a:xfrm>
            <a:off x="0" y="5567248"/>
            <a:ext cx="5486398" cy="1290750"/>
          </a:xfrm>
          <a:custGeom>
            <a:avLst/>
            <a:gdLst/>
            <a:ahLst/>
            <a:cxnLst/>
            <a:rect l="0" t="0" r="0" b="0"/>
            <a:pathLst>
              <a:path w="5486399" h="1290751" extrusionOk="0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rgbClr val="41B8FE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4204198"/>
            <a:ext cx="5486398" cy="2653801"/>
          </a:xfrm>
          <a:custGeom>
            <a:avLst/>
            <a:gdLst/>
            <a:ahLst/>
            <a:cxnLst/>
            <a:rect l="0" t="0" r="0" b="0"/>
            <a:pathLst>
              <a:path w="5486399" h="2653802" extrusionOk="0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8741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preserve="1">
  <p:cSld name="1_Section 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5486399" cy="6858000"/>
          </a:xfrm>
          <a:prstGeom prst="rect">
            <a:avLst/>
          </a:prstGeom>
          <a:gradFill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  <a:gs pos="100000">
                <a:srgbClr val="053264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3060741"/>
            <a:ext cx="4114800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F2FE"/>
              </a:buClr>
              <a:buFont typeface="Arial"/>
              <a:buNone/>
              <a:defRPr sz="2200" b="0">
                <a:solidFill>
                  <a:srgbClr val="C9F2FE"/>
                </a:solidFill>
              </a:defRPr>
            </a:lvl1pPr>
            <a:lvl2pPr marL="457200" indent="0" rtl="0">
              <a:buClr>
                <a:schemeClr val="lt1"/>
              </a:buClr>
              <a:buFont typeface="Arial"/>
              <a:buNone/>
              <a:defRPr sz="1800">
                <a:solidFill>
                  <a:schemeClr val="lt1"/>
                </a:solidFill>
              </a:defRPr>
            </a:lvl2pPr>
            <a:lvl3pPr marL="914400" indent="0" rtl="0">
              <a:buClr>
                <a:schemeClr val="lt1"/>
              </a:buClr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371600" indent="0"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4pPr>
            <a:lvl5pPr marL="1828800" indent="0"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5pPr>
            <a:lvl6pPr marL="2286000" indent="0"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6pPr>
            <a:lvl7pPr marL="2743200" indent="0"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7pPr>
            <a:lvl8pPr marL="3200400" indent="0"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8pPr>
            <a:lvl9pPr marL="3657600" indent="0"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85800" y="1750883"/>
            <a:ext cx="4114800" cy="1169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3800" b="1" i="0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buClr>
                <a:schemeClr val="lt1"/>
              </a:buClr>
              <a:buFont typeface="Arial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5567248"/>
            <a:ext cx="5486398" cy="1290750"/>
          </a:xfrm>
          <a:custGeom>
            <a:avLst/>
            <a:gdLst/>
            <a:ahLst/>
            <a:cxnLst/>
            <a:rect l="0" t="0" r="0" b="0"/>
            <a:pathLst>
              <a:path w="5486399" h="1290751" extrusionOk="0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rgbClr val="41B8FE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8" name="Shape 58"/>
          <p:cNvSpPr/>
          <p:nvPr/>
        </p:nvSpPr>
        <p:spPr>
          <a:xfrm>
            <a:off x="0" y="4204198"/>
            <a:ext cx="5486398" cy="2653801"/>
          </a:xfrm>
          <a:custGeom>
            <a:avLst/>
            <a:gdLst/>
            <a:ahLst/>
            <a:cxnLst/>
            <a:rect l="0" t="0" r="0" b="0"/>
            <a:pathLst>
              <a:path w="5486399" h="2653802" extrusionOk="0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8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110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ltGray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0489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4.xml"/><Relationship Id="rId19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75.xml"/><Relationship Id="rId22" Type="http://schemas.openxmlformats.org/officeDocument/2006/relationships/theme" Target="../theme/theme4.xml"/><Relationship Id="rId1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461665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7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27" r:id="rId1"/>
    <p:sldLayoutId id="2147486428" r:id="rId2"/>
    <p:sldLayoutId id="2147486429" r:id="rId3"/>
    <p:sldLayoutId id="2147486430" r:id="rId4"/>
    <p:sldLayoutId id="2147486431" r:id="rId5"/>
    <p:sldLayoutId id="2147486432" r:id="rId6"/>
    <p:sldLayoutId id="2147486433" r:id="rId7"/>
    <p:sldLayoutId id="2147486436" r:id="rId8"/>
    <p:sldLayoutId id="2147486485" r:id="rId9"/>
    <p:sldLayoutId id="2147486486" r:id="rId10"/>
    <p:sldLayoutId id="2147486439" r:id="rId11"/>
    <p:sldLayoutId id="2147486440" r:id="rId12"/>
    <p:sldLayoutId id="2147486434" r:id="rId13"/>
    <p:sldLayoutId id="2147486435" r:id="rId14"/>
    <p:sldLayoutId id="2147486441" r:id="rId15"/>
    <p:sldLayoutId id="2147486442" r:id="rId16"/>
    <p:sldLayoutId id="2147486443" r:id="rId17"/>
    <p:sldLayoutId id="2147486444" r:id="rId1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600" b="0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2400" b="0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2400" b="0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3504"/>
            <a:ext cx="7772400" cy="461665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010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6467" r:id="rId1"/>
    <p:sldLayoutId id="2147486468" r:id="rId2"/>
    <p:sldLayoutId id="2147486469" r:id="rId3"/>
    <p:sldLayoutId id="2147486470" r:id="rId4"/>
    <p:sldLayoutId id="2147486471" r:id="rId5"/>
    <p:sldLayoutId id="2147486472" r:id="rId6"/>
    <p:sldLayoutId id="2147486473" r:id="rId7"/>
    <p:sldLayoutId id="2147486474" r:id="rId8"/>
    <p:sldLayoutId id="2147486487" r:id="rId9"/>
    <p:sldLayoutId id="2147486488" r:id="rId10"/>
    <p:sldLayoutId id="2147486477" r:id="rId11"/>
    <p:sldLayoutId id="2147486478" r:id="rId12"/>
    <p:sldLayoutId id="2147486479" r:id="rId13"/>
    <p:sldLayoutId id="2147486480" r:id="rId14"/>
    <p:sldLayoutId id="2147486481" r:id="rId15"/>
    <p:sldLayoutId id="2147486482" r:id="rId16"/>
    <p:sldLayoutId id="2147486483" r:id="rId17"/>
    <p:sldLayoutId id="2147486484" r:id="rId1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600" b="0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2400" b="0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2400" b="0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461665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7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90" r:id="rId1"/>
    <p:sldLayoutId id="2147486491" r:id="rId2"/>
    <p:sldLayoutId id="2147486492" r:id="rId3"/>
    <p:sldLayoutId id="2147486493" r:id="rId4"/>
    <p:sldLayoutId id="2147486494" r:id="rId5"/>
    <p:sldLayoutId id="2147486495" r:id="rId6"/>
    <p:sldLayoutId id="2147486496" r:id="rId7"/>
    <p:sldLayoutId id="2147486497" r:id="rId8"/>
    <p:sldLayoutId id="2147486498" r:id="rId9"/>
    <p:sldLayoutId id="2147486499" r:id="rId10"/>
    <p:sldLayoutId id="2147486500" r:id="rId11"/>
    <p:sldLayoutId id="2147486501" r:id="rId12"/>
    <p:sldLayoutId id="2147486502" r:id="rId13"/>
    <p:sldLayoutId id="2147486503" r:id="rId14"/>
    <p:sldLayoutId id="2147486504" r:id="rId15"/>
    <p:sldLayoutId id="2147486505" r:id="rId16"/>
    <p:sldLayoutId id="2147486506" r:id="rId17"/>
    <p:sldLayoutId id="2147486507" r:id="rId1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600" b="0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2400" b="0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2400" b="0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3504"/>
            <a:ext cx="7772400" cy="461665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Android - Developing Applications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7456" y="6534850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Esri</a:t>
            </a:r>
            <a:r>
              <a:rPr lang="en-US" baseline="0" dirty="0" smtClean="0"/>
              <a:t> UC2013 . Technical Workshop 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10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6509" r:id="rId1"/>
    <p:sldLayoutId id="2147486510" r:id="rId2"/>
    <p:sldLayoutId id="2147486511" r:id="rId3"/>
    <p:sldLayoutId id="2147486512" r:id="rId4"/>
    <p:sldLayoutId id="2147486513" r:id="rId5"/>
    <p:sldLayoutId id="2147486514" r:id="rId6"/>
    <p:sldLayoutId id="2147486515" r:id="rId7"/>
    <p:sldLayoutId id="2147486516" r:id="rId8"/>
    <p:sldLayoutId id="2147486517" r:id="rId9"/>
    <p:sldLayoutId id="2147486518" r:id="rId10"/>
    <p:sldLayoutId id="2147486519" r:id="rId11"/>
    <p:sldLayoutId id="2147486520" r:id="rId12"/>
    <p:sldLayoutId id="2147486521" r:id="rId13"/>
    <p:sldLayoutId id="2147486522" r:id="rId14"/>
    <p:sldLayoutId id="2147486523" r:id="rId15"/>
    <p:sldLayoutId id="2147486524" r:id="rId16"/>
    <p:sldLayoutId id="2147486525" r:id="rId17"/>
    <p:sldLayoutId id="2147486526" r:id="rId18"/>
    <p:sldLayoutId id="2147486527" r:id="rId19"/>
    <p:sldLayoutId id="2147486528" r:id="rId20"/>
    <p:sldLayoutId id="2147486529" r:id="rId21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600" b="0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2400" b="0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2400" b="0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stalling/installing-adt.html" TargetMode="External"/><Relationship Id="rId4" Type="http://schemas.openxmlformats.org/officeDocument/2006/relationships/hyperlink" Target="http://developers.arcgis.com/en/android/install.html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0.xml"/><Relationship Id="rId2" Type="http://schemas.openxmlformats.org/officeDocument/2006/relationships/hyperlink" Target="http://www.eclipse.org/downloa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390" y="1970993"/>
            <a:ext cx="6934775" cy="914400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Building Apps with ArcGIS SDK for Android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5970" y="4379618"/>
            <a:ext cx="6400800" cy="914400"/>
          </a:xfrm>
        </p:spPr>
        <p:txBody>
          <a:bodyPr/>
          <a:lstStyle/>
          <a:p>
            <a:r>
              <a:rPr lang="en-US" dirty="0" smtClean="0"/>
              <a:t>							Rama S Chintapalli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842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3504"/>
            <a:ext cx="7772400" cy="369332"/>
          </a:xfrm>
        </p:spPr>
        <p:txBody>
          <a:bodyPr/>
          <a:lstStyle/>
          <a:p>
            <a:r>
              <a:rPr lang="en-US" sz="2400" dirty="0" smtClean="0">
                <a:latin typeface="Calibri"/>
                <a:cs typeface="Calibri"/>
              </a:rPr>
              <a:t>ArcGIS Platform ….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8" name="Content Placeholder 7" descr="vision-platform-infrastructure.p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20" r="-164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604514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369332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Getting Started ….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14402" y="1451610"/>
            <a:ext cx="7315200" cy="4069080"/>
          </a:xfrm>
        </p:spPr>
        <p:txBody>
          <a:bodyPr/>
          <a:lstStyle/>
          <a:p>
            <a:pPr lvl="4">
              <a:buNone/>
            </a:pPr>
            <a:r>
              <a:rPr lang="en-US" dirty="0" smtClean="0">
                <a:latin typeface="+mj-lt"/>
                <a:cs typeface="Calibri" pitchFamily="34" charset="0"/>
              </a:rPr>
              <a:t>Download and Install eclipse, </a:t>
            </a:r>
            <a:r>
              <a:rPr lang="en-US" dirty="0" smtClean="0"/>
              <a:t>Eclipse 3.6.2 (Helios) and higher</a:t>
            </a:r>
            <a:endParaRPr lang="en-US" dirty="0" smtClean="0">
              <a:latin typeface="+mj-lt"/>
              <a:cs typeface="Calibri" pitchFamily="34" charset="0"/>
            </a:endParaRPr>
          </a:p>
          <a:p>
            <a:pPr lvl="4">
              <a:buNone/>
            </a:pPr>
            <a:r>
              <a:rPr lang="en-US" sz="1200" dirty="0" smtClean="0">
                <a:latin typeface="+mj-lt"/>
                <a:cs typeface="Calibri" pitchFamily="34" charset="0"/>
              </a:rPr>
              <a:t>(</a:t>
            </a:r>
            <a:r>
              <a:rPr lang="en-US" sz="1200" dirty="0" smtClean="0">
                <a:latin typeface="+mj-lt"/>
                <a:cs typeface="Calibri" pitchFamily="34" charset="0"/>
                <a:hlinkClick r:id="rId2"/>
              </a:rPr>
              <a:t>http://www.eclipse.org/downloads/</a:t>
            </a:r>
            <a:r>
              <a:rPr lang="en-US" sz="1200" dirty="0" smtClean="0">
                <a:latin typeface="+mj-lt"/>
                <a:cs typeface="Calibri" pitchFamily="34" charset="0"/>
              </a:rPr>
              <a:t>)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8">
              <a:buFont typeface="Wingdings" pitchFamily="2" charset="2"/>
              <a:buChar char="ü"/>
            </a:pPr>
            <a:r>
              <a:rPr lang="en-US" dirty="0" smtClean="0"/>
              <a:t>  Install the latest version ADT plug-in for Eclipse</a:t>
            </a:r>
          </a:p>
          <a:p>
            <a:pPr lvl="4"/>
            <a:r>
              <a:rPr lang="en-US" sz="1200" dirty="0" smtClean="0"/>
              <a:t>                        (</a:t>
            </a:r>
            <a:r>
              <a:rPr lang="en-US" sz="1200" dirty="0" smtClean="0">
                <a:hlinkClick r:id="rId3"/>
              </a:rPr>
              <a:t>http://developer.android.com/sdk/installing/installing-adt.html</a:t>
            </a:r>
            <a:r>
              <a:rPr lang="en-US" sz="1200" dirty="0" smtClean="0"/>
              <a:t>)</a:t>
            </a:r>
          </a:p>
          <a:p>
            <a:pPr lvl="8">
              <a:buFont typeface="Wingdings" pitchFamily="2" charset="2"/>
              <a:buChar char="ü"/>
            </a:pPr>
            <a:r>
              <a:rPr lang="en-US" sz="1200" dirty="0" smtClean="0"/>
              <a:t>  </a:t>
            </a:r>
            <a:r>
              <a:rPr lang="en-US" dirty="0" smtClean="0"/>
              <a:t>Download the Android SDK (Version 2.3.3 or higher)</a:t>
            </a:r>
          </a:p>
          <a:p>
            <a:pPr lvl="8">
              <a:buNone/>
            </a:pPr>
            <a:endParaRPr lang="en-US" dirty="0" smtClean="0"/>
          </a:p>
          <a:p>
            <a:pPr lvl="8">
              <a:buNone/>
            </a:pPr>
            <a:r>
              <a:rPr lang="en-US" dirty="0" smtClean="0"/>
              <a:t>	</a:t>
            </a:r>
            <a:r>
              <a:rPr lang="en-US" sz="1200" dirty="0" smtClean="0"/>
              <a:t>	</a:t>
            </a:r>
          </a:p>
          <a:p>
            <a:pPr lvl="4"/>
            <a:endParaRPr lang="en-US" sz="1200" dirty="0" smtClean="0"/>
          </a:p>
          <a:p>
            <a:pPr lvl="4">
              <a:buNone/>
            </a:pPr>
            <a:r>
              <a:rPr lang="en-US" sz="1200" dirty="0" smtClean="0"/>
              <a:t>					  </a:t>
            </a:r>
            <a:r>
              <a:rPr lang="en-US" dirty="0" smtClean="0"/>
              <a:t>Install ArcGIS Runtime SDK for Android 				  with Samples</a:t>
            </a:r>
          </a:p>
          <a:p>
            <a:pPr lvl="4">
              <a:buNone/>
            </a:pPr>
            <a:r>
              <a:rPr lang="en-US" sz="1200" dirty="0"/>
              <a:t>	</a:t>
            </a:r>
            <a:r>
              <a:rPr lang="en-US" sz="1200" dirty="0" smtClean="0"/>
              <a:t>				 (</a:t>
            </a:r>
            <a:r>
              <a:rPr lang="en-US" sz="1200" dirty="0" smtClean="0">
                <a:hlinkClick r:id="rId4"/>
              </a:rPr>
              <a:t>http://developers.arcgis.com/en/android/install.html</a:t>
            </a:r>
            <a:r>
              <a:rPr lang="en-US" sz="1200" dirty="0" smtClean="0"/>
              <a:t>)</a:t>
            </a:r>
          </a:p>
          <a:p>
            <a:pPr lvl="8" algn="r">
              <a:buNone/>
            </a:pPr>
            <a:r>
              <a:rPr lang="en-US" sz="1200" dirty="0" smtClean="0"/>
              <a:t>	</a:t>
            </a:r>
          </a:p>
          <a:p>
            <a:pPr lvl="8">
              <a:buNone/>
            </a:pPr>
            <a:endParaRPr lang="en-US" sz="1200" dirty="0" smtClean="0"/>
          </a:p>
          <a:p>
            <a:pPr lvl="8">
              <a:buNone/>
            </a:pPr>
            <a:endParaRPr lang="en-US" sz="1200" dirty="0" smtClean="0"/>
          </a:p>
          <a:p>
            <a:pPr lvl="8">
              <a:buNone/>
            </a:pPr>
            <a:r>
              <a:rPr lang="en-US" sz="1200" dirty="0" smtClean="0"/>
              <a:t>…  Your Hello World Map Sample should be ready in ~30 minutes	                                       </a:t>
            </a:r>
            <a:endParaRPr lang="en-US" sz="1200" dirty="0"/>
          </a:p>
        </p:txBody>
      </p:sp>
      <p:pic>
        <p:nvPicPr>
          <p:cNvPr id="1027" name="Picture 3" descr="C:\Users\rama6471\Desktop\DevSummit2013\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77292" y="1257300"/>
            <a:ext cx="846027" cy="846027"/>
          </a:xfrm>
          <a:prstGeom prst="rect">
            <a:avLst/>
          </a:prstGeom>
          <a:noFill/>
        </p:spPr>
      </p:pic>
      <p:pic>
        <p:nvPicPr>
          <p:cNvPr id="1028" name="Picture 4" descr="C:\Users\rama6471\Desktop\DevSummit2013\androi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23319" y="2777489"/>
            <a:ext cx="950136" cy="777241"/>
          </a:xfrm>
          <a:prstGeom prst="rect">
            <a:avLst/>
          </a:prstGeom>
          <a:noFill/>
        </p:spPr>
      </p:pic>
      <p:pic>
        <p:nvPicPr>
          <p:cNvPr id="1031" name="Picture 7" descr="C:\Users\rama6471\Desktop\Android\esri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68016" y="4400867"/>
            <a:ext cx="775970" cy="745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37813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369332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  Building Blocks of the Application ….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cloud_jack-fav_01-noborders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47" y="2819796"/>
            <a:ext cx="1911678" cy="1303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1090" y="3171188"/>
            <a:ext cx="914400" cy="510202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endParaRPr lang="en-US" sz="2000" b="1" dirty="0" smtClean="0">
              <a:solidFill>
                <a:srgbClr val="0070C0"/>
              </a:solidFill>
              <a:ea typeface="+mn-ea"/>
              <a:cs typeface="+mn-cs"/>
            </a:endParaRPr>
          </a:p>
          <a:p>
            <a:pPr algn="ctr" eaLnBrk="0" hangingPunct="0">
              <a:lnSpc>
                <a:spcPts val="1800"/>
              </a:lnSpc>
            </a:pPr>
            <a:r>
              <a:rPr lang="en-US" sz="1400" b="1" dirty="0" smtClean="0">
                <a:solidFill>
                  <a:srgbClr val="04274A"/>
                </a:solidFill>
              </a:rPr>
              <a:t>Mapping </a:t>
            </a:r>
            <a:r>
              <a:rPr lang="en-US" sz="1400" b="1" dirty="0" smtClean="0">
                <a:solidFill>
                  <a:srgbClr val="04274A"/>
                </a:solidFill>
                <a:ea typeface="+mn-ea"/>
                <a:cs typeface="+mn-cs"/>
              </a:rPr>
              <a:t>Application</a:t>
            </a:r>
          </a:p>
        </p:txBody>
      </p:sp>
      <p:grpSp>
        <p:nvGrpSpPr>
          <p:cNvPr id="10" name="Group 9"/>
          <p:cNvGrpSpPr/>
          <p:nvPr/>
        </p:nvGrpSpPr>
        <p:grpSpPr>
          <a:xfrm rot="13524815">
            <a:off x="5094894" y="3587607"/>
            <a:ext cx="980658" cy="486174"/>
            <a:chOff x="5063490" y="2731770"/>
            <a:chExt cx="1245870" cy="662940"/>
          </a:xfrm>
        </p:grpSpPr>
        <p:sp>
          <p:nvSpPr>
            <p:cNvPr id="6" name="Oval 5"/>
            <p:cNvSpPr/>
            <p:nvPr/>
          </p:nvSpPr>
          <p:spPr bwMode="auto">
            <a:xfrm>
              <a:off x="5063490" y="3257550"/>
              <a:ext cx="198120" cy="137160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261610" y="3069635"/>
              <a:ext cx="373380" cy="187915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634990" y="2731770"/>
              <a:ext cx="674370" cy="337865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8958833">
            <a:off x="4450362" y="2004032"/>
            <a:ext cx="1433426" cy="443012"/>
            <a:chOff x="5063490" y="2731770"/>
            <a:chExt cx="1245870" cy="662940"/>
          </a:xfrm>
        </p:grpSpPr>
        <p:sp>
          <p:nvSpPr>
            <p:cNvPr id="12" name="Oval 11"/>
            <p:cNvSpPr/>
            <p:nvPr/>
          </p:nvSpPr>
          <p:spPr bwMode="auto">
            <a:xfrm>
              <a:off x="5063490" y="3257550"/>
              <a:ext cx="198120" cy="137160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261610" y="3069635"/>
              <a:ext cx="373380" cy="187915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634990" y="2731770"/>
              <a:ext cx="674370" cy="337865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05636" y="3628507"/>
            <a:ext cx="1211367" cy="525780"/>
            <a:chOff x="5063490" y="2731770"/>
            <a:chExt cx="1245870" cy="662940"/>
          </a:xfrm>
        </p:grpSpPr>
        <p:sp>
          <p:nvSpPr>
            <p:cNvPr id="16" name="Oval 15"/>
            <p:cNvSpPr/>
            <p:nvPr/>
          </p:nvSpPr>
          <p:spPr bwMode="auto">
            <a:xfrm>
              <a:off x="5063490" y="3257550"/>
              <a:ext cx="198120" cy="137160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261610" y="3069635"/>
              <a:ext cx="373380" cy="187915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634990" y="2731770"/>
              <a:ext cx="674370" cy="337865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3050094">
            <a:off x="2648529" y="2117256"/>
            <a:ext cx="1191954" cy="519012"/>
            <a:chOff x="5063490" y="2731770"/>
            <a:chExt cx="1245870" cy="662940"/>
          </a:xfrm>
        </p:grpSpPr>
        <p:sp>
          <p:nvSpPr>
            <p:cNvPr id="20" name="Oval 19"/>
            <p:cNvSpPr/>
            <p:nvPr/>
          </p:nvSpPr>
          <p:spPr bwMode="auto">
            <a:xfrm>
              <a:off x="5063490" y="3257550"/>
              <a:ext cx="198120" cy="137160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61610" y="3069635"/>
              <a:ext cx="373380" cy="187915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634990" y="2731770"/>
              <a:ext cx="674370" cy="337865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85800" y="1315466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0459" y="1516280"/>
            <a:ext cx="2159482" cy="1633637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u="sng" dirty="0" smtClean="0"/>
              <a:t>Map Controls: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400" b="1" dirty="0" smtClean="0"/>
              <a:t> </a:t>
            </a:r>
            <a:r>
              <a:rPr lang="en-US" sz="1200" b="1" dirty="0" smtClean="0"/>
              <a:t>MapView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200" b="1" dirty="0" smtClean="0"/>
              <a:t> Layers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200" b="1" dirty="0" smtClean="0"/>
              <a:t>    </a:t>
            </a:r>
            <a:r>
              <a:rPr lang="en-US" sz="1000" b="1" dirty="0" smtClean="0"/>
              <a:t>~  Tiled, Dynamic, Graphic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 smtClean="0"/>
              <a:t>     ~  OGC, OSM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 smtClean="0"/>
              <a:t>-  </a:t>
            </a:r>
            <a:r>
              <a:rPr lang="en-US" sz="1200" b="1" dirty="0" smtClean="0"/>
              <a:t>Symbols, Renderers, Pop ups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02552" y="1315466"/>
            <a:ext cx="2159482" cy="183445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u="sng" dirty="0" smtClean="0"/>
              <a:t>Tasks:</a:t>
            </a:r>
            <a:r>
              <a:rPr lang="en-US" sz="1400" b="1" dirty="0" smtClean="0"/>
              <a:t> </a:t>
            </a:r>
            <a:r>
              <a:rPr lang="en-US" sz="1200" b="1" dirty="0" smtClean="0"/>
              <a:t>(Asynchronous)</a:t>
            </a:r>
            <a:endParaRPr lang="en-US" sz="1200" b="1" u="sng" dirty="0" smtClean="0"/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200" b="1" dirty="0" smtClean="0"/>
              <a:t>  Geocode / ReverseGeocode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200" b="1" dirty="0" smtClean="0"/>
              <a:t>  Query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200" b="1" dirty="0" smtClean="0"/>
              <a:t>  Identify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200" b="1" dirty="0" smtClean="0"/>
              <a:t>-  Find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400" b="1" dirty="0" smtClean="0"/>
              <a:t>  </a:t>
            </a:r>
            <a:r>
              <a:rPr lang="en-US" sz="1200" b="1" dirty="0" smtClean="0"/>
              <a:t>Geoprocessing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200" b="1" dirty="0" smtClean="0"/>
              <a:t>  Routing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200" b="1" dirty="0" smtClean="0"/>
              <a:t>  Editing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endParaRPr lang="en-US" sz="1200" b="1" dirty="0" smtClean="0"/>
          </a:p>
          <a:p>
            <a:pPr algn="l" eaLnBrk="0" hangingPunct="0">
              <a:lnSpc>
                <a:spcPts val="1800"/>
              </a:lnSpc>
            </a:pPr>
            <a:endParaRPr lang="en-US" sz="1200" b="1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428" y="4154287"/>
            <a:ext cx="2159482" cy="1633637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u="sng" dirty="0" smtClean="0"/>
              <a:t>ArcGIS.com: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400" b="1" dirty="0" smtClean="0"/>
              <a:t>  </a:t>
            </a:r>
            <a:r>
              <a:rPr lang="en-US" sz="1200" b="1" dirty="0" smtClean="0"/>
              <a:t>Web Maps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200" b="1" dirty="0" smtClean="0"/>
              <a:t>   Portal Access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200" b="1" dirty="0" smtClean="0">
                <a:solidFill>
                  <a:srgbClr val="FF0000"/>
                </a:solidFill>
              </a:rPr>
              <a:t>  OAuth View (Security)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200" b="1" dirty="0" smtClean="0"/>
              <a:t>    </a:t>
            </a: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8718" y="4089889"/>
            <a:ext cx="2159482" cy="1633637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u="sng" dirty="0" smtClean="0"/>
              <a:t>Offline Data: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400" b="1" dirty="0" smtClean="0"/>
              <a:t>  </a:t>
            </a:r>
            <a:r>
              <a:rPr lang="en-US" sz="1200" b="1" dirty="0" smtClean="0"/>
              <a:t>Local Tiled Layer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200" b="1" dirty="0" smtClean="0">
                <a:solidFill>
                  <a:srgbClr val="FF0000"/>
                </a:solidFill>
              </a:rPr>
              <a:t>   </a:t>
            </a:r>
            <a:r>
              <a:rPr lang="en-US" sz="1200" b="1" dirty="0" err="1" smtClean="0">
                <a:solidFill>
                  <a:srgbClr val="FF0000"/>
                </a:solidFill>
              </a:rPr>
              <a:t>FeatureLayer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rgbClr val="FF0000"/>
                </a:solidFill>
              </a:rPr>
              <a:t> 	</a:t>
            </a:r>
            <a:r>
              <a:rPr lang="en-US" sz="1200" b="1" dirty="0" smtClean="0">
                <a:solidFill>
                  <a:srgbClr val="FF0000"/>
                </a:solidFill>
              </a:rPr>
              <a:t>~ Editing</a:t>
            </a:r>
          </a:p>
          <a:p>
            <a:pPr marL="171450" indent="-171450" algn="l" eaLnBrk="0" hangingPunct="0">
              <a:lnSpc>
                <a:spcPts val="1800"/>
              </a:lnSpc>
              <a:buFontTx/>
              <a:buChar char="-"/>
            </a:pPr>
            <a:r>
              <a:rPr lang="en-US" sz="1200" b="1" dirty="0" err="1" smtClean="0">
                <a:solidFill>
                  <a:srgbClr val="FF0000"/>
                </a:solidFill>
              </a:rPr>
              <a:t>Geodatabase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l" eaLnBrk="0" hangingPunct="0">
              <a:lnSpc>
                <a:spcPts val="1800"/>
              </a:lnSpc>
            </a:pPr>
            <a:r>
              <a:rPr lang="en-US" sz="1200" b="1" dirty="0" smtClean="0">
                <a:solidFill>
                  <a:srgbClr val="FF0000"/>
                </a:solidFill>
              </a:rPr>
              <a:t>	~ Download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200" b="1" dirty="0" smtClean="0">
                <a:solidFill>
                  <a:srgbClr val="FF0000"/>
                </a:solidFill>
              </a:rPr>
              <a:t>	~ Synchronize</a:t>
            </a:r>
          </a:p>
          <a:p>
            <a:pPr marL="171450" indent="-171450" algn="l" eaLnBrk="0" hangingPunct="0">
              <a:lnSpc>
                <a:spcPts val="1800"/>
              </a:lnSpc>
              <a:buFontTx/>
              <a:buChar char="-"/>
            </a:pPr>
            <a:r>
              <a:rPr lang="en-US" sz="1200" b="1" dirty="0" smtClean="0">
                <a:solidFill>
                  <a:srgbClr val="FF0000"/>
                </a:solidFill>
              </a:rPr>
              <a:t>Routing</a:t>
            </a:r>
          </a:p>
          <a:p>
            <a:pPr marL="171450" indent="-171450" algn="l" eaLnBrk="0" hangingPunct="0">
              <a:lnSpc>
                <a:spcPts val="1800"/>
              </a:lnSpc>
              <a:buFontTx/>
              <a:buChar char="-"/>
            </a:pPr>
            <a:r>
              <a:rPr lang="en-US" sz="1200" b="1" dirty="0" smtClean="0">
                <a:solidFill>
                  <a:srgbClr val="FF0000"/>
                </a:solidFill>
              </a:rPr>
              <a:t>Local Query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endParaRPr lang="en-US" sz="1200" b="1" dirty="0" smtClean="0"/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endParaRPr lang="en-US" sz="1200" b="1" dirty="0" smtClean="0"/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endParaRPr lang="en-US" sz="1200" b="1" dirty="0" smtClean="0"/>
          </a:p>
          <a:p>
            <a:pPr algn="l" eaLnBrk="0" hangingPunct="0">
              <a:lnSpc>
                <a:spcPts val="1800"/>
              </a:lnSpc>
            </a:pPr>
            <a:r>
              <a:rPr lang="en-US" sz="1200" b="1" dirty="0" smtClean="0"/>
              <a:t>    </a:t>
            </a: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grpSp>
        <p:nvGrpSpPr>
          <p:cNvPr id="29" name="Group 28"/>
          <p:cNvGrpSpPr/>
          <p:nvPr/>
        </p:nvGrpSpPr>
        <p:grpSpPr>
          <a:xfrm rot="18985419">
            <a:off x="3437006" y="4425374"/>
            <a:ext cx="964599" cy="445459"/>
            <a:chOff x="5063490" y="2731770"/>
            <a:chExt cx="1245870" cy="662940"/>
          </a:xfrm>
        </p:grpSpPr>
        <p:sp>
          <p:nvSpPr>
            <p:cNvPr id="30" name="Oval 29"/>
            <p:cNvSpPr/>
            <p:nvPr/>
          </p:nvSpPr>
          <p:spPr bwMode="auto">
            <a:xfrm>
              <a:off x="5063490" y="3257550"/>
              <a:ext cx="198120" cy="137160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261610" y="3069635"/>
              <a:ext cx="373380" cy="187915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5634990" y="2731770"/>
              <a:ext cx="674370" cy="337865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838888" y="5288233"/>
            <a:ext cx="1604403" cy="136306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400" b="1" dirty="0" smtClean="0">
                <a:solidFill>
                  <a:srgbClr val="FF0000"/>
                </a:solidFill>
              </a:rPr>
              <a:t> Simplified API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Enhanced Graphics performance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Geotriggers API</a:t>
            </a:r>
          </a:p>
          <a:p>
            <a:pPr algn="l" eaLnBrk="0" hangingPunct="0">
              <a:lnSpc>
                <a:spcPts val="1800"/>
              </a:lnSpc>
              <a:buFontTx/>
              <a:buChar char="-"/>
            </a:pPr>
            <a:endParaRPr lang="en-US" sz="1200" b="1" dirty="0" smtClean="0"/>
          </a:p>
          <a:p>
            <a:pPr algn="l" eaLnBrk="0" hangingPunct="0">
              <a:lnSpc>
                <a:spcPts val="1800"/>
              </a:lnSpc>
            </a:pPr>
            <a:r>
              <a:rPr lang="en-US" sz="1200" b="1" dirty="0" smtClean="0"/>
              <a:t>    </a:t>
            </a: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u="sng" dirty="0" smtClean="0"/>
          </a:p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0325" y="760640"/>
            <a:ext cx="73152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On Windows								On Mac</a:t>
            </a:r>
          </a:p>
          <a:p>
            <a:pPr marL="0" indent="0">
              <a:buNone/>
            </a:pPr>
            <a:r>
              <a:rPr lang="en-US" sz="1200" dirty="0" smtClean="0"/>
              <a:t>        ~   Fiddler									~  Charles								</a:t>
            </a:r>
          </a:p>
          <a:p>
            <a:pPr marL="0" indent="0" algn="ctr">
              <a:buNone/>
            </a:pPr>
            <a:r>
              <a:rPr lang="en-US" sz="1200" dirty="0"/>
              <a:t> </a:t>
            </a:r>
            <a:r>
              <a:rPr lang="en-US" sz="1200" dirty="0" smtClean="0"/>
              <a:t>~   Proxy Port: 8888 </a:t>
            </a:r>
          </a:p>
          <a:p>
            <a:pPr marL="0" indent="0" algn="ctr">
              <a:buNone/>
            </a:pPr>
            <a:r>
              <a:rPr lang="en-US" sz="1200" dirty="0" smtClean="0"/>
              <a:t>~   Proxy Host: ipaddress of the connected machine</a:t>
            </a:r>
            <a:endParaRPr lang="en-US" sz="1200" dirty="0"/>
          </a:p>
        </p:txBody>
      </p:sp>
      <p:pic>
        <p:nvPicPr>
          <p:cNvPr id="2052" name="Picture 4" descr="C:\Users\rama6471\Desktop\DevSummit2013\fiddl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6890" y="2617470"/>
            <a:ext cx="5242560" cy="3542506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3125" y="150904"/>
            <a:ext cx="7772400" cy="46166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/>
              <a:t>Debugging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84" y="509716"/>
            <a:ext cx="7772400" cy="369332"/>
          </a:xfrm>
        </p:spPr>
        <p:txBody>
          <a:bodyPr/>
          <a:lstStyle/>
          <a:p>
            <a:pPr algn="ctr"/>
            <a:r>
              <a:rPr lang="en-US" sz="2400" dirty="0" smtClean="0"/>
              <a:t>Developer Workshops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39585" y="879048"/>
          <a:ext cx="7772400" cy="568929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47724"/>
                <a:gridCol w="3639790"/>
                <a:gridCol w="2084886"/>
              </a:tblGrid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Day</a:t>
                      </a:r>
                      <a:endParaRPr lang="en-US" sz="16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Session</a:t>
                      </a:r>
                      <a:endParaRPr lang="en-US" sz="16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Location</a:t>
                      </a:r>
                      <a:endParaRPr lang="en-US" sz="1600" b="0" dirty="0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Tuesday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10:15</a:t>
                      </a:r>
                      <a:r>
                        <a:rPr lang="en-US" sz="1400" baseline="0" dirty="0" smtClean="0"/>
                        <a:t> – 11:30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Windows Phone – Developing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Apps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 B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Tuesday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1:30 – 2:45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 SE– Developing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Apps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 A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Tuesday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1:30 – 2:45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iOS – Developing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Apps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17 B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Tuesday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3:15 – 4:30  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Android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Developing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Apps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 B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Wednesday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8:30</a:t>
                      </a:r>
                      <a:r>
                        <a:rPr lang="en-US" sz="1400" baseline="0" dirty="0" smtClean="0"/>
                        <a:t> – 9:45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Road Ahead –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Runtime</a:t>
                      </a:r>
                    </a:p>
                  </a:txBody>
                  <a:tcPr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07 A/B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Wednesday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3:15 – 4:30 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X – Developing Apps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 A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Wednesday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3:15 – 4:30 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Windows Store –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Developing Apps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 B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Thursday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10:15 – 11:30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Qt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–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Developing Apps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 A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Thursday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3:15</a:t>
                      </a:r>
                      <a:r>
                        <a:rPr lang="en-US" sz="1400" baseline="0" dirty="0" smtClean="0"/>
                        <a:t> – 4:30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Road Ahead –Runtime</a:t>
                      </a:r>
                    </a:p>
                  </a:txBody>
                  <a:tcPr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06 A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Thursday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3:15 – 4:30  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WPF – Developing Apps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17 B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85605" y="3363983"/>
            <a:ext cx="8217927" cy="634970"/>
          </a:xfrm>
          <a:prstGeom prst="rect">
            <a:avLst/>
          </a:prstGeom>
          <a:noFill/>
          <a:ln w="28575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13880" y="5419642"/>
            <a:ext cx="8217927" cy="747127"/>
          </a:xfrm>
          <a:prstGeom prst="rect">
            <a:avLst/>
          </a:prstGeom>
          <a:noFill/>
          <a:ln w="28575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944296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43" y="535266"/>
            <a:ext cx="7772400" cy="461665"/>
          </a:xfrm>
        </p:spPr>
        <p:txBody>
          <a:bodyPr/>
          <a:lstStyle/>
          <a:p>
            <a:pPr algn="ctr"/>
            <a:r>
              <a:rPr lang="en-US" dirty="0" smtClean="0"/>
              <a:t>Special Meetings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26743" y="1095005"/>
          <a:ext cx="7772400" cy="1544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47724"/>
                <a:gridCol w="3639790"/>
                <a:gridCol w="2084886"/>
              </a:tblGrid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Day</a:t>
                      </a:r>
                      <a:endParaRPr lang="en-US" sz="16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Session</a:t>
                      </a:r>
                      <a:endParaRPr lang="en-US" sz="16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Location</a:t>
                      </a:r>
                      <a:endParaRPr lang="en-US" sz="1600" b="0" dirty="0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Wednesday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12:00 – 1:00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Mobile SIG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04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Wednesday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5:30 – 7:00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ArcPad User Group Meeting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 B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30584" y="2900188"/>
            <a:ext cx="7772400" cy="461665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 algn="ctr"/>
            <a:r>
              <a:rPr lang="en-US" dirty="0" err="1"/>
              <a:t>E</a:t>
            </a:r>
            <a:r>
              <a:rPr lang="en-US" dirty="0" err="1" smtClean="0"/>
              <a:t>sri</a:t>
            </a:r>
            <a:r>
              <a:rPr lang="en-US" dirty="0" smtClean="0"/>
              <a:t> Product Showcase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6055" y="3528891"/>
          <a:ext cx="7772400" cy="254893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47724"/>
                <a:gridCol w="3639790"/>
                <a:gridCol w="2084886"/>
              </a:tblGrid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Day</a:t>
                      </a:r>
                      <a:endParaRPr lang="en-US" sz="16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Times</a:t>
                      </a:r>
                      <a:endParaRPr lang="en-US" sz="16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Location</a:t>
                      </a:r>
                      <a:endParaRPr lang="en-US" sz="1600" b="0" dirty="0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Tuesday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9:00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– 6:00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Halls B, C, D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Wednesday 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9:00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– 6:00</a:t>
                      </a:r>
                      <a:b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* Family Night from 4:00 – 6:00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Halls B, C, D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Thursday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9:00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– 1:30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Halls B, C, D</a:t>
                      </a:r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94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Demo Theatre Presentations all day long, every day…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 bwMode="auto">
          <a:xfrm>
            <a:off x="1903986" y="5660433"/>
            <a:ext cx="392646" cy="315064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5-Point Star 10"/>
          <p:cNvSpPr/>
          <p:nvPr/>
        </p:nvSpPr>
        <p:spPr bwMode="auto">
          <a:xfrm>
            <a:off x="6680493" y="5651756"/>
            <a:ext cx="392646" cy="315064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5605" y="3374522"/>
            <a:ext cx="8217927" cy="2303641"/>
          </a:xfrm>
          <a:prstGeom prst="rect">
            <a:avLst/>
          </a:prstGeom>
          <a:noFill/>
          <a:ln w="28575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4277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18" y="1087744"/>
            <a:ext cx="7772400" cy="461665"/>
          </a:xfrm>
        </p:spPr>
        <p:txBody>
          <a:bodyPr/>
          <a:lstStyle/>
          <a:p>
            <a:r>
              <a:rPr lang="en-US" dirty="0" smtClean="0"/>
              <a:t>                            </a:t>
            </a:r>
            <a:r>
              <a:rPr lang="en-US" sz="2400" dirty="0" smtClean="0"/>
              <a:t>Thank You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56513" y="1864376"/>
            <a:ext cx="5188469" cy="63497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Q  &amp;  A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ri_Visual_Template">
  <a:themeElements>
    <a:clrScheme name="Esri Branding Colors 2013_blue hyperlink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sri_Visual_Template_Dark">
  <a:themeElements>
    <a:clrScheme name="Esri Branding Colors 2013_gray hyperlink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BFBFBF"/>
      </a:hlink>
      <a:folHlink>
        <a:srgbClr val="A0A0A0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UC 2013 Theme">
  <a:themeElements>
    <a:clrScheme name="Esri Branding Colors 2013_blue hyperlink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Esri_Visual_Template_Dark">
  <a:themeElements>
    <a:clrScheme name="Esri Branding Colors 2013_gray hyperlink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BFBFBF"/>
      </a:hlink>
      <a:folHlink>
        <a:srgbClr val="A0A0A0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Esri_Visual_Template</Template>
  <TotalTime>0</TotalTime>
  <Words>353</Words>
  <Application>Microsoft Macintosh PowerPoint</Application>
  <PresentationFormat>On-screen Show (4:3)</PresentationFormat>
  <Paragraphs>160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Esri_Visual_Template</vt:lpstr>
      <vt:lpstr>Esri_Visual_Template_Dark</vt:lpstr>
      <vt:lpstr>UC 2013 Theme</vt:lpstr>
      <vt:lpstr>1_Esri_Visual_Template_Dark</vt:lpstr>
      <vt:lpstr>Building Apps with ArcGIS SDK for Android</vt:lpstr>
      <vt:lpstr>ArcGIS Platform ….</vt:lpstr>
      <vt:lpstr>   Getting Started ….</vt:lpstr>
      <vt:lpstr>  Building Blocks of the Application ….</vt:lpstr>
      <vt:lpstr> Debugging</vt:lpstr>
      <vt:lpstr>Developer Workshops</vt:lpstr>
      <vt:lpstr>Special Meetings</vt:lpstr>
      <vt:lpstr>                            Thank You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2013-03-21T22:09:39Z</dcterms:created>
  <dcterms:modified xsi:type="dcterms:W3CDTF">2013-07-15T18:23:30Z</dcterms:modified>
</cp:coreProperties>
</file>