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6426" r:id="rId4"/>
    <p:sldMasterId id="2147486466" r:id="rId5"/>
  </p:sldMasterIdLst>
  <p:notesMasterIdLst>
    <p:notesMasterId r:id="rId48"/>
  </p:notesMasterIdLst>
  <p:handoutMasterIdLst>
    <p:handoutMasterId r:id="rId49"/>
  </p:handoutMasterIdLst>
  <p:sldIdLst>
    <p:sldId id="270" r:id="rId6"/>
    <p:sldId id="278" r:id="rId7"/>
    <p:sldId id="279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32" r:id="rId44"/>
    <p:sldId id="356" r:id="rId45"/>
    <p:sldId id="357" r:id="rId46"/>
    <p:sldId id="359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6FCF"/>
    <a:srgbClr val="438EB7"/>
    <a:srgbClr val="176189"/>
    <a:srgbClr val="7F7F7F"/>
    <a:srgbClr val="595959"/>
    <a:srgbClr val="404040"/>
    <a:srgbClr val="91BED2"/>
    <a:srgbClr val="D9D9D9"/>
    <a:srgbClr val="042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31" autoAdjust="0"/>
    <p:restoredTop sz="83090" autoAdjust="0"/>
  </p:normalViewPr>
  <p:slideViewPr>
    <p:cSldViewPr snapToGrid="0" showGuides="1">
      <p:cViewPr varScale="1">
        <p:scale>
          <a:sx n="101" d="100"/>
          <a:sy n="101" d="100"/>
        </p:scale>
        <p:origin x="-1696" y="-104"/>
      </p:cViewPr>
      <p:guideLst>
        <p:guide orient="horz" pos="430"/>
        <p:guide orient="horz" pos="3888"/>
        <p:guide pos="432"/>
        <p:guide pos="5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FE377-A1A8-8A47-A338-E93EA27254D2}" type="datetimeFigureOut">
              <a:rPr lang="en-US" smtClean="0"/>
              <a:t>7/7/13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E2C09-05EA-C74F-8851-BB19E9E5DE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1109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5498D241-0AB7-BC44-80E8-F0A20AF46E9E}" type="datetimeFigureOut">
              <a:rPr lang="en-US" smtClean="0"/>
              <a:pPr/>
              <a:t>7/7/13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3E7143C0-4F23-B545-9533-520B5A87CA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00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CDBF5-E5D5-B044-9941-F5FC727982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0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CDBF5-E5D5-B044-9941-F5FC727982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24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CDBF5-E5D5-B044-9941-F5FC7279822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36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CDBF5-E5D5-B044-9941-F5FC7279822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36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CDBF5-E5D5-B044-9941-F5FC7279822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36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CDBF5-E5D5-B044-9941-F5FC7279822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83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gradFill flip="none" rotWithShape="1">
          <a:gsLst>
            <a:gs pos="55000">
              <a:srgbClr val="D9D9D9"/>
            </a:gs>
            <a:gs pos="100000">
              <a:srgbClr val="91BED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1374835" y="2428193"/>
            <a:ext cx="6394330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1371600" y="3465218"/>
            <a:ext cx="6400800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284" y="365138"/>
            <a:ext cx="2168930" cy="96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1281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Title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5486399" cy="6858000"/>
          </a:xfrm>
          <a:prstGeom prst="rect">
            <a:avLst/>
          </a:prstGeom>
          <a:solidFill>
            <a:srgbClr val="4682A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 smtClean="0"/>
              <a:t>Demo </a:t>
            </a:r>
            <a:r>
              <a:rPr kumimoji="0" lang="en-US" dirty="0"/>
              <a:t>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486400" y="0"/>
            <a:ext cx="3657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-36052" y="457200"/>
            <a:ext cx="1618488" cy="455883"/>
          </a:xfrm>
          <a:solidFill>
            <a:srgbClr val="005C91"/>
          </a:solidFill>
          <a:ln w="12700">
            <a:solidFill>
              <a:srgbClr val="B9E0F7">
                <a:alpha val="50000"/>
              </a:srgbClr>
            </a:solidFill>
            <a:round/>
            <a:headEnd/>
            <a:tailEnd/>
          </a:ln>
        </p:spPr>
        <p:txBody>
          <a:bodyPr wrap="square" lIns="0" tIns="45720" rIns="182880" bIns="4572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lang="en-US" sz="2000" b="0" smtClean="0">
                <a:solidFill>
                  <a:schemeClr val="accent4">
                    <a:lumMod val="20000"/>
                    <a:lumOff val="80000"/>
                  </a:schemeClr>
                </a:solidFill>
                <a:cs typeface="+mn-cs"/>
              </a:defRPr>
            </a:lvl1pPr>
            <a:lvl2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3pPr>
            <a:lvl4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4pPr>
            <a:lvl5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5pPr>
          </a:lstStyle>
          <a:p>
            <a:pPr marL="0" lvl="0" indent="0" eaLnBrk="0" hangingPunct="0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778275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_User Screens">
    <p:bg>
      <p:bgPr>
        <a:gradFill flip="none" rotWithShape="1">
          <a:gsLst>
            <a:gs pos="0">
              <a:srgbClr val="176189"/>
            </a:gs>
            <a:gs pos="100000">
              <a:srgbClr val="176189"/>
            </a:gs>
            <a:gs pos="60000">
              <a:srgbClr val="438EB7"/>
            </a:gs>
            <a:gs pos="40000">
              <a:srgbClr val="438EB7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User Screens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06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ltGray">
          <a:xfrm>
            <a:off x="-83730" y="-473908"/>
            <a:ext cx="4870424" cy="1899640"/>
          </a:xfrm>
          <a:prstGeom prst="rect">
            <a:avLst/>
          </a:prstGeom>
          <a:noFill/>
          <a:effectLst/>
        </p:spPr>
        <p:txBody>
          <a:bodyPr wrap="square" lIns="0" tIns="0" rIns="0" bIns="0" rtlCol="0" anchor="b">
            <a:noAutofit/>
          </a:bodyPr>
          <a:lstStyle/>
          <a:p>
            <a:pPr eaLnBrk="0" hangingPunct="0"/>
            <a:r>
              <a:rPr lang="en-US" sz="11500" b="1" spc="-10" dirty="0" smtClean="0">
                <a:gradFill flip="none" rotWithShape="1">
                  <a:gsLst>
                    <a:gs pos="0">
                      <a:schemeClr val="accent4">
                        <a:alpha val="35000"/>
                      </a:schemeClr>
                    </a:gs>
                    <a:gs pos="95000">
                      <a:schemeClr val="accent4">
                        <a:alpha val="0"/>
                      </a:schemeClr>
                    </a:gs>
                  </a:gsLst>
                  <a:lin ang="5400000" scaled="0"/>
                  <a:tileRect/>
                </a:gradFill>
              </a:rPr>
              <a:t>10.1</a:t>
            </a:r>
            <a:endParaRPr lang="en-US" sz="9600" b="1" spc="-10" dirty="0" smtClean="0">
              <a:gradFill flip="none" rotWithShape="1">
                <a:gsLst>
                  <a:gs pos="0">
                    <a:schemeClr val="accent4">
                      <a:alpha val="35000"/>
                    </a:schemeClr>
                  </a:gs>
                  <a:gs pos="95000">
                    <a:schemeClr val="accent4">
                      <a:alpha val="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1214"/>
            <a:ext cx="7772400" cy="369332"/>
          </a:xfrm>
        </p:spPr>
        <p:txBody>
          <a:bodyPr wrap="square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080998"/>
            <a:ext cx="7772400" cy="307777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4682AA"/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0"/>
            <a:ext cx="7315200" cy="3427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6177085"/>
            <a:ext cx="7772400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rgbClr val="4682AA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63693378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1990427"/>
            <a:ext cx="7775575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BIG Word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467754"/>
            <a:ext cx="7775575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rgbClr val="438EB7"/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Smaller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0879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2625413"/>
            <a:ext cx="54864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“Quote”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683197"/>
            <a:ext cx="54864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rgbClr val="438EB7"/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3258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716588"/>
            <a:ext cx="9144000" cy="114141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041067"/>
            <a:ext cx="4568371" cy="4572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r">
              <a:defRPr sz="2600" b="1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Section Heading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710193" y="5934015"/>
            <a:ext cx="2971800" cy="67130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Sub Heading/Description Goes Here (2 lines max)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486399" y="6058694"/>
            <a:ext cx="0" cy="457200"/>
          </a:xfrm>
          <a:prstGeom prst="line">
            <a:avLst/>
          </a:prstGeom>
          <a:noFill/>
          <a:ln w="31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098618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943600"/>
            <a:ext cx="9144000" cy="9144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5421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0833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11" y="2205644"/>
            <a:ext cx="4206379" cy="24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840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black">
      <p:bgPr>
        <a:gradFill flip="none" rotWithShape="1">
          <a:gsLst>
            <a:gs pos="0">
              <a:srgbClr val="00B9F2"/>
            </a:gs>
            <a:gs pos="90000">
              <a:srgbClr val="053264"/>
            </a:gs>
            <a:gs pos="30000">
              <a:srgbClr val="007AC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374835" y="2428193"/>
            <a:ext cx="6394330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371600" y="3465218"/>
            <a:ext cx="6400800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pic>
        <p:nvPicPr>
          <p:cNvPr id="7" name="Picture 6" descr="esri-10GlobeLogo_No-r_sRGBRe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284" y="365138"/>
            <a:ext cx="2168737" cy="9676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-899557" y="5567249"/>
            <a:ext cx="10043557" cy="1290751"/>
          </a:xfrm>
          <a:custGeom>
            <a:avLst/>
            <a:gdLst/>
            <a:ahLst/>
            <a:cxnLst/>
            <a:rect l="l" t="t" r="r" b="b"/>
            <a:pathLst>
              <a:path w="10043557" h="1290751">
                <a:moveTo>
                  <a:pt x="8132411" y="0"/>
                </a:moveTo>
                <a:cubicBezTo>
                  <a:pt x="8583764" y="0"/>
                  <a:pt x="9032446" y="11434"/>
                  <a:pt x="9478183" y="34029"/>
                </a:cubicBezTo>
                <a:lnTo>
                  <a:pt x="10043557" y="69857"/>
                </a:lnTo>
                <a:lnTo>
                  <a:pt x="10043557" y="1290751"/>
                </a:lnTo>
                <a:lnTo>
                  <a:pt x="0" y="1290751"/>
                </a:lnTo>
                <a:lnTo>
                  <a:pt x="125788" y="1248403"/>
                </a:lnTo>
                <a:cubicBezTo>
                  <a:pt x="2649168" y="437759"/>
                  <a:pt x="5339667" y="0"/>
                  <a:pt x="8132411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9" name="Rectangle 3"/>
          <p:cNvSpPr/>
          <p:nvPr/>
        </p:nvSpPr>
        <p:spPr bwMode="invGray">
          <a:xfrm flipH="1">
            <a:off x="3488221" y="4204197"/>
            <a:ext cx="5655779" cy="2653803"/>
          </a:xfrm>
          <a:custGeom>
            <a:avLst/>
            <a:gdLst/>
            <a:ahLst/>
            <a:cxnLst/>
            <a:rect l="l" t="t" r="r" b="b"/>
            <a:pathLst>
              <a:path w="5655779" h="2653803">
                <a:moveTo>
                  <a:pt x="0" y="0"/>
                </a:moveTo>
                <a:lnTo>
                  <a:pt x="0" y="2653803"/>
                </a:lnTo>
                <a:lnTo>
                  <a:pt x="5655779" y="2653803"/>
                </a:lnTo>
                <a:lnTo>
                  <a:pt x="5368634" y="2452474"/>
                </a:lnTo>
                <a:cubicBezTo>
                  <a:pt x="3880066" y="1444637"/>
                  <a:pt x="2250051" y="660920"/>
                  <a:pt x="518426" y="144676"/>
                </a:cubicBezTo>
                <a:close/>
              </a:path>
            </a:pathLst>
          </a:custGeom>
          <a:solidFill>
            <a:srgbClr val="053264">
              <a:alpha val="1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6534850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An Introduction to OAuth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3548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2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5028987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2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6534850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An Introduction to OAuth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3765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078992"/>
            <a:ext cx="7772400" cy="307777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0"/>
            <a:ext cx="7315200" cy="34274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6534850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An Introduction to OAuth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43126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03504"/>
            <a:ext cx="7772400" cy="461665"/>
          </a:xfrm>
          <a:noFill/>
        </p:spPr>
        <p:txBody>
          <a:bodyPr vert="horz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0"/>
            <a:ext cx="7315200" cy="34274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6185356"/>
            <a:ext cx="7772400" cy="215444"/>
          </a:xfrm>
          <a:noFill/>
        </p:spPr>
        <p:txBody>
          <a:bodyPr vert="horz" lIns="0" tIns="0" rIns="0" bIns="0" rtlCol="0" anchor="b">
            <a:spAutoFit/>
          </a:bodyPr>
          <a:lstStyle>
            <a:lvl1pPr marL="285750" indent="-285750" algn="r">
              <a:buFont typeface="Arial"/>
              <a:buNone/>
              <a:defRPr lang="en-US" sz="1400" i="1" baseline="0" dirty="0" smtClean="0">
                <a:solidFill>
                  <a:schemeClr val="tx2"/>
                </a:solidFill>
              </a:defRPr>
            </a:lvl1pPr>
          </a:lstStyle>
          <a:p>
            <a:pPr marL="0" marR="0" lvl="0" indent="0" algn="r" fontAlgn="auto">
              <a:spcBef>
                <a:spcPts val="0"/>
              </a:spcBef>
              <a:spcAft>
                <a:spcPts val="0"/>
              </a:spcAft>
              <a:tabLst/>
            </a:pPr>
            <a:r>
              <a:rPr lang="en-US" dirty="0" smtClean="0"/>
              <a:t>Click to Edit Tagline (optional)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6534850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An Introduction to OAuth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9822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03504"/>
            <a:ext cx="77724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78992"/>
            <a:ext cx="7772400" cy="307777"/>
          </a:xfrm>
        </p:spPr>
        <p:txBody>
          <a:bodyPr vert="horz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2000" b="0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7772400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6534850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An Introduction to OAuth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8092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6534850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An Introduction to OAuth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7502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6534850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An Introduction to OAuth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10117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6534850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An Introduction to OAuth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2177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5486399" cy="6858000"/>
          </a:xfrm>
          <a:prstGeom prst="rect">
            <a:avLst/>
          </a:prstGeom>
          <a:gradFill flip="none" rotWithShape="1">
            <a:gsLst>
              <a:gs pos="0">
                <a:srgbClr val="053264"/>
              </a:gs>
              <a:gs pos="50000">
                <a:srgbClr val="053264">
                  <a:alpha val="0"/>
                </a:srgbClr>
              </a:gs>
            </a:gsLst>
            <a:lin ang="162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/>
              <a:t>Section 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5486400" y="0"/>
            <a:ext cx="3657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Rectangle 7"/>
          <p:cNvSpPr/>
          <p:nvPr/>
        </p:nvSpPr>
        <p:spPr bwMode="ltGray">
          <a:xfrm>
            <a:off x="0" y="5567249"/>
            <a:ext cx="5486399" cy="1290751"/>
          </a:xfrm>
          <a:custGeom>
            <a:avLst/>
            <a:gdLst/>
            <a:ahLst/>
            <a:cxnLst/>
            <a:rect l="l" t="t" r="r" b="b"/>
            <a:pathLst>
              <a:path w="5486399" h="1290751">
                <a:moveTo>
                  <a:pt x="3575254" y="0"/>
                </a:moveTo>
                <a:cubicBezTo>
                  <a:pt x="4026607" y="0"/>
                  <a:pt x="4475289" y="11434"/>
                  <a:pt x="4921026" y="34029"/>
                </a:cubicBezTo>
                <a:lnTo>
                  <a:pt x="5486399" y="69857"/>
                </a:lnTo>
                <a:lnTo>
                  <a:pt x="5486399" y="1290751"/>
                </a:lnTo>
                <a:lnTo>
                  <a:pt x="0" y="1290751"/>
                </a:lnTo>
                <a:lnTo>
                  <a:pt x="0" y="242604"/>
                </a:lnTo>
                <a:lnTo>
                  <a:pt x="479973" y="181259"/>
                </a:lnTo>
                <a:cubicBezTo>
                  <a:pt x="1495074" y="61560"/>
                  <a:pt x="2527975" y="0"/>
                  <a:pt x="3575254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1" name="Rectangle 12"/>
          <p:cNvSpPr/>
          <p:nvPr/>
        </p:nvSpPr>
        <p:spPr bwMode="ltGray">
          <a:xfrm>
            <a:off x="0" y="4204198"/>
            <a:ext cx="5486399" cy="2653802"/>
          </a:xfrm>
          <a:custGeom>
            <a:avLst/>
            <a:gdLst/>
            <a:ahLst/>
            <a:cxnLst/>
            <a:rect l="l" t="t" r="r" b="b"/>
            <a:pathLst>
              <a:path w="5486399" h="2653802">
                <a:moveTo>
                  <a:pt x="5486399" y="0"/>
                </a:moveTo>
                <a:lnTo>
                  <a:pt x="5486399" y="2653802"/>
                </a:lnTo>
                <a:lnTo>
                  <a:pt x="0" y="2653802"/>
                </a:lnTo>
                <a:lnTo>
                  <a:pt x="0" y="2535044"/>
                </a:lnTo>
                <a:lnTo>
                  <a:pt x="117766" y="2452473"/>
                </a:lnTo>
                <a:cubicBezTo>
                  <a:pt x="1606334" y="1444636"/>
                  <a:pt x="3236349" y="660919"/>
                  <a:pt x="4967974" y="144675"/>
                </a:cubicBezTo>
                <a:close/>
              </a:path>
            </a:pathLst>
          </a:custGeom>
          <a:solidFill>
            <a:srgbClr val="053264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27456" y="6534850"/>
            <a:ext cx="154117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 smtClean="0"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a:rPr>
              <a:t>Esri</a:t>
            </a:r>
            <a:r>
              <a:rPr lang="en-US" baseline="0" dirty="0" smtClean="0"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a:rPr>
              <a:t> UC2013 . Technical Workshop . </a:t>
            </a:r>
            <a:endParaRPr lang="en-US" dirty="0" smtClean="0">
              <a:solidFill>
                <a:schemeClr val="accent4">
                  <a:lumMod val="20000"/>
                  <a:lumOff val="80000"/>
                  <a:alpha val="50000"/>
                </a:scheme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6534850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a:defRPr>
            </a:lvl1pPr>
          </a:lstStyle>
          <a:p>
            <a:r>
              <a:rPr lang="en-US" smtClean="0"/>
              <a:t>An Introduction to OAuth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8794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hidden">
          <a:xfrm>
            <a:off x="0" y="0"/>
            <a:ext cx="5486399" cy="6858000"/>
          </a:xfrm>
          <a:prstGeom prst="rect">
            <a:avLst/>
          </a:prstGeom>
          <a:gradFill flip="none" rotWithShape="1">
            <a:gsLst>
              <a:gs pos="0">
                <a:srgbClr val="053264"/>
              </a:gs>
              <a:gs pos="50000">
                <a:srgbClr val="053264">
                  <a:alpha val="0"/>
                </a:srgbClr>
              </a:gs>
            </a:gsLst>
            <a:lin ang="162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 smtClean="0"/>
              <a:t>Demo </a:t>
            </a:r>
            <a:r>
              <a:rPr kumimoji="0" lang="en-US" dirty="0"/>
              <a:t>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5486400" y="0"/>
            <a:ext cx="3657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-36052" y="457200"/>
            <a:ext cx="1618488" cy="455883"/>
          </a:xfrm>
          <a:solidFill>
            <a:schemeClr val="bg2"/>
          </a:solidFill>
          <a:ln w="12700">
            <a:solidFill>
              <a:srgbClr val="B9E0F7">
                <a:alpha val="50000"/>
              </a:srgbClr>
            </a:solidFill>
            <a:round/>
            <a:headEnd/>
            <a:tailEnd/>
          </a:ln>
        </p:spPr>
        <p:txBody>
          <a:bodyPr wrap="square" lIns="0" tIns="45720" rIns="182880" bIns="4572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lang="en-US" sz="2000" b="0" smtClean="0">
                <a:solidFill>
                  <a:schemeClr val="accent4">
                    <a:lumMod val="20000"/>
                    <a:lumOff val="80000"/>
                  </a:schemeClr>
                </a:solidFill>
                <a:cs typeface="+mn-cs"/>
              </a:defRPr>
            </a:lvl1pPr>
            <a:lvl2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3pPr>
            <a:lvl4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4pPr>
            <a:lvl5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5pPr>
          </a:lstStyle>
          <a:p>
            <a:pPr marL="0" lvl="0" indent="0" eaLnBrk="0" hangingPunct="0"/>
            <a:r>
              <a:rPr lang="en-US" dirty="0" smtClean="0"/>
              <a:t>Text</a:t>
            </a:r>
          </a:p>
        </p:txBody>
      </p:sp>
      <p:sp>
        <p:nvSpPr>
          <p:cNvPr id="8" name="Rectangle 7"/>
          <p:cNvSpPr/>
          <p:nvPr/>
        </p:nvSpPr>
        <p:spPr bwMode="ltGray">
          <a:xfrm>
            <a:off x="0" y="5567249"/>
            <a:ext cx="5486399" cy="1290751"/>
          </a:xfrm>
          <a:custGeom>
            <a:avLst/>
            <a:gdLst/>
            <a:ahLst/>
            <a:cxnLst/>
            <a:rect l="l" t="t" r="r" b="b"/>
            <a:pathLst>
              <a:path w="5486399" h="1290751">
                <a:moveTo>
                  <a:pt x="3575254" y="0"/>
                </a:moveTo>
                <a:cubicBezTo>
                  <a:pt x="4026607" y="0"/>
                  <a:pt x="4475289" y="11434"/>
                  <a:pt x="4921026" y="34029"/>
                </a:cubicBezTo>
                <a:lnTo>
                  <a:pt x="5486399" y="69857"/>
                </a:lnTo>
                <a:lnTo>
                  <a:pt x="5486399" y="1290751"/>
                </a:lnTo>
                <a:lnTo>
                  <a:pt x="0" y="1290751"/>
                </a:lnTo>
                <a:lnTo>
                  <a:pt x="0" y="242604"/>
                </a:lnTo>
                <a:lnTo>
                  <a:pt x="479973" y="181259"/>
                </a:lnTo>
                <a:cubicBezTo>
                  <a:pt x="1495074" y="61560"/>
                  <a:pt x="2527975" y="0"/>
                  <a:pt x="3575254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Rectangle 12"/>
          <p:cNvSpPr/>
          <p:nvPr/>
        </p:nvSpPr>
        <p:spPr bwMode="ltGray">
          <a:xfrm>
            <a:off x="0" y="4204198"/>
            <a:ext cx="5486399" cy="2653802"/>
          </a:xfrm>
          <a:custGeom>
            <a:avLst/>
            <a:gdLst/>
            <a:ahLst/>
            <a:cxnLst/>
            <a:rect l="l" t="t" r="r" b="b"/>
            <a:pathLst>
              <a:path w="5486399" h="2653802">
                <a:moveTo>
                  <a:pt x="5486399" y="0"/>
                </a:moveTo>
                <a:lnTo>
                  <a:pt x="5486399" y="2653802"/>
                </a:lnTo>
                <a:lnTo>
                  <a:pt x="0" y="2653802"/>
                </a:lnTo>
                <a:lnTo>
                  <a:pt x="0" y="2535044"/>
                </a:lnTo>
                <a:lnTo>
                  <a:pt x="117766" y="2452473"/>
                </a:lnTo>
                <a:cubicBezTo>
                  <a:pt x="1606334" y="1444636"/>
                  <a:pt x="3236349" y="660919"/>
                  <a:pt x="4967974" y="144675"/>
                </a:cubicBezTo>
                <a:close/>
              </a:path>
            </a:pathLst>
          </a:custGeom>
          <a:solidFill>
            <a:srgbClr val="053264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27456" y="6534850"/>
            <a:ext cx="154117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 smtClean="0"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a:rPr>
              <a:t>Esri</a:t>
            </a:r>
            <a:r>
              <a:rPr lang="en-US" baseline="0" dirty="0" smtClean="0"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a:rPr>
              <a:t> UC2013 . Technical Workshop . </a:t>
            </a:r>
            <a:endParaRPr lang="en-US" dirty="0" smtClean="0">
              <a:solidFill>
                <a:schemeClr val="accent4">
                  <a:lumMod val="20000"/>
                  <a:lumOff val="80000"/>
                  <a:alpha val="50000"/>
                </a:schemeClr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6534850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a:defRPr>
            </a:lvl1pPr>
          </a:lstStyle>
          <a:p>
            <a:r>
              <a:rPr lang="en-US" smtClean="0"/>
              <a:t>An Introduction to OAuth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75327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_User Screens">
    <p:bg>
      <p:bgPr>
        <a:gradFill flip="none" rotWithShape="1">
          <a:gsLst>
            <a:gs pos="0">
              <a:srgbClr val="19461E"/>
            </a:gs>
            <a:gs pos="100000">
              <a:srgbClr val="19461E"/>
            </a:gs>
            <a:gs pos="40000">
              <a:srgbClr val="288135"/>
            </a:gs>
            <a:gs pos="60000">
              <a:srgbClr val="288135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User Screens Title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27456" y="6534850"/>
            <a:ext cx="154117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 smtClean="0"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a:rPr>
              <a:t>Esri</a:t>
            </a:r>
            <a:r>
              <a:rPr lang="en-US" baseline="0" dirty="0" smtClean="0"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a:rPr>
              <a:t> UC2013 . Technical Workshop . </a:t>
            </a:r>
            <a:endParaRPr lang="en-US" dirty="0" smtClean="0">
              <a:solidFill>
                <a:schemeClr val="accent4">
                  <a:lumMod val="20000"/>
                  <a:lumOff val="80000"/>
                  <a:alpha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6534850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a:defRPr>
            </a:lvl1pPr>
          </a:lstStyle>
          <a:p>
            <a:r>
              <a:rPr lang="en-US" smtClean="0"/>
              <a:t>An Introduction to OAuth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18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080998"/>
            <a:ext cx="7772400" cy="307777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4682AA"/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0"/>
            <a:ext cx="7315200" cy="3427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9671402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ltGray">
          <a:xfrm>
            <a:off x="-83730" y="-473908"/>
            <a:ext cx="4870424" cy="1899640"/>
          </a:xfrm>
          <a:prstGeom prst="rect">
            <a:avLst/>
          </a:prstGeom>
          <a:noFill/>
          <a:effectLst/>
        </p:spPr>
        <p:txBody>
          <a:bodyPr wrap="square" lIns="0" tIns="0" rIns="0" bIns="0" rtlCol="0" anchor="b">
            <a:noAutofit/>
          </a:bodyPr>
          <a:lstStyle/>
          <a:p>
            <a:pPr eaLnBrk="0" hangingPunct="0"/>
            <a:r>
              <a:rPr lang="en-US" sz="11500" b="1" spc="-10" dirty="0" smtClean="0">
                <a:gradFill flip="none" rotWithShape="1">
                  <a:gsLst>
                    <a:gs pos="0">
                      <a:schemeClr val="accent4">
                        <a:alpha val="35000"/>
                      </a:schemeClr>
                    </a:gs>
                    <a:gs pos="95000">
                      <a:schemeClr val="accent4">
                        <a:alpha val="0"/>
                      </a:schemeClr>
                    </a:gs>
                  </a:gsLst>
                  <a:lin ang="5400000" scaled="0"/>
                  <a:tileRect/>
                </a:gradFill>
              </a:rPr>
              <a:t>10.1</a:t>
            </a:r>
            <a:endParaRPr lang="en-US" sz="9600" b="1" spc="-10" dirty="0" smtClean="0">
              <a:gradFill flip="none" rotWithShape="1">
                <a:gsLst>
                  <a:gs pos="0">
                    <a:schemeClr val="accent4">
                      <a:alpha val="35000"/>
                    </a:schemeClr>
                  </a:gs>
                  <a:gs pos="95000">
                    <a:schemeClr val="accent4">
                      <a:alpha val="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03504"/>
            <a:ext cx="7772400" cy="461665"/>
          </a:xfrm>
        </p:spPr>
        <p:txBody>
          <a:bodyPr wrap="square">
            <a:sp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078992"/>
            <a:ext cx="7772400" cy="307777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0"/>
            <a:ext cx="7315200" cy="3427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6177085"/>
            <a:ext cx="7772400" cy="215444"/>
          </a:xfrm>
          <a:noFill/>
        </p:spPr>
        <p:txBody>
          <a:bodyPr vert="horz" lIns="0" tIns="0" rIns="0" bIns="0" rtlCol="0" anchor="b">
            <a:spAutoFit/>
          </a:bodyPr>
          <a:lstStyle>
            <a:lvl1pPr marL="285750" indent="-285750" algn="r">
              <a:buFont typeface="Arial"/>
              <a:buNone/>
              <a:defRPr lang="en-US" sz="1400" i="1" baseline="0" dirty="0" smtClean="0">
                <a:solidFill>
                  <a:schemeClr val="tx2"/>
                </a:solidFill>
              </a:defRPr>
            </a:lvl1pPr>
          </a:lstStyle>
          <a:p>
            <a:pPr marL="0" marR="0" lvl="0" indent="0" algn="r" fontAlgn="auto">
              <a:spcBef>
                <a:spcPts val="0"/>
              </a:spcBef>
              <a:spcAft>
                <a:spcPts val="0"/>
              </a:spcAft>
              <a:tabLst/>
            </a:pPr>
            <a:r>
              <a:rPr lang="en-US" dirty="0" smtClean="0"/>
              <a:t>Click to Edit Tagline (optional)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6534850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An Introduction to OAuth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104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1990427"/>
            <a:ext cx="7775575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BIG Word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467754"/>
            <a:ext cx="7775575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Smaller word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6534850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An Introduction to OAuth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6350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1719386"/>
            <a:ext cx="5486400" cy="1367692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“Quote”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683197"/>
            <a:ext cx="54864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6534850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An Introduction to OAuth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6437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716588"/>
            <a:ext cx="9144000" cy="114141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041067"/>
            <a:ext cx="4568371" cy="4572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r">
              <a:defRPr sz="2600" b="1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Section Heading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710193" y="5934015"/>
            <a:ext cx="2971800" cy="67130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Sub Heading/Description Goes Here (2 lines max)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486399" y="6058694"/>
            <a:ext cx="0" cy="457200"/>
          </a:xfrm>
          <a:prstGeom prst="line">
            <a:avLst/>
          </a:prstGeom>
          <a:noFill/>
          <a:ln w="31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 userDrawn="1"/>
        </p:nvSpPr>
        <p:spPr>
          <a:xfrm>
            <a:off x="227456" y="5488273"/>
            <a:ext cx="154117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 smtClean="0"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a:rPr>
              <a:t>Esri</a:t>
            </a:r>
            <a:r>
              <a:rPr lang="en-US" baseline="0" dirty="0" smtClean="0"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a:rPr>
              <a:t> UC2013 . Technical Workshop . </a:t>
            </a:r>
            <a:endParaRPr lang="en-US" dirty="0" smtClean="0">
              <a:solidFill>
                <a:schemeClr val="accent4">
                  <a:lumMod val="20000"/>
                  <a:lumOff val="80000"/>
                  <a:alpha val="50000"/>
                </a:scheme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5488273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en-US" smtClean="0"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a:defRPr>
            </a:lvl1pPr>
          </a:lstStyle>
          <a:p>
            <a:r>
              <a:rPr lang="en-US" smtClean="0"/>
              <a:t>An Introduction to OAuth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31124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943600"/>
            <a:ext cx="9144000" cy="9144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27456" y="5711173"/>
            <a:ext cx="154117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 smtClean="0"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a:rPr>
              <a:t>Esri</a:t>
            </a:r>
            <a:r>
              <a:rPr lang="en-US" baseline="0" dirty="0" smtClean="0"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a:rPr>
              <a:t> UC2013 . Technical Workshop . </a:t>
            </a:r>
            <a:endParaRPr lang="en-US" dirty="0" smtClean="0">
              <a:solidFill>
                <a:schemeClr val="accent4">
                  <a:lumMod val="20000"/>
                  <a:lumOff val="80000"/>
                  <a:alpha val="50000"/>
                </a:scheme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5711173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en-US" smtClean="0"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a:defRPr>
            </a:lvl1pPr>
          </a:lstStyle>
          <a:p>
            <a:r>
              <a:rPr lang="en-US" smtClean="0"/>
              <a:t>An Introduction to OAuth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3955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6534850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An Introduction to OAuth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31697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bg bwMode="black">
      <p:bgPr>
        <a:gradFill flip="none" rotWithShape="1">
          <a:gsLst>
            <a:gs pos="0">
              <a:srgbClr val="00B9F2"/>
            </a:gs>
            <a:gs pos="90000">
              <a:srgbClr val="053264"/>
            </a:gs>
            <a:gs pos="30000">
              <a:srgbClr val="007AC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sri-10GlobeLogo_TagLockup4Lg_sRGBRe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468810" y="2205645"/>
            <a:ext cx="4206380" cy="244671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6534850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An Introduction to OAuth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46984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4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1"/>
            <a:ext cx="4966446" cy="139849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3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1"/>
            <a:ext cx="1622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1"/>
            <a:ext cx="5311588" cy="365125"/>
          </a:xfrm>
        </p:spPr>
        <p:txBody>
          <a:bodyPr/>
          <a:lstStyle/>
          <a:p>
            <a:r>
              <a:rPr lang="nl-NL" smtClean="0"/>
              <a:t>An Introduction to OAuth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517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5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5" y="2209801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1"/>
            <a:ext cx="1752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1"/>
            <a:ext cx="4926852" cy="365125"/>
          </a:xfrm>
        </p:spPr>
        <p:txBody>
          <a:bodyPr/>
          <a:lstStyle/>
          <a:p>
            <a:r>
              <a:rPr lang="nl-NL" smtClean="0"/>
              <a:t>An Introduction to OAuth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  <a:prstGeom prst="rect">
            <a:avLst/>
          </a:prstGeom>
        </p:spPr>
        <p:txBody>
          <a:bodyPr/>
          <a:lstStyle/>
          <a:p>
            <a:fld id="{895493AE-7350-AA4C-82B2-40B70E1B8C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9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22847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20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3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1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1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98659" y="6356351"/>
            <a:ext cx="1752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An Introduction to OAuth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/>
          <a:lstStyle/>
          <a:p>
            <a:fld id="{895493AE-7350-AA4C-82B2-40B70E1B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6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1215"/>
            <a:ext cx="7772400" cy="369332"/>
          </a:xfrm>
          <a:noFill/>
        </p:spPr>
        <p:txBody>
          <a:bodyPr vert="horz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7315200" cy="3429000"/>
          </a:xfrm>
        </p:spPr>
        <p:txBody>
          <a:bodyPr/>
          <a:lstStyle>
            <a:lvl1pPr>
              <a:lnSpc>
                <a:spcPct val="100000"/>
              </a:lnSpc>
              <a:defRPr lang="en-US" sz="2600" b="0" kern="1200" dirty="0" smtClean="0">
                <a:solidFill>
                  <a:srgbClr val="000000"/>
                </a:solidFill>
                <a:latin typeface="+mn-lt"/>
                <a:ea typeface="+mn-ea"/>
                <a:cs typeface="Arial"/>
              </a:defRPr>
            </a:lvl1pPr>
            <a:lvl2pPr>
              <a:lnSpc>
                <a:spcPct val="100000"/>
              </a:lnSpc>
              <a:defRPr lang="en-US" sz="2400" b="0" kern="1200" dirty="0" smtClean="0">
                <a:solidFill>
                  <a:srgbClr val="000000"/>
                </a:solidFill>
                <a:latin typeface="+mn-lt"/>
                <a:ea typeface="+mn-ea"/>
                <a:cs typeface="Arial"/>
              </a:defRPr>
            </a:lvl2pPr>
            <a:lvl3pPr>
              <a:lnSpc>
                <a:spcPct val="100000"/>
              </a:lnSpc>
              <a:defRPr lang="en-US" sz="2400" b="0" kern="1200" dirty="0" smtClean="0">
                <a:solidFill>
                  <a:srgbClr val="000000"/>
                </a:solidFill>
                <a:latin typeface="+mn-lt"/>
                <a:ea typeface="+mn-ea"/>
                <a:cs typeface="Arial"/>
              </a:defRPr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6177085"/>
            <a:ext cx="7772400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rgbClr val="4682AA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181085189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2"/>
            <a:ext cx="4966446" cy="139849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3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6"/>
            <a:ext cx="506506" cy="365125"/>
          </a:xfrm>
          <a:prstGeom prst="rect">
            <a:avLst/>
          </a:prstGeom>
        </p:spPr>
        <p:txBody>
          <a:bodyPr/>
          <a:lstStyle/>
          <a:p>
            <a:fld id="{895493AE-7350-AA4C-82B2-40B70E1B8C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560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97400" y="469900"/>
            <a:ext cx="914400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 smtClean="0"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601215"/>
            <a:ext cx="77724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80998"/>
            <a:ext cx="7772400" cy="307777"/>
          </a:xfrm>
        </p:spPr>
        <p:txBody>
          <a:bodyPr vert="horz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2000" b="0" kern="1200" dirty="0" smtClean="0">
                <a:solidFill>
                  <a:srgbClr val="4682AA"/>
                </a:solidFill>
                <a:latin typeface="+mn-lt"/>
                <a:ea typeface="+mn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13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7772400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rgbClr val="4682AA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401002229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1379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28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5110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ltGray">
          <a:xfrm>
            <a:off x="0" y="0"/>
            <a:ext cx="5486399" cy="6858000"/>
          </a:xfrm>
          <a:prstGeom prst="rect">
            <a:avLst/>
          </a:prstGeom>
          <a:solidFill>
            <a:srgbClr val="4682A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/>
              <a:t>Section 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486400" y="0"/>
            <a:ext cx="3657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30489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0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5000">
              <a:srgbClr val="D9D9D9"/>
            </a:gs>
            <a:gs pos="100000">
              <a:srgbClr val="91BED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01215"/>
            <a:ext cx="7772400" cy="461665"/>
          </a:xfrm>
          <a:prstGeom prst="rect">
            <a:avLst/>
          </a:prstGeom>
          <a:noFill/>
        </p:spPr>
        <p:txBody>
          <a:bodyPr vert="horz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7315200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2272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27" r:id="rId1"/>
    <p:sldLayoutId id="2147486428" r:id="rId2"/>
    <p:sldLayoutId id="2147486429" r:id="rId3"/>
    <p:sldLayoutId id="2147486430" r:id="rId4"/>
    <p:sldLayoutId id="2147486431" r:id="rId5"/>
    <p:sldLayoutId id="2147486432" r:id="rId6"/>
    <p:sldLayoutId id="2147486433" r:id="rId7"/>
    <p:sldLayoutId id="2147486436" r:id="rId8"/>
    <p:sldLayoutId id="2147486485" r:id="rId9"/>
    <p:sldLayoutId id="2147486486" r:id="rId10"/>
    <p:sldLayoutId id="2147486439" r:id="rId11"/>
    <p:sldLayoutId id="2147486440" r:id="rId12"/>
    <p:sldLayoutId id="2147486434" r:id="rId13"/>
    <p:sldLayoutId id="2147486435" r:id="rId14"/>
    <p:sldLayoutId id="2147486441" r:id="rId15"/>
    <p:sldLayoutId id="2147486442" r:id="rId16"/>
    <p:sldLayoutId id="2147486443" r:id="rId17"/>
    <p:sldLayoutId id="2147486444" r:id="rId18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000" b="1" kern="1200">
          <a:solidFill>
            <a:srgbClr val="000000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rgbClr val="4682AA"/>
        </a:buClr>
        <a:buSzPct val="80000"/>
        <a:buFont typeface="Arial"/>
        <a:buChar char="•"/>
        <a:defRPr sz="2600" b="0" kern="1200">
          <a:solidFill>
            <a:srgbClr val="000000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4682AA"/>
        </a:buClr>
        <a:buSzPct val="80000"/>
        <a:buFont typeface="Lucida Grande"/>
        <a:buChar char="-"/>
        <a:defRPr sz="2400" b="0" kern="1200">
          <a:solidFill>
            <a:srgbClr val="000000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4682AA"/>
        </a:buClr>
        <a:buSzPct val="80000"/>
        <a:buFont typeface="Lucida Grande"/>
        <a:buChar char="-"/>
        <a:defRPr sz="2400" b="0" kern="1200">
          <a:solidFill>
            <a:srgbClr val="000000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B9F2"/>
            </a:gs>
            <a:gs pos="90000">
              <a:srgbClr val="053264"/>
            </a:gs>
            <a:gs pos="30000">
              <a:srgbClr val="007AC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03504"/>
            <a:ext cx="7772400" cy="461665"/>
          </a:xfrm>
          <a:prstGeom prst="rect">
            <a:avLst/>
          </a:prstGeom>
          <a:noFill/>
        </p:spPr>
        <p:txBody>
          <a:bodyPr vert="horz" lIns="0" tIns="0" rIns="0" bIns="0" rtlCol="0" anchor="t"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7315200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6534850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An Introduction to OAuth 2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27456" y="6534850"/>
            <a:ext cx="154117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Esri</a:t>
            </a:r>
            <a:r>
              <a:rPr lang="en-US" baseline="0" dirty="0" smtClean="0"/>
              <a:t> UC2013 . Technical Workshop 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010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6467" r:id="rId1"/>
    <p:sldLayoutId id="2147486468" r:id="rId2"/>
    <p:sldLayoutId id="2147486469" r:id="rId3"/>
    <p:sldLayoutId id="2147486470" r:id="rId4"/>
    <p:sldLayoutId id="2147486471" r:id="rId5"/>
    <p:sldLayoutId id="2147486472" r:id="rId6"/>
    <p:sldLayoutId id="2147486473" r:id="rId7"/>
    <p:sldLayoutId id="2147486474" r:id="rId8"/>
    <p:sldLayoutId id="2147486487" r:id="rId9"/>
    <p:sldLayoutId id="2147486488" r:id="rId10"/>
    <p:sldLayoutId id="2147486477" r:id="rId11"/>
    <p:sldLayoutId id="2147486478" r:id="rId12"/>
    <p:sldLayoutId id="2147486479" r:id="rId13"/>
    <p:sldLayoutId id="2147486480" r:id="rId14"/>
    <p:sldLayoutId id="2147486481" r:id="rId15"/>
    <p:sldLayoutId id="2147486482" r:id="rId16"/>
    <p:sldLayoutId id="2147486483" r:id="rId17"/>
    <p:sldLayoutId id="2147486484" r:id="rId18"/>
    <p:sldLayoutId id="2147486489" r:id="rId19"/>
    <p:sldLayoutId id="2147486490" r:id="rId20"/>
    <p:sldLayoutId id="2147486491" r:id="rId21"/>
    <p:sldLayoutId id="2147486493" r:id="rId22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lang="en-US" sz="3000" b="1" kern="1200" dirty="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600" b="0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2400" b="0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2400" b="0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13TechWksp_Titleslide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" y="3769895"/>
            <a:ext cx="9143391" cy="30881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259163"/>
            <a:ext cx="2806365" cy="362846"/>
          </a:xfrm>
          <a:prstGeom prst="rect">
            <a:avLst/>
          </a:prstGeom>
          <a:gradFill flip="none" rotWithShape="1">
            <a:gsLst>
              <a:gs pos="60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60000"/>
                  <a:lumOff val="40000"/>
                  <a:alpha val="0"/>
                </a:schemeClr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wrap="square" lIns="0" tIns="27432" rIns="0" bIns="0" rtlCol="0" anchor="t">
            <a:noAutofit/>
          </a:bodyPr>
          <a:lstStyle/>
          <a:p>
            <a:pPr marL="682625" eaLnBrk="0" hangingPunct="0"/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  <a:t>Speed 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</a:rPr>
              <a:t>Geeking</a:t>
            </a:r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799" y="566305"/>
            <a:ext cx="5771147" cy="791697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2200" b="1" dirty="0" smtClean="0"/>
              <a:t>2013 Esri International User Conference</a:t>
            </a:r>
          </a:p>
          <a:p>
            <a:pPr algn="l" eaLnBrk="0" hangingPunct="0"/>
            <a:r>
              <a:rPr lang="en-US" sz="1600" dirty="0" smtClean="0"/>
              <a:t>July 8–12, 2013 </a:t>
            </a:r>
            <a:r>
              <a:rPr 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|</a:t>
            </a:r>
            <a:r>
              <a:rPr lang="en-US" sz="1600" dirty="0" smtClean="0"/>
              <a:t> San Diego, California</a:t>
            </a: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Introduction to </a:t>
            </a:r>
            <a:r>
              <a:rPr lang="en-US" dirty="0" err="1" smtClean="0"/>
              <a:t>OAuth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Aaron </a:t>
            </a:r>
            <a:r>
              <a:rPr lang="en-US" dirty="0" smtClean="0"/>
              <a:t>Parecki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aaronpk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5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675" y="755649"/>
            <a:ext cx="6508377" cy="1143000"/>
          </a:xfrm>
        </p:spPr>
        <p:txBody>
          <a:bodyPr/>
          <a:lstStyle/>
          <a:p>
            <a:r>
              <a:rPr lang="en-US" dirty="0" smtClean="0"/>
              <a:t>Create a “Log In”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299" y="2214843"/>
            <a:ext cx="6775076" cy="18015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Link to: 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https</a:t>
            </a:r>
            <a:r>
              <a:rPr lang="en-US" dirty="0">
                <a:latin typeface="Courier New"/>
                <a:cs typeface="Courier New"/>
              </a:rPr>
              <a:t>:/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facebook.com</a:t>
            </a:r>
            <a:r>
              <a:rPr lang="en-US" dirty="0" smtClean="0">
                <a:latin typeface="Courier New"/>
                <a:cs typeface="Courier New"/>
              </a:rPr>
              <a:t>/dialog/</a:t>
            </a:r>
            <a:r>
              <a:rPr lang="en-US" dirty="0" err="1" smtClean="0">
                <a:latin typeface="Courier New"/>
                <a:cs typeface="Courier New"/>
              </a:rPr>
              <a:t>oauth?</a:t>
            </a:r>
            <a:r>
              <a:rPr lang="en-US" b="1" dirty="0" err="1">
                <a:latin typeface="Courier New"/>
                <a:cs typeface="Courier New"/>
              </a:rPr>
              <a:t>response_type</a:t>
            </a:r>
            <a:r>
              <a:rPr lang="en-US" b="1" dirty="0">
                <a:latin typeface="Courier New"/>
                <a:cs typeface="Courier New"/>
              </a:rPr>
              <a:t>=</a:t>
            </a:r>
            <a:r>
              <a:rPr lang="en-US" b="1" dirty="0" err="1">
                <a:latin typeface="Courier New"/>
                <a:cs typeface="Courier New"/>
              </a:rPr>
              <a:t>code</a:t>
            </a:r>
            <a:r>
              <a:rPr lang="en-US" dirty="0" err="1">
                <a:latin typeface="Courier New"/>
                <a:cs typeface="Courier New"/>
              </a:rPr>
              <a:t>&amp;client_id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 err="1">
                <a:latin typeface="Courier New"/>
                <a:cs typeface="Courier New"/>
              </a:rPr>
              <a:t>YOUR_CLIENT_ID&amp;redirect_uri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 err="1" smtClean="0">
                <a:latin typeface="Courier New"/>
                <a:cs typeface="Courier New"/>
              </a:rPr>
              <a:t>REDIRECT_URI&amp;scope</a:t>
            </a:r>
            <a:r>
              <a:rPr lang="en-US" dirty="0" smtClean="0">
                <a:latin typeface="Courier New"/>
                <a:cs typeface="Courier New"/>
              </a:rPr>
              <a:t>=email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982" y="4270812"/>
            <a:ext cx="3149836" cy="449976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An Introduction to OAuth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0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675" y="755649"/>
            <a:ext cx="6508377" cy="1143000"/>
          </a:xfrm>
        </p:spPr>
        <p:txBody>
          <a:bodyPr/>
          <a:lstStyle/>
          <a:p>
            <a:r>
              <a:rPr lang="en-US" dirty="0" smtClean="0"/>
              <a:t>Create a “Log In”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299" y="2214843"/>
            <a:ext cx="6775076" cy="18015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Link to: 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https</a:t>
            </a:r>
            <a:r>
              <a:rPr lang="en-US" dirty="0">
                <a:latin typeface="Courier New"/>
                <a:cs typeface="Courier New"/>
              </a:rPr>
              <a:t>:/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facebook.com</a:t>
            </a:r>
            <a:r>
              <a:rPr lang="en-US" dirty="0" smtClean="0">
                <a:latin typeface="Courier New"/>
                <a:cs typeface="Courier New"/>
              </a:rPr>
              <a:t>/dialog/</a:t>
            </a:r>
            <a:r>
              <a:rPr lang="en-US" dirty="0" err="1" smtClean="0">
                <a:latin typeface="Courier New"/>
                <a:cs typeface="Courier New"/>
              </a:rPr>
              <a:t>oauth?</a:t>
            </a:r>
            <a:r>
              <a:rPr lang="en-US" dirty="0" err="1">
                <a:latin typeface="Courier New"/>
                <a:cs typeface="Courier New"/>
              </a:rPr>
              <a:t>response_type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 err="1">
                <a:latin typeface="Courier New"/>
                <a:cs typeface="Courier New"/>
              </a:rPr>
              <a:t>code&amp;</a:t>
            </a:r>
            <a:r>
              <a:rPr lang="en-US" b="1" dirty="0" err="1">
                <a:latin typeface="Courier New"/>
                <a:cs typeface="Courier New"/>
              </a:rPr>
              <a:t>client_id</a:t>
            </a:r>
            <a:r>
              <a:rPr lang="en-US" b="1" dirty="0">
                <a:latin typeface="Courier New"/>
                <a:cs typeface="Courier New"/>
              </a:rPr>
              <a:t>=</a:t>
            </a:r>
            <a:r>
              <a:rPr lang="en-US" b="1" dirty="0" err="1">
                <a:latin typeface="Courier New"/>
                <a:cs typeface="Courier New"/>
              </a:rPr>
              <a:t>YOUR_CLIENT_ID</a:t>
            </a:r>
            <a:r>
              <a:rPr lang="en-US" dirty="0" err="1">
                <a:latin typeface="Courier New"/>
                <a:cs typeface="Courier New"/>
              </a:rPr>
              <a:t>&amp;redirect_uri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 err="1" smtClean="0">
                <a:latin typeface="Courier New"/>
                <a:cs typeface="Courier New"/>
              </a:rPr>
              <a:t>REDIRECT_URI&amp;scope</a:t>
            </a:r>
            <a:r>
              <a:rPr lang="en-US" dirty="0" smtClean="0">
                <a:latin typeface="Courier New"/>
                <a:cs typeface="Courier New"/>
              </a:rPr>
              <a:t>=email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982" y="4270812"/>
            <a:ext cx="3149836" cy="449976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An Introduction to OAuth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8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675" y="755649"/>
            <a:ext cx="6508377" cy="1143000"/>
          </a:xfrm>
        </p:spPr>
        <p:txBody>
          <a:bodyPr/>
          <a:lstStyle/>
          <a:p>
            <a:r>
              <a:rPr lang="en-US" dirty="0" smtClean="0"/>
              <a:t>Create a “Log In”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299" y="2214843"/>
            <a:ext cx="6775076" cy="18015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Link to: 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https</a:t>
            </a:r>
            <a:r>
              <a:rPr lang="en-US" dirty="0">
                <a:latin typeface="Courier New"/>
                <a:cs typeface="Courier New"/>
              </a:rPr>
              <a:t>:/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facebook.com</a:t>
            </a:r>
            <a:r>
              <a:rPr lang="en-US" dirty="0" smtClean="0">
                <a:latin typeface="Courier New"/>
                <a:cs typeface="Courier New"/>
              </a:rPr>
              <a:t>/dialog/</a:t>
            </a:r>
            <a:r>
              <a:rPr lang="en-US" dirty="0" err="1" smtClean="0">
                <a:latin typeface="Courier New"/>
                <a:cs typeface="Courier New"/>
              </a:rPr>
              <a:t>oauth?</a:t>
            </a:r>
            <a:r>
              <a:rPr lang="en-US" dirty="0" err="1">
                <a:latin typeface="Courier New"/>
                <a:cs typeface="Courier New"/>
              </a:rPr>
              <a:t>response_type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 err="1">
                <a:latin typeface="Courier New"/>
                <a:cs typeface="Courier New"/>
              </a:rPr>
              <a:t>code&amp;client_id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 err="1">
                <a:latin typeface="Courier New"/>
                <a:cs typeface="Courier New"/>
              </a:rPr>
              <a:t>YOUR_CLIENT_ID&amp;</a:t>
            </a:r>
            <a:r>
              <a:rPr lang="en-US" b="1" dirty="0" err="1">
                <a:latin typeface="Courier New"/>
                <a:cs typeface="Courier New"/>
              </a:rPr>
              <a:t>redirect_uri</a:t>
            </a:r>
            <a:r>
              <a:rPr lang="en-US" b="1" dirty="0">
                <a:latin typeface="Courier New"/>
                <a:cs typeface="Courier New"/>
              </a:rPr>
              <a:t>=</a:t>
            </a:r>
            <a:r>
              <a:rPr lang="en-US" b="1" dirty="0" err="1" smtClean="0">
                <a:latin typeface="Courier New"/>
                <a:cs typeface="Courier New"/>
              </a:rPr>
              <a:t>REDIRECT_URI</a:t>
            </a:r>
            <a:r>
              <a:rPr lang="en-US" dirty="0" err="1" smtClean="0">
                <a:latin typeface="Courier New"/>
                <a:cs typeface="Courier New"/>
              </a:rPr>
              <a:t>&amp;scope</a:t>
            </a:r>
            <a:r>
              <a:rPr lang="en-US" dirty="0" smtClean="0">
                <a:latin typeface="Courier New"/>
                <a:cs typeface="Courier New"/>
              </a:rPr>
              <a:t>=email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982" y="4270812"/>
            <a:ext cx="3149836" cy="449976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An Introduction to OAuth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675" y="755649"/>
            <a:ext cx="6508377" cy="1143000"/>
          </a:xfrm>
        </p:spPr>
        <p:txBody>
          <a:bodyPr/>
          <a:lstStyle/>
          <a:p>
            <a:r>
              <a:rPr lang="en-US" dirty="0" smtClean="0"/>
              <a:t>Create a “Log In”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299" y="2214843"/>
            <a:ext cx="6775076" cy="18015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Link to: 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https</a:t>
            </a:r>
            <a:r>
              <a:rPr lang="en-US" dirty="0">
                <a:latin typeface="Courier New"/>
                <a:cs typeface="Courier New"/>
              </a:rPr>
              <a:t>:/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facebook.com</a:t>
            </a:r>
            <a:r>
              <a:rPr lang="en-US" dirty="0" smtClean="0">
                <a:latin typeface="Courier New"/>
                <a:cs typeface="Courier New"/>
              </a:rPr>
              <a:t>/dialog/</a:t>
            </a:r>
            <a:r>
              <a:rPr lang="en-US" dirty="0" err="1" smtClean="0">
                <a:latin typeface="Courier New"/>
                <a:cs typeface="Courier New"/>
              </a:rPr>
              <a:t>oauth?</a:t>
            </a:r>
            <a:r>
              <a:rPr lang="en-US" dirty="0" err="1">
                <a:latin typeface="Courier New"/>
                <a:cs typeface="Courier New"/>
              </a:rPr>
              <a:t>response_type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 err="1">
                <a:latin typeface="Courier New"/>
                <a:cs typeface="Courier New"/>
              </a:rPr>
              <a:t>code&amp;client_id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 err="1">
                <a:latin typeface="Courier New"/>
                <a:cs typeface="Courier New"/>
              </a:rPr>
              <a:t>YOUR_CLIENT_ID&amp;redirect_uri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 err="1" smtClean="0">
                <a:latin typeface="Courier New"/>
                <a:cs typeface="Courier New"/>
              </a:rPr>
              <a:t>REDIRECT_URI&amp;</a:t>
            </a:r>
            <a:r>
              <a:rPr lang="en-US" b="1" dirty="0" err="1" smtClean="0">
                <a:latin typeface="Courier New"/>
                <a:cs typeface="Courier New"/>
              </a:rPr>
              <a:t>scope</a:t>
            </a:r>
            <a:r>
              <a:rPr lang="en-US" b="1" dirty="0" smtClean="0">
                <a:latin typeface="Courier New"/>
                <a:cs typeface="Courier New"/>
              </a:rPr>
              <a:t>=email</a:t>
            </a:r>
            <a:endParaRPr lang="en-US" b="1" dirty="0">
              <a:latin typeface="Courier New"/>
              <a:cs typeface="Courier New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982" y="4270812"/>
            <a:ext cx="3149836" cy="449976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An Introduction to OAuth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4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5" y="326947"/>
            <a:ext cx="6965577" cy="579601"/>
          </a:xfrm>
        </p:spPr>
        <p:txBody>
          <a:bodyPr/>
          <a:lstStyle/>
          <a:p>
            <a:r>
              <a:rPr lang="en-US" sz="3200" dirty="0" smtClean="0"/>
              <a:t>User visits the authorization page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5" y="1035051"/>
            <a:ext cx="6508377" cy="1068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latin typeface="Courier New"/>
                <a:cs typeface="Courier New"/>
              </a:rPr>
              <a:t>https://</a:t>
            </a:r>
            <a:r>
              <a:rPr lang="en-US" sz="1900" dirty="0" err="1">
                <a:latin typeface="Courier New"/>
                <a:cs typeface="Courier New"/>
              </a:rPr>
              <a:t>facebook.com</a:t>
            </a:r>
            <a:r>
              <a:rPr lang="en-US" sz="1900" dirty="0">
                <a:latin typeface="Courier New"/>
                <a:cs typeface="Courier New"/>
              </a:rPr>
              <a:t>/dialog/</a:t>
            </a:r>
            <a:r>
              <a:rPr lang="en-US" sz="1900" dirty="0" err="1">
                <a:latin typeface="Courier New"/>
                <a:cs typeface="Courier New"/>
              </a:rPr>
              <a:t>oauth?response_type</a:t>
            </a:r>
            <a:r>
              <a:rPr lang="en-US" sz="1900" dirty="0">
                <a:latin typeface="Courier New"/>
                <a:cs typeface="Courier New"/>
              </a:rPr>
              <a:t>=</a:t>
            </a:r>
            <a:r>
              <a:rPr lang="en-US" sz="1900" dirty="0" err="1">
                <a:latin typeface="Courier New"/>
                <a:cs typeface="Courier New"/>
              </a:rPr>
              <a:t>code&amp;client_id</a:t>
            </a:r>
            <a:r>
              <a:rPr lang="en-US" sz="1900" dirty="0">
                <a:latin typeface="Courier New"/>
                <a:cs typeface="Courier New"/>
              </a:rPr>
              <a:t>=</a:t>
            </a:r>
            <a:r>
              <a:rPr lang="en-US" sz="1900" dirty="0" smtClean="0">
                <a:latin typeface="Courier New"/>
                <a:cs typeface="Courier New"/>
              </a:rPr>
              <a:t>28653682475872&amp;</a:t>
            </a:r>
            <a:r>
              <a:rPr lang="en-US" sz="1900" dirty="0">
                <a:latin typeface="Courier New"/>
                <a:cs typeface="Courier New"/>
              </a:rPr>
              <a:t>redirect_uri</a:t>
            </a:r>
            <a:r>
              <a:rPr lang="en-US" sz="1900" dirty="0" smtClean="0">
                <a:latin typeface="Courier New"/>
                <a:cs typeface="Courier New"/>
              </a:rPr>
              <a:t>=</a:t>
            </a:r>
            <a:r>
              <a:rPr lang="en-US" sz="1900" dirty="0" err="1" smtClean="0">
                <a:latin typeface="Courier New"/>
                <a:cs typeface="Courier New"/>
              </a:rPr>
              <a:t>everydaycity.com&amp;</a:t>
            </a:r>
            <a:r>
              <a:rPr lang="en-US" sz="1900" dirty="0" err="1">
                <a:latin typeface="Courier New"/>
                <a:cs typeface="Courier New"/>
              </a:rPr>
              <a:t>scope</a:t>
            </a:r>
            <a:r>
              <a:rPr lang="en-US" sz="1900" dirty="0">
                <a:latin typeface="Courier New"/>
                <a:cs typeface="Courier New"/>
              </a:rPr>
              <a:t>=</a:t>
            </a:r>
            <a:r>
              <a:rPr lang="en-US" sz="1900" dirty="0" smtClean="0">
                <a:latin typeface="Courier New"/>
                <a:cs typeface="Courier New"/>
              </a:rPr>
              <a:t>email</a:t>
            </a:r>
            <a:endParaRPr lang="en-US" sz="1900" dirty="0">
              <a:latin typeface="Courier New"/>
              <a:cs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55" y="2106930"/>
            <a:ext cx="9192260" cy="421894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An Introduction to OAuth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1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876300"/>
            <a:ext cx="6648078" cy="1143000"/>
          </a:xfrm>
        </p:spPr>
        <p:txBody>
          <a:bodyPr/>
          <a:lstStyle/>
          <a:p>
            <a:r>
              <a:rPr lang="en-US" sz="3200" dirty="0" smtClean="0"/>
              <a:t>On success, user is redirected back to your site with </a:t>
            </a:r>
            <a:r>
              <a:rPr lang="en-US" sz="3200" dirty="0" err="1" smtClean="0"/>
              <a:t>auth</a:t>
            </a:r>
            <a:r>
              <a:rPr lang="en-US" sz="3200" dirty="0" smtClean="0"/>
              <a:t> code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5" y="2279650"/>
            <a:ext cx="6648077" cy="659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https:/</a:t>
            </a: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9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example.com</a:t>
            </a: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9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auth?code</a:t>
            </a: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=AUTH_CODE_HERE</a:t>
            </a:r>
            <a:endParaRPr lang="en-US" sz="19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78425" y="36322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FFFFFF"/>
                </a:solidFill>
              </a:rPr>
              <a:t>On error, user is redirected back to your site with error code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78425" y="5035550"/>
            <a:ext cx="6648077" cy="659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https://</a:t>
            </a:r>
            <a:r>
              <a:rPr lang="en-US" sz="19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example.com</a:t>
            </a: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9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auth?error</a:t>
            </a: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lang="en-US" sz="19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access_denied</a:t>
            </a:r>
            <a:endParaRPr lang="en-US" sz="19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An Introduction to OAuth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3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5" y="755649"/>
            <a:ext cx="6508377" cy="1143000"/>
          </a:xfrm>
        </p:spPr>
        <p:txBody>
          <a:bodyPr/>
          <a:lstStyle/>
          <a:p>
            <a:r>
              <a:rPr lang="en-US" dirty="0" smtClean="0"/>
              <a:t>Server exchanges </a:t>
            </a:r>
            <a:r>
              <a:rPr lang="en-US" dirty="0" err="1" smtClean="0"/>
              <a:t>auth</a:t>
            </a:r>
            <a:r>
              <a:rPr lang="en-US" dirty="0" smtClean="0"/>
              <a:t> code for an access token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5" y="2317749"/>
            <a:ext cx="6711577" cy="4540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entury Gothic"/>
                <a:cs typeface="Century Gothic"/>
              </a:rPr>
              <a:t>Your server makes the following request</a:t>
            </a:r>
            <a:endParaRPr lang="en-US" dirty="0">
              <a:latin typeface="Century Gothic"/>
              <a:cs typeface="Century Gothic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POST https</a:t>
            </a:r>
            <a:r>
              <a:rPr lang="en-US" dirty="0">
                <a:latin typeface="Courier New"/>
                <a:cs typeface="Courier New"/>
              </a:rPr>
              <a:t>:/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graph.facebook.com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oauth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access_token</a:t>
            </a:r>
            <a:r>
              <a:rPr lang="en-US" dirty="0" smtClean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Post </a:t>
            </a:r>
            <a:r>
              <a:rPr lang="en-US" dirty="0">
                <a:latin typeface="Courier New"/>
                <a:cs typeface="Courier New"/>
              </a:rPr>
              <a:t>Body: </a:t>
            </a:r>
            <a:r>
              <a:rPr lang="en-US" dirty="0" smtClean="0">
                <a:latin typeface="Courier New"/>
                <a:cs typeface="Courier New"/>
              </a:rPr>
              <a:t/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b="1" dirty="0" err="1" smtClean="0">
                <a:latin typeface="Courier New"/>
                <a:cs typeface="Courier New"/>
              </a:rPr>
              <a:t>grant_type</a:t>
            </a:r>
            <a:r>
              <a:rPr lang="en-US" b="1" dirty="0">
                <a:latin typeface="Courier New"/>
                <a:cs typeface="Courier New"/>
              </a:rPr>
              <a:t>=</a:t>
            </a:r>
            <a:r>
              <a:rPr lang="en-US" b="1" dirty="0" err="1" smtClean="0">
                <a:latin typeface="Courier New"/>
                <a:cs typeface="Courier New"/>
              </a:rPr>
              <a:t>authorization_code</a:t>
            </a:r>
            <a:r>
              <a:rPr lang="en-US" b="1" dirty="0">
                <a:latin typeface="Courier New"/>
                <a:cs typeface="Courier New"/>
              </a:rPr>
              <a:t/>
            </a:r>
            <a:br>
              <a:rPr lang="en-US" b="1" dirty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&amp;</a:t>
            </a:r>
            <a:r>
              <a:rPr lang="en-US" b="1" dirty="0">
                <a:latin typeface="Courier New"/>
                <a:cs typeface="Courier New"/>
              </a:rPr>
              <a:t>code=</a:t>
            </a:r>
            <a:r>
              <a:rPr lang="en-US" b="1" dirty="0" smtClean="0">
                <a:latin typeface="Courier New"/>
                <a:cs typeface="Courier New"/>
              </a:rPr>
              <a:t>CODE_FROM_QUERY_STRING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&amp;</a:t>
            </a:r>
            <a:r>
              <a:rPr lang="en-US" b="1" dirty="0" err="1">
                <a:latin typeface="Courier New"/>
                <a:cs typeface="Courier New"/>
              </a:rPr>
              <a:t>redirect_uri</a:t>
            </a:r>
            <a:r>
              <a:rPr lang="en-US" b="1" dirty="0">
                <a:latin typeface="Courier New"/>
                <a:cs typeface="Courier New"/>
              </a:rPr>
              <a:t>=REDIRECT_URI </a:t>
            </a:r>
            <a:r>
              <a:rPr lang="en-US" dirty="0">
                <a:latin typeface="Courier New"/>
                <a:cs typeface="Courier New"/>
              </a:rPr>
              <a:t>&amp;</a:t>
            </a:r>
            <a:r>
              <a:rPr lang="en-US" dirty="0" err="1">
                <a:latin typeface="Courier New"/>
                <a:cs typeface="Courier New"/>
              </a:rPr>
              <a:t>client_id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 smtClean="0">
                <a:latin typeface="Courier New"/>
                <a:cs typeface="Courier New"/>
              </a:rPr>
              <a:t>YOUR_CLIENT_ID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&amp;</a:t>
            </a:r>
            <a:r>
              <a:rPr lang="en-US" dirty="0" err="1">
                <a:latin typeface="Courier New"/>
                <a:cs typeface="Courier New"/>
              </a:rPr>
              <a:t>client_secret</a:t>
            </a:r>
            <a:r>
              <a:rPr lang="en-US" dirty="0">
                <a:latin typeface="Courier New"/>
                <a:cs typeface="Courier New"/>
              </a:rPr>
              <a:t>=YOUR_CLIENT_SECRET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An Introduction to OAuth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4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5" y="755649"/>
            <a:ext cx="6508377" cy="1143000"/>
          </a:xfrm>
        </p:spPr>
        <p:txBody>
          <a:bodyPr/>
          <a:lstStyle/>
          <a:p>
            <a:r>
              <a:rPr lang="en-US" dirty="0"/>
              <a:t>Server exchanges </a:t>
            </a:r>
            <a:r>
              <a:rPr lang="en-US" dirty="0" err="1"/>
              <a:t>auth</a:t>
            </a:r>
            <a:r>
              <a:rPr lang="en-US" dirty="0"/>
              <a:t> code for an access token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5" y="2317749"/>
            <a:ext cx="6711577" cy="454025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entury Gothic"/>
                <a:cs typeface="Century Gothic"/>
              </a:rPr>
              <a:t>Your server gets a response like the following</a:t>
            </a:r>
            <a:endParaRPr lang="en-US" dirty="0">
              <a:latin typeface="Century Gothic"/>
              <a:cs typeface="Century Gothic"/>
            </a:endParaRPr>
          </a:p>
          <a:p>
            <a:pPr marL="0" indent="0">
              <a:buNone/>
            </a:pPr>
            <a:r>
              <a:rPr lang="is-IS" dirty="0">
                <a:latin typeface="Courier New"/>
                <a:cs typeface="Courier New"/>
              </a:rPr>
              <a:t>{ </a:t>
            </a:r>
            <a:br>
              <a:rPr lang="is-IS" dirty="0">
                <a:latin typeface="Courier New"/>
                <a:cs typeface="Courier New"/>
              </a:rPr>
            </a:br>
            <a:r>
              <a:rPr lang="is-IS" dirty="0" smtClean="0">
                <a:latin typeface="Courier New"/>
                <a:cs typeface="Courier New"/>
              </a:rPr>
              <a:t>  "access_token</a:t>
            </a:r>
            <a:r>
              <a:rPr lang="is-IS" dirty="0">
                <a:latin typeface="Courier New"/>
                <a:cs typeface="Courier New"/>
              </a:rPr>
              <a:t>"</a:t>
            </a:r>
            <a:r>
              <a:rPr lang="is-IS" dirty="0" smtClean="0">
                <a:latin typeface="Courier New"/>
                <a:cs typeface="Courier New"/>
              </a:rPr>
              <a:t>:"RsT5OjbzRn430zqMLgV3Ia</a:t>
            </a:r>
            <a:r>
              <a:rPr lang="is-IS" dirty="0">
                <a:latin typeface="Courier New"/>
                <a:cs typeface="Courier New"/>
              </a:rPr>
              <a:t>"</a:t>
            </a:r>
            <a:r>
              <a:rPr lang="is-IS" dirty="0" smtClean="0">
                <a:latin typeface="Courier New"/>
                <a:cs typeface="Courier New"/>
              </a:rPr>
              <a:t>,</a:t>
            </a:r>
            <a:br>
              <a:rPr lang="is-IS" dirty="0" smtClean="0">
                <a:latin typeface="Courier New"/>
                <a:cs typeface="Courier New"/>
              </a:rPr>
            </a:br>
            <a:r>
              <a:rPr lang="is-IS" dirty="0" smtClean="0">
                <a:latin typeface="Courier New"/>
                <a:cs typeface="Courier New"/>
              </a:rPr>
              <a:t> </a:t>
            </a:r>
            <a:r>
              <a:rPr lang="fr-FR" dirty="0" smtClean="0"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"token_type":"</a:t>
            </a:r>
            <a:r>
              <a:rPr lang="fr-FR" dirty="0" err="1">
                <a:latin typeface="Courier New"/>
                <a:cs typeface="Courier New"/>
              </a:rPr>
              <a:t>bearer</a:t>
            </a:r>
            <a:r>
              <a:rPr lang="fr-FR" dirty="0">
                <a:latin typeface="Courier New"/>
                <a:cs typeface="Courier New"/>
              </a:rPr>
              <a:t>",</a:t>
            </a:r>
            <a:br>
              <a:rPr lang="fr-FR" dirty="0">
                <a:latin typeface="Courier New"/>
                <a:cs typeface="Courier New"/>
              </a:rPr>
            </a:br>
            <a:r>
              <a:rPr lang="is-IS" dirty="0" smtClean="0">
                <a:latin typeface="Courier New"/>
                <a:cs typeface="Courier New"/>
              </a:rPr>
              <a:t>  "expires_in</a:t>
            </a:r>
            <a:r>
              <a:rPr lang="is-IS" dirty="0">
                <a:latin typeface="Courier New"/>
                <a:cs typeface="Courier New"/>
              </a:rPr>
              <a:t>"</a:t>
            </a:r>
            <a:r>
              <a:rPr lang="is-IS" dirty="0" smtClean="0">
                <a:latin typeface="Courier New"/>
                <a:cs typeface="Courier New"/>
              </a:rPr>
              <a:t>:3600,</a:t>
            </a:r>
            <a:br>
              <a:rPr lang="is-IS" dirty="0" smtClean="0">
                <a:latin typeface="Courier New"/>
                <a:cs typeface="Courier New"/>
              </a:rPr>
            </a:br>
            <a:r>
              <a:rPr lang="is-IS" dirty="0" smtClean="0">
                <a:latin typeface="Courier New"/>
                <a:cs typeface="Courier New"/>
              </a:rPr>
              <a:t>  "refresh_token":"e1qoXg7Ik2RRua48lXIV</a:t>
            </a:r>
            <a:r>
              <a:rPr lang="is-IS" dirty="0">
                <a:latin typeface="Courier New"/>
                <a:cs typeface="Courier New"/>
              </a:rPr>
              <a:t>" </a:t>
            </a:r>
            <a:r>
              <a:rPr lang="is-IS" dirty="0" smtClean="0">
                <a:latin typeface="Courier New"/>
                <a:cs typeface="Courier New"/>
              </a:rPr>
              <a:t/>
            </a:r>
            <a:br>
              <a:rPr lang="is-IS" dirty="0" smtClean="0">
                <a:latin typeface="Courier New"/>
                <a:cs typeface="Courier New"/>
              </a:rPr>
            </a:br>
            <a:r>
              <a:rPr lang="is-I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dirty="0">
                <a:cs typeface="Courier New"/>
              </a:rPr>
              <a:t>o</a:t>
            </a:r>
            <a:r>
              <a:rPr lang="is-IS" dirty="0" smtClean="0">
                <a:cs typeface="Courier New"/>
              </a:rPr>
              <a:t>r if there was an error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{ </a:t>
            </a:r>
            <a:r>
              <a:rPr lang="en-US" dirty="0" smtClean="0">
                <a:latin typeface="Courier New"/>
                <a:cs typeface="Courier New"/>
              </a:rPr>
              <a:t/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  "error":"</a:t>
            </a:r>
            <a:r>
              <a:rPr lang="en-US" dirty="0" err="1" smtClean="0">
                <a:latin typeface="Courier New"/>
                <a:cs typeface="Courier New"/>
              </a:rPr>
              <a:t>invalid_request</a:t>
            </a:r>
            <a:r>
              <a:rPr lang="en-US" dirty="0" smtClean="0">
                <a:latin typeface="Courier New"/>
                <a:cs typeface="Courier New"/>
              </a:rPr>
              <a:t>"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is-IS" dirty="0">
              <a:latin typeface="Courier New"/>
              <a:cs typeface="Courier New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An Introduction to OAuth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8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50" y="3429001"/>
            <a:ext cx="6064997" cy="1398495"/>
          </a:xfrm>
        </p:spPr>
        <p:txBody>
          <a:bodyPr/>
          <a:lstStyle/>
          <a:p>
            <a:r>
              <a:rPr lang="en-US" dirty="0" smtClean="0"/>
              <a:t>Browser-Based Apps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Implicit Grant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142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675" y="755649"/>
            <a:ext cx="6508377" cy="1143000"/>
          </a:xfrm>
        </p:spPr>
        <p:txBody>
          <a:bodyPr/>
          <a:lstStyle/>
          <a:p>
            <a:r>
              <a:rPr lang="en-US" dirty="0" smtClean="0"/>
              <a:t>Create a “Log In”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299" y="2214843"/>
            <a:ext cx="6775076" cy="180153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Link to: 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https</a:t>
            </a:r>
            <a:r>
              <a:rPr lang="en-US" dirty="0">
                <a:latin typeface="Courier New"/>
                <a:cs typeface="Courier New"/>
              </a:rPr>
              <a:t>:/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facebook.com</a:t>
            </a:r>
            <a:r>
              <a:rPr lang="en-US" dirty="0" smtClean="0">
                <a:latin typeface="Courier New"/>
                <a:cs typeface="Courier New"/>
              </a:rPr>
              <a:t>/dialog/</a:t>
            </a:r>
            <a:r>
              <a:rPr lang="en-US" dirty="0" err="1" smtClean="0">
                <a:latin typeface="Courier New"/>
                <a:cs typeface="Courier New"/>
              </a:rPr>
              <a:t>oauth?</a:t>
            </a:r>
            <a:r>
              <a:rPr lang="en-US" b="1" dirty="0" err="1">
                <a:latin typeface="Courier New"/>
                <a:cs typeface="Courier New"/>
              </a:rPr>
              <a:t>response_type</a:t>
            </a:r>
            <a:r>
              <a:rPr lang="en-US" b="1" dirty="0" smtClean="0">
                <a:latin typeface="Courier New"/>
                <a:cs typeface="Courier New"/>
              </a:rPr>
              <a:t>=</a:t>
            </a:r>
            <a:r>
              <a:rPr lang="en-US" b="1" dirty="0" err="1" smtClean="0">
                <a:latin typeface="Courier New"/>
                <a:cs typeface="Courier New"/>
              </a:rPr>
              <a:t>token</a:t>
            </a:r>
            <a:r>
              <a:rPr lang="en-US" dirty="0" err="1" smtClean="0">
                <a:latin typeface="Courier New"/>
                <a:cs typeface="Courier New"/>
              </a:rPr>
              <a:t>&amp;</a:t>
            </a:r>
            <a:r>
              <a:rPr lang="en-US" dirty="0" err="1">
                <a:latin typeface="Courier New"/>
                <a:cs typeface="Courier New"/>
              </a:rPr>
              <a:t>client_id</a:t>
            </a:r>
            <a:r>
              <a:rPr lang="en-US" dirty="0" smtClean="0">
                <a:latin typeface="Courier New"/>
                <a:cs typeface="Courier New"/>
              </a:rPr>
              <a:t>=CLIENT_ID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&amp;</a:t>
            </a:r>
            <a:r>
              <a:rPr lang="en-US" dirty="0" err="1">
                <a:latin typeface="Courier New"/>
                <a:cs typeface="Courier New"/>
              </a:rPr>
              <a:t>redirect_uri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 err="1" smtClean="0">
                <a:latin typeface="Courier New"/>
                <a:cs typeface="Courier New"/>
              </a:rPr>
              <a:t>REDIRECT_URI&amp;scope</a:t>
            </a:r>
            <a:r>
              <a:rPr lang="en-US" dirty="0" smtClean="0">
                <a:latin typeface="Courier New"/>
                <a:cs typeface="Courier New"/>
              </a:rPr>
              <a:t>=email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982" y="4270812"/>
            <a:ext cx="3149836" cy="449976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An Introduction to OAuth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3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OAuth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4294967295"/>
          </p:nvPr>
        </p:nvSpPr>
        <p:spPr>
          <a:xfrm>
            <a:off x="457199" y="2209801"/>
            <a:ext cx="6508377" cy="39163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Apps stored the user’s password</a:t>
            </a:r>
          </a:p>
          <a:p>
            <a:r>
              <a:rPr lang="en-US" dirty="0" smtClean="0"/>
              <a:t>Apps got complete access to a user’s account</a:t>
            </a:r>
          </a:p>
          <a:p>
            <a:r>
              <a:rPr lang="en-US" dirty="0" smtClean="0"/>
              <a:t>Users couldn’t revoke access to an app except by changing their password</a:t>
            </a:r>
          </a:p>
          <a:p>
            <a:r>
              <a:rPr lang="en-US" dirty="0" smtClean="0"/>
              <a:t>Compromised apps exposed the user’s password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An Introduction to </a:t>
            </a:r>
            <a:r>
              <a:rPr lang="en-US" dirty="0" err="1" smtClean="0"/>
              <a:t>OAuth</a:t>
            </a:r>
            <a:r>
              <a:rPr lang="en-US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4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5" y="364670"/>
            <a:ext cx="6965577" cy="479003"/>
          </a:xfrm>
        </p:spPr>
        <p:txBody>
          <a:bodyPr/>
          <a:lstStyle/>
          <a:p>
            <a:r>
              <a:rPr lang="en-US" sz="3200" dirty="0" smtClean="0"/>
              <a:t>User visits the authorization page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5" y="1035051"/>
            <a:ext cx="6508377" cy="1068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latin typeface="Courier New"/>
                <a:cs typeface="Courier New"/>
              </a:rPr>
              <a:t>https://</a:t>
            </a:r>
            <a:r>
              <a:rPr lang="en-US" sz="1900" dirty="0" err="1">
                <a:latin typeface="Courier New"/>
                <a:cs typeface="Courier New"/>
              </a:rPr>
              <a:t>facebook.com</a:t>
            </a:r>
            <a:r>
              <a:rPr lang="en-US" sz="1900" dirty="0">
                <a:latin typeface="Courier New"/>
                <a:cs typeface="Courier New"/>
              </a:rPr>
              <a:t>/dialog/</a:t>
            </a:r>
            <a:r>
              <a:rPr lang="en-US" sz="1900" dirty="0" err="1">
                <a:latin typeface="Courier New"/>
                <a:cs typeface="Courier New"/>
              </a:rPr>
              <a:t>oauth?response_type</a:t>
            </a:r>
            <a:r>
              <a:rPr lang="en-US" sz="1900" dirty="0" smtClean="0">
                <a:latin typeface="Courier New"/>
                <a:cs typeface="Courier New"/>
              </a:rPr>
              <a:t>=</a:t>
            </a:r>
            <a:r>
              <a:rPr lang="en-US" sz="1900" dirty="0" err="1" smtClean="0">
                <a:latin typeface="Courier New"/>
                <a:cs typeface="Courier New"/>
              </a:rPr>
              <a:t>token&amp;</a:t>
            </a:r>
            <a:r>
              <a:rPr lang="en-US" sz="1900" dirty="0" err="1">
                <a:latin typeface="Courier New"/>
                <a:cs typeface="Courier New"/>
              </a:rPr>
              <a:t>client_id</a:t>
            </a:r>
            <a:r>
              <a:rPr lang="en-US" sz="1900" dirty="0">
                <a:latin typeface="Courier New"/>
                <a:cs typeface="Courier New"/>
              </a:rPr>
              <a:t>=</a:t>
            </a:r>
            <a:r>
              <a:rPr lang="en-US" sz="1900" dirty="0" smtClean="0">
                <a:latin typeface="Courier New"/>
                <a:cs typeface="Courier New"/>
              </a:rPr>
              <a:t>2865368247587&amp;</a:t>
            </a:r>
            <a:r>
              <a:rPr lang="en-US" sz="1900" dirty="0">
                <a:latin typeface="Courier New"/>
                <a:cs typeface="Courier New"/>
              </a:rPr>
              <a:t>redirect_uri</a:t>
            </a:r>
            <a:r>
              <a:rPr lang="en-US" sz="1900" dirty="0" smtClean="0">
                <a:latin typeface="Courier New"/>
                <a:cs typeface="Courier New"/>
              </a:rPr>
              <a:t>=</a:t>
            </a:r>
            <a:r>
              <a:rPr lang="en-US" sz="1900" dirty="0" err="1" smtClean="0">
                <a:latin typeface="Courier New"/>
                <a:cs typeface="Courier New"/>
              </a:rPr>
              <a:t>everydaycity.com&amp;</a:t>
            </a:r>
            <a:r>
              <a:rPr lang="en-US" sz="1900" dirty="0" err="1">
                <a:latin typeface="Courier New"/>
                <a:cs typeface="Courier New"/>
              </a:rPr>
              <a:t>scope</a:t>
            </a:r>
            <a:r>
              <a:rPr lang="en-US" sz="1900" dirty="0">
                <a:latin typeface="Courier New"/>
                <a:cs typeface="Courier New"/>
              </a:rPr>
              <a:t>=</a:t>
            </a:r>
            <a:r>
              <a:rPr lang="en-US" sz="1900" dirty="0" smtClean="0">
                <a:latin typeface="Courier New"/>
                <a:cs typeface="Courier New"/>
              </a:rPr>
              <a:t>email</a:t>
            </a:r>
            <a:endParaRPr lang="en-US" sz="1900" dirty="0">
              <a:latin typeface="Courier New"/>
              <a:cs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55" y="2106930"/>
            <a:ext cx="9192260" cy="421894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An Introduction to OAuth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1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876300"/>
            <a:ext cx="6648078" cy="1143000"/>
          </a:xfrm>
        </p:spPr>
        <p:txBody>
          <a:bodyPr/>
          <a:lstStyle/>
          <a:p>
            <a:r>
              <a:rPr lang="en-US" sz="3200" dirty="0" smtClean="0"/>
              <a:t>On success, user is redirected back to your site with the access token in the fragment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5" y="2279650"/>
            <a:ext cx="6965575" cy="659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latin typeface="Courier New"/>
                <a:cs typeface="Courier New"/>
              </a:rPr>
              <a:t>https:/</a:t>
            </a:r>
            <a:r>
              <a:rPr lang="en-US" sz="1900" dirty="0" smtClean="0">
                <a:latin typeface="Courier New"/>
                <a:cs typeface="Courier New"/>
              </a:rPr>
              <a:t>/</a:t>
            </a:r>
            <a:r>
              <a:rPr lang="en-US" sz="1900" dirty="0" err="1" smtClean="0">
                <a:latin typeface="Courier New"/>
                <a:cs typeface="Courier New"/>
              </a:rPr>
              <a:t>example.com</a:t>
            </a:r>
            <a:r>
              <a:rPr lang="en-US" sz="1900" dirty="0" smtClean="0">
                <a:latin typeface="Courier New"/>
                <a:cs typeface="Courier New"/>
              </a:rPr>
              <a:t>/</a:t>
            </a:r>
            <a:r>
              <a:rPr lang="en-US" sz="1900" dirty="0" err="1" smtClean="0">
                <a:latin typeface="Courier New"/>
                <a:cs typeface="Courier New"/>
              </a:rPr>
              <a:t>auth</a:t>
            </a:r>
            <a:r>
              <a:rPr lang="en-US" sz="1900" b="1" dirty="0" err="1" smtClean="0">
                <a:latin typeface="Courier New"/>
                <a:cs typeface="Courier New"/>
              </a:rPr>
              <a:t>#token</a:t>
            </a:r>
            <a:r>
              <a:rPr lang="en-US" sz="1900" b="1" dirty="0" smtClean="0">
                <a:latin typeface="Courier New"/>
                <a:cs typeface="Courier New"/>
              </a:rPr>
              <a:t>=ACCESS_TOKEN</a:t>
            </a:r>
            <a:endParaRPr lang="en-US" sz="1900" b="1" dirty="0">
              <a:latin typeface="Courier New"/>
              <a:cs typeface="Courier New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78425" y="36322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FFFFFF"/>
                </a:solidFill>
              </a:rPr>
              <a:t>On error, user is redirected back to your site with error code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78425" y="5035550"/>
            <a:ext cx="6648077" cy="659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https://</a:t>
            </a:r>
            <a:r>
              <a:rPr lang="en-US" sz="19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example.com</a:t>
            </a: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9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auth#error</a:t>
            </a: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lang="en-US" sz="19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access_denied</a:t>
            </a:r>
            <a:endParaRPr lang="en-US" sz="19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An Introduction to OAuth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5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876300"/>
            <a:ext cx="6648078" cy="1143000"/>
          </a:xfrm>
        </p:spPr>
        <p:txBody>
          <a:bodyPr/>
          <a:lstStyle/>
          <a:p>
            <a:r>
              <a:rPr lang="en-US" sz="3200" dirty="0" smtClean="0"/>
              <a:t>Browser-Based Apps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5" y="2279650"/>
            <a:ext cx="6965575" cy="3911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entury Gothic"/>
                <a:cs typeface="Century Gothic"/>
              </a:rPr>
              <a:t>Use the “Implicit” grant type</a:t>
            </a:r>
          </a:p>
          <a:p>
            <a:r>
              <a:rPr lang="en-US" sz="2400" dirty="0" smtClean="0">
                <a:latin typeface="Century Gothic"/>
                <a:cs typeface="Century Gothic"/>
              </a:rPr>
              <a:t>No server-side code needed</a:t>
            </a:r>
          </a:p>
          <a:p>
            <a:r>
              <a:rPr lang="en-US" sz="2400" dirty="0" smtClean="0">
                <a:latin typeface="Century Gothic"/>
                <a:cs typeface="Century Gothic"/>
              </a:rPr>
              <a:t>Client secret not used</a:t>
            </a:r>
          </a:p>
          <a:p>
            <a:r>
              <a:rPr lang="en-US" sz="2400" dirty="0" smtClean="0">
                <a:latin typeface="Century Gothic"/>
                <a:cs typeface="Century Gothic"/>
              </a:rPr>
              <a:t>Browser makes API requests directly</a:t>
            </a:r>
            <a:endParaRPr lang="en-US" sz="2400" dirty="0">
              <a:latin typeface="Century Gothic"/>
              <a:cs typeface="Century Gothic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An Introduction to OAuth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4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50" y="3429001"/>
            <a:ext cx="6064997" cy="1398495"/>
          </a:xfrm>
        </p:spPr>
        <p:txBody>
          <a:bodyPr/>
          <a:lstStyle/>
          <a:p>
            <a:r>
              <a:rPr lang="en-US" dirty="0" smtClean="0"/>
              <a:t>Username/Password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Password Grant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845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5" y="755649"/>
            <a:ext cx="6508377" cy="1143000"/>
          </a:xfrm>
        </p:spPr>
        <p:txBody>
          <a:bodyPr/>
          <a:lstStyle/>
          <a:p>
            <a:r>
              <a:rPr lang="en-US" dirty="0" smtClean="0"/>
              <a:t>Password 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5" y="2317749"/>
            <a:ext cx="6711577" cy="4540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entury Gothic"/>
                <a:cs typeface="Century Gothic"/>
              </a:rPr>
              <a:t>Password grant is only appropriate for trusted clients, most likely first-party apps only.</a:t>
            </a:r>
          </a:p>
          <a:p>
            <a:pPr marL="0" indent="0">
              <a:buNone/>
            </a:pPr>
            <a:r>
              <a:rPr lang="en-US" sz="2400" dirty="0" smtClean="0">
                <a:latin typeface="Century Gothic"/>
                <a:cs typeface="Century Gothic"/>
              </a:rPr>
              <a:t>If you build your own website as a client of your API, then this is a great way to handle logging in.</a:t>
            </a:r>
            <a:endParaRPr lang="en-US" sz="2400" dirty="0">
              <a:latin typeface="Century Gothic"/>
              <a:cs typeface="Century Gothic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An Introduction to OAuth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2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3"/>
            <a:ext cx="3940176" cy="1035424"/>
          </a:xfrm>
        </p:spPr>
        <p:txBody>
          <a:bodyPr/>
          <a:lstStyle/>
          <a:p>
            <a:r>
              <a:rPr lang="en-US" dirty="0" smtClean="0"/>
              <a:t>Password Grant Type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2071" r="-2071"/>
          <a:stretch>
            <a:fillRect/>
          </a:stretch>
        </p:blipFill>
        <p:spPr>
          <a:xfrm>
            <a:off x="4699000" y="974725"/>
            <a:ext cx="3897278" cy="5613400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57199" y="2279652"/>
            <a:ext cx="3566160" cy="3657601"/>
          </a:xfrm>
        </p:spPr>
        <p:txBody>
          <a:bodyPr>
            <a:normAutofit/>
          </a:bodyPr>
          <a:lstStyle/>
          <a:p>
            <a:r>
              <a:rPr lang="en-US" sz="2000" dirty="0">
                <a:cs typeface="Century Gothic"/>
              </a:rPr>
              <a:t>Only appropriate for your service’s website or your service’s mobile apps</a:t>
            </a:r>
            <a:r>
              <a:rPr lang="en-US" sz="2000" dirty="0" smtClean="0">
                <a:cs typeface="Century Gothic"/>
              </a:rPr>
              <a:t>.</a:t>
            </a:r>
            <a:endParaRPr lang="en-US" sz="2000" dirty="0">
              <a:cs typeface="Century Gothic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An Introduction to OAuth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0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5" y="553293"/>
            <a:ext cx="6508377" cy="488106"/>
          </a:xfrm>
        </p:spPr>
        <p:txBody>
          <a:bodyPr/>
          <a:lstStyle/>
          <a:p>
            <a:r>
              <a:rPr lang="en-US" dirty="0" smtClean="0"/>
              <a:t>Password 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5" y="1428750"/>
            <a:ext cx="6711577" cy="542925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POST https</a:t>
            </a:r>
            <a:r>
              <a:rPr lang="en-US" dirty="0">
                <a:latin typeface="Courier New"/>
                <a:cs typeface="Courier New"/>
              </a:rPr>
              <a:t>://</a:t>
            </a:r>
            <a:r>
              <a:rPr lang="en-US" dirty="0" err="1" smtClean="0">
                <a:latin typeface="Courier New"/>
                <a:cs typeface="Courier New"/>
              </a:rPr>
              <a:t>api.example.com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oauth</a:t>
            </a:r>
            <a:r>
              <a:rPr lang="en-US" dirty="0">
                <a:latin typeface="Courier New"/>
                <a:cs typeface="Courier New"/>
              </a:rPr>
              <a:t>/token 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Post </a:t>
            </a:r>
            <a:r>
              <a:rPr lang="en-US" dirty="0">
                <a:latin typeface="Courier New"/>
                <a:cs typeface="Courier New"/>
              </a:rPr>
              <a:t>Body: </a:t>
            </a:r>
            <a:r>
              <a:rPr lang="en-US" dirty="0" smtClean="0">
                <a:latin typeface="Courier New"/>
                <a:cs typeface="Courier New"/>
              </a:rPr>
              <a:t/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b="1" dirty="0" err="1" smtClean="0">
                <a:latin typeface="Courier New"/>
                <a:cs typeface="Courier New"/>
              </a:rPr>
              <a:t>grant_type</a:t>
            </a:r>
            <a:r>
              <a:rPr lang="en-US" b="1" dirty="0" smtClean="0">
                <a:latin typeface="Courier New"/>
                <a:cs typeface="Courier New"/>
              </a:rPr>
              <a:t>=password</a:t>
            </a:r>
            <a:r>
              <a:rPr lang="en-US" b="1" dirty="0">
                <a:latin typeface="Courier New"/>
                <a:cs typeface="Courier New"/>
              </a:rPr>
              <a:t/>
            </a:r>
            <a:br>
              <a:rPr lang="en-US" b="1" dirty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&amp;username=USERNAME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&amp;password=PASSWORD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&amp;</a:t>
            </a:r>
            <a:r>
              <a:rPr lang="en-US" dirty="0" err="1">
                <a:latin typeface="Courier New"/>
                <a:cs typeface="Courier New"/>
              </a:rPr>
              <a:t>client_id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 smtClean="0">
                <a:latin typeface="Courier New"/>
                <a:cs typeface="Courier New"/>
              </a:rPr>
              <a:t>YOUR_CLIENT_ID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&amp;</a:t>
            </a:r>
            <a:r>
              <a:rPr lang="en-US" dirty="0" err="1">
                <a:latin typeface="Courier New"/>
                <a:cs typeface="Courier New"/>
              </a:rPr>
              <a:t>client_secret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 smtClean="0">
                <a:latin typeface="Courier New"/>
                <a:cs typeface="Courier New"/>
              </a:rPr>
              <a:t>YOUR_CLIENT_SECRET</a:t>
            </a:r>
          </a:p>
          <a:p>
            <a:pPr marL="0" indent="0">
              <a:buNone/>
            </a:pPr>
            <a:r>
              <a:rPr lang="fr-FR" dirty="0" err="1" smtClean="0">
                <a:latin typeface="Century Gothic"/>
                <a:cs typeface="Century Gothic"/>
              </a:rPr>
              <a:t>Response</a:t>
            </a:r>
            <a:r>
              <a:rPr lang="fr-FR" dirty="0" smtClean="0">
                <a:latin typeface="Century Gothic"/>
                <a:cs typeface="Century Gothic"/>
              </a:rPr>
              <a:t>:</a:t>
            </a:r>
          </a:p>
          <a:p>
            <a:pPr marL="0" indent="0">
              <a:buNone/>
            </a:pPr>
            <a:r>
              <a:rPr lang="fr-FR" dirty="0" smtClean="0">
                <a:latin typeface="Courier New"/>
                <a:cs typeface="Courier New"/>
              </a:rPr>
              <a:t>{ </a:t>
            </a:r>
            <a:r>
              <a:rPr lang="fr-FR" dirty="0">
                <a:latin typeface="Courier New"/>
                <a:cs typeface="Courier New"/>
              </a:rPr>
              <a:t/>
            </a:r>
            <a:br>
              <a:rPr lang="fr-FR" dirty="0">
                <a:latin typeface="Courier New"/>
                <a:cs typeface="Courier New"/>
              </a:rPr>
            </a:br>
            <a:r>
              <a:rPr lang="fr-FR" dirty="0">
                <a:latin typeface="Courier New"/>
                <a:cs typeface="Courier New"/>
              </a:rPr>
              <a:t>  "access_token":"RsT5OjbzRn430zqMLgV3Ia",</a:t>
            </a:r>
            <a:br>
              <a:rPr lang="fr-FR" dirty="0">
                <a:latin typeface="Courier New"/>
                <a:cs typeface="Courier New"/>
              </a:rPr>
            </a:br>
            <a:r>
              <a:rPr lang="fr-FR" dirty="0" smtClean="0">
                <a:latin typeface="Courier New"/>
                <a:cs typeface="Courier New"/>
              </a:rPr>
              <a:t>  </a:t>
            </a:r>
            <a:r>
              <a:rPr lang="fr-FR" dirty="0">
                <a:latin typeface="Courier New"/>
                <a:cs typeface="Courier New"/>
              </a:rPr>
              <a:t>"token_type":"</a:t>
            </a:r>
            <a:r>
              <a:rPr lang="fr-FR" dirty="0" err="1">
                <a:latin typeface="Courier New"/>
                <a:cs typeface="Courier New"/>
              </a:rPr>
              <a:t>bearer</a:t>
            </a:r>
            <a:r>
              <a:rPr lang="fr-FR" dirty="0">
                <a:latin typeface="Courier New"/>
                <a:cs typeface="Courier New"/>
              </a:rPr>
              <a:t>",</a:t>
            </a:r>
            <a:br>
              <a:rPr lang="fr-FR" dirty="0">
                <a:latin typeface="Courier New"/>
                <a:cs typeface="Courier New"/>
              </a:rPr>
            </a:br>
            <a:r>
              <a:rPr lang="fr-FR" dirty="0">
                <a:latin typeface="Courier New"/>
                <a:cs typeface="Courier New"/>
              </a:rPr>
              <a:t>  "expires_in":3600,</a:t>
            </a:r>
            <a:br>
              <a:rPr lang="fr-FR" dirty="0">
                <a:latin typeface="Courier New"/>
                <a:cs typeface="Courier New"/>
              </a:rPr>
            </a:br>
            <a:r>
              <a:rPr lang="fr-FR" dirty="0">
                <a:latin typeface="Courier New"/>
                <a:cs typeface="Courier New"/>
              </a:rPr>
              <a:t>  "refresh_token":"e1qoXg7Ik2RRua48lXIV" </a:t>
            </a:r>
            <a:br>
              <a:rPr lang="fr-FR" dirty="0">
                <a:latin typeface="Courier New"/>
                <a:cs typeface="Courier New"/>
              </a:rPr>
            </a:br>
            <a:r>
              <a:rPr lang="fr-FR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fr-FR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An Introduction to OAuth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7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876300"/>
            <a:ext cx="6648078" cy="1143000"/>
          </a:xfrm>
        </p:spPr>
        <p:txBody>
          <a:bodyPr/>
          <a:lstStyle/>
          <a:p>
            <a:r>
              <a:rPr lang="en-US" sz="3200" dirty="0" smtClean="0"/>
              <a:t>Password Grant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5" y="2279650"/>
            <a:ext cx="6965575" cy="3911600"/>
          </a:xfrm>
        </p:spPr>
        <p:txBody>
          <a:bodyPr>
            <a:normAutofit/>
          </a:bodyPr>
          <a:lstStyle/>
          <a:p>
            <a:r>
              <a:rPr lang="en-US" sz="1900" dirty="0" smtClean="0">
                <a:latin typeface="Century Gothic"/>
                <a:cs typeface="Century Gothic"/>
              </a:rPr>
              <a:t>User exchanges username and password for a token</a:t>
            </a:r>
          </a:p>
          <a:p>
            <a:r>
              <a:rPr lang="en-US" sz="1900" dirty="0" smtClean="0">
                <a:latin typeface="Century Gothic"/>
                <a:cs typeface="Century Gothic"/>
              </a:rPr>
              <a:t>No server-side code needed</a:t>
            </a:r>
          </a:p>
          <a:p>
            <a:r>
              <a:rPr lang="en-US" sz="1900" dirty="0" smtClean="0">
                <a:latin typeface="Century Gothic"/>
                <a:cs typeface="Century Gothic"/>
              </a:rPr>
              <a:t>Client secret only used from confidential clients</a:t>
            </a:r>
          </a:p>
          <a:p>
            <a:pPr lvl="1"/>
            <a:r>
              <a:rPr lang="en-US" sz="1700" dirty="0" smtClean="0">
                <a:latin typeface="Century Gothic"/>
                <a:cs typeface="Century Gothic"/>
              </a:rPr>
              <a:t>(Don’t send client secret from a mobile app!)</a:t>
            </a:r>
          </a:p>
          <a:p>
            <a:r>
              <a:rPr lang="en-US" sz="1900" dirty="0" smtClean="0">
                <a:latin typeface="Century Gothic"/>
                <a:cs typeface="Century Gothic"/>
              </a:rPr>
              <a:t>Useful for developing a first-party login system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An Introduction to OAuth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3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50" y="3429001"/>
            <a:ext cx="6064997" cy="1398495"/>
          </a:xfrm>
        </p:spPr>
        <p:txBody>
          <a:bodyPr/>
          <a:lstStyle/>
          <a:p>
            <a:r>
              <a:rPr lang="en-US" dirty="0" smtClean="0"/>
              <a:t>Application Access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Client Credentials Grant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414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5" y="628742"/>
            <a:ext cx="6508377" cy="475531"/>
          </a:xfrm>
        </p:spPr>
        <p:txBody>
          <a:bodyPr/>
          <a:lstStyle/>
          <a:p>
            <a:r>
              <a:rPr lang="en-US" dirty="0" smtClean="0"/>
              <a:t>Client Credentials 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5" y="1428750"/>
            <a:ext cx="6711577" cy="5429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POST https</a:t>
            </a:r>
            <a:r>
              <a:rPr lang="en-US" dirty="0">
                <a:latin typeface="Courier New"/>
                <a:cs typeface="Courier New"/>
              </a:rPr>
              <a:t>://</a:t>
            </a:r>
            <a:r>
              <a:rPr lang="en-US" dirty="0" err="1" smtClean="0">
                <a:latin typeface="Courier New"/>
                <a:cs typeface="Courier New"/>
              </a:rPr>
              <a:t>api.example.com</a:t>
            </a:r>
            <a:r>
              <a:rPr lang="en-US" dirty="0">
                <a:latin typeface="Courier New"/>
                <a:cs typeface="Courier New"/>
              </a:rPr>
              <a:t>/1/</a:t>
            </a:r>
            <a:r>
              <a:rPr lang="en-US" dirty="0" err="1">
                <a:latin typeface="Courier New"/>
                <a:cs typeface="Courier New"/>
              </a:rPr>
              <a:t>oauth</a:t>
            </a:r>
            <a:r>
              <a:rPr lang="en-US" dirty="0">
                <a:latin typeface="Courier New"/>
                <a:cs typeface="Courier New"/>
              </a:rPr>
              <a:t>/token 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Post </a:t>
            </a:r>
            <a:r>
              <a:rPr lang="en-US" dirty="0">
                <a:latin typeface="Courier New"/>
                <a:cs typeface="Courier New"/>
              </a:rPr>
              <a:t>Body: </a:t>
            </a:r>
            <a:r>
              <a:rPr lang="en-US" dirty="0" smtClean="0">
                <a:latin typeface="Courier New"/>
                <a:cs typeface="Courier New"/>
              </a:rPr>
              <a:t/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b="1" dirty="0" err="1" smtClean="0">
                <a:latin typeface="Courier New"/>
                <a:cs typeface="Courier New"/>
              </a:rPr>
              <a:t>grant_type</a:t>
            </a:r>
            <a:r>
              <a:rPr lang="en-US" b="1" dirty="0" smtClean="0">
                <a:latin typeface="Courier New"/>
                <a:cs typeface="Courier New"/>
              </a:rPr>
              <a:t>=</a:t>
            </a:r>
            <a:r>
              <a:rPr lang="en-US" b="1" dirty="0" err="1" smtClean="0">
                <a:latin typeface="Courier New"/>
                <a:cs typeface="Courier New"/>
              </a:rPr>
              <a:t>client_credentials</a:t>
            </a:r>
            <a:r>
              <a:rPr lang="en-US" b="1" dirty="0">
                <a:latin typeface="Courier New"/>
                <a:cs typeface="Courier New"/>
              </a:rPr>
              <a:t/>
            </a:r>
            <a:br>
              <a:rPr lang="en-US" b="1" dirty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&amp;</a:t>
            </a:r>
            <a:r>
              <a:rPr lang="en-US" dirty="0" err="1">
                <a:latin typeface="Courier New"/>
                <a:cs typeface="Courier New"/>
              </a:rPr>
              <a:t>client_id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 smtClean="0">
                <a:latin typeface="Courier New"/>
                <a:cs typeface="Courier New"/>
              </a:rPr>
              <a:t>YOUR_CLIENT_ID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&amp;</a:t>
            </a:r>
            <a:r>
              <a:rPr lang="en-US" dirty="0" err="1">
                <a:latin typeface="Courier New"/>
                <a:cs typeface="Courier New"/>
              </a:rPr>
              <a:t>client_secret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 smtClean="0">
                <a:latin typeface="Courier New"/>
                <a:cs typeface="Courier New"/>
              </a:rPr>
              <a:t>YOUR_CLIENT_SECRET</a:t>
            </a:r>
          </a:p>
          <a:p>
            <a:pPr marL="0" indent="0">
              <a:buNone/>
            </a:pPr>
            <a:r>
              <a:rPr lang="fr-FR" dirty="0" err="1" smtClean="0">
                <a:latin typeface="Century Gothic"/>
                <a:cs typeface="Century Gothic"/>
              </a:rPr>
              <a:t>Response</a:t>
            </a:r>
            <a:r>
              <a:rPr lang="fr-FR" dirty="0" smtClean="0">
                <a:latin typeface="Century Gothic"/>
                <a:cs typeface="Century Gothic"/>
              </a:rPr>
              <a:t>:</a:t>
            </a:r>
          </a:p>
          <a:p>
            <a:pPr marL="0" indent="0">
              <a:buNone/>
            </a:pPr>
            <a:r>
              <a:rPr lang="fr-FR" sz="2000" dirty="0" smtClean="0">
                <a:latin typeface="Courier New"/>
                <a:cs typeface="Courier New"/>
              </a:rPr>
              <a:t>{</a:t>
            </a:r>
            <a:br>
              <a:rPr lang="fr-FR" sz="2000" dirty="0" smtClean="0">
                <a:latin typeface="Courier New"/>
                <a:cs typeface="Courier New"/>
              </a:rPr>
            </a:br>
            <a:r>
              <a:rPr lang="fr-FR" sz="2000" dirty="0" smtClean="0">
                <a:latin typeface="Courier New"/>
                <a:cs typeface="Courier New"/>
              </a:rPr>
              <a:t> </a:t>
            </a:r>
            <a:r>
              <a:rPr lang="fr-FR" sz="2000" dirty="0">
                <a:latin typeface="Courier New"/>
                <a:cs typeface="Courier New"/>
              </a:rPr>
              <a:t>"access_token":"</a:t>
            </a:r>
            <a:r>
              <a:rPr lang="fr-FR" sz="2000" dirty="0" smtClean="0">
                <a:latin typeface="Courier New"/>
                <a:cs typeface="Courier New"/>
              </a:rPr>
              <a:t>RsT5OjbzRn430zqMLgV3Ia",</a:t>
            </a:r>
            <a:br>
              <a:rPr lang="fr-FR" sz="2000" dirty="0" smtClean="0">
                <a:latin typeface="Courier New"/>
                <a:cs typeface="Courier New"/>
              </a:rPr>
            </a:br>
            <a:r>
              <a:rPr lang="fr-FR" sz="2000" dirty="0" smtClean="0">
                <a:latin typeface="Courier New"/>
                <a:cs typeface="Courier New"/>
              </a:rPr>
              <a:t> </a:t>
            </a:r>
            <a:r>
              <a:rPr lang="fr-FR" sz="2000" dirty="0">
                <a:latin typeface="Courier New"/>
                <a:cs typeface="Courier New"/>
              </a:rPr>
              <a:t> "</a:t>
            </a:r>
            <a:r>
              <a:rPr lang="fr-FR" sz="2000" dirty="0" smtClean="0">
                <a:latin typeface="Courier New"/>
                <a:cs typeface="Courier New"/>
              </a:rPr>
              <a:t>token_type":</a:t>
            </a:r>
            <a:r>
              <a:rPr lang="fr-FR" sz="2000" dirty="0">
                <a:latin typeface="Courier New"/>
                <a:cs typeface="Courier New"/>
              </a:rPr>
              <a:t>"</a:t>
            </a:r>
            <a:r>
              <a:rPr lang="fr-FR" sz="2000" dirty="0" err="1" smtClean="0">
                <a:latin typeface="Courier New"/>
                <a:cs typeface="Courier New"/>
              </a:rPr>
              <a:t>bearer</a:t>
            </a:r>
            <a:r>
              <a:rPr lang="fr-FR" sz="2000" dirty="0">
                <a:latin typeface="Courier New"/>
                <a:cs typeface="Courier New"/>
              </a:rPr>
              <a:t>"</a:t>
            </a:r>
            <a:r>
              <a:rPr lang="fr-FR" sz="2000" dirty="0" smtClean="0">
                <a:latin typeface="Courier New"/>
                <a:cs typeface="Courier New"/>
              </a:rPr>
              <a:t>,</a:t>
            </a:r>
            <a:r>
              <a:rPr lang="fr-FR" sz="2000" dirty="0">
                <a:latin typeface="Courier New"/>
                <a:cs typeface="Courier New"/>
              </a:rPr>
              <a:t/>
            </a:r>
            <a:br>
              <a:rPr lang="fr-FR" sz="2000" dirty="0">
                <a:latin typeface="Courier New"/>
                <a:cs typeface="Courier New"/>
              </a:rPr>
            </a:br>
            <a:r>
              <a:rPr lang="fr-FR" sz="2000" dirty="0">
                <a:latin typeface="Courier New"/>
                <a:cs typeface="Courier New"/>
              </a:rPr>
              <a:t>  "expires_in":3600,</a:t>
            </a:r>
            <a:br>
              <a:rPr lang="fr-FR" sz="2000" dirty="0">
                <a:latin typeface="Courier New"/>
                <a:cs typeface="Courier New"/>
              </a:rPr>
            </a:br>
            <a:r>
              <a:rPr lang="fr-FR" sz="2000" dirty="0">
                <a:latin typeface="Courier New"/>
                <a:cs typeface="Courier New"/>
              </a:rPr>
              <a:t>  "refresh_token":"e1qoXg7Ik2RRua48lXIV" </a:t>
            </a:r>
            <a:br>
              <a:rPr lang="fr-FR" sz="2000" dirty="0">
                <a:latin typeface="Courier New"/>
                <a:cs typeface="Courier New"/>
              </a:rPr>
            </a:br>
            <a:r>
              <a:rPr lang="fr-FR" sz="20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fr-FR" sz="22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An Introduction to OAuth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8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OAuth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199" y="2021178"/>
            <a:ext cx="7451465" cy="39163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Services recognized the problems with password authentication</a:t>
            </a:r>
          </a:p>
          <a:p>
            <a:r>
              <a:rPr lang="en-US" dirty="0" smtClean="0"/>
              <a:t>Many services implemented things similar to </a:t>
            </a:r>
            <a:r>
              <a:rPr lang="en-US" dirty="0" err="1" smtClean="0"/>
              <a:t>OAuth</a:t>
            </a:r>
            <a:r>
              <a:rPr lang="en-US" dirty="0" smtClean="0"/>
              <a:t> </a:t>
            </a:r>
            <a:r>
              <a:rPr lang="en-US" dirty="0" smtClean="0"/>
              <a:t>1.0</a:t>
            </a:r>
          </a:p>
          <a:p>
            <a:pPr lvl="1"/>
            <a:r>
              <a:rPr lang="en-US" dirty="0"/>
              <a:t>Flickr: “</a:t>
            </a:r>
            <a:r>
              <a:rPr lang="en-US" dirty="0" err="1"/>
              <a:t>FlickrAuth</a:t>
            </a:r>
            <a:r>
              <a:rPr lang="en-US" dirty="0"/>
              <a:t>” </a:t>
            </a:r>
            <a:r>
              <a:rPr lang="en-US" dirty="0" err="1"/>
              <a:t>frobs</a:t>
            </a:r>
            <a:r>
              <a:rPr lang="en-US" dirty="0"/>
              <a:t> and tokens</a:t>
            </a:r>
          </a:p>
          <a:p>
            <a:pPr lvl="1"/>
            <a:r>
              <a:rPr lang="en-US" dirty="0"/>
              <a:t>Google: “</a:t>
            </a:r>
            <a:r>
              <a:rPr lang="en-US" dirty="0" err="1"/>
              <a:t>AuthSub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Facebook: requests signed with MD5 hashes</a:t>
            </a:r>
          </a:p>
          <a:p>
            <a:pPr lvl="1"/>
            <a:r>
              <a:rPr lang="en-US" dirty="0"/>
              <a:t>Yahoo: </a:t>
            </a:r>
            <a:r>
              <a:rPr lang="en-US" dirty="0" err="1"/>
              <a:t>BBAuth</a:t>
            </a:r>
            <a:r>
              <a:rPr lang="en-US" dirty="0"/>
              <a:t> (“Browser-Based </a:t>
            </a:r>
            <a:r>
              <a:rPr lang="en-US" dirty="0" err="1"/>
              <a:t>Auth</a:t>
            </a:r>
            <a:r>
              <a:rPr lang="en-US" dirty="0"/>
              <a:t>”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An Introduction to OAuth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8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Grant Type Summary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457199" y="2209801"/>
            <a:ext cx="7829551" cy="41465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dirty="0" err="1">
                <a:latin typeface="Courier New"/>
                <a:cs typeface="Courier New"/>
              </a:rPr>
              <a:t>a</a:t>
            </a:r>
            <a:r>
              <a:rPr lang="en-US" sz="2800" dirty="0" err="1" smtClean="0">
                <a:latin typeface="Courier New"/>
                <a:cs typeface="Courier New"/>
              </a:rPr>
              <a:t>uthorization_code</a:t>
            </a:r>
            <a:r>
              <a:rPr lang="en-US" sz="2800" dirty="0" smtClean="0">
                <a:latin typeface="Courier New"/>
                <a:cs typeface="Courier New"/>
              </a:rPr>
              <a:t>: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	Web-server apps</a:t>
            </a:r>
          </a:p>
          <a:p>
            <a:r>
              <a:rPr lang="en-US" sz="2800" dirty="0" smtClean="0">
                <a:latin typeface="Courier New"/>
                <a:cs typeface="Courier New"/>
              </a:rPr>
              <a:t>implicit: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	Mobile and browser-based apps</a:t>
            </a:r>
          </a:p>
          <a:p>
            <a:r>
              <a:rPr lang="en-US" sz="2800" dirty="0" smtClean="0">
                <a:latin typeface="Courier New"/>
                <a:cs typeface="Courier New"/>
              </a:rPr>
              <a:t>password: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	Username/password access</a:t>
            </a:r>
          </a:p>
          <a:p>
            <a:r>
              <a:rPr lang="en-US" sz="2800" dirty="0" err="1" smtClean="0">
                <a:latin typeface="Courier New"/>
                <a:cs typeface="Courier New"/>
              </a:rPr>
              <a:t>client_credentials</a:t>
            </a:r>
            <a:r>
              <a:rPr lang="en-US" sz="2800" dirty="0" smtClean="0">
                <a:latin typeface="Courier New"/>
                <a:cs typeface="Courier New"/>
              </a:rPr>
              <a:t>: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	Application access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An Introduction to OAuth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8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1" y="3429001"/>
            <a:ext cx="7033372" cy="1398495"/>
          </a:xfrm>
        </p:spPr>
        <p:txBody>
          <a:bodyPr/>
          <a:lstStyle/>
          <a:p>
            <a:r>
              <a:rPr lang="en-US" dirty="0" smtClean="0"/>
              <a:t>Accessing 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38" y="4824413"/>
            <a:ext cx="6107509" cy="1320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So you have an access token. Now what?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178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5" y="755649"/>
            <a:ext cx="6508377" cy="1143000"/>
          </a:xfrm>
        </p:spPr>
        <p:txBody>
          <a:bodyPr/>
          <a:lstStyle/>
          <a:p>
            <a:r>
              <a:rPr lang="en-US" dirty="0" smtClean="0"/>
              <a:t>Use the access token to make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5" y="2317749"/>
            <a:ext cx="6711577" cy="4540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entury Gothic"/>
                <a:cs typeface="Century Gothic"/>
              </a:rPr>
              <a:t>Now you can make requests using the access token.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GET https</a:t>
            </a:r>
            <a:r>
              <a:rPr lang="en-US" sz="1800" dirty="0">
                <a:latin typeface="Courier New"/>
                <a:cs typeface="Courier New"/>
              </a:rPr>
              <a:t>:/</a:t>
            </a:r>
            <a:r>
              <a:rPr lang="en-US" sz="1800" dirty="0" smtClean="0">
                <a:latin typeface="Courier New"/>
                <a:cs typeface="Courier New"/>
              </a:rPr>
              <a:t>/</a:t>
            </a:r>
            <a:r>
              <a:rPr lang="en-US" sz="1800" dirty="0" err="1" smtClean="0">
                <a:latin typeface="Courier New"/>
                <a:cs typeface="Courier New"/>
              </a:rPr>
              <a:t>api.example.com</a:t>
            </a:r>
            <a:r>
              <a:rPr lang="en-US" sz="1800" dirty="0" smtClean="0">
                <a:latin typeface="Courier New"/>
                <a:cs typeface="Courier New"/>
              </a:rPr>
              <a:t>/me </a:t>
            </a:r>
            <a:br>
              <a:rPr lang="en-US" sz="1800" dirty="0" smtClean="0">
                <a:latin typeface="Courier New"/>
                <a:cs typeface="Courier New"/>
              </a:rPr>
            </a:br>
            <a:r>
              <a:rPr lang="en-US" sz="1800" dirty="0" smtClean="0">
                <a:latin typeface="Courier New"/>
                <a:cs typeface="Courier New"/>
              </a:rPr>
              <a:t>Authorization</a:t>
            </a:r>
            <a:r>
              <a:rPr lang="en-US" sz="1800" dirty="0">
                <a:latin typeface="Courier New"/>
                <a:cs typeface="Courier New"/>
              </a:rPr>
              <a:t>: </a:t>
            </a:r>
            <a:r>
              <a:rPr lang="en-US" sz="1800" b="1" dirty="0" smtClean="0">
                <a:latin typeface="Courier New"/>
                <a:cs typeface="Courier New"/>
              </a:rPr>
              <a:t>Bearer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is-IS" sz="1800" dirty="0" smtClean="0">
                <a:latin typeface="Courier New"/>
                <a:cs typeface="Courier New"/>
              </a:rPr>
              <a:t>RsT5OjbzRn430zqMLgV3Ia</a:t>
            </a:r>
          </a:p>
          <a:p>
            <a:pPr marL="0" indent="0">
              <a:buNone/>
            </a:pPr>
            <a:endParaRPr lang="is-IS" dirty="0" smtClean="0">
              <a:cs typeface="Courier New"/>
            </a:endParaRPr>
          </a:p>
          <a:p>
            <a:pPr marL="0" indent="0">
              <a:buNone/>
            </a:pPr>
            <a:r>
              <a:rPr lang="is-IS" dirty="0" smtClean="0">
                <a:cs typeface="Courier New"/>
              </a:rPr>
              <a:t>Access token can be in an HTTP header or a query string parameter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https://</a:t>
            </a:r>
            <a:r>
              <a:rPr lang="en-US" sz="1800" dirty="0" err="1" smtClean="0">
                <a:latin typeface="Courier New"/>
                <a:cs typeface="Courier New"/>
              </a:rPr>
              <a:t>api.example.com</a:t>
            </a:r>
            <a:r>
              <a:rPr lang="en-US" sz="1800" dirty="0" smtClean="0">
                <a:latin typeface="Courier New"/>
                <a:cs typeface="Courier New"/>
              </a:rPr>
              <a:t>/</a:t>
            </a:r>
            <a:r>
              <a:rPr lang="en-US" sz="1800" dirty="0" err="1" smtClean="0">
                <a:latin typeface="Courier New"/>
                <a:cs typeface="Courier New"/>
              </a:rPr>
              <a:t>me?</a:t>
            </a:r>
            <a:r>
              <a:rPr lang="en-US" sz="1800" b="1" dirty="0" err="1" smtClean="0">
                <a:latin typeface="Courier New"/>
                <a:cs typeface="Courier New"/>
              </a:rPr>
              <a:t>access_token</a:t>
            </a:r>
            <a:r>
              <a:rPr lang="en-US" sz="1800" dirty="0" smtClean="0">
                <a:latin typeface="Courier New"/>
                <a:cs typeface="Courier New"/>
              </a:rPr>
              <a:t>=</a:t>
            </a:r>
            <a:r>
              <a:rPr lang="hr-HR" sz="1800" dirty="0">
                <a:latin typeface="Courier New"/>
                <a:cs typeface="Courier New"/>
              </a:rPr>
              <a:t>RsT5OjbzRn430zqMLgV3Ia</a:t>
            </a:r>
            <a:endParaRPr lang="en-US" sz="1800" dirty="0" smtClean="0">
              <a:latin typeface="Courier New"/>
              <a:cs typeface="Courier New"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An Introduction to OAuth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5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5" y="755649"/>
            <a:ext cx="6508377" cy="1143000"/>
          </a:xfrm>
        </p:spPr>
        <p:txBody>
          <a:bodyPr/>
          <a:lstStyle/>
          <a:p>
            <a:r>
              <a:rPr lang="en-US" dirty="0" smtClean="0"/>
              <a:t>Eventually the access token may expire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5" y="2317749"/>
            <a:ext cx="6711577" cy="4540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entury Gothic"/>
                <a:cs typeface="Century Gothic"/>
              </a:rPr>
              <a:t>When you make a request with an expired token, you will get this response</a:t>
            </a:r>
          </a:p>
          <a:p>
            <a:pPr marL="0" indent="0">
              <a:buNone/>
            </a:pPr>
            <a:r>
              <a:rPr lang="it-IT" sz="1800" dirty="0">
                <a:latin typeface="Courier New"/>
                <a:cs typeface="Courier New"/>
              </a:rPr>
              <a:t>{ </a:t>
            </a:r>
            <a:br>
              <a:rPr lang="it-IT" sz="1800" dirty="0">
                <a:latin typeface="Courier New"/>
                <a:cs typeface="Courier New"/>
              </a:rPr>
            </a:br>
            <a:r>
              <a:rPr lang="it-IT" sz="1800" dirty="0">
                <a:latin typeface="Courier New"/>
                <a:cs typeface="Courier New"/>
              </a:rPr>
              <a:t>  "</a:t>
            </a:r>
            <a:r>
              <a:rPr lang="it-IT" sz="1800" dirty="0" err="1">
                <a:latin typeface="Courier New"/>
                <a:cs typeface="Courier New"/>
              </a:rPr>
              <a:t>error</a:t>
            </a:r>
            <a:r>
              <a:rPr lang="it-IT" sz="1800" dirty="0">
                <a:latin typeface="Courier New"/>
                <a:cs typeface="Courier New"/>
              </a:rPr>
              <a:t>"</a:t>
            </a:r>
            <a:r>
              <a:rPr lang="it-IT" sz="1800" dirty="0" smtClean="0">
                <a:latin typeface="Courier New"/>
                <a:cs typeface="Courier New"/>
              </a:rPr>
              <a:t>:</a:t>
            </a:r>
            <a:r>
              <a:rPr lang="it-IT" sz="1800" dirty="0">
                <a:latin typeface="Courier New"/>
                <a:cs typeface="Courier New"/>
              </a:rPr>
              <a:t>"</a:t>
            </a:r>
            <a:r>
              <a:rPr lang="it-IT" sz="1800" dirty="0" err="1" smtClean="0">
                <a:latin typeface="Courier New"/>
                <a:cs typeface="Courier New"/>
              </a:rPr>
              <a:t>expired_token</a:t>
            </a:r>
            <a:r>
              <a:rPr lang="it-IT" sz="1800" dirty="0" smtClean="0">
                <a:latin typeface="Courier New"/>
                <a:cs typeface="Courier New"/>
              </a:rPr>
              <a:t>"</a:t>
            </a:r>
            <a:r>
              <a:rPr lang="it-IT" sz="1800" dirty="0">
                <a:latin typeface="Courier New"/>
                <a:cs typeface="Courier New"/>
              </a:rPr>
              <a:t/>
            </a:r>
            <a:br>
              <a:rPr lang="it-IT" sz="1800" dirty="0">
                <a:latin typeface="Courier New"/>
                <a:cs typeface="Courier New"/>
              </a:rPr>
            </a:br>
            <a:r>
              <a:rPr lang="it-IT" sz="1800" dirty="0" smtClean="0">
                <a:latin typeface="Courier New"/>
                <a:cs typeface="Courier New"/>
              </a:rPr>
              <a:t>}</a:t>
            </a:r>
            <a:endParaRPr lang="it-IT" sz="1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is-IS" dirty="0" smtClean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Now you need to get a new access token!</a:t>
            </a:r>
            <a:endParaRPr lang="en-US" sz="1800" dirty="0" smtClean="0">
              <a:latin typeface="Courier New"/>
              <a:cs typeface="Courier New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An Introduction to OAuth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7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5" y="755649"/>
            <a:ext cx="6508377" cy="1143000"/>
          </a:xfrm>
        </p:spPr>
        <p:txBody>
          <a:bodyPr/>
          <a:lstStyle/>
          <a:p>
            <a:r>
              <a:rPr lang="en-US" dirty="0" smtClean="0"/>
              <a:t>Get a new access token using a refresh token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5" y="2095501"/>
            <a:ext cx="6711577" cy="47625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entury Gothic"/>
                <a:cs typeface="Century Gothic"/>
              </a:rPr>
              <a:t>Your server makes the following request</a:t>
            </a:r>
            <a:endParaRPr lang="en-US" dirty="0">
              <a:latin typeface="Century Gothic"/>
              <a:cs typeface="Century Gothic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POST https</a:t>
            </a:r>
            <a:r>
              <a:rPr lang="en-US" dirty="0">
                <a:latin typeface="Courier New"/>
                <a:cs typeface="Courier New"/>
              </a:rPr>
              <a:t>://</a:t>
            </a:r>
            <a:r>
              <a:rPr lang="en-US" dirty="0" err="1" smtClean="0">
                <a:latin typeface="Courier New"/>
                <a:cs typeface="Courier New"/>
              </a:rPr>
              <a:t>api.example.com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oauth</a:t>
            </a:r>
            <a:r>
              <a:rPr lang="en-US" dirty="0">
                <a:latin typeface="Courier New"/>
                <a:cs typeface="Courier New"/>
              </a:rPr>
              <a:t>/token 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/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b="1" dirty="0" err="1" smtClean="0">
                <a:latin typeface="Courier New"/>
                <a:cs typeface="Courier New"/>
              </a:rPr>
              <a:t>grant_type</a:t>
            </a:r>
            <a:r>
              <a:rPr lang="en-US" b="1" dirty="0" smtClean="0">
                <a:latin typeface="Courier New"/>
                <a:cs typeface="Courier New"/>
              </a:rPr>
              <a:t>=</a:t>
            </a:r>
            <a:r>
              <a:rPr lang="en-US" b="1" dirty="0" err="1" smtClean="0">
                <a:latin typeface="Courier New"/>
                <a:cs typeface="Courier New"/>
              </a:rPr>
              <a:t>refresh_token</a:t>
            </a:r>
            <a:r>
              <a:rPr lang="en-US" dirty="0">
                <a:latin typeface="Courier New"/>
                <a:cs typeface="Courier New"/>
              </a:rPr>
              <a:t/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&amp;</a:t>
            </a:r>
            <a:r>
              <a:rPr lang="en-US" dirty="0" err="1" smtClean="0">
                <a:latin typeface="Courier New"/>
                <a:cs typeface="Courier New"/>
              </a:rPr>
              <a:t>reresh_token</a:t>
            </a:r>
            <a:r>
              <a:rPr lang="en-US" dirty="0" smtClean="0">
                <a:latin typeface="Courier New"/>
                <a:cs typeface="Courier New"/>
              </a:rPr>
              <a:t>=</a:t>
            </a:r>
            <a:r>
              <a:rPr lang="is-IS" dirty="0">
                <a:latin typeface="Courier New"/>
                <a:cs typeface="Courier New"/>
              </a:rPr>
              <a:t>e1qoXg7Ik2RRua48lXIV</a:t>
            </a:r>
            <a:r>
              <a:rPr lang="en-US" dirty="0" smtClean="0">
                <a:latin typeface="Courier New"/>
                <a:cs typeface="Courier New"/>
              </a:rPr>
              <a:t/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&amp;</a:t>
            </a:r>
            <a:r>
              <a:rPr lang="en-US" dirty="0" err="1">
                <a:latin typeface="Courier New"/>
                <a:cs typeface="Courier New"/>
              </a:rPr>
              <a:t>client_id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 smtClean="0">
                <a:latin typeface="Courier New"/>
                <a:cs typeface="Courier New"/>
              </a:rPr>
              <a:t>YOUR_CLIENT_ID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&amp;</a:t>
            </a:r>
            <a:r>
              <a:rPr lang="en-US" dirty="0" err="1">
                <a:latin typeface="Courier New"/>
                <a:cs typeface="Courier New"/>
              </a:rPr>
              <a:t>client_secret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 smtClean="0">
                <a:latin typeface="Courier New"/>
                <a:cs typeface="Courier New"/>
              </a:rPr>
              <a:t>YOUR_CLIENT_SECRET</a:t>
            </a: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Your server gets a similar response as the original call to </a:t>
            </a:r>
            <a:r>
              <a:rPr lang="en-US" dirty="0" err="1" smtClean="0">
                <a:cs typeface="Courier New"/>
              </a:rPr>
              <a:t>oauth</a:t>
            </a:r>
            <a:r>
              <a:rPr lang="en-US" dirty="0" smtClean="0">
                <a:cs typeface="Courier New"/>
              </a:rPr>
              <a:t>/token with new tokens.</a:t>
            </a:r>
          </a:p>
          <a:p>
            <a:pPr marL="0" indent="0">
              <a:buNone/>
            </a:pPr>
            <a:r>
              <a:rPr lang="is-IS" sz="2400" dirty="0">
                <a:latin typeface="Courier New"/>
                <a:cs typeface="Courier New"/>
              </a:rPr>
              <a:t>{ </a:t>
            </a:r>
            <a:br>
              <a:rPr lang="is-IS" sz="2400" dirty="0">
                <a:latin typeface="Courier New"/>
                <a:cs typeface="Courier New"/>
              </a:rPr>
            </a:br>
            <a:r>
              <a:rPr lang="is-IS" sz="2400" dirty="0">
                <a:latin typeface="Courier New"/>
                <a:cs typeface="Courier New"/>
              </a:rPr>
              <a:t>  "access_token":"RsT5OjbzRn430zqMLgV3Ia",</a:t>
            </a:r>
            <a:br>
              <a:rPr lang="is-IS" sz="2400" dirty="0">
                <a:latin typeface="Courier New"/>
                <a:cs typeface="Courier New"/>
              </a:rPr>
            </a:br>
            <a:r>
              <a:rPr lang="is-IS" sz="2400" dirty="0">
                <a:latin typeface="Courier New"/>
                <a:cs typeface="Courier New"/>
              </a:rPr>
              <a:t>  "expires_in":3600,</a:t>
            </a:r>
            <a:br>
              <a:rPr lang="is-IS" sz="2400" dirty="0">
                <a:latin typeface="Courier New"/>
                <a:cs typeface="Courier New"/>
              </a:rPr>
            </a:br>
            <a:r>
              <a:rPr lang="is-IS" sz="2400" dirty="0">
                <a:latin typeface="Courier New"/>
                <a:cs typeface="Courier New"/>
              </a:rPr>
              <a:t>  "refresh_token":"e1qoXg7Ik2RRua48lXIV" </a:t>
            </a:r>
            <a:br>
              <a:rPr lang="is-IS" sz="2400" dirty="0">
                <a:latin typeface="Courier New"/>
                <a:cs typeface="Courier New"/>
              </a:rPr>
            </a:br>
            <a:r>
              <a:rPr lang="is-IS" sz="24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>
              <a:cs typeface="Courier New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An Introduction to OAuth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6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1" y="3429001"/>
            <a:ext cx="7033372" cy="1398495"/>
          </a:xfrm>
        </p:spPr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Limiting access to </a:t>
            </a:r>
            <a:r>
              <a:rPr lang="en-US" sz="2400" dirty="0" err="1" smtClean="0"/>
              <a:t>resouces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545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59" y="1203613"/>
            <a:ext cx="8047182" cy="59112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0419"/>
            <a:ext cx="6908801" cy="566856"/>
          </a:xfrm>
        </p:spPr>
        <p:txBody>
          <a:bodyPr/>
          <a:lstStyle/>
          <a:p>
            <a:r>
              <a:rPr lang="en-US" sz="3500" dirty="0" smtClean="0"/>
              <a:t>Limiting Access to Third Parties</a:t>
            </a:r>
            <a:endParaRPr lang="en-US" sz="35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An Introduction to OAuth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08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59" y="1203613"/>
            <a:ext cx="8047182" cy="591127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7971831">
            <a:off x="2923398" y="2254251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490419"/>
            <a:ext cx="6908801" cy="566856"/>
          </a:xfrm>
        </p:spPr>
        <p:txBody>
          <a:bodyPr/>
          <a:lstStyle/>
          <a:p>
            <a:r>
              <a:rPr lang="en-US" sz="3500" dirty="0" smtClean="0"/>
              <a:t>Limiting Access to Third Parties</a:t>
            </a:r>
            <a:endParaRPr lang="en-US" sz="35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An Introduction to OAuth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6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59" y="1203613"/>
            <a:ext cx="8047182" cy="591127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7971831">
            <a:off x="2923398" y="4381501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490419"/>
            <a:ext cx="6908801" cy="566856"/>
          </a:xfrm>
        </p:spPr>
        <p:txBody>
          <a:bodyPr/>
          <a:lstStyle/>
          <a:p>
            <a:r>
              <a:rPr lang="en-US" sz="3500" dirty="0" smtClean="0"/>
              <a:t>Limiting Access to Third Parties</a:t>
            </a:r>
            <a:endParaRPr lang="en-US" sz="35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An Introduction to OAuth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4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238251"/>
            <a:ext cx="6508377" cy="660400"/>
          </a:xfrm>
        </p:spPr>
        <p:txBody>
          <a:bodyPr/>
          <a:lstStyle/>
          <a:p>
            <a:r>
              <a:rPr lang="en-US" dirty="0" smtClean="0"/>
              <a:t>OAuth 2 </a:t>
            </a:r>
            <a:r>
              <a:rPr lang="en-US" b="1" dirty="0" smtClean="0">
                <a:latin typeface="Courier New"/>
                <a:cs typeface="Courier New"/>
              </a:rPr>
              <a:t>scope</a:t>
            </a:r>
            <a:r>
              <a:rPr lang="en-US" b="1" dirty="0" smtClean="0">
                <a:latin typeface="+mn-lt"/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on </a:t>
            </a:r>
            <a:r>
              <a:rPr lang="en-US" dirty="0" err="1" smtClean="0">
                <a:cs typeface="Courier New"/>
              </a:rPr>
              <a:t>Github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0699" y="1959134"/>
            <a:ext cx="6178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https://</a:t>
            </a:r>
            <a:r>
              <a:rPr lang="en-US" dirty="0" err="1" smtClean="0">
                <a:latin typeface="Courier New"/>
                <a:cs typeface="Courier New"/>
              </a:rPr>
              <a:t>github.com</a:t>
            </a:r>
            <a:r>
              <a:rPr lang="en-US" dirty="0" smtClean="0">
                <a:latin typeface="Courier New"/>
                <a:cs typeface="Courier New"/>
              </a:rPr>
              <a:t>/login/</a:t>
            </a:r>
            <a:r>
              <a:rPr lang="en-US" dirty="0" err="1" smtClean="0">
                <a:latin typeface="Courier New"/>
                <a:cs typeface="Courier New"/>
              </a:rPr>
              <a:t>oauth</a:t>
            </a:r>
            <a:r>
              <a:rPr lang="en-US" dirty="0" smtClean="0">
                <a:latin typeface="Courier New"/>
                <a:cs typeface="Courier New"/>
              </a:rPr>
              <a:t>/authorize?</a:t>
            </a:r>
          </a:p>
          <a:p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err="1" smtClean="0">
                <a:latin typeface="Courier New"/>
                <a:cs typeface="Courier New"/>
              </a:rPr>
              <a:t>client_id</a:t>
            </a:r>
            <a:r>
              <a:rPr lang="en-US" dirty="0" smtClean="0">
                <a:latin typeface="Courier New"/>
                <a:cs typeface="Courier New"/>
              </a:rPr>
              <a:t>=...&amp;</a:t>
            </a:r>
            <a:r>
              <a:rPr lang="en-US" b="1" dirty="0" smtClean="0">
                <a:latin typeface="Courier New"/>
                <a:cs typeface="Courier New"/>
              </a:rPr>
              <a:t>scope=</a:t>
            </a:r>
            <a:r>
              <a:rPr lang="en-US" b="1" dirty="0" err="1" smtClean="0">
                <a:latin typeface="Courier New"/>
                <a:cs typeface="Courier New"/>
              </a:rPr>
              <a:t>user,public_repo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8324" y="2742407"/>
            <a:ext cx="7845426" cy="3554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>
                <a:latin typeface="Courier New"/>
                <a:cs typeface="Courier New"/>
              </a:rPr>
              <a:t>user</a:t>
            </a:r>
            <a:endParaRPr lang="en-US" b="1" dirty="0">
              <a:latin typeface="Courier New"/>
              <a:cs typeface="Courier New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Read</a:t>
            </a:r>
            <a:r>
              <a:rPr lang="en-US" dirty="0"/>
              <a:t>/write access to profile info only</a:t>
            </a:r>
            <a:r>
              <a:rPr lang="en-US" dirty="0" smtClean="0"/>
              <a:t>.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b="1" dirty="0" err="1">
                <a:latin typeface="Courier New"/>
                <a:cs typeface="Courier New"/>
              </a:rPr>
              <a:t>public_repo</a:t>
            </a:r>
            <a:endParaRPr lang="en-US" b="1" dirty="0">
              <a:latin typeface="Courier New"/>
              <a:cs typeface="Courier New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Read</a:t>
            </a:r>
            <a:r>
              <a:rPr lang="en-US" dirty="0"/>
              <a:t>/write access to public repos and organizations.</a:t>
            </a:r>
          </a:p>
          <a:p>
            <a:pPr>
              <a:spcAft>
                <a:spcPts val="600"/>
              </a:spcAft>
            </a:pPr>
            <a:r>
              <a:rPr lang="en-US" b="1" dirty="0" smtClean="0">
                <a:latin typeface="Courier New"/>
                <a:cs typeface="Courier New"/>
              </a:rPr>
              <a:t>repo</a:t>
            </a:r>
            <a:endParaRPr lang="en-US" b="1" dirty="0">
              <a:latin typeface="Courier New"/>
              <a:cs typeface="Courier New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Read</a:t>
            </a:r>
            <a:r>
              <a:rPr lang="en-US" dirty="0"/>
              <a:t>/write access to public and private repos and organizations.</a:t>
            </a:r>
          </a:p>
          <a:p>
            <a:pPr>
              <a:spcAft>
                <a:spcPts val="600"/>
              </a:spcAft>
            </a:pPr>
            <a:r>
              <a:rPr lang="en-US" b="1" dirty="0" err="1">
                <a:latin typeface="Courier New"/>
                <a:cs typeface="Courier New"/>
              </a:rPr>
              <a:t>delete_repo</a:t>
            </a:r>
            <a:endParaRPr lang="en-US" b="1" dirty="0">
              <a:latin typeface="Courier New"/>
              <a:cs typeface="Courier New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Delete </a:t>
            </a:r>
            <a:r>
              <a:rPr lang="en-US" dirty="0"/>
              <a:t>access to </a:t>
            </a:r>
            <a:r>
              <a:rPr lang="en-US" dirty="0" err="1"/>
              <a:t>adminable</a:t>
            </a:r>
            <a:r>
              <a:rPr lang="en-US" dirty="0"/>
              <a:t> repositories.</a:t>
            </a:r>
          </a:p>
          <a:p>
            <a:pPr>
              <a:spcAft>
                <a:spcPts val="600"/>
              </a:spcAft>
            </a:pPr>
            <a:r>
              <a:rPr lang="en-US" b="1" dirty="0">
                <a:latin typeface="Courier New"/>
                <a:cs typeface="Courier New"/>
              </a:rPr>
              <a:t>gist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dirty="0"/>
              <a:t>write access to </a:t>
            </a:r>
            <a:r>
              <a:rPr lang="en-US" dirty="0" err="1"/>
              <a:t>gists</a:t>
            </a:r>
            <a:r>
              <a:rPr lang="en-US" dirty="0"/>
              <a:t>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An Introduction to OAuth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2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3095626"/>
            <a:ext cx="6160247" cy="1398495"/>
          </a:xfrm>
        </p:spPr>
        <p:txBody>
          <a:bodyPr/>
          <a:lstStyle/>
          <a:p>
            <a:r>
              <a:rPr lang="en-US" dirty="0" smtClean="0"/>
              <a:t>The OAuth 2 Spec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000" y="4808539"/>
            <a:ext cx="6922247" cy="538161"/>
          </a:xfrm>
        </p:spPr>
        <p:txBody>
          <a:bodyPr>
            <a:normAutofit/>
          </a:bodyPr>
          <a:lstStyle/>
          <a:p>
            <a:r>
              <a:rPr lang="en-US" sz="2400" b="1" dirty="0"/>
              <a:t>http://</a:t>
            </a:r>
            <a:r>
              <a:rPr lang="en-US" sz="2400" b="1" dirty="0" err="1"/>
              <a:t>oauth.net</a:t>
            </a:r>
            <a:r>
              <a:rPr lang="en-US" sz="2400" b="1" dirty="0"/>
              <a:t>/2/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62566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651" y="833241"/>
            <a:ext cx="7319769" cy="56677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750" y="301625"/>
            <a:ext cx="762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 smtClean="0">
                <a:solidFill>
                  <a:srgbClr val="FFFFFF"/>
                </a:solidFill>
              </a:rPr>
              <a:t>o</a:t>
            </a:r>
            <a:r>
              <a:rPr lang="nl-NL" sz="2800" dirty="0" err="1" smtClean="0">
                <a:solidFill>
                  <a:srgbClr val="FFFFFF"/>
                </a:solidFill>
              </a:rPr>
              <a:t>auth.net</a:t>
            </a:r>
            <a:r>
              <a:rPr lang="nl-NL" sz="2800" dirty="0" smtClean="0">
                <a:solidFill>
                  <a:srgbClr val="FFFFFF"/>
                </a:solidFill>
              </a:rPr>
              <a:t>/2</a:t>
            </a:r>
            <a:endParaRPr lang="nl-NL" sz="2800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8963" y="213772"/>
            <a:ext cx="914400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 smtClean="0"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An Introduction to OAuth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1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oauth.net</a:t>
            </a:r>
            <a:r>
              <a:rPr lang="en-US" dirty="0" smtClean="0"/>
              <a:t>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199" y="2209801"/>
            <a:ext cx="7718426" cy="39163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Source </a:t>
            </a:r>
            <a:r>
              <a:rPr lang="en-US" dirty="0" smtClean="0"/>
              <a:t>code 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github.com/aaronpk/oauth.net</a:t>
            </a:r>
          </a:p>
          <a:p>
            <a:r>
              <a:rPr lang="en-US" dirty="0" smtClean="0"/>
              <a:t>Please feel free to contribute to the website</a:t>
            </a:r>
          </a:p>
          <a:p>
            <a:r>
              <a:rPr lang="en-US" dirty="0" smtClean="0"/>
              <a:t>Contribute new lists of libraries, or help update information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An Introduction to OAuth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42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77956" y="583298"/>
            <a:ext cx="4965700" cy="49813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Thanks.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4294967295"/>
          </p:nvPr>
        </p:nvSpPr>
        <p:spPr>
          <a:xfrm>
            <a:off x="3172438" y="4853886"/>
            <a:ext cx="2950814" cy="1920150"/>
          </a:xfrm>
        </p:spPr>
        <p:txBody>
          <a:bodyPr>
            <a:noAutofit/>
          </a:bodyPr>
          <a:lstStyle/>
          <a:p>
            <a:pPr marL="0" indent="0" algn="ctr">
              <a:lnSpc>
                <a:spcPct val="140000"/>
              </a:lnSpc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@</a:t>
            </a:r>
            <a:r>
              <a:rPr lang="en-US" sz="2000" dirty="0" err="1" smtClean="0">
                <a:solidFill>
                  <a:srgbClr val="FFFFFF"/>
                </a:solidFill>
              </a:rPr>
              <a:t>aaronpk</a:t>
            </a:r>
            <a:endParaRPr lang="en-US" sz="2000" dirty="0" smtClean="0">
              <a:solidFill>
                <a:srgbClr val="FFFFFF"/>
              </a:solidFill>
            </a:endParaRPr>
          </a:p>
          <a:p>
            <a:pPr marL="0" indent="0" algn="ctr">
              <a:lnSpc>
                <a:spcPct val="140000"/>
              </a:lnSpc>
              <a:buNone/>
            </a:pPr>
            <a:r>
              <a:rPr lang="en-US" sz="2000" dirty="0" err="1" smtClean="0">
                <a:solidFill>
                  <a:srgbClr val="FFFFFF"/>
                </a:solidFill>
              </a:rPr>
              <a:t>aparecki@esri.com</a:t>
            </a:r>
            <a:endParaRPr lang="en-US" sz="2000" dirty="0" smtClean="0">
              <a:solidFill>
                <a:srgbClr val="FFFFFF"/>
              </a:solidFill>
            </a:endParaRPr>
          </a:p>
          <a:p>
            <a:pPr marL="0" indent="0" algn="ctr">
              <a:lnSpc>
                <a:spcPct val="140000"/>
              </a:lnSpc>
              <a:buNone/>
            </a:pPr>
            <a:r>
              <a:rPr lang="en-US" sz="2000" dirty="0" err="1">
                <a:solidFill>
                  <a:srgbClr val="FFFFFF"/>
                </a:solidFill>
              </a:rPr>
              <a:t>g</a:t>
            </a:r>
            <a:r>
              <a:rPr lang="en-US" sz="2000" dirty="0" err="1" smtClean="0">
                <a:solidFill>
                  <a:srgbClr val="FFFFFF"/>
                </a:solidFill>
              </a:rPr>
              <a:t>ithub.com</a:t>
            </a:r>
            <a:r>
              <a:rPr lang="en-US" sz="2000" dirty="0" smtClean="0">
                <a:solidFill>
                  <a:srgbClr val="FFFFFF"/>
                </a:solidFill>
              </a:rPr>
              <a:t>/</a:t>
            </a:r>
            <a:r>
              <a:rPr lang="en-US" sz="2000" dirty="0" err="1" smtClean="0">
                <a:solidFill>
                  <a:srgbClr val="FFFFFF"/>
                </a:solidFill>
              </a:rPr>
              <a:t>aaronpk</a:t>
            </a:r>
            <a:endParaRPr lang="en-US" sz="2000" dirty="0" smtClean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An Introduction to </a:t>
            </a:r>
            <a:r>
              <a:rPr lang="en-US" dirty="0" err="1" smtClean="0"/>
              <a:t>OAuth</a:t>
            </a:r>
            <a:r>
              <a:rPr lang="en-US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9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4294967295"/>
          </p:nvPr>
        </p:nvSpPr>
        <p:spPr>
          <a:xfrm>
            <a:off x="457201" y="2416176"/>
            <a:ext cx="7035801" cy="35369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b="1" dirty="0" smtClean="0"/>
              <a:t>Resource Owner:</a:t>
            </a:r>
            <a:r>
              <a:rPr lang="en-US" sz="2800" dirty="0" smtClean="0"/>
              <a:t> The User</a:t>
            </a:r>
          </a:p>
          <a:p>
            <a:r>
              <a:rPr lang="en-US" sz="2800" b="1" dirty="0" smtClean="0"/>
              <a:t>Resource Server:</a:t>
            </a:r>
            <a:r>
              <a:rPr lang="en-US" sz="2800" dirty="0" smtClean="0"/>
              <a:t> The API</a:t>
            </a:r>
          </a:p>
          <a:p>
            <a:r>
              <a:rPr lang="en-US" sz="2800" b="1" dirty="0" smtClean="0"/>
              <a:t>Authorization Server:</a:t>
            </a:r>
            <a:r>
              <a:rPr lang="en-US" sz="2800" dirty="0" smtClean="0"/>
              <a:t> Often the same as the API server</a:t>
            </a:r>
          </a:p>
          <a:p>
            <a:r>
              <a:rPr lang="en-US" sz="2800" b="1" dirty="0" smtClean="0"/>
              <a:t>Client:</a:t>
            </a:r>
            <a:r>
              <a:rPr lang="en-US" sz="2800" dirty="0" smtClean="0"/>
              <a:t> The Third-Party Application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An Introduction to OAuth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5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03504"/>
            <a:ext cx="7772400" cy="742003"/>
          </a:xfrm>
        </p:spPr>
        <p:txBody>
          <a:bodyPr/>
          <a:lstStyle/>
          <a:p>
            <a:r>
              <a:rPr lang="en-US" sz="4400" dirty="0" smtClean="0"/>
              <a:t>Use Cases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457199" y="2209801"/>
            <a:ext cx="6508377" cy="39163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dirty="0" smtClean="0"/>
              <a:t>Web-server apps</a:t>
            </a:r>
          </a:p>
          <a:p>
            <a:r>
              <a:rPr lang="en-US" sz="2800" dirty="0" smtClean="0"/>
              <a:t>Browser-based apps</a:t>
            </a:r>
          </a:p>
          <a:p>
            <a:r>
              <a:rPr lang="en-US" sz="2800" dirty="0" smtClean="0"/>
              <a:t>Username/password access</a:t>
            </a:r>
          </a:p>
          <a:p>
            <a:r>
              <a:rPr lang="en-US" sz="2800" dirty="0"/>
              <a:t>Application </a:t>
            </a:r>
            <a:r>
              <a:rPr lang="en-US" sz="2800" dirty="0" smtClean="0"/>
              <a:t>access</a:t>
            </a:r>
          </a:p>
          <a:p>
            <a:r>
              <a:rPr lang="en-US" sz="2800" dirty="0"/>
              <a:t>Mobile apps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An Introduction to OAuth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91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457199" y="2209801"/>
            <a:ext cx="8507507" cy="39163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dirty="0" smtClean="0"/>
              <a:t>Web-server apps – </a:t>
            </a:r>
            <a:r>
              <a:rPr lang="en-US" sz="2800" dirty="0" err="1" smtClean="0">
                <a:latin typeface="Courier New"/>
                <a:cs typeface="Courier New"/>
              </a:rPr>
              <a:t>authorization_code</a:t>
            </a:r>
            <a:endParaRPr lang="en-US" sz="2800" dirty="0" smtClean="0">
              <a:latin typeface="Courier New"/>
              <a:cs typeface="Courier New"/>
            </a:endParaRPr>
          </a:p>
          <a:p>
            <a:r>
              <a:rPr lang="en-US" sz="2800" dirty="0" smtClean="0"/>
              <a:t>Browser-based apps – </a:t>
            </a:r>
            <a:r>
              <a:rPr lang="en-US" sz="2800" dirty="0" smtClean="0">
                <a:latin typeface="Courier New"/>
                <a:cs typeface="Courier New"/>
              </a:rPr>
              <a:t>implicit </a:t>
            </a:r>
          </a:p>
          <a:p>
            <a:r>
              <a:rPr lang="en-US" sz="2800" dirty="0" smtClean="0"/>
              <a:t>Username/password access – </a:t>
            </a:r>
            <a:r>
              <a:rPr lang="en-US" sz="2800" dirty="0" smtClean="0">
                <a:latin typeface="Courier New"/>
                <a:cs typeface="Courier New"/>
              </a:rPr>
              <a:t>password </a:t>
            </a:r>
          </a:p>
          <a:p>
            <a:r>
              <a:rPr lang="en-US" sz="2800" dirty="0"/>
              <a:t>Application </a:t>
            </a:r>
            <a:r>
              <a:rPr lang="en-US" sz="2800" dirty="0" smtClean="0"/>
              <a:t>access – </a:t>
            </a:r>
            <a:r>
              <a:rPr lang="en-US" sz="2800" dirty="0" err="1" smtClean="0">
                <a:latin typeface="Courier New"/>
                <a:cs typeface="Courier New"/>
              </a:rPr>
              <a:t>client_credentials</a:t>
            </a:r>
            <a:endParaRPr lang="en-US" sz="2800" dirty="0" smtClean="0">
              <a:latin typeface="Courier New"/>
              <a:cs typeface="Courier New"/>
            </a:endParaRPr>
          </a:p>
          <a:p>
            <a:r>
              <a:rPr lang="en-US" sz="2800" dirty="0"/>
              <a:t>Mobile </a:t>
            </a:r>
            <a:r>
              <a:rPr lang="en-US" sz="2800" dirty="0" smtClean="0"/>
              <a:t>apps – </a:t>
            </a:r>
            <a:r>
              <a:rPr lang="en-US" sz="2800" dirty="0" smtClean="0">
                <a:latin typeface="Courier New"/>
                <a:cs typeface="Courier New"/>
              </a:rPr>
              <a:t>implicit </a:t>
            </a:r>
            <a:endParaRPr lang="en-US" sz="2800" dirty="0">
              <a:latin typeface="Courier New"/>
              <a:cs typeface="Courier New"/>
            </a:endParaRP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85800" y="603504"/>
            <a:ext cx="7772400" cy="677108"/>
          </a:xfrm>
        </p:spPr>
        <p:txBody>
          <a:bodyPr/>
          <a:lstStyle/>
          <a:p>
            <a:r>
              <a:rPr lang="en-US" sz="4400" dirty="0" smtClean="0"/>
              <a:t>Use Cases – Grant Types</a:t>
            </a:r>
            <a:endParaRPr lang="en-US" sz="44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An Introduction to OAuth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9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50" y="3429001"/>
            <a:ext cx="6064997" cy="1398495"/>
          </a:xfrm>
        </p:spPr>
        <p:txBody>
          <a:bodyPr/>
          <a:lstStyle/>
          <a:p>
            <a:r>
              <a:rPr lang="en-US" dirty="0" smtClean="0"/>
              <a:t>Web Server Apps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Authorization Code Grant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708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675" y="755649"/>
            <a:ext cx="6508377" cy="1143000"/>
          </a:xfrm>
        </p:spPr>
        <p:txBody>
          <a:bodyPr/>
          <a:lstStyle/>
          <a:p>
            <a:r>
              <a:rPr lang="en-US" dirty="0" smtClean="0"/>
              <a:t>Create a “Log In”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299" y="2214843"/>
            <a:ext cx="6775076" cy="18015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Link to: 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https</a:t>
            </a:r>
            <a:r>
              <a:rPr lang="en-US" dirty="0">
                <a:latin typeface="Courier New"/>
                <a:cs typeface="Courier New"/>
              </a:rPr>
              <a:t>:/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facebook.com</a:t>
            </a:r>
            <a:r>
              <a:rPr lang="en-US" dirty="0" smtClean="0">
                <a:latin typeface="Courier New"/>
                <a:cs typeface="Courier New"/>
              </a:rPr>
              <a:t>/dialog/</a:t>
            </a:r>
            <a:r>
              <a:rPr lang="en-US" dirty="0" err="1" smtClean="0">
                <a:latin typeface="Courier New"/>
                <a:cs typeface="Courier New"/>
              </a:rPr>
              <a:t>oauth?</a:t>
            </a:r>
            <a:r>
              <a:rPr lang="en-US" dirty="0" err="1">
                <a:latin typeface="Courier New"/>
                <a:cs typeface="Courier New"/>
              </a:rPr>
              <a:t>response_type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 err="1">
                <a:latin typeface="Courier New"/>
                <a:cs typeface="Courier New"/>
              </a:rPr>
              <a:t>code&amp;client_id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 err="1">
                <a:latin typeface="Courier New"/>
                <a:cs typeface="Courier New"/>
              </a:rPr>
              <a:t>YOUR_CLIENT_ID&amp;redirect_uri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 err="1" smtClean="0">
                <a:latin typeface="Courier New"/>
                <a:cs typeface="Courier New"/>
              </a:rPr>
              <a:t>REDIRECT_URI&amp;scope</a:t>
            </a:r>
            <a:r>
              <a:rPr lang="en-US" dirty="0" smtClean="0">
                <a:latin typeface="Courier New"/>
                <a:cs typeface="Courier New"/>
              </a:rPr>
              <a:t>=email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982" y="4270812"/>
            <a:ext cx="3149836" cy="449976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An Introduction to OAuth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8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sri_Visual_Template">
  <a:themeElements>
    <a:clrScheme name="Esri Branding Colors 2013_blue hyperlink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007AC2"/>
      </a:hlink>
      <a:folHlink>
        <a:srgbClr val="004575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Esri_Visual_Template_Dark">
  <a:themeElements>
    <a:clrScheme name="Esri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3C8898FF49A44B887EB8B6D740829A" ma:contentTypeVersion="0" ma:contentTypeDescription="Create a new document." ma:contentTypeScope="" ma:versionID="c23aeb216e185e285ac4f9ed1745694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361B97-6236-4E51-BA0B-6504256BCF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2D2AF4-DAA1-42B0-9878-8C54AAF7EC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252D3BD-EDF3-4FA8-BA41-1FEABEAA0A1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1190</Words>
  <Application>Microsoft Macintosh PowerPoint</Application>
  <PresentationFormat>On-screen Show (4:3)</PresentationFormat>
  <Paragraphs>202</Paragraphs>
  <Slides>42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Esri_Visual_Template</vt:lpstr>
      <vt:lpstr>Esri_Visual_Template_Dark</vt:lpstr>
      <vt:lpstr>An Introduction to OAuth 2</vt:lpstr>
      <vt:lpstr>Before OAuth</vt:lpstr>
      <vt:lpstr>Before OAuth</vt:lpstr>
      <vt:lpstr>The OAuth 2 Spec</vt:lpstr>
      <vt:lpstr>Definitions</vt:lpstr>
      <vt:lpstr>Use Cases</vt:lpstr>
      <vt:lpstr>Use Cases – Grant Types</vt:lpstr>
      <vt:lpstr>Web Server Apps</vt:lpstr>
      <vt:lpstr>Create a “Log In” link</vt:lpstr>
      <vt:lpstr>Create a “Log In” link</vt:lpstr>
      <vt:lpstr>Create a “Log In” link</vt:lpstr>
      <vt:lpstr>Create a “Log In” link</vt:lpstr>
      <vt:lpstr>Create a “Log In” link</vt:lpstr>
      <vt:lpstr>User visits the authorization page</vt:lpstr>
      <vt:lpstr>On success, user is redirected back to your site with auth code</vt:lpstr>
      <vt:lpstr>Server exchanges auth code for an access token</vt:lpstr>
      <vt:lpstr>Server exchanges auth code for an access token</vt:lpstr>
      <vt:lpstr>Browser-Based Apps</vt:lpstr>
      <vt:lpstr>Create a “Log In” link</vt:lpstr>
      <vt:lpstr>User visits the authorization page</vt:lpstr>
      <vt:lpstr>On success, user is redirected back to your site with the access token in the fragment</vt:lpstr>
      <vt:lpstr>Browser-Based Apps</vt:lpstr>
      <vt:lpstr>Username/Password</vt:lpstr>
      <vt:lpstr>Password Grant</vt:lpstr>
      <vt:lpstr>Password Grant Type</vt:lpstr>
      <vt:lpstr>Password Grant</vt:lpstr>
      <vt:lpstr>Password Grant</vt:lpstr>
      <vt:lpstr>Application Access</vt:lpstr>
      <vt:lpstr>Client Credentials Grant</vt:lpstr>
      <vt:lpstr>Grant Type Summary</vt:lpstr>
      <vt:lpstr>Accessing Resources</vt:lpstr>
      <vt:lpstr>Use the access token to make requests</vt:lpstr>
      <vt:lpstr>Eventually the access token may expire</vt:lpstr>
      <vt:lpstr>Get a new access token using a refresh token</vt:lpstr>
      <vt:lpstr>Scope</vt:lpstr>
      <vt:lpstr>Limiting Access to Third Parties</vt:lpstr>
      <vt:lpstr>Limiting Access to Third Parties</vt:lpstr>
      <vt:lpstr>Limiting Access to Third Parties</vt:lpstr>
      <vt:lpstr>OAuth 2 scope on Github</vt:lpstr>
      <vt:lpstr>PowerPoint Presentation</vt:lpstr>
      <vt:lpstr>oauth.net Website</vt:lpstr>
      <vt:lpstr>Thanks.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 2013 Tech Workshop PowerPoint Template</dc:title>
  <dc:creator/>
  <cp:lastModifiedBy/>
  <cp:revision>1</cp:revision>
  <dcterms:created xsi:type="dcterms:W3CDTF">2013-03-05T23:26:53Z</dcterms:created>
  <dcterms:modified xsi:type="dcterms:W3CDTF">2013-07-07T23:22:46Z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0x0101003F3C8898FF49A44B887EB8B6D740829A</vt:lpwstr>
  </property>
</Properties>
</file>