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97F"/>
    <a:srgbClr val="000000"/>
    <a:srgbClr val="EF407F"/>
    <a:srgbClr val="FF40FF"/>
    <a:srgbClr val="701C71"/>
    <a:srgbClr val="941100"/>
    <a:srgbClr val="0096FF"/>
    <a:srgbClr val="005493"/>
    <a:srgbClr val="011893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2010"/>
  </p:normalViewPr>
  <p:slideViewPr>
    <p:cSldViewPr snapToGrid="0" snapToObjects="1">
      <p:cViewPr varScale="1">
        <p:scale>
          <a:sx n="141" d="100"/>
          <a:sy n="141" d="100"/>
        </p:scale>
        <p:origin x="184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47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67660-5FCF-E94E-A25B-5D2808F7F9E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C6E7-07A2-764C-9468-7C58A2E8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83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7C65-F9C4-6A41-9924-953833C51A3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5AD7-99AD-1147-BDA7-D6116317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72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5AD7-99AD-1147-BDA7-D6116317AD97}" type="slidenum">
              <a:rPr lang="en-US" smtClean="0"/>
              <a:t>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2881" indent="-192881">
              <a:buFont typeface="LucidaGrande" charset="0"/>
              <a:buChar char="▸"/>
              <a:defRPr sz="1350"/>
            </a:lvl1pPr>
            <a:lvl2pPr marL="417910" indent="-160735">
              <a:buFont typeface="LucidaGrande" charset="0"/>
              <a:buChar char="▹"/>
              <a:defRPr sz="1125"/>
            </a:lvl2pPr>
            <a:lvl3pPr marL="642938" indent="-128588">
              <a:buFont typeface="LucidaGrande" charset="0"/>
              <a:buChar char="■"/>
              <a:defRPr sz="1013"/>
            </a:lvl3pPr>
            <a:lvl4pPr marL="900113" indent="-128588">
              <a:buFont typeface="LucidaGrande" charset="0"/>
              <a:buChar char="□"/>
              <a:defRPr sz="1013"/>
            </a:lvl4pPr>
            <a:lvl5pPr marL="1157288" indent="-128588">
              <a:buFont typeface="Arial" charset="0"/>
              <a:buChar char="•"/>
              <a:defRPr sz="101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253731"/>
            <a:ext cx="7696200" cy="80248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2628900"/>
            <a:ext cx="6400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013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0"/>
            <a:ext cx="9144002" cy="111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938" y="4745100"/>
            <a:ext cx="1028700" cy="24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95875"/>
            <a:ext cx="9144000" cy="6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91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1" y="857251"/>
            <a:ext cx="3984171" cy="382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4702630" y="857251"/>
            <a:ext cx="3984171" cy="382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3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29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743453"/>
            <a:ext cx="9144000" cy="3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5725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38446"/>
            <a:ext cx="9144000" cy="15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5715000" y="4914900"/>
            <a:ext cx="2971800" cy="17145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0411B-8654-584D-B4FA-90CF1E4DBCFF}" type="slidenum">
              <a:rPr kumimoji="0" lang="en-US" sz="675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9pPr>
    </p:titleStyle>
    <p:bodyStyle>
      <a:lvl1pPr marL="192881" indent="-19288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▸"/>
        <a:defRPr sz="135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417910" indent="-16073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▹"/>
        <a:defRPr sz="1125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642938" indent="-1285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■"/>
        <a:defRPr sz="1013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900113" indent="-1285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□"/>
        <a:defRPr sz="1013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1157288" indent="-1285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1013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0514" y="231457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9B3BC3F-F92F-C947-9A7D-955AAE98F54D}"/>
              </a:ext>
            </a:extLst>
          </p:cNvPr>
          <p:cNvSpPr txBox="1">
            <a:spLocks/>
          </p:cNvSpPr>
          <p:nvPr/>
        </p:nvSpPr>
        <p:spPr bwMode="auto">
          <a:xfrm>
            <a:off x="1391516" y="2361426"/>
            <a:ext cx="6360968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defRPr/>
            </a:pPr>
            <a:r>
              <a:rPr lang="en-US" kern="0" dirty="0">
                <a:solidFill>
                  <a:srgbClr val="1F497D"/>
                </a:solidFill>
                <a:latin typeface="+mj-lt"/>
              </a:rPr>
              <a:t>Inpainting with homogeneous diffusion</a:t>
            </a:r>
          </a:p>
        </p:txBody>
      </p:sp>
    </p:spTree>
    <p:extLst>
      <p:ext uri="{BB962C8B-B14F-4D97-AF65-F5344CB8AC3E}">
        <p14:creationId xmlns:p14="http://schemas.microsoft.com/office/powerpoint/2010/main" val="4243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Get the inpainting approach to work for the Bob Ross video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Look at possible algorithms to solve this system: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Other Inpainting techniques?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CC4996A-5322-684F-833E-6704AFBC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31" y="888725"/>
            <a:ext cx="2882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7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Inpainting with homogeneous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We borrow ideas from PDE-based inpainting methods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Homogeneous diffusion reconstruction method -- also known as Laplace interpolation.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aim is to reconstruct the image such that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is satisfied on the missing data points. Here        represents the known data points in the field. If there are unknown points or pixels on the boundary, we enforce normal boundary conditions.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In all the experiments shown in this presentation, we assume there are no unknown points on the boundary.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66989696-C48F-4646-8666-F0E3FD07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44700"/>
            <a:ext cx="5029200" cy="105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9CC9E-AFDE-4A48-B3F0-3007EF8C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57" y="3240126"/>
            <a:ext cx="355614" cy="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Inpainting with homogeneous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For convenience we will we introduce a new function </a:t>
            </a:r>
            <a:r>
              <a:rPr lang="en-US" sz="1800" b="1" dirty="0"/>
              <a:t>c </a:t>
            </a:r>
            <a:r>
              <a:rPr lang="en-US" sz="1800" dirty="0"/>
              <a:t>which states whether a point is known or not 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Then we can rewrite the PDE as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And we get the following linear system after we discretize using central finite differences: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A69EE0-9650-E44C-B2E3-82D55103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224467"/>
            <a:ext cx="3009900" cy="8509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340A58-7EDC-224D-9536-84BA50DE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62" y="2331062"/>
            <a:ext cx="4864100" cy="7493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CC4996A-5322-684F-833E-6704AFBC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028" y="3568538"/>
            <a:ext cx="2882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1D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Consider the function: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We verify by checking: norm((Au)[</a:t>
            </a:r>
            <a:r>
              <a:rPr lang="en-US" sz="1800" dirty="0" err="1"/>
              <a:t>ReconstructedPoints</a:t>
            </a:r>
            <a:r>
              <a:rPr lang="en-US" sz="1800" dirty="0"/>
              <a:t>]) ~ 10^{-13}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ED20A-E5E8-DB4C-9836-8AFCE209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88" y="945138"/>
            <a:ext cx="4610100" cy="27432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792F606-83B3-AA48-B40E-0E264C30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03" y="1341612"/>
            <a:ext cx="3858161" cy="25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Mandrill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01202E6-E4BB-1049-9B81-742B0A59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12" y="594122"/>
            <a:ext cx="3048000" cy="20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B8D86-EB4F-C345-BA7F-07244D1F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94" y="594122"/>
            <a:ext cx="3048000" cy="20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7F790-C907-2041-A680-C9B66096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594" y="594122"/>
            <a:ext cx="3048000" cy="203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0E6468-5093-9045-8C2E-8E78C4A2528F}"/>
              </a:ext>
            </a:extLst>
          </p:cNvPr>
          <p:cNvSpPr/>
          <p:nvPr/>
        </p:nvSpPr>
        <p:spPr>
          <a:xfrm>
            <a:off x="6175856" y="2421709"/>
            <a:ext cx="26154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max((</a:t>
            </a:r>
            <a:r>
              <a:rPr lang="en-US" b="1" dirty="0" err="1">
                <a:solidFill>
                  <a:srgbClr val="FF0000"/>
                </a:solidFill>
              </a:rPr>
              <a:t>A_new</a:t>
            </a:r>
            <a:r>
              <a:rPr lang="en-US" b="1" dirty="0">
                <a:solidFill>
                  <a:srgbClr val="FF0000"/>
                </a:solidFill>
              </a:rPr>
              <a:t>*u)[discard]) ~ 1E-16</a:t>
            </a:r>
          </a:p>
        </p:txBody>
      </p:sp>
    </p:spTree>
    <p:extLst>
      <p:ext uri="{BB962C8B-B14F-4D97-AF65-F5344CB8AC3E}">
        <p14:creationId xmlns:p14="http://schemas.microsoft.com/office/powerpoint/2010/main" val="39286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Mandrill with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A2C4B58-7FDE-EB45-AFAD-AD8D2EE4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3" y="749494"/>
            <a:ext cx="4829270" cy="3219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51FCD-EFBE-FF4F-99EE-F350E50E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32" y="672791"/>
            <a:ext cx="48387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Mandrill with Local Interpolation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A2C4B58-7FDE-EB45-AFAD-AD8D2EE4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3" y="749494"/>
            <a:ext cx="4829270" cy="3219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51FCD-EFBE-FF4F-99EE-F350E50E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32" y="672791"/>
            <a:ext cx="4838700" cy="3225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786A5F-0A60-9A43-A915-DAE0322DD21C}"/>
              </a:ext>
            </a:extLst>
          </p:cNvPr>
          <p:cNvSpPr/>
          <p:nvPr/>
        </p:nvSpPr>
        <p:spPr bwMode="auto">
          <a:xfrm flipH="1">
            <a:off x="1665837" y="1683944"/>
            <a:ext cx="760491" cy="7152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FB8A6-1551-2546-AF3C-31EC027C94E7}"/>
              </a:ext>
            </a:extLst>
          </p:cNvPr>
          <p:cNvSpPr/>
          <p:nvPr/>
        </p:nvSpPr>
        <p:spPr bwMode="auto">
          <a:xfrm flipH="1">
            <a:off x="3399385" y="2561185"/>
            <a:ext cx="760491" cy="7152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80507-78F0-9847-A2C0-67C250863833}"/>
              </a:ext>
            </a:extLst>
          </p:cNvPr>
          <p:cNvSpPr/>
          <p:nvPr/>
        </p:nvSpPr>
        <p:spPr bwMode="auto">
          <a:xfrm flipH="1">
            <a:off x="789160" y="2543079"/>
            <a:ext cx="760491" cy="7152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5462C-8D10-DB4A-B4A3-FC118E9151FB}"/>
              </a:ext>
            </a:extLst>
          </p:cNvPr>
          <p:cNvSpPr txBox="1"/>
          <p:nvPr/>
        </p:nvSpPr>
        <p:spPr>
          <a:xfrm>
            <a:off x="364834" y="3818966"/>
            <a:ext cx="52586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Instead of solving the big linear system, we can solve 3 smaller systems</a:t>
            </a:r>
          </a:p>
        </p:txBody>
      </p:sp>
    </p:spTree>
    <p:extLst>
      <p:ext uri="{BB962C8B-B14F-4D97-AF65-F5344CB8AC3E}">
        <p14:creationId xmlns:p14="http://schemas.microsoft.com/office/powerpoint/2010/main" val="23095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3D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We now solve a simple Poisson equation in 3D to ensure we have the right matrix that corresponds to 7-point stencil.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We solve                     with Dirichlet boundary conditions. We use the method of manufactured solution with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7C7C9-C7FA-B64D-8E8D-39869B5A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07" y="1287539"/>
            <a:ext cx="1097280" cy="25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23137-F800-B144-AF55-440ADE396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80" y="1610809"/>
            <a:ext cx="3657600" cy="274320"/>
          </a:xfrm>
          <a:prstGeom prst="rect">
            <a:avLst/>
          </a:prstGeom>
        </p:spPr>
      </p:pic>
      <p:pic>
        <p:nvPicPr>
          <p:cNvPr id="12" name="Picture 11" descr="Chart, surface chart&#10;&#10;Description automatically generated">
            <a:extLst>
              <a:ext uri="{FF2B5EF4-FFF2-40B4-BE49-F238E27FC236}">
                <a16:creationId xmlns:a16="http://schemas.microsoft.com/office/drawing/2014/main" id="{C2F0D2E5-2409-1049-AE18-F969867E1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21" y="2008759"/>
            <a:ext cx="2649220" cy="2675890"/>
          </a:xfrm>
          <a:prstGeom prst="rect">
            <a:avLst/>
          </a:prstGeom>
        </p:spPr>
      </p:pic>
      <p:pic>
        <p:nvPicPr>
          <p:cNvPr id="14" name="Picture 13" descr="Chart, surface chart&#10;&#10;Description automatically generated">
            <a:extLst>
              <a:ext uri="{FF2B5EF4-FFF2-40B4-BE49-F238E27FC236}">
                <a16:creationId xmlns:a16="http://schemas.microsoft.com/office/drawing/2014/main" id="{F131D7FE-1146-7B4E-9D34-5D5D04E10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802" y="2035415"/>
            <a:ext cx="264922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1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3D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We remove about 50% of the points and reconstruct the field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2DBF2112-EA91-A343-94EB-C6588D9D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2" y="1565747"/>
            <a:ext cx="2649220" cy="2675890"/>
          </a:xfrm>
          <a:prstGeom prst="rect">
            <a:avLst/>
          </a:prstGeom>
        </p:spPr>
      </p:pic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5CAAFB5B-088A-9049-95C2-21492869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79" y="1565747"/>
            <a:ext cx="264922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07386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E01AE0BE-9954-E048-A58B-5B7D1394DF7E}" vid="{D44107CF-AC6D-2A4E-BB73-5EAB5C25BB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12689</TotalTime>
  <Words>274</Words>
  <Application>Microsoft Macintosh PowerPoint</Application>
  <PresentationFormat>On-screen Show (16:9)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LucidaGrande</vt:lpstr>
      <vt:lpstr>Trebuchet MS</vt:lpstr>
      <vt:lpstr>Wingdings</vt:lpstr>
      <vt:lpstr>argonne.updates</vt:lpstr>
      <vt:lpstr>PowerPoint Presentation</vt:lpstr>
      <vt:lpstr>Inpainting with homogeneous diffusion</vt:lpstr>
      <vt:lpstr>Inpainting with homogeneous diffusion</vt:lpstr>
      <vt:lpstr>1D Example</vt:lpstr>
      <vt:lpstr>Mandrill Example</vt:lpstr>
      <vt:lpstr>Mandrill with holes</vt:lpstr>
      <vt:lpstr>Mandrill with Local Interpolation holes</vt:lpstr>
      <vt:lpstr>3D Example</vt:lpstr>
      <vt:lpstr>3D Reconstruction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 data smoothing</dc:title>
  <dc:subject/>
  <dc:creator>Microsoft Office User</dc:creator>
  <cp:keywords/>
  <dc:description/>
  <cp:lastModifiedBy>Rao, Vishwas</cp:lastModifiedBy>
  <cp:revision>235</cp:revision>
  <dcterms:created xsi:type="dcterms:W3CDTF">2017-10-10T18:28:09Z</dcterms:created>
  <dcterms:modified xsi:type="dcterms:W3CDTF">2020-12-17T16:23:09Z</dcterms:modified>
  <cp:category/>
</cp:coreProperties>
</file>