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E1"/>
    <a:srgbClr val="EED59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AF2E1"/>
            </a:solidFill>
            <a:ln w="0">
              <a:solidFill>
                <a:srgbClr val="FAF2E1"/>
              </a:solidFill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1866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5C38D557-99B0-7F3F-6434-C93E38CCEBD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3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CE23B5EC-138D-9057-8E3B-94B087538C9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5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274C3500-5581-DEF4-0F7B-C45ABB9B46F8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2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28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6B163D3A-4B77-BD30-CC25-F1CB46F626F3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5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7EE854CC-65A6-AC12-A973-FA4BDCE83B96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33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 title="Side bar">
            <a:extLst>
              <a:ext uri="{FF2B5EF4-FFF2-40B4-BE49-F238E27FC236}">
                <a16:creationId xmlns:a16="http://schemas.microsoft.com/office/drawing/2014/main" id="{A25D1A72-BFE7-9E6D-C78D-92420923A539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0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0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-9784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3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D69BB-C473-E312-747B-8B012FB5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85" y="2619492"/>
            <a:ext cx="9868830" cy="1767962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Suivi d’une partie de Code </a:t>
            </a:r>
            <a:r>
              <a:rPr lang="fr-FR" sz="6000" dirty="0" err="1">
                <a:solidFill>
                  <a:schemeClr val="tx1"/>
                </a:solidFill>
              </a:rPr>
              <a:t>Names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464D0-EB57-956F-72CE-C9421267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243" y="4888293"/>
            <a:ext cx="6831673" cy="5182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Alice MALOSSE   &amp;   Axel NAËL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AEAFA04-EE3D-F3A4-CE09-76BD9E9E5B47}"/>
              </a:ext>
            </a:extLst>
          </p:cNvPr>
          <p:cNvSpPr txBox="1">
            <a:spLocks/>
          </p:cNvSpPr>
          <p:nvPr/>
        </p:nvSpPr>
        <p:spPr>
          <a:xfrm>
            <a:off x="1907950" y="1294380"/>
            <a:ext cx="8361229" cy="94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Projet de Majeur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5DC5E-E2F5-1A96-3F42-325D8C885476}"/>
              </a:ext>
            </a:extLst>
          </p:cNvPr>
          <p:cNvCxnSpPr>
            <a:cxnSpLocks/>
          </p:cNvCxnSpPr>
          <p:nvPr/>
        </p:nvCxnSpPr>
        <p:spPr>
          <a:xfrm>
            <a:off x="2715243" y="2324164"/>
            <a:ext cx="6748113" cy="0"/>
          </a:xfrm>
          <a:prstGeom prst="line">
            <a:avLst/>
          </a:prstGeom>
          <a:ln>
            <a:solidFill>
              <a:srgbClr val="FAF2E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7F00D66-6BD4-5D8A-267E-C3CB4A649E7B}"/>
              </a:ext>
            </a:extLst>
          </p:cNvPr>
          <p:cNvCxnSpPr>
            <a:cxnSpLocks/>
          </p:cNvCxnSpPr>
          <p:nvPr/>
        </p:nvCxnSpPr>
        <p:spPr>
          <a:xfrm>
            <a:off x="2798803" y="4637873"/>
            <a:ext cx="6748113" cy="0"/>
          </a:xfrm>
          <a:prstGeom prst="line">
            <a:avLst/>
          </a:prstGeom>
          <a:ln>
            <a:solidFill>
              <a:srgbClr val="FAF2E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1E9B-5673-4C72-1D20-91368F6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88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RÈGLES DU JEU </a:t>
            </a:r>
            <a:r>
              <a:rPr lang="fr-FR" sz="6000" dirty="0"/>
              <a:t>&amp;</a:t>
            </a:r>
            <a:r>
              <a:rPr lang="fr-FR" dirty="0"/>
              <a:t> OBJECTIFS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09826-E8CC-B9FD-750E-B3F1D9CE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5236" y="1996095"/>
            <a:ext cx="4770782" cy="3581401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la grille et lecture des mots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Répartir les cartes 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les modifications de la grille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Afficher les mises à jour sur la grille</a:t>
            </a:r>
          </a:p>
        </p:txBody>
      </p:sp>
      <p:pic>
        <p:nvPicPr>
          <p:cNvPr id="16" name="Espace réservé du contenu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41910B-A4F5-A7B2-459D-95947C859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1924586"/>
            <a:ext cx="5391031" cy="4151093"/>
          </a:xfrm>
        </p:spPr>
      </p:pic>
    </p:spTree>
    <p:extLst>
      <p:ext uri="{BB962C8B-B14F-4D97-AF65-F5344CB8AC3E}">
        <p14:creationId xmlns:p14="http://schemas.microsoft.com/office/powerpoint/2010/main" val="33989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0122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LECTURE DES MOTS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853C8F-69C9-4548-5CAE-280B6FFC671C}"/>
              </a:ext>
            </a:extLst>
          </p:cNvPr>
          <p:cNvSpPr txBox="1">
            <a:spLocks/>
          </p:cNvSpPr>
          <p:nvPr/>
        </p:nvSpPr>
        <p:spPr>
          <a:xfrm>
            <a:off x="7770667" y="1779979"/>
            <a:ext cx="4282068" cy="394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Réseau de neurones : </a:t>
            </a:r>
            <a:r>
              <a:rPr lang="fr-FR" dirty="0" err="1"/>
              <a:t>EasyOCR</a:t>
            </a: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Impact important de la luminosité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Qualité de la liste de mots trouvés</a:t>
            </a:r>
          </a:p>
          <a:p>
            <a:pPr>
              <a:buFont typeface="Arial" panose="020B0604020202020204" pitchFamily="34" charset="0"/>
              <a:buChar char="●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Avantages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Renvois les coordonnées des mots</a:t>
            </a:r>
          </a:p>
        </p:txBody>
      </p:sp>
      <p:pic>
        <p:nvPicPr>
          <p:cNvPr id="8" name="Espace réservé du contenu 7" descr="Une image contenant texte, équipement électronique, clavier, calculatrice&#10;&#10;Description générée automatiquement">
            <a:extLst>
              <a:ext uri="{FF2B5EF4-FFF2-40B4-BE49-F238E27FC236}">
                <a16:creationId xmlns:a16="http://schemas.microsoft.com/office/drawing/2014/main" id="{A4B9368C-41F5-ADD6-E150-C5B2F412A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4" y="1779979"/>
            <a:ext cx="4874162" cy="3655621"/>
          </a:xfr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F07F532-DC7D-98FE-479F-44339FCA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1313"/>
              </p:ext>
            </p:extLst>
          </p:nvPr>
        </p:nvGraphicFramePr>
        <p:xfrm>
          <a:off x="941184" y="1912059"/>
          <a:ext cx="1536323" cy="4842486"/>
        </p:xfrm>
        <a:graphic>
          <a:graphicData uri="http://schemas.openxmlformats.org/drawingml/2006/table">
            <a:tbl>
              <a:tblPr/>
              <a:tblGrid>
                <a:gridCol w="392905">
                  <a:extLst>
                    <a:ext uri="{9D8B030D-6E8A-4147-A177-3AD203B41FA5}">
                      <a16:colId xmlns:a16="http://schemas.microsoft.com/office/drawing/2014/main" val="2970209733"/>
                    </a:ext>
                  </a:extLst>
                </a:gridCol>
                <a:gridCol w="659268">
                  <a:extLst>
                    <a:ext uri="{9D8B030D-6E8A-4147-A177-3AD203B41FA5}">
                      <a16:colId xmlns:a16="http://schemas.microsoft.com/office/drawing/2014/main" val="704459264"/>
                    </a:ext>
                  </a:extLst>
                </a:gridCol>
                <a:gridCol w="484150">
                  <a:extLst>
                    <a:ext uri="{9D8B030D-6E8A-4147-A177-3AD203B41FA5}">
                      <a16:colId xmlns:a16="http://schemas.microsoft.com/office/drawing/2014/main" val="3903302336"/>
                    </a:ext>
                  </a:extLst>
                </a:gridCol>
              </a:tblGrid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0.0308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794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0.0258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11643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RestauranT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0.3639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9229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SORCIERE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0.7622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96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SORTIE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0.9288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8211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chEF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0.5839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4960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VeRt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0.63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24828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OA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0.0414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0458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canaRD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0.3185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1709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MaRS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0.3868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25277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MajeuR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0.5234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0226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CLÉ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0.7287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825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0.0481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2476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 ht ]9 )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0.1041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0193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: ,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0.1241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6684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Jun1lo/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0.1371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463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ag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0.0416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000208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LOUCHE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0.9733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570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MODE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0.9975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55977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VOITURE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0.9955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8502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HEROS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0.9137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035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JOURNAL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0.9975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48035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' + '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0.2388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93197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CELLULE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0.8722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89299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ARC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0.447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65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SOLDAT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0.4903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9349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REGLE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0.8432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55758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ALPES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0.9955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191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0.0207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47760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744 1 |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0.0383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2557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1e | 1 F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0.0392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9502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0.2202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81066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FANTOME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0.4229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0227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33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DANSE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0.9968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1829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ESPION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0.9943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1728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ÉPONGE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0.9988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51493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CANON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0.7971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1705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764C5E3-09DD-FCB5-529E-CDC3FB867D5A}"/>
              </a:ext>
            </a:extLst>
          </p:cNvPr>
          <p:cNvSpPr txBox="1"/>
          <p:nvPr/>
        </p:nvSpPr>
        <p:spPr>
          <a:xfrm>
            <a:off x="848977" y="1339580"/>
            <a:ext cx="172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Liste des mots détectés</a:t>
            </a:r>
          </a:p>
        </p:txBody>
      </p:sp>
    </p:spTree>
    <p:extLst>
      <p:ext uri="{BB962C8B-B14F-4D97-AF65-F5344CB8AC3E}">
        <p14:creationId xmlns:p14="http://schemas.microsoft.com/office/powerpoint/2010/main" val="246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REPARTITION DES CARTES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31DD5DF-FEF6-B8AC-FF4D-A56F94FA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8" y="1630556"/>
            <a:ext cx="1838836" cy="1298002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E8ECC2-E43B-9D4B-CDDA-B6BC8B0BC2A3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python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Librairie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14FBFF-AAB8-8DFF-9D0A-E82FC8D4A524}"/>
              </a:ext>
            </a:extLst>
          </p:cNvPr>
          <p:cNvSpPr txBox="1"/>
          <p:nvPr/>
        </p:nvSpPr>
        <p:spPr>
          <a:xfrm>
            <a:off x="2300748" y="3765755"/>
            <a:ext cx="3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de la grille avec gradient de couleur</a:t>
            </a:r>
          </a:p>
        </p:txBody>
      </p:sp>
    </p:spTree>
    <p:extLst>
      <p:ext uri="{BB962C8B-B14F-4D97-AF65-F5344CB8AC3E}">
        <p14:creationId xmlns:p14="http://schemas.microsoft.com/office/powerpoint/2010/main" val="27263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713" y="601757"/>
            <a:ext cx="9601200" cy="9422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DÉTECTION DES MODIFICATIONS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03356D-00D8-A634-44B0-8CD5FF39EB67}"/>
              </a:ext>
            </a:extLst>
          </p:cNvPr>
          <p:cNvSpPr txBox="1">
            <a:spLocks/>
          </p:cNvSpPr>
          <p:nvPr/>
        </p:nvSpPr>
        <p:spPr>
          <a:xfrm>
            <a:off x="7448816" y="3035088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Traitement de la couleur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Zone de mesure de la couleur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Proportion des couleurs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Différenciation des tuiles Assassin et Neutre</a:t>
            </a:r>
          </a:p>
        </p:txBody>
      </p:sp>
      <p:pic>
        <p:nvPicPr>
          <p:cNvPr id="10" name="Espace réservé du contenu 9" descr="Une image contenant texte, différent, posant, plusieurs&#10;&#10;Description générée automatiquement">
            <a:extLst>
              <a:ext uri="{FF2B5EF4-FFF2-40B4-BE49-F238E27FC236}">
                <a16:creationId xmlns:a16="http://schemas.microsoft.com/office/drawing/2014/main" id="{ECD77801-F377-DA6F-42F6-2A195C7B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2668" r="912" b="51958"/>
          <a:stretch/>
        </p:blipFill>
        <p:spPr>
          <a:xfrm>
            <a:off x="1201282" y="1697289"/>
            <a:ext cx="4963031" cy="711993"/>
          </a:xfrm>
        </p:spPr>
      </p:pic>
      <p:pic>
        <p:nvPicPr>
          <p:cNvPr id="11" name="Espace réservé du contenu 9" descr="Une image contenant texte, différent, posant, plusieurs&#10;&#10;Description générée automatiquement">
            <a:extLst>
              <a:ext uri="{FF2B5EF4-FFF2-40B4-BE49-F238E27FC236}">
                <a16:creationId xmlns:a16="http://schemas.microsoft.com/office/drawing/2014/main" id="{773C35BB-DC66-39E0-0C73-AC47CB6B5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61627" r="255" b="1550"/>
          <a:stretch/>
        </p:blipFill>
        <p:spPr>
          <a:xfrm>
            <a:off x="6164313" y="1697289"/>
            <a:ext cx="4963031" cy="71199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9788A8A-8B2C-846A-5889-3336C4980620}"/>
              </a:ext>
            </a:extLst>
          </p:cNvPr>
          <p:cNvSpPr txBox="1"/>
          <p:nvPr/>
        </p:nvSpPr>
        <p:spPr>
          <a:xfrm>
            <a:off x="3012582" y="3241040"/>
            <a:ext cx="2011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images (carré de 4 cartes) réelles avec la tuile et traitée par l’ordi avec gradient et carré de couleur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B26E2-69C3-D55B-34DE-58C73D539135}"/>
              </a:ext>
            </a:extLst>
          </p:cNvPr>
          <p:cNvSpPr/>
          <p:nvPr/>
        </p:nvSpPr>
        <p:spPr>
          <a:xfrm>
            <a:off x="10562659" y="2323095"/>
            <a:ext cx="856118" cy="516989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124A4A4C-E862-9D06-A858-DB1931013DF8}"/>
              </a:ext>
            </a:extLst>
          </p:cNvPr>
          <p:cNvSpPr/>
          <p:nvPr/>
        </p:nvSpPr>
        <p:spPr>
          <a:xfrm>
            <a:off x="10271226" y="2323844"/>
            <a:ext cx="239017" cy="257745"/>
          </a:xfrm>
          <a:custGeom>
            <a:avLst/>
            <a:gdLst>
              <a:gd name="connsiteX0" fmla="*/ 13024 w 291154"/>
              <a:gd name="connsiteY0" fmla="*/ 0 h 280035"/>
              <a:gd name="connsiteX1" fmla="*/ 32074 w 291154"/>
              <a:gd name="connsiteY1" fmla="*/ 226695 h 280035"/>
              <a:gd name="connsiteX2" fmla="*/ 291154 w 291154"/>
              <a:gd name="connsiteY2" fmla="*/ 280035 h 2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154" h="280035">
                <a:moveTo>
                  <a:pt x="13024" y="0"/>
                </a:moveTo>
                <a:cubicBezTo>
                  <a:pt x="-629" y="90011"/>
                  <a:pt x="-14281" y="180023"/>
                  <a:pt x="32074" y="226695"/>
                </a:cubicBezTo>
                <a:cubicBezTo>
                  <a:pt x="78429" y="273367"/>
                  <a:pt x="211144" y="273050"/>
                  <a:pt x="291154" y="2800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6837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DÉTECTION DE LA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79DE9-8DA9-E974-F187-DC438378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06" y="2280113"/>
            <a:ext cx="4125951" cy="35814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Différentiation des labels de gradient et de carte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40096F-4C9B-0E7F-2285-81E9C9237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12089" r="10113" b="11348"/>
          <a:stretch/>
        </p:blipFill>
        <p:spPr>
          <a:xfrm>
            <a:off x="4230373" y="1996377"/>
            <a:ext cx="2522331" cy="1878965"/>
          </a:xfrm>
          <a:prstGeom prst="rect">
            <a:avLst/>
          </a:prstGeom>
        </p:spPr>
      </p:pic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A039D4BC-D012-677A-0372-0AE452974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2" t="12017" r="23120" b="11119"/>
          <a:stretch/>
        </p:blipFill>
        <p:spPr>
          <a:xfrm>
            <a:off x="1371600" y="1993994"/>
            <a:ext cx="2522331" cy="18837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98172A-C4F1-40B0-FD6B-17494F5C4D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" t="12283" r="10003" b="10929"/>
          <a:stretch/>
        </p:blipFill>
        <p:spPr>
          <a:xfrm>
            <a:off x="4221626" y="4655060"/>
            <a:ext cx="2517337" cy="1878965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199CD6-910D-A406-1A3F-416AC654F0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12233" r="10067" b="10804"/>
          <a:stretch/>
        </p:blipFill>
        <p:spPr>
          <a:xfrm>
            <a:off x="1371600" y="4655060"/>
            <a:ext cx="2511828" cy="1883732"/>
          </a:xfrm>
          <a:prstGeom prst="rect">
            <a:avLst/>
          </a:prstGeom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8106D699-5A60-8FF2-8246-8DEFA5151CC6}"/>
              </a:ext>
            </a:extLst>
          </p:cNvPr>
          <p:cNvSpPr/>
          <p:nvPr/>
        </p:nvSpPr>
        <p:spPr>
          <a:xfrm>
            <a:off x="2385181" y="3946733"/>
            <a:ext cx="386080" cy="639320"/>
          </a:xfrm>
          <a:prstGeom prst="downArrow">
            <a:avLst>
              <a:gd name="adj1" fmla="val 44079"/>
              <a:gd name="adj2" fmla="val 66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BF699AA4-6D6D-3391-8D91-2B413262ED73}"/>
              </a:ext>
            </a:extLst>
          </p:cNvPr>
          <p:cNvSpPr/>
          <p:nvPr/>
        </p:nvSpPr>
        <p:spPr>
          <a:xfrm>
            <a:off x="5287254" y="3946733"/>
            <a:ext cx="386080" cy="639320"/>
          </a:xfrm>
          <a:prstGeom prst="downArrow">
            <a:avLst>
              <a:gd name="adj1" fmla="val 44079"/>
              <a:gd name="adj2" fmla="val 66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DAA50C-A5BE-51C8-0BA9-CF1275395B47}"/>
              </a:ext>
            </a:extLst>
          </p:cNvPr>
          <p:cNvSpPr txBox="1"/>
          <p:nvPr/>
        </p:nvSpPr>
        <p:spPr>
          <a:xfrm>
            <a:off x="1371600" y="1521888"/>
            <a:ext cx="25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Détection des cartes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9476EE-34A4-38BE-A10C-0E8D9087A8F4}"/>
              </a:ext>
            </a:extLst>
          </p:cNvPr>
          <p:cNvSpPr txBox="1"/>
          <p:nvPr/>
        </p:nvSpPr>
        <p:spPr>
          <a:xfrm>
            <a:off x="4219870" y="1347663"/>
            <a:ext cx="25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Détection des contours des cartes</a:t>
            </a:r>
          </a:p>
        </p:txBody>
      </p:sp>
    </p:spTree>
    <p:extLst>
      <p:ext uri="{BB962C8B-B14F-4D97-AF65-F5344CB8AC3E}">
        <p14:creationId xmlns:p14="http://schemas.microsoft.com/office/powerpoint/2010/main" val="31410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102"/>
          </a:xfrm>
        </p:spPr>
        <p:txBody>
          <a:bodyPr anchor="ctr"/>
          <a:lstStyle/>
          <a:p>
            <a:r>
              <a:rPr lang="fr-FR" dirty="0"/>
              <a:t>AFFICHAGE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E495807-BE2A-1C24-5B02-88B9A71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Images de label et correspondance avec les affichages sur la grille de mots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CCEF02C-129A-1382-6312-5968379BDF04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Risque de superposition de couleurs</a:t>
            </a:r>
          </a:p>
        </p:txBody>
      </p:sp>
    </p:spTree>
    <p:extLst>
      <p:ext uri="{BB962C8B-B14F-4D97-AF65-F5344CB8AC3E}">
        <p14:creationId xmlns:p14="http://schemas.microsoft.com/office/powerpoint/2010/main" val="31085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810581-2666-E225-7181-6B81473F9751}"/>
              </a:ext>
            </a:extLst>
          </p:cNvPr>
          <p:cNvSpPr txBox="1"/>
          <p:nvPr/>
        </p:nvSpPr>
        <p:spPr>
          <a:xfrm>
            <a:off x="420401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Video</a:t>
            </a:r>
            <a:r>
              <a:rPr lang="fr-FR" dirty="0"/>
              <a:t> d’exécution du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049850-9FE6-7EEC-3AEE-75780C6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2" y="886522"/>
            <a:ext cx="4216090" cy="2157884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4739BB34-5C34-6749-8023-52487A91BFC6}"/>
              </a:ext>
            </a:extLst>
          </p:cNvPr>
          <p:cNvSpPr txBox="1">
            <a:spLocks/>
          </p:cNvSpPr>
          <p:nvPr/>
        </p:nvSpPr>
        <p:spPr>
          <a:xfrm>
            <a:off x="6095999" y="886522"/>
            <a:ext cx="5601629" cy="532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Programme fonctionnel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Fonctionnalité de 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Possibilité de développement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Quelques erreurs pouvant être corrigées</a:t>
            </a:r>
          </a:p>
        </p:txBody>
      </p:sp>
    </p:spTree>
    <p:extLst>
      <p:ext uri="{BB962C8B-B14F-4D97-AF65-F5344CB8AC3E}">
        <p14:creationId xmlns:p14="http://schemas.microsoft.com/office/powerpoint/2010/main" val="19665477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348</Words>
  <Application>Microsoft Office PowerPoint</Application>
  <PresentationFormat>Grand écran</PresentationFormat>
  <Paragraphs>168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Franklin Gothic Book</vt:lpstr>
      <vt:lpstr>Cadrage</vt:lpstr>
      <vt:lpstr>Suivi d’une partie de Code Names</vt:lpstr>
      <vt:lpstr>RÈGLES DU JEU &amp; OBJECTIFS</vt:lpstr>
      <vt:lpstr>LECTURE DES MOTS</vt:lpstr>
      <vt:lpstr>REPARTITION DES CARTES</vt:lpstr>
      <vt:lpstr>DÉTECTION DES MODIFICATIONS</vt:lpstr>
      <vt:lpstr>DÉTECTION DE LA GRILLE</vt:lpstr>
      <vt:lpstr>AFFICHAGE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d’une partie de Code Names</dc:title>
  <dc:creator>Alice MALOSSE</dc:creator>
  <cp:lastModifiedBy>Alice MALOSSE</cp:lastModifiedBy>
  <cp:revision>8</cp:revision>
  <dcterms:created xsi:type="dcterms:W3CDTF">2022-06-03T12:33:46Z</dcterms:created>
  <dcterms:modified xsi:type="dcterms:W3CDTF">2022-06-07T09:44:24Z</dcterms:modified>
</cp:coreProperties>
</file>