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67" r:id="rId4"/>
    <p:sldId id="266" r:id="rId5"/>
    <p:sldId id="282" r:id="rId6"/>
    <p:sldId id="260" r:id="rId7"/>
    <p:sldId id="271" r:id="rId8"/>
    <p:sldId id="261" r:id="rId9"/>
    <p:sldId id="272" r:id="rId10"/>
    <p:sldId id="262" r:id="rId11"/>
    <p:sldId id="278" r:id="rId12"/>
    <p:sldId id="263" r:id="rId13"/>
    <p:sldId id="274" r:id="rId14"/>
    <p:sldId id="264" r:id="rId15"/>
    <p:sldId id="275" r:id="rId16"/>
    <p:sldId id="265" r:id="rId17"/>
    <p:sldId id="276" r:id="rId18"/>
    <p:sldId id="269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CA474-D408-4B34-9E0E-A9334963145E}">
          <p14:sldIdLst>
            <p14:sldId id="256"/>
            <p14:sldId id="259"/>
            <p14:sldId id="267"/>
            <p14:sldId id="266"/>
            <p14:sldId id="282"/>
            <p14:sldId id="260"/>
            <p14:sldId id="271"/>
            <p14:sldId id="261"/>
            <p14:sldId id="272"/>
            <p14:sldId id="262"/>
            <p14:sldId id="278"/>
            <p14:sldId id="263"/>
            <p14:sldId id="274"/>
            <p14:sldId id="264"/>
            <p14:sldId id="275"/>
            <p14:sldId id="265"/>
            <p14:sldId id="276"/>
            <p14:sldId id="269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ott\Google%20Drive\MBA%20assignments\Spring%202019\segments.xl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ott\Google%20Drive\MBA%20assignments\Spring%202019\segments.xl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Segment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Sheet2!$B$1:$B$2</c:f>
              <c:strCache>
                <c:ptCount val="2"/>
                <c:pt idx="0">
                  <c:v>Segment Size</c:v>
                </c:pt>
                <c:pt idx="1">
                  <c:v>Total</c:v>
                </c:pt>
              </c:strCache>
            </c:strRef>
          </c:tx>
          <c:dPt>
            <c:idx val="0"/>
            <c:bubble3D val="0"/>
            <c:explosion val="21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D5-4776-A5CB-E594BFEB41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D5-4776-A5CB-E594BFEB41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D5-4776-A5CB-E594BFEB41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D5-4776-A5CB-E594BFEB415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5D5-4776-A5CB-E594BFEB4150}"/>
              </c:ext>
            </c:extLst>
          </c:dPt>
          <c:dPt>
            <c:idx val="5"/>
            <c:bubble3D val="0"/>
            <c:explosion val="17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5D5-4776-A5CB-E594BFEB41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Sheet2!$A$3:$A$8</c:f>
              <c:strCache>
                <c:ptCount val="6"/>
                <c:pt idx="0">
                  <c:v>Professional Paul</c:v>
                </c:pt>
                <c:pt idx="1">
                  <c:v>Mother Mary</c:v>
                </c:pt>
                <c:pt idx="2">
                  <c:v>Frugal Fiona</c:v>
                </c:pt>
                <c:pt idx="3">
                  <c:v>Springtime Sam</c:v>
                </c:pt>
                <c:pt idx="4">
                  <c:v>Average Alice</c:v>
                </c:pt>
                <c:pt idx="5">
                  <c:v>Executive Ellen</c:v>
                </c:pt>
              </c:strCache>
            </c:strRef>
          </c:cat>
          <c:val>
            <c:numRef>
              <c:f>Sheet2!$B$3:$B$8</c:f>
              <c:numCache>
                <c:formatCode>0%</c:formatCode>
                <c:ptCount val="6"/>
                <c:pt idx="0">
                  <c:v>0.25035642999714858</c:v>
                </c:pt>
                <c:pt idx="1">
                  <c:v>0.1324493869404049</c:v>
                </c:pt>
                <c:pt idx="2">
                  <c:v>4.519532363843741E-2</c:v>
                </c:pt>
                <c:pt idx="3">
                  <c:v>0.14827487881380097</c:v>
                </c:pt>
                <c:pt idx="4">
                  <c:v>0.24451097804391217</c:v>
                </c:pt>
                <c:pt idx="5">
                  <c:v>0.17921300256629599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5D5-4776-A5CB-E594BFEB415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Proportion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Sheet2!$E$1:$E$2</c:f>
              <c:strCache>
                <c:ptCount val="2"/>
                <c:pt idx="0">
                  <c:v>Revenue Proportion</c:v>
                </c:pt>
                <c:pt idx="1">
                  <c:v>Total</c:v>
                </c:pt>
              </c:strCache>
            </c:strRef>
          </c:tx>
          <c:dPt>
            <c:idx val="0"/>
            <c:bubble3D val="0"/>
            <c:explosion val="26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E3-4E84-BB86-6C8C0BD971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E3-4E84-BB86-6C8C0BD971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8E3-4E84-BB86-6C8C0BD971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8E3-4E84-BB86-6C8C0BD9712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8E3-4E84-BB86-6C8C0BD97126}"/>
              </c:ext>
            </c:extLst>
          </c:dPt>
          <c:dPt>
            <c:idx val="5"/>
            <c:bubble3D val="0"/>
            <c:explosion val="23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8E3-4E84-BB86-6C8C0BD971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Sheet2!$D$3:$D$8</c:f>
              <c:strCache>
                <c:ptCount val="6"/>
                <c:pt idx="0">
                  <c:v>Professional Paul</c:v>
                </c:pt>
                <c:pt idx="1">
                  <c:v>Mother Mary</c:v>
                </c:pt>
                <c:pt idx="2">
                  <c:v>Frugal Fiona</c:v>
                </c:pt>
                <c:pt idx="3">
                  <c:v>Springtime Sam</c:v>
                </c:pt>
                <c:pt idx="4">
                  <c:v>Average Alice</c:v>
                </c:pt>
                <c:pt idx="5">
                  <c:v>Executive Ellen</c:v>
                </c:pt>
              </c:strCache>
            </c:strRef>
          </c:cat>
          <c:val>
            <c:numRef>
              <c:f>Sheet2!$E$3:$E$8</c:f>
              <c:numCache>
                <c:formatCode>0%</c:formatCode>
                <c:ptCount val="6"/>
                <c:pt idx="0">
                  <c:v>0.16666310519861294</c:v>
                </c:pt>
                <c:pt idx="1">
                  <c:v>0.12634913408092535</c:v>
                </c:pt>
                <c:pt idx="2">
                  <c:v>9.4095278293835877E-2</c:v>
                </c:pt>
                <c:pt idx="3">
                  <c:v>0.2128679725327117</c:v>
                </c:pt>
                <c:pt idx="4">
                  <c:v>0.29330491821558036</c:v>
                </c:pt>
                <c:pt idx="5">
                  <c:v>0.10671959167833385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8E3-4E84-BB86-6C8C0BD9712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324FB-2550-4647-8052-538DD1F2C44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4AA2-916A-411F-BDAE-2B2EC347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Professional Paul</a:t>
            </a:r>
          </a:p>
          <a:p>
            <a:r>
              <a:rPr lang="en-US" dirty="0"/>
              <a:t>Sending emails increases purchase and reduces time to purchase</a:t>
            </a:r>
          </a:p>
          <a:p>
            <a:r>
              <a:rPr lang="en-US" dirty="0"/>
              <a:t>Tend to buy outfits in women’s cloths</a:t>
            </a:r>
          </a:p>
          <a:p>
            <a:r>
              <a:rPr lang="en-US" dirty="0"/>
              <a:t>Accounts for 13% of direct mail marketing spend</a:t>
            </a:r>
          </a:p>
          <a:p>
            <a:r>
              <a:rPr lang="en-US" dirty="0"/>
              <a:t>Segment 1 = 1756 individuals * 2.6(average mail per year) / 33176 total direct mails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54AA2-916A-411F-BDAE-2B2EC34799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0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56DB-7694-4072-AE2E-04E133C5DC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D2A8-1590-4181-87D4-4F859407D2A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55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56DB-7694-4072-AE2E-04E133C5DC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D2A8-1590-4181-87D4-4F859407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5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56DB-7694-4072-AE2E-04E133C5DC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D2A8-1590-4181-87D4-4F859407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45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56DB-7694-4072-AE2E-04E133C5DC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D2A8-1590-4181-87D4-4F859407D2A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309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56DB-7694-4072-AE2E-04E133C5DC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D2A8-1590-4181-87D4-4F859407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03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56DB-7694-4072-AE2E-04E133C5DC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D2A8-1590-4181-87D4-4F859407D2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4282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56DB-7694-4072-AE2E-04E133C5DC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D2A8-1590-4181-87D4-4F859407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56DB-7694-4072-AE2E-04E133C5DC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D2A8-1590-4181-87D4-4F859407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91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56DB-7694-4072-AE2E-04E133C5DC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D2A8-1590-4181-87D4-4F859407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56DB-7694-4072-AE2E-04E133C5DC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D2A8-1590-4181-87D4-4F859407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7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56DB-7694-4072-AE2E-04E133C5DC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D2A8-1590-4181-87D4-4F859407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2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56DB-7694-4072-AE2E-04E133C5DC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D2A8-1590-4181-87D4-4F859407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6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56DB-7694-4072-AE2E-04E133C5DC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D2A8-1590-4181-87D4-4F859407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0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56DB-7694-4072-AE2E-04E133C5DC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D2A8-1590-4181-87D4-4F859407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56DB-7694-4072-AE2E-04E133C5DC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D2A8-1590-4181-87D4-4F859407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1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56DB-7694-4072-AE2E-04E133C5DC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D2A8-1590-4181-87D4-4F859407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56DB-7694-4072-AE2E-04E133C5DC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D2A8-1590-4181-87D4-4F859407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7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8456DB-7694-4072-AE2E-04E133C5DC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8E3D2A8-1590-4181-87D4-4F859407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22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3F55-EB1C-4518-A371-5D4AAC5B3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 Clothing Co</a:t>
            </a:r>
            <a:br>
              <a:rPr lang="en-US" dirty="0"/>
            </a:br>
            <a:r>
              <a:rPr lang="en-US" dirty="0"/>
              <a:t>Marketing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54F70-1993-428C-9F63-87962F48F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Rachit</a:t>
            </a:r>
            <a:r>
              <a:rPr lang="en-US" dirty="0"/>
              <a:t> Arora</a:t>
            </a:r>
          </a:p>
          <a:p>
            <a:r>
              <a:rPr lang="en-US" dirty="0"/>
              <a:t>John Cottingame</a:t>
            </a:r>
          </a:p>
          <a:p>
            <a:r>
              <a:rPr lang="en-US" dirty="0"/>
              <a:t>Anoop De</a:t>
            </a:r>
          </a:p>
          <a:p>
            <a:r>
              <a:rPr lang="en-US" dirty="0"/>
              <a:t>Abhijeet Nayak</a:t>
            </a:r>
          </a:p>
          <a:p>
            <a:r>
              <a:rPr lang="en-US" dirty="0" err="1"/>
              <a:t>Sayali</a:t>
            </a:r>
            <a:r>
              <a:rPr lang="en-US" dirty="0"/>
              <a:t> </a:t>
            </a:r>
            <a:r>
              <a:rPr lang="en-US" dirty="0" err="1"/>
              <a:t>Paseband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03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9EDBF-E0B8-4103-B52B-DE08889D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683001"/>
            <a:ext cx="75438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Frugal Fiona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C9B54-B41C-487D-B0B6-FCE28737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1" y="685800"/>
            <a:ext cx="7493137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Low income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Proportionally high revenue generators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Coupon clipper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Large variety of products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Tends to shop in the Fall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Highly sensitive to price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8B119A1-B905-4BA9-8905-742A2D0A2B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22156"/>
          <a:stretch/>
        </p:blipFill>
        <p:spPr>
          <a:xfrm>
            <a:off x="8820603" y="-37314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4E13FAC-3AAE-4B56-8688-56A6FCB9D4F7}"/>
              </a:ext>
            </a:extLst>
          </p:cNvPr>
          <p:cNvSpPr txBox="1"/>
          <p:nvPr/>
        </p:nvSpPr>
        <p:spPr>
          <a:xfrm>
            <a:off x="681037" y="4876800"/>
            <a:ext cx="6008137" cy="138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Insights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Offering additional coupons is likely to drive repeat business but unlikely to garner additional revenue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Continue as we have been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E8F8E7-3B39-402A-A6B2-408E3581A929}"/>
              </a:ext>
            </a:extLst>
          </p:cNvPr>
          <p:cNvSpPr txBox="1"/>
          <p:nvPr/>
        </p:nvSpPr>
        <p:spPr>
          <a:xfrm>
            <a:off x="0" y="6642556"/>
            <a:ext cx="1337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Img</a:t>
            </a:r>
            <a:r>
              <a:rPr lang="en-US" sz="800" dirty="0"/>
              <a:t>: www.express.com</a:t>
            </a:r>
          </a:p>
        </p:txBody>
      </p:sp>
    </p:spTree>
    <p:extLst>
      <p:ext uri="{BB962C8B-B14F-4D97-AF65-F5344CB8AC3E}">
        <p14:creationId xmlns:p14="http://schemas.microsoft.com/office/powerpoint/2010/main" val="329957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71395-ECD0-4908-9C12-5D256F90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84" y="51816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Frugal Fiona Market Basket</a:t>
            </a:r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599E168-4273-4169-82CC-892AFD6D6833}"/>
              </a:ext>
            </a:extLst>
          </p:cNvPr>
          <p:cNvSpPr txBox="1"/>
          <p:nvPr/>
        </p:nvSpPr>
        <p:spPr>
          <a:xfrm>
            <a:off x="698584" y="4921653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Items in Red tend to not be purchased together</a:t>
            </a:r>
          </a:p>
          <a:p>
            <a:r>
              <a:rPr lang="en-US" sz="1200" dirty="0"/>
              <a:t>Items in Green go hand in hand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8AF656E-D80C-4777-A0A5-CBE9573BB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872446"/>
              </p:ext>
            </p:extLst>
          </p:nvPr>
        </p:nvGraphicFramePr>
        <p:xfrm>
          <a:off x="221150" y="518498"/>
          <a:ext cx="11053239" cy="4326473"/>
        </p:xfrm>
        <a:graphic>
          <a:graphicData uri="http://schemas.openxmlformats.org/drawingml/2006/table">
            <a:tbl>
              <a:tblPr/>
              <a:tblGrid>
                <a:gridCol w="1576388">
                  <a:extLst>
                    <a:ext uri="{9D8B030D-6E8A-4147-A177-3AD203B41FA5}">
                      <a16:colId xmlns:a16="http://schemas.microsoft.com/office/drawing/2014/main" val="221829410"/>
                    </a:ext>
                  </a:extLst>
                </a:gridCol>
                <a:gridCol w="1576388">
                  <a:extLst>
                    <a:ext uri="{9D8B030D-6E8A-4147-A177-3AD203B41FA5}">
                      <a16:colId xmlns:a16="http://schemas.microsoft.com/office/drawing/2014/main" val="3237106051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93172970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494648665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4191402658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4207203662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397156804"/>
                    </a:ext>
                  </a:extLst>
                </a:gridCol>
                <a:gridCol w="887412">
                  <a:extLst>
                    <a:ext uri="{9D8B030D-6E8A-4147-A177-3AD203B41FA5}">
                      <a16:colId xmlns:a16="http://schemas.microsoft.com/office/drawing/2014/main" val="4139469894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631535437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3999214923"/>
                    </a:ext>
                  </a:extLst>
                </a:gridCol>
                <a:gridCol w="1067866">
                  <a:extLst>
                    <a:ext uri="{9D8B030D-6E8A-4147-A177-3AD203B41FA5}">
                      <a16:colId xmlns:a16="http://schemas.microsoft.com/office/drawing/2014/main" val="1505074909"/>
                    </a:ext>
                  </a:extLst>
                </a:gridCol>
              </a:tblGrid>
              <a:tr h="258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Frugal Fiona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069496"/>
                  </a:ext>
                </a:extLst>
              </a:tr>
              <a:tr h="502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M_casual_Bottoms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M_Knits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M_Shirts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M_Suits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W_Denims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effectLst/>
                          <a:latin typeface="MS Sans Serif"/>
                        </a:rPr>
                        <a:t>W_Knit_to</a:t>
                      </a:r>
                      <a:endParaRPr lang="en-US" sz="14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W_Pants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W_Sweater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effectLst/>
                          <a:latin typeface="MS Sans Serif"/>
                        </a:rPr>
                        <a:t>W_Woven_T</a:t>
                      </a:r>
                      <a:endParaRPr lang="en-US" sz="14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382589"/>
                  </a:ext>
                </a:extLst>
              </a:tr>
              <a:tr h="502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M_casual_Bottoms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1.417901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0.27711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-0.78997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-0.51896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-0.63031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-0.30518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-0.36587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-0.25562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-0.20523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172663"/>
                  </a:ext>
                </a:extLst>
              </a:tr>
              <a:tr h="258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M_Knits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1.524139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1.165389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0.270868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-0.38344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-0.28523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-0.37117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-0.47123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-0.18763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259874"/>
                  </a:ext>
                </a:extLst>
              </a:tr>
              <a:tr h="258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M_Shirts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0.180809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1.117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0.053376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-0.69578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-0.4351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-0.56282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-0.63385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-0.56695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-0.75703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228835"/>
                  </a:ext>
                </a:extLst>
              </a:tr>
              <a:tr h="258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M_Suits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-0.69337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-0.0791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0.133829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-0.79638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-0.78628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-0.66399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-0.56027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-0.78336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-0.74231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12944"/>
                  </a:ext>
                </a:extLst>
              </a:tr>
              <a:tr h="502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W_Denims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-0.52975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-0.36014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-0.70403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-0.83909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-0.51925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0.153845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-0.04238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-0.29609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-0.24475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534853"/>
                  </a:ext>
                </a:extLst>
              </a:tr>
              <a:tr h="258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-0.63919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-0.26302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-0.3989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-0.78682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-0.55718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0.480382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-0.21847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-0.24738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-0.19571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674221"/>
                  </a:ext>
                </a:extLst>
              </a:tr>
              <a:tr h="258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W_Knit_to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-0.30809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-0.73573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-0.54256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-0.66023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0.2586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0.582966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0.232199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0.551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1.672194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07277"/>
                  </a:ext>
                </a:extLst>
              </a:tr>
              <a:tr h="258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W_Pants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-0.37948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-0.34157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-0.60256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-0.56591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-0.11653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-0.25651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0.026444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0.087194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0.233061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4815"/>
                  </a:ext>
                </a:extLst>
              </a:tr>
              <a:tr h="502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W_Sweater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-0.32125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-0.4757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-0.56491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-0.87985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-0.32908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-0.26809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0.463016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0.084154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0.314557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946659"/>
                  </a:ext>
                </a:extLst>
              </a:tr>
              <a:tr h="502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W_Woven_T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-0.24134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-0.21987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-0.76122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-0.82732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-0.21541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-0.13653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1.548487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0.266301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-0.56278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994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4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571DE4-16DE-4097-890E-48ECC9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03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Springtime Sam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CF210B6-E24F-4BB9-ADE8-0582A811EE8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" r="5069"/>
          <a:stretch>
            <a:fillRect/>
          </a:stretch>
        </p:blipFill>
        <p:spPr>
          <a:xfrm>
            <a:off x="1099343" y="724930"/>
            <a:ext cx="2568902" cy="358460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4A117-5FEA-4ACB-A352-FB882B67F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5696" y="733646"/>
            <a:ext cx="6593129" cy="50575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Spring and Holiday shopper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Wide range of earners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Would rather have fun than clip coupons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Likes to shop with their partner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Trendy, so avoid clearance items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Responds well to MarCom</a:t>
            </a:r>
          </a:p>
          <a:p>
            <a:pPr fontAlgn="base"/>
            <a:r>
              <a:rPr lang="en-US" sz="2000" dirty="0">
                <a:solidFill>
                  <a:schemeClr val="tx1"/>
                </a:solidFill>
              </a:rPr>
              <a:t>Key Insights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Focused on buying fashionable outfits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Advertise coordinated items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Men’s ware is highly bundle 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8B324D-0C9B-49C4-A2BF-790AD58A5F26}"/>
              </a:ext>
            </a:extLst>
          </p:cNvPr>
          <p:cNvSpPr txBox="1"/>
          <p:nvPr/>
        </p:nvSpPr>
        <p:spPr>
          <a:xfrm>
            <a:off x="0" y="6642556"/>
            <a:ext cx="1337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Img</a:t>
            </a:r>
            <a:r>
              <a:rPr lang="en-US" sz="800" dirty="0"/>
              <a:t>: www.express.com</a:t>
            </a:r>
          </a:p>
        </p:txBody>
      </p:sp>
    </p:spTree>
    <p:extLst>
      <p:ext uri="{BB962C8B-B14F-4D97-AF65-F5344CB8AC3E}">
        <p14:creationId xmlns:p14="http://schemas.microsoft.com/office/powerpoint/2010/main" val="362308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71395-ECD0-4908-9C12-5D256F90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84" y="51816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Springtime Sam Market Basket</a:t>
            </a:r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599E168-4273-4169-82CC-892AFD6D6833}"/>
              </a:ext>
            </a:extLst>
          </p:cNvPr>
          <p:cNvSpPr txBox="1"/>
          <p:nvPr/>
        </p:nvSpPr>
        <p:spPr>
          <a:xfrm>
            <a:off x="698584" y="4921653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Items in Red tend to not be purchased together</a:t>
            </a:r>
          </a:p>
          <a:p>
            <a:r>
              <a:rPr lang="en-US" sz="1200" dirty="0"/>
              <a:t>Items in Green go hand in hand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74DA7CD-70C3-4FC8-835F-135EFA0F2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077871"/>
              </p:ext>
            </p:extLst>
          </p:nvPr>
        </p:nvGraphicFramePr>
        <p:xfrm>
          <a:off x="370016" y="645151"/>
          <a:ext cx="11183810" cy="4107169"/>
        </p:xfrm>
        <a:graphic>
          <a:graphicData uri="http://schemas.openxmlformats.org/drawingml/2006/table">
            <a:tbl>
              <a:tblPr/>
              <a:tblGrid>
                <a:gridCol w="1016710">
                  <a:extLst>
                    <a:ext uri="{9D8B030D-6E8A-4147-A177-3AD203B41FA5}">
                      <a16:colId xmlns:a16="http://schemas.microsoft.com/office/drawing/2014/main" val="2256037860"/>
                    </a:ext>
                  </a:extLst>
                </a:gridCol>
                <a:gridCol w="1016710">
                  <a:extLst>
                    <a:ext uri="{9D8B030D-6E8A-4147-A177-3AD203B41FA5}">
                      <a16:colId xmlns:a16="http://schemas.microsoft.com/office/drawing/2014/main" val="3640632488"/>
                    </a:ext>
                  </a:extLst>
                </a:gridCol>
                <a:gridCol w="1016710">
                  <a:extLst>
                    <a:ext uri="{9D8B030D-6E8A-4147-A177-3AD203B41FA5}">
                      <a16:colId xmlns:a16="http://schemas.microsoft.com/office/drawing/2014/main" val="1831950888"/>
                    </a:ext>
                  </a:extLst>
                </a:gridCol>
                <a:gridCol w="1016710">
                  <a:extLst>
                    <a:ext uri="{9D8B030D-6E8A-4147-A177-3AD203B41FA5}">
                      <a16:colId xmlns:a16="http://schemas.microsoft.com/office/drawing/2014/main" val="3096750017"/>
                    </a:ext>
                  </a:extLst>
                </a:gridCol>
                <a:gridCol w="1016710">
                  <a:extLst>
                    <a:ext uri="{9D8B030D-6E8A-4147-A177-3AD203B41FA5}">
                      <a16:colId xmlns:a16="http://schemas.microsoft.com/office/drawing/2014/main" val="267436057"/>
                    </a:ext>
                  </a:extLst>
                </a:gridCol>
                <a:gridCol w="1016710">
                  <a:extLst>
                    <a:ext uri="{9D8B030D-6E8A-4147-A177-3AD203B41FA5}">
                      <a16:colId xmlns:a16="http://schemas.microsoft.com/office/drawing/2014/main" val="3504322360"/>
                    </a:ext>
                  </a:extLst>
                </a:gridCol>
                <a:gridCol w="1016710">
                  <a:extLst>
                    <a:ext uri="{9D8B030D-6E8A-4147-A177-3AD203B41FA5}">
                      <a16:colId xmlns:a16="http://schemas.microsoft.com/office/drawing/2014/main" val="798393252"/>
                    </a:ext>
                  </a:extLst>
                </a:gridCol>
                <a:gridCol w="1016710">
                  <a:extLst>
                    <a:ext uri="{9D8B030D-6E8A-4147-A177-3AD203B41FA5}">
                      <a16:colId xmlns:a16="http://schemas.microsoft.com/office/drawing/2014/main" val="167414755"/>
                    </a:ext>
                  </a:extLst>
                </a:gridCol>
                <a:gridCol w="1016710">
                  <a:extLst>
                    <a:ext uri="{9D8B030D-6E8A-4147-A177-3AD203B41FA5}">
                      <a16:colId xmlns:a16="http://schemas.microsoft.com/office/drawing/2014/main" val="3658045979"/>
                    </a:ext>
                  </a:extLst>
                </a:gridCol>
                <a:gridCol w="1016710">
                  <a:extLst>
                    <a:ext uri="{9D8B030D-6E8A-4147-A177-3AD203B41FA5}">
                      <a16:colId xmlns:a16="http://schemas.microsoft.com/office/drawing/2014/main" val="2267598014"/>
                    </a:ext>
                  </a:extLst>
                </a:gridCol>
                <a:gridCol w="1016710">
                  <a:extLst>
                    <a:ext uri="{9D8B030D-6E8A-4147-A177-3AD203B41FA5}">
                      <a16:colId xmlns:a16="http://schemas.microsoft.com/office/drawing/2014/main" val="249333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Springtime Sam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928323"/>
                  </a:ext>
                </a:extLst>
              </a:tr>
              <a:tr h="480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M_casual_Bottoms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M_Shirts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M_Knits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M_Suits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W_Denims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W_Knit_to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W_Pants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W_Sweater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W_Woven_T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119688"/>
                  </a:ext>
                </a:extLst>
              </a:tr>
              <a:tr h="480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M_casual_Bottoms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-0.08762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1.376193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-0.52489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-0.18625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-0.73954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-0.30712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-0.55745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-0.50495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-0.57459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978673"/>
                  </a:ext>
                </a:extLst>
              </a:tr>
              <a:tr h="2473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M_Shirts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5.035138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-0.26251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-0.53884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-0.68676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-0.75968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-0.63252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-0.66981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-0.70052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-0.69456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099128"/>
                  </a:ext>
                </a:extLst>
              </a:tr>
              <a:tr h="2473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M_Knits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-0.40232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-0.30733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1.343861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-0.79499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-0.78273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-0.80487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-0.77508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-0.6251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881211"/>
                  </a:ext>
                </a:extLst>
              </a:tr>
              <a:tr h="2473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M_Suits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-0.97488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1.205159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-0.58992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-0.84317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-0.67803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-0.78474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-0.85039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-0.59094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-0.4707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341795"/>
                  </a:ext>
                </a:extLst>
              </a:tr>
              <a:tr h="480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W_Denims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-0.61902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-0.73313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-0.64722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-0.79929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-0.45086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0.621254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-0.14769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-0.29029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-0.00209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890733"/>
                  </a:ext>
                </a:extLst>
              </a:tr>
              <a:tr h="2473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-0.94234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-0.77931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-0.75997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-0.63308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-0.4717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0.208766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-0.47528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-0.36447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-0.34098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664179"/>
                  </a:ext>
                </a:extLst>
              </a:tr>
              <a:tr h="2473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W_Knit_to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-0.92013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-0.74691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-0.17064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-0.76181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0.731174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0.21446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-0.50919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0.256588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1.188025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4603"/>
                  </a:ext>
                </a:extLst>
              </a:tr>
              <a:tr h="2473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W_Pants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2.494531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-0.65897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-0.79018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-0.82332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-0.13869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-0.43943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-0.54502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0.02429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0.364652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3221"/>
                  </a:ext>
                </a:extLst>
              </a:tr>
              <a:tr h="480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W_Sweater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-0.7898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-0.70329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-0.78839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-0.54411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-0.29517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-0.36485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0.13145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-0.02557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-0.2716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243046"/>
                  </a:ext>
                </a:extLst>
              </a:tr>
              <a:tr h="480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W_Woven_T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-0.6619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-0.59748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-0.33262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0.10495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-0.30671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1.16344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0.415666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-0.19732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12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876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ADE60E-070E-4C7D-B213-AFD2249A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350079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Average Alice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AE08-7BF7-450D-941D-D0EBDBB89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2" y="685800"/>
            <a:ext cx="7350079" cy="42633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Middle Income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Prefers not to use coupons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Avoids the online shop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Shop 85% women’s clothes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Buys a variety of outfits</a:t>
            </a:r>
          </a:p>
          <a:p>
            <a:pPr fontAlgn="base"/>
            <a:r>
              <a:rPr lang="en-US" sz="2000" dirty="0">
                <a:solidFill>
                  <a:schemeClr val="tx1"/>
                </a:solidFill>
              </a:rPr>
              <a:t>Key Insights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Segment is performing well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E15AFBC-F838-437B-AFF2-7C278BE758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" r="4551" b="-1"/>
          <a:stretch/>
        </p:blipFill>
        <p:spPr>
          <a:xfrm>
            <a:off x="8314288" y="705006"/>
            <a:ext cx="3239538" cy="4334450"/>
          </a:xfrm>
          <a:custGeom>
            <a:avLst/>
            <a:gdLst>
              <a:gd name="connsiteX0" fmla="*/ 322464 w 3239538"/>
              <a:gd name="connsiteY0" fmla="*/ 0 h 4334450"/>
              <a:gd name="connsiteX1" fmla="*/ 3239538 w 3239538"/>
              <a:gd name="connsiteY1" fmla="*/ 0 h 4334450"/>
              <a:gd name="connsiteX2" fmla="*/ 3239538 w 3239538"/>
              <a:gd name="connsiteY2" fmla="*/ 4011987 h 4334450"/>
              <a:gd name="connsiteX3" fmla="*/ 2917075 w 3239538"/>
              <a:gd name="connsiteY3" fmla="*/ 4334450 h 4334450"/>
              <a:gd name="connsiteX4" fmla="*/ 0 w 3239538"/>
              <a:gd name="connsiteY4" fmla="*/ 4334450 h 4334450"/>
              <a:gd name="connsiteX5" fmla="*/ 0 w 3239538"/>
              <a:gd name="connsiteY5" fmla="*/ 322464 h 433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9538" h="4334450">
                <a:moveTo>
                  <a:pt x="322464" y="0"/>
                </a:moveTo>
                <a:lnTo>
                  <a:pt x="3239538" y="0"/>
                </a:lnTo>
                <a:lnTo>
                  <a:pt x="3239538" y="4011987"/>
                </a:lnTo>
                <a:lnTo>
                  <a:pt x="2917075" y="4334450"/>
                </a:lnTo>
                <a:lnTo>
                  <a:pt x="0" y="4334450"/>
                </a:lnTo>
                <a:lnTo>
                  <a:pt x="0" y="322464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B975FEB-EB22-4265-87DB-98C8B1A03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59517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5F12FA-1912-4E22-A32D-0831ADB49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85A33A-E141-4004-96FE-2B25852F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BBF9A1-F02B-475F-8E25-E42F60053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4E10861-F5C5-4FCE-BB8E-126306C8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EE8BD36-DC78-4FAA-AC76-FF2D4FAD3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18E4F5A-2B03-4C80-B3CA-33CACD5D0453}"/>
              </a:ext>
            </a:extLst>
          </p:cNvPr>
          <p:cNvSpPr txBox="1"/>
          <p:nvPr/>
        </p:nvSpPr>
        <p:spPr>
          <a:xfrm>
            <a:off x="0" y="6642556"/>
            <a:ext cx="1337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Img</a:t>
            </a:r>
            <a:r>
              <a:rPr lang="en-US" sz="800" dirty="0"/>
              <a:t>: www.express.com</a:t>
            </a:r>
          </a:p>
        </p:txBody>
      </p:sp>
    </p:spTree>
    <p:extLst>
      <p:ext uri="{BB962C8B-B14F-4D97-AF65-F5344CB8AC3E}">
        <p14:creationId xmlns:p14="http://schemas.microsoft.com/office/powerpoint/2010/main" val="145123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71395-ECD0-4908-9C12-5D256F90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84" y="51816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Average Alive Market Basket</a:t>
            </a:r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599E168-4273-4169-82CC-892AFD6D6833}"/>
              </a:ext>
            </a:extLst>
          </p:cNvPr>
          <p:cNvSpPr txBox="1"/>
          <p:nvPr/>
        </p:nvSpPr>
        <p:spPr>
          <a:xfrm>
            <a:off x="698584" y="4921653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Items in Red tend to not be purchased together</a:t>
            </a:r>
          </a:p>
          <a:p>
            <a:r>
              <a:rPr lang="en-US" sz="1200" dirty="0"/>
              <a:t>Items in Green go hand in hand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FC462EB-6CCA-4515-9726-FC7CEA687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995525"/>
              </p:ext>
            </p:extLst>
          </p:nvPr>
        </p:nvGraphicFramePr>
        <p:xfrm>
          <a:off x="205912" y="390038"/>
          <a:ext cx="11052174" cy="4362279"/>
        </p:xfrm>
        <a:graphic>
          <a:graphicData uri="http://schemas.openxmlformats.org/drawingml/2006/table">
            <a:tbl>
              <a:tblPr/>
              <a:tblGrid>
                <a:gridCol w="1576388">
                  <a:extLst>
                    <a:ext uri="{9D8B030D-6E8A-4147-A177-3AD203B41FA5}">
                      <a16:colId xmlns:a16="http://schemas.microsoft.com/office/drawing/2014/main" val="912143148"/>
                    </a:ext>
                  </a:extLst>
                </a:gridCol>
                <a:gridCol w="1576388">
                  <a:extLst>
                    <a:ext uri="{9D8B030D-6E8A-4147-A177-3AD203B41FA5}">
                      <a16:colId xmlns:a16="http://schemas.microsoft.com/office/drawing/2014/main" val="3464284428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92052205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933247927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0441254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4560764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270630062"/>
                    </a:ext>
                  </a:extLst>
                </a:gridCol>
                <a:gridCol w="887412">
                  <a:extLst>
                    <a:ext uri="{9D8B030D-6E8A-4147-A177-3AD203B41FA5}">
                      <a16:colId xmlns:a16="http://schemas.microsoft.com/office/drawing/2014/main" val="355872271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61292195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386743914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497464704"/>
                    </a:ext>
                  </a:extLst>
                </a:gridCol>
              </a:tblGrid>
              <a:tr h="26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Average Alice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365742"/>
                  </a:ext>
                </a:extLst>
              </a:tr>
              <a:tr h="506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M_casual_Bottoms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M_Shirts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M_Knits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M_Suits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W_Denims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effectLst/>
                          <a:latin typeface="MS Sans Serif"/>
                        </a:rPr>
                        <a:t>W_Knit_to</a:t>
                      </a:r>
                      <a:endParaRPr lang="en-US" sz="14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W_Pants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W_Sweater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W_Woven_T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741268"/>
                  </a:ext>
                </a:extLst>
              </a:tr>
              <a:tr h="506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M_casual_Bottoms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-0.11759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2.495929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0.809408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-0.47387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-0.76236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-0.53069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-0.62469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-0.64256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-0.64438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741280"/>
                  </a:ext>
                </a:extLst>
              </a:tr>
              <a:tr h="26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M_Shirts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0.002864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0.984366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-0.69929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-0.54493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-0.70281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-0.8054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-0.71183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-0.74426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24987"/>
                  </a:ext>
                </a:extLst>
              </a:tr>
              <a:tr h="26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M_Knits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2.798473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0.968161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5.484396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-0.73236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-0.63861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-0.79295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-0.6747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-0.65382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021686"/>
                  </a:ext>
                </a:extLst>
              </a:tr>
              <a:tr h="26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M_Suits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0.831984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4.827562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-0.76583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-0.86031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-0.74265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-0.45714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-0.36752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-0.74681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-0.53948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275717"/>
                  </a:ext>
                </a:extLst>
              </a:tr>
              <a:tr h="506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W_Denims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-0.34773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-0.67505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-0.50919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-0.88757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-0.53888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-0.04591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-0.42149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-0.24301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-0.59432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296465"/>
                  </a:ext>
                </a:extLst>
              </a:tr>
              <a:tr h="26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-0.67352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-0.54219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-0.64541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-0.5841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-0.53782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-0.26853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-0.47523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-0.54109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-0.43881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178467"/>
                  </a:ext>
                </a:extLst>
              </a:tr>
              <a:tr h="26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W_Knit_to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-0.71714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-0.71945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-0.37712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-0.07504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0.005455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-0.23624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-0.37587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-0.06872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-0.20403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516282"/>
                  </a:ext>
                </a:extLst>
              </a:tr>
              <a:tr h="26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W_Pants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-0.49616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-0.6464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-0.60072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-0.12742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-0.41684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-0.47276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-0.41421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-0.33675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-0.22143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059018"/>
                  </a:ext>
                </a:extLst>
              </a:tr>
              <a:tr h="506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W_Sweater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-0.56027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-0.55139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-0.48066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-0.69711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-0.23921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-0.54393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-0.14615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-0.34433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-0.43283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011513"/>
                  </a:ext>
                </a:extLst>
              </a:tr>
              <a:tr h="506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W_Woven_T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-0.47265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-0.65709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-0.58372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-0.48346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-0.57848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-0.41725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-0.20911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-0.18004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-0.38335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803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8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0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89220CFE-A3C6-448E-A8C7-CEAED9325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A9E3A-A147-405F-8C5A-6BE37614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7" y="3044480"/>
            <a:ext cx="56272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Executive Ellen</a:t>
            </a:r>
          </a:p>
        </p:txBody>
      </p:sp>
      <p:sp>
        <p:nvSpPr>
          <p:cNvPr id="31" name="Snip Diagonal Corner Rectangle 25">
            <a:extLst>
              <a:ext uri="{FF2B5EF4-FFF2-40B4-BE49-F238E27FC236}">
                <a16:creationId xmlns:a16="http://schemas.microsoft.com/office/drawing/2014/main" id="{2E91ED80-632C-4328-8E5C-0CAF33E77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E383D03-A355-4CCC-A287-13A0345250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" r="13577" b="-1"/>
          <a:stretch/>
        </p:blipFill>
        <p:spPr>
          <a:xfrm>
            <a:off x="800558" y="776786"/>
            <a:ext cx="3337560" cy="4956048"/>
          </a:xfrm>
          <a:custGeom>
            <a:avLst/>
            <a:gdLst>
              <a:gd name="connsiteX0" fmla="*/ 384420 w 3337560"/>
              <a:gd name="connsiteY0" fmla="*/ 0 h 4956048"/>
              <a:gd name="connsiteX1" fmla="*/ 3337560 w 3337560"/>
              <a:gd name="connsiteY1" fmla="*/ 0 h 4956048"/>
              <a:gd name="connsiteX2" fmla="*/ 3337560 w 3337560"/>
              <a:gd name="connsiteY2" fmla="*/ 4571628 h 4956048"/>
              <a:gd name="connsiteX3" fmla="*/ 2953140 w 3337560"/>
              <a:gd name="connsiteY3" fmla="*/ 4956048 h 4956048"/>
              <a:gd name="connsiteX4" fmla="*/ 0 w 3337560"/>
              <a:gd name="connsiteY4" fmla="*/ 4956048 h 4956048"/>
              <a:gd name="connsiteX5" fmla="*/ 0 w 3337560"/>
              <a:gd name="connsiteY5" fmla="*/ 384420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7560" h="4956048">
                <a:moveTo>
                  <a:pt x="384420" y="0"/>
                </a:moveTo>
                <a:lnTo>
                  <a:pt x="3337560" y="0"/>
                </a:lnTo>
                <a:lnTo>
                  <a:pt x="3337560" y="4571628"/>
                </a:lnTo>
                <a:lnTo>
                  <a:pt x="2953140" y="4956048"/>
                </a:lnTo>
                <a:lnTo>
                  <a:pt x="0" y="4956048"/>
                </a:lnTo>
                <a:lnTo>
                  <a:pt x="0" y="384420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1C56A-20EE-4C8A-B6F8-79183D934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61860" y="1069145"/>
            <a:ext cx="6253792" cy="2542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dirty="0"/>
              <a:t>Upper income</a:t>
            </a:r>
          </a:p>
          <a:p>
            <a:pPr fontAlgn="base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dirty="0"/>
              <a:t>Low spend</a:t>
            </a:r>
          </a:p>
          <a:p>
            <a:pPr fontAlgn="base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dirty="0"/>
              <a:t>MarCom opportunity</a:t>
            </a:r>
          </a:p>
          <a:p>
            <a:pPr fontAlgn="base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dirty="0"/>
              <a:t>Uninterested in email promotions or coupons</a:t>
            </a:r>
          </a:p>
          <a:p>
            <a:pPr fontAlgn="base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dirty="0"/>
              <a:t>Holiday Shopper</a:t>
            </a:r>
          </a:p>
        </p:txBody>
      </p:sp>
      <p:grpSp>
        <p:nvGrpSpPr>
          <p:cNvPr id="32" name="Group 21">
            <a:extLst>
              <a:ext uri="{FF2B5EF4-FFF2-40B4-BE49-F238E27FC236}">
                <a16:creationId xmlns:a16="http://schemas.microsoft.com/office/drawing/2014/main" id="{13A271B6-83F2-4E87-A6AD-450F042D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433C90-9936-4ABD-B763-2CD6C421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D1147B-1DF4-4FA0-9601-3AB638E3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9E30F5C-D28E-4B06-847C-1104626FC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1B65F81-D52E-422A-BA2A-0E3294D0C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92E9D3-9DB7-4C46-8AFB-E50194C8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18D070-B9E3-4A39-AFA5-4F75DA565B5F}"/>
              </a:ext>
            </a:extLst>
          </p:cNvPr>
          <p:cNvSpPr txBox="1"/>
          <p:nvPr/>
        </p:nvSpPr>
        <p:spPr>
          <a:xfrm>
            <a:off x="4661860" y="4317335"/>
            <a:ext cx="7197604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</a:pPr>
            <a:r>
              <a:rPr lang="en-US" dirty="0"/>
              <a:t>Insights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Responds well to mailed marketing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Dislikes receiving email advertising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Not price sensitive except in regard to Men’s clothing which they buy as outfits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3938D5-A988-404B-AE2A-04C866D65D9B}"/>
              </a:ext>
            </a:extLst>
          </p:cNvPr>
          <p:cNvSpPr txBox="1"/>
          <p:nvPr/>
        </p:nvSpPr>
        <p:spPr>
          <a:xfrm>
            <a:off x="0" y="6642556"/>
            <a:ext cx="1337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Img</a:t>
            </a:r>
            <a:r>
              <a:rPr lang="en-US" sz="800" dirty="0"/>
              <a:t>: www.express.com</a:t>
            </a:r>
          </a:p>
        </p:txBody>
      </p:sp>
    </p:spTree>
    <p:extLst>
      <p:ext uri="{BB962C8B-B14F-4D97-AF65-F5344CB8AC3E}">
        <p14:creationId xmlns:p14="http://schemas.microsoft.com/office/powerpoint/2010/main" val="51021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71395-ECD0-4908-9C12-5D256F90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84" y="51816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Executive Ellen Market Basket</a:t>
            </a:r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599E168-4273-4169-82CC-892AFD6D6833}"/>
              </a:ext>
            </a:extLst>
          </p:cNvPr>
          <p:cNvSpPr txBox="1"/>
          <p:nvPr/>
        </p:nvSpPr>
        <p:spPr>
          <a:xfrm>
            <a:off x="698584" y="4921653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Items in Red tend to not be purchased together</a:t>
            </a:r>
          </a:p>
          <a:p>
            <a:r>
              <a:rPr lang="en-US" sz="1200" dirty="0"/>
              <a:t>Items in Green go hand in hand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7968972-0934-4E2B-8C62-B8C7E1CA9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098648"/>
              </p:ext>
            </p:extLst>
          </p:nvPr>
        </p:nvGraphicFramePr>
        <p:xfrm>
          <a:off x="225083" y="337625"/>
          <a:ext cx="10981800" cy="4539172"/>
        </p:xfrm>
        <a:graphic>
          <a:graphicData uri="http://schemas.openxmlformats.org/drawingml/2006/table">
            <a:tbl>
              <a:tblPr/>
              <a:tblGrid>
                <a:gridCol w="1576388">
                  <a:extLst>
                    <a:ext uri="{9D8B030D-6E8A-4147-A177-3AD203B41FA5}">
                      <a16:colId xmlns:a16="http://schemas.microsoft.com/office/drawing/2014/main" val="3366185927"/>
                    </a:ext>
                  </a:extLst>
                </a:gridCol>
                <a:gridCol w="1576388">
                  <a:extLst>
                    <a:ext uri="{9D8B030D-6E8A-4147-A177-3AD203B41FA5}">
                      <a16:colId xmlns:a16="http://schemas.microsoft.com/office/drawing/2014/main" val="1082832444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563277425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252075388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43742021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3815844101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810297161"/>
                    </a:ext>
                  </a:extLst>
                </a:gridCol>
                <a:gridCol w="887412">
                  <a:extLst>
                    <a:ext uri="{9D8B030D-6E8A-4147-A177-3AD203B41FA5}">
                      <a16:colId xmlns:a16="http://schemas.microsoft.com/office/drawing/2014/main" val="328481027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644722005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180187150"/>
                    </a:ext>
                  </a:extLst>
                </a:gridCol>
                <a:gridCol w="1021826">
                  <a:extLst>
                    <a:ext uri="{9D8B030D-6E8A-4147-A177-3AD203B41FA5}">
                      <a16:colId xmlns:a16="http://schemas.microsoft.com/office/drawing/2014/main" val="2621086585"/>
                    </a:ext>
                  </a:extLst>
                </a:gridCol>
              </a:tblGrid>
              <a:tr h="27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Executive Ellen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383179"/>
                  </a:ext>
                </a:extLst>
              </a:tr>
              <a:tr h="527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M_casual_Bottoms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effectLst/>
                          <a:latin typeface="MS Sans Serif"/>
                        </a:rPr>
                        <a:t>M_Shirts</a:t>
                      </a:r>
                      <a:endParaRPr lang="en-US" sz="14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M_Knits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M_Suits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W_Denims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W_Knit_to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W_Pants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W_Sweater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W_Woven_T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509013"/>
                  </a:ext>
                </a:extLst>
              </a:tr>
              <a:tr h="527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M_casual_Bottoms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-0.26501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0.25345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-0.80753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-0.66859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-0.76404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-0.77541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-0.96243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-0.61546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-0.82065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680863"/>
                  </a:ext>
                </a:extLst>
              </a:tr>
              <a:tr h="27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M_Shirts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-0.20808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0.769151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-0.79622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-0.48588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-0.81267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-0.96219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-0.80546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-0.70231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-0.86464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51320"/>
                  </a:ext>
                </a:extLst>
              </a:tr>
              <a:tr h="27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M_Knits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0.71292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1.23446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1.497023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-0.83229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-0.83757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-0.93284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-0.57696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-0.74643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-0.73734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45093"/>
                  </a:ext>
                </a:extLst>
              </a:tr>
              <a:tr h="27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M_Suits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-0.6948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1.152865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-0.75372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-0.90108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-0.9434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-0.87579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-0.85168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-0.52546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-0.74751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759337"/>
                  </a:ext>
                </a:extLst>
              </a:tr>
              <a:tr h="527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W_Denims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-0.18535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-0.68973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-0.49419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-0.77902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-0.70406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-0.56434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-0.37537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-0.64281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689088"/>
                  </a:ext>
                </a:extLst>
              </a:tr>
              <a:tr h="27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-0.63035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-0.75394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-0.66749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-0.88751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-0.76669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-0.69578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-0.73993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-0.64092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-0.63662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978233"/>
                  </a:ext>
                </a:extLst>
              </a:tr>
              <a:tr h="27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W_Knit_to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-0.93949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-0.88426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-0.52069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-0.66756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-0.66264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-0.6731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-0.63377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-0.24542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-0.62853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502053"/>
                  </a:ext>
                </a:extLst>
              </a:tr>
              <a:tr h="27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W_Pants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-0.95664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-0.62023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-0.67803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-0.56725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-0.73933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-0.58625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-0.4542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-0.3867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0988"/>
                  </a:ext>
                </a:extLst>
              </a:tr>
              <a:tr h="527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W_Sweater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-0.84687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-0.89441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-0.67192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-0.70852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-0.57365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-0.70803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-0.36046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-0.72141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-0.76418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111845"/>
                  </a:ext>
                </a:extLst>
              </a:tr>
              <a:tr h="527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W_Woven_T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-0.66284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-0.77896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-0.64516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-0.56482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-0.59221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-0.62228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-0.37917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-0.07392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1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00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1373-5B52-449D-9BEE-8A9C12CE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to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BF7F-D87D-42CA-869A-AC0C7327C7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Actions – Executive Ellen</a:t>
            </a:r>
          </a:p>
          <a:p>
            <a:pPr fontAlgn="base">
              <a:lnSpc>
                <a:spcPct val="90000"/>
              </a:lnSpc>
            </a:pPr>
            <a:r>
              <a:rPr lang="en-US" dirty="0"/>
              <a:t>Increase direct mail marketing by 25%</a:t>
            </a:r>
          </a:p>
          <a:p>
            <a:pPr fontAlgn="base">
              <a:lnSpc>
                <a:spcPct val="90000"/>
              </a:lnSpc>
            </a:pPr>
            <a:r>
              <a:rPr lang="en-US" dirty="0"/>
              <a:t>Advertise men’s ware as a bundle</a:t>
            </a:r>
          </a:p>
          <a:p>
            <a:pPr fontAlgn="base">
              <a:lnSpc>
                <a:spcPct val="90000"/>
              </a:lnSpc>
            </a:pPr>
            <a:r>
              <a:rPr lang="en-US" dirty="0"/>
              <a:t>Expected return = 2% on segment sales</a:t>
            </a:r>
          </a:p>
          <a:p>
            <a:pPr fontAlgn="base">
              <a:lnSpc>
                <a:spcPct val="90000"/>
              </a:lnSpc>
            </a:pPr>
            <a:r>
              <a:rPr lang="en-US" dirty="0"/>
              <a:t>Expected cost impact = 3.1% increase in direct mail budget</a:t>
            </a:r>
          </a:p>
          <a:p>
            <a:pPr fontAlgn="base">
              <a:lnSpc>
                <a:spcPct val="90000"/>
              </a:lnSpc>
            </a:pPr>
            <a:r>
              <a:rPr lang="en-US" dirty="0"/>
              <a:t>Assuming $2 direct mail cost this is an overall 36% ROI for direct mail investment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DC686A5-7229-461A-8A5A-72B14AA0B692}"/>
              </a:ext>
            </a:extLst>
          </p:cNvPr>
          <p:cNvSpPr txBox="1">
            <a:spLocks/>
          </p:cNvSpPr>
          <p:nvPr/>
        </p:nvSpPr>
        <p:spPr>
          <a:xfrm>
            <a:off x="6096000" y="685800"/>
            <a:ext cx="5389954" cy="3615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Actions – Professional Paul</a:t>
            </a:r>
          </a:p>
          <a:p>
            <a:r>
              <a:rPr lang="en-US" dirty="0"/>
              <a:t>Increase email marketing to Professional Paul by 25% or 20 emails per year</a:t>
            </a:r>
          </a:p>
          <a:p>
            <a:r>
              <a:rPr lang="en-US" dirty="0"/>
              <a:t>Include coupons on women’s clothes</a:t>
            </a:r>
          </a:p>
          <a:p>
            <a:r>
              <a:rPr lang="en-US" dirty="0"/>
              <a:t>Expected return = 1.4% on segment</a:t>
            </a:r>
          </a:p>
          <a:p>
            <a:r>
              <a:rPr lang="en-US" dirty="0"/>
              <a:t>Reduce direct mail to near zero</a:t>
            </a:r>
          </a:p>
          <a:p>
            <a:r>
              <a:rPr lang="en-US" dirty="0"/>
              <a:t>Expected cost impact = 13% direct mail cost savings</a:t>
            </a:r>
          </a:p>
        </p:txBody>
      </p:sp>
    </p:spTree>
    <p:extLst>
      <p:ext uri="{BB962C8B-B14F-4D97-AF65-F5344CB8AC3E}">
        <p14:creationId xmlns:p14="http://schemas.microsoft.com/office/powerpoint/2010/main" val="1134091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FEBA-0FD5-418F-AE0F-59A0C745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2287F-C6CB-411C-BFA6-99A2962C87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53A75-EDA5-4C40-A834-32E70F0FDF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7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0F4D3-0355-47D7-9475-46FA14BE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Agenda</a:t>
            </a:r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D348-10E7-453C-BDCD-95D41274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>
                <a:solidFill>
                  <a:schemeClr val="tx1"/>
                </a:solidFill>
              </a:rPr>
              <a:t>Executive Summary</a:t>
            </a:r>
          </a:p>
          <a:p>
            <a:r>
              <a:rPr lang="en-US" dirty="0">
                <a:solidFill>
                  <a:schemeClr val="tx1"/>
                </a:solidFill>
              </a:rPr>
              <a:t>Customer Breakdown</a:t>
            </a:r>
          </a:p>
          <a:p>
            <a:r>
              <a:rPr lang="en-US" dirty="0">
                <a:solidFill>
                  <a:schemeClr val="tx1"/>
                </a:solidFill>
              </a:rPr>
              <a:t>Market Basket by Segment</a:t>
            </a:r>
          </a:p>
          <a:p>
            <a:r>
              <a:rPr lang="en-US" dirty="0">
                <a:solidFill>
                  <a:schemeClr val="tx1"/>
                </a:solidFill>
              </a:rPr>
              <a:t>Plan for improvement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0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2230-C4DB-4BCC-A8E8-EEA9BDAA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7C30C-68F2-4A84-A14B-E82C310A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Clothing Co is currently positioned as a fashion forward clothing brand for young professionals. Whether heading to the board room or for a night on the town Express provides cloths that will make the customer look and feel their best.</a:t>
            </a:r>
          </a:p>
          <a:p>
            <a:endParaRPr lang="en-US" dirty="0"/>
          </a:p>
          <a:p>
            <a:r>
              <a:rPr lang="en-US" dirty="0"/>
              <a:t>Based on our models we have developed a plan which we expect to drive 0.5% additional revenue and 10% direct marketing cost savings over the course of the next year.</a:t>
            </a:r>
          </a:p>
        </p:txBody>
      </p:sp>
    </p:spTree>
    <p:extLst>
      <p:ext uri="{BB962C8B-B14F-4D97-AF65-F5344CB8AC3E}">
        <p14:creationId xmlns:p14="http://schemas.microsoft.com/office/powerpoint/2010/main" val="196246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84A2-46A4-4506-8C06-61A7A2BE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5350933"/>
            <a:ext cx="8534400" cy="1507067"/>
          </a:xfrm>
        </p:spPr>
        <p:txBody>
          <a:bodyPr/>
          <a:lstStyle/>
          <a:p>
            <a:r>
              <a:rPr lang="en-US" dirty="0"/>
              <a:t>Customer Breakdown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40251B9-3782-4CB5-AC25-7E24E764F6F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7428080"/>
              </p:ext>
            </p:extLst>
          </p:nvPr>
        </p:nvGraphicFramePr>
        <p:xfrm>
          <a:off x="684213" y="685799"/>
          <a:ext cx="3493892" cy="4665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ACDDFBC-F4CE-42C9-8315-C834A0BBC03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9204661"/>
              </p:ext>
            </p:extLst>
          </p:nvPr>
        </p:nvGraphicFramePr>
        <p:xfrm>
          <a:off x="4178105" y="685799"/>
          <a:ext cx="3493892" cy="4665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E2A5D15-1E8E-45F9-909A-D54CC4559AB1}"/>
              </a:ext>
            </a:extLst>
          </p:cNvPr>
          <p:cNvSpPr txBox="1"/>
          <p:nvPr/>
        </p:nvSpPr>
        <p:spPr>
          <a:xfrm>
            <a:off x="7671997" y="685799"/>
            <a:ext cx="34938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Take </a:t>
            </a:r>
            <a:r>
              <a:rPr lang="en-US" sz="2400" dirty="0" err="1"/>
              <a:t>Aways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Frugal Fiona loves our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Professional Paul has marked room for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Executive Ellen has large disposable income but seems to shop only for gifts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68A48-EC32-4CEA-B103-8E2C91FDC6D0}"/>
              </a:ext>
            </a:extLst>
          </p:cNvPr>
          <p:cNvSpPr txBox="1"/>
          <p:nvPr/>
        </p:nvSpPr>
        <p:spPr>
          <a:xfrm>
            <a:off x="7671997" y="3953022"/>
            <a:ext cx="3493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Important 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Drive Paul back to the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Ellen she can get more than gifts from us</a:t>
            </a:r>
          </a:p>
        </p:txBody>
      </p:sp>
    </p:spTree>
    <p:extLst>
      <p:ext uri="{BB962C8B-B14F-4D97-AF65-F5344CB8AC3E}">
        <p14:creationId xmlns:p14="http://schemas.microsoft.com/office/powerpoint/2010/main" val="36721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D0A56A-BB27-4F27-89E3-C6D4FFF5DC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1" r="25121" b="60259"/>
          <a:stretch/>
        </p:blipFill>
        <p:spPr>
          <a:xfrm>
            <a:off x="4955356" y="3697925"/>
            <a:ext cx="2281288" cy="22812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EDC591-60DD-4E94-8ADC-DC54A787AD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0" t="2613" r="28513" b="57646"/>
          <a:stretch/>
        </p:blipFill>
        <p:spPr>
          <a:xfrm>
            <a:off x="8565823" y="3858181"/>
            <a:ext cx="2281288" cy="22812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BBD06C-5562-4A22-AA5B-C1E0D3A943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9" t="1835" r="28173" b="58424"/>
          <a:stretch/>
        </p:blipFill>
        <p:spPr>
          <a:xfrm>
            <a:off x="8565823" y="321601"/>
            <a:ext cx="2281288" cy="22812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9A9CDD-0436-4C26-B5CE-9714A357B3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1" t="1314" r="21831" b="58945"/>
          <a:stretch/>
        </p:blipFill>
        <p:spPr>
          <a:xfrm>
            <a:off x="4955356" y="321601"/>
            <a:ext cx="2281288" cy="22812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3E3D29-F9FB-4484-9BB6-0CB7272DD1F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6" r="26416" b="60259"/>
          <a:stretch/>
        </p:blipFill>
        <p:spPr>
          <a:xfrm>
            <a:off x="1344889" y="321601"/>
            <a:ext cx="2281288" cy="22812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628279-9FD1-41A3-A043-4CF70374A0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5" t="3540" r="26757" b="56719"/>
          <a:stretch/>
        </p:blipFill>
        <p:spPr>
          <a:xfrm>
            <a:off x="1344889" y="3697925"/>
            <a:ext cx="2281288" cy="2281288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53773A3-C710-42FA-B724-BAA89EA23CC5}"/>
              </a:ext>
            </a:extLst>
          </p:cNvPr>
          <p:cNvSpPr/>
          <p:nvPr/>
        </p:nvSpPr>
        <p:spPr>
          <a:xfrm>
            <a:off x="1176216" y="2476344"/>
            <a:ext cx="2603932" cy="68373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28600" indent="-2286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Shops Clearance and Sales but is insensitive to price</a:t>
            </a:r>
          </a:p>
          <a:p>
            <a:pPr marL="228600" indent="-2286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“Bargain” hunters</a:t>
            </a:r>
          </a:p>
          <a:p>
            <a:endParaRPr lang="en-US" sz="1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B9B2D1-CCD8-41A9-B8E6-9118081EF3CA}"/>
              </a:ext>
            </a:extLst>
          </p:cNvPr>
          <p:cNvGrpSpPr/>
          <p:nvPr/>
        </p:nvGrpSpPr>
        <p:grpSpPr>
          <a:xfrm>
            <a:off x="1344889" y="-8223"/>
            <a:ext cx="2281288" cy="531855"/>
            <a:chOff x="3113279" y="384107"/>
            <a:chExt cx="2110029" cy="3509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C79750A-EA3C-4720-98AF-7795D5A0261B}"/>
                </a:ext>
              </a:extLst>
            </p:cNvPr>
            <p:cNvSpPr/>
            <p:nvPr/>
          </p:nvSpPr>
          <p:spPr>
            <a:xfrm>
              <a:off x="3113279" y="384107"/>
              <a:ext cx="2110028" cy="3078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1B3546-FAA8-47A5-A40C-BB153BA1183F}"/>
                </a:ext>
              </a:extLst>
            </p:cNvPr>
            <p:cNvSpPr txBox="1"/>
            <p:nvPr/>
          </p:nvSpPr>
          <p:spPr>
            <a:xfrm>
              <a:off x="3113280" y="427207"/>
              <a:ext cx="2110028" cy="307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Professional Paul</a:t>
              </a:r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66C91F-5AA2-42F1-9F03-E65CF6B233A5}"/>
              </a:ext>
            </a:extLst>
          </p:cNvPr>
          <p:cNvSpPr/>
          <p:nvPr/>
        </p:nvSpPr>
        <p:spPr>
          <a:xfrm>
            <a:off x="4794033" y="2476344"/>
            <a:ext cx="2603932" cy="68373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28600" indent="-2286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Tends to buy only what their family needs</a:t>
            </a:r>
          </a:p>
          <a:p>
            <a:pPr marL="228600" indent="-2286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Too busy for coupons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7C6E25-F367-4865-AAA6-8E6E89E0BDA7}"/>
              </a:ext>
            </a:extLst>
          </p:cNvPr>
          <p:cNvGrpSpPr/>
          <p:nvPr/>
        </p:nvGrpSpPr>
        <p:grpSpPr>
          <a:xfrm>
            <a:off x="4962706" y="-8223"/>
            <a:ext cx="2281288" cy="531855"/>
            <a:chOff x="3113279" y="384107"/>
            <a:chExt cx="2110029" cy="3509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C93312-24E8-496A-A3E0-EF0DD6851CCD}"/>
                </a:ext>
              </a:extLst>
            </p:cNvPr>
            <p:cNvSpPr/>
            <p:nvPr/>
          </p:nvSpPr>
          <p:spPr>
            <a:xfrm>
              <a:off x="3113279" y="384107"/>
              <a:ext cx="2110028" cy="3078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398DEA-AE9A-403F-85C5-E5406A244173}"/>
                </a:ext>
              </a:extLst>
            </p:cNvPr>
            <p:cNvSpPr txBox="1"/>
            <p:nvPr/>
          </p:nvSpPr>
          <p:spPr>
            <a:xfrm>
              <a:off x="3113280" y="427207"/>
              <a:ext cx="2110028" cy="307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Mother Mary</a:t>
              </a: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B2B5DD4-1EFF-409E-9F2C-E2B06B627376}"/>
              </a:ext>
            </a:extLst>
          </p:cNvPr>
          <p:cNvSpPr/>
          <p:nvPr/>
        </p:nvSpPr>
        <p:spPr>
          <a:xfrm>
            <a:off x="8411852" y="2476344"/>
            <a:ext cx="2603932" cy="68373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28600" indent="-2286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Highly sensitive to price</a:t>
            </a:r>
          </a:p>
          <a:p>
            <a:pPr marL="228600" indent="-2286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Proportionally, best performing segment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2CBDBE-0336-4B75-9009-D1A59D6E1E9D}"/>
              </a:ext>
            </a:extLst>
          </p:cNvPr>
          <p:cNvGrpSpPr/>
          <p:nvPr/>
        </p:nvGrpSpPr>
        <p:grpSpPr>
          <a:xfrm>
            <a:off x="8580525" y="-8223"/>
            <a:ext cx="2281288" cy="531855"/>
            <a:chOff x="3113279" y="384107"/>
            <a:chExt cx="2110029" cy="3509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1C6701-4C38-4996-91E2-B55A0A359A00}"/>
                </a:ext>
              </a:extLst>
            </p:cNvPr>
            <p:cNvSpPr/>
            <p:nvPr/>
          </p:nvSpPr>
          <p:spPr>
            <a:xfrm>
              <a:off x="3113279" y="384107"/>
              <a:ext cx="2110028" cy="3078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597643-535D-4843-BFB6-03A3CD3D1EC1}"/>
                </a:ext>
              </a:extLst>
            </p:cNvPr>
            <p:cNvSpPr txBox="1"/>
            <p:nvPr/>
          </p:nvSpPr>
          <p:spPr>
            <a:xfrm>
              <a:off x="3113280" y="427207"/>
              <a:ext cx="2110028" cy="307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Frugal Fiona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0A5605F-8C6A-4E2A-BAB0-BEEB1F8656FA}"/>
              </a:ext>
            </a:extLst>
          </p:cNvPr>
          <p:cNvSpPr/>
          <p:nvPr/>
        </p:nvSpPr>
        <p:spPr>
          <a:xfrm>
            <a:off x="1176216" y="5942937"/>
            <a:ext cx="2603932" cy="68373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28600" indent="-2286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Would rather have fun than clip coupons</a:t>
            </a:r>
          </a:p>
          <a:p>
            <a:pPr marL="228600" indent="-2286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Fashionable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B8E7BF-5991-4424-9367-00C1DDD85CA1}"/>
              </a:ext>
            </a:extLst>
          </p:cNvPr>
          <p:cNvGrpSpPr/>
          <p:nvPr/>
        </p:nvGrpSpPr>
        <p:grpSpPr>
          <a:xfrm>
            <a:off x="1344889" y="3458370"/>
            <a:ext cx="2281288" cy="531855"/>
            <a:chOff x="3113279" y="384107"/>
            <a:chExt cx="2110029" cy="3509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8DBDA1-D6D6-4EA6-8722-9C8881D6A65C}"/>
                </a:ext>
              </a:extLst>
            </p:cNvPr>
            <p:cNvSpPr/>
            <p:nvPr/>
          </p:nvSpPr>
          <p:spPr>
            <a:xfrm>
              <a:off x="3113279" y="384107"/>
              <a:ext cx="2110028" cy="3078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259260-913F-40E9-95E9-A37EC3DC4ABE}"/>
                </a:ext>
              </a:extLst>
            </p:cNvPr>
            <p:cNvSpPr txBox="1"/>
            <p:nvPr/>
          </p:nvSpPr>
          <p:spPr>
            <a:xfrm>
              <a:off x="3113280" y="427207"/>
              <a:ext cx="2110028" cy="307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Springtime Sam</a:t>
              </a: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91D1BFD-C5C3-44A5-9CB9-03A19470D1EB}"/>
              </a:ext>
            </a:extLst>
          </p:cNvPr>
          <p:cNvSpPr/>
          <p:nvPr/>
        </p:nvSpPr>
        <p:spPr>
          <a:xfrm>
            <a:off x="4794034" y="5913567"/>
            <a:ext cx="2603932" cy="68373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28600" indent="-2286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Segment is performing well</a:t>
            </a:r>
          </a:p>
          <a:p>
            <a:pPr marL="228600" indent="-2286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Middle income female shoppers</a:t>
            </a:r>
          </a:p>
          <a:p>
            <a:endParaRPr lang="en-US" sz="1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807EA96-8B81-4FE7-BC92-677BC579755C}"/>
              </a:ext>
            </a:extLst>
          </p:cNvPr>
          <p:cNvGrpSpPr/>
          <p:nvPr/>
        </p:nvGrpSpPr>
        <p:grpSpPr>
          <a:xfrm>
            <a:off x="4962707" y="3429000"/>
            <a:ext cx="2281288" cy="531855"/>
            <a:chOff x="3113279" y="384107"/>
            <a:chExt cx="2110029" cy="3509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4FCF37-774C-43A6-A4D8-CF02B6610623}"/>
                </a:ext>
              </a:extLst>
            </p:cNvPr>
            <p:cNvSpPr/>
            <p:nvPr/>
          </p:nvSpPr>
          <p:spPr>
            <a:xfrm>
              <a:off x="3113279" y="384107"/>
              <a:ext cx="2110028" cy="3078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758C31-E4AE-490C-BB1D-6552E547B8C9}"/>
                </a:ext>
              </a:extLst>
            </p:cNvPr>
            <p:cNvSpPr txBox="1"/>
            <p:nvPr/>
          </p:nvSpPr>
          <p:spPr>
            <a:xfrm>
              <a:off x="3113280" y="427207"/>
              <a:ext cx="2110028" cy="307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Average Alice</a:t>
              </a: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E14795-AF6C-4B26-BF69-8B6C4821684A}"/>
              </a:ext>
            </a:extLst>
          </p:cNvPr>
          <p:cNvSpPr/>
          <p:nvPr/>
        </p:nvSpPr>
        <p:spPr>
          <a:xfrm>
            <a:off x="8411852" y="5913567"/>
            <a:ext cx="2603932" cy="68373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28600" indent="-2286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Uninterested in email promotions or coupons</a:t>
            </a:r>
          </a:p>
          <a:p>
            <a:pPr marL="228600" indent="-2286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Under performs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BCF5B2-35D1-45A6-8078-FDA73C0C5A53}"/>
              </a:ext>
            </a:extLst>
          </p:cNvPr>
          <p:cNvGrpSpPr/>
          <p:nvPr/>
        </p:nvGrpSpPr>
        <p:grpSpPr>
          <a:xfrm>
            <a:off x="8580525" y="3429000"/>
            <a:ext cx="2281288" cy="531855"/>
            <a:chOff x="3113279" y="384107"/>
            <a:chExt cx="2110029" cy="3509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EAFBA0-FF3A-473E-A5B5-372F09B69996}"/>
                </a:ext>
              </a:extLst>
            </p:cNvPr>
            <p:cNvSpPr/>
            <p:nvPr/>
          </p:nvSpPr>
          <p:spPr>
            <a:xfrm>
              <a:off x="3113279" y="384107"/>
              <a:ext cx="2110028" cy="3078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12D72A-1D03-4166-AA0B-277B6CA116E1}"/>
                </a:ext>
              </a:extLst>
            </p:cNvPr>
            <p:cNvSpPr txBox="1"/>
            <p:nvPr/>
          </p:nvSpPr>
          <p:spPr>
            <a:xfrm>
              <a:off x="3113280" y="427207"/>
              <a:ext cx="2110028" cy="307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Executive Ellen</a:t>
              </a:r>
            </a:p>
          </p:txBody>
        </p:sp>
      </p:grpSp>
      <p:pic>
        <p:nvPicPr>
          <p:cNvPr id="45" name="Picture 12" descr="crazy excited face clipart 40653">
            <a:extLst>
              <a:ext uri="{FF2B5EF4-FFF2-40B4-BE49-F238E27FC236}">
                <a16:creationId xmlns:a16="http://schemas.microsoft.com/office/drawing/2014/main" id="{D743DFEE-A9CA-4CAB-BF5D-A43374D07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65" y="529917"/>
            <a:ext cx="565502" cy="46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Image result for happy smiley">
            <a:extLst>
              <a:ext uri="{FF2B5EF4-FFF2-40B4-BE49-F238E27FC236}">
                <a16:creationId xmlns:a16="http://schemas.microsoft.com/office/drawing/2014/main" id="{CAA68CAD-C0FA-4B56-BC56-CAF3C79F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82" y="519748"/>
            <a:ext cx="565501" cy="53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Image result for happy smiley">
            <a:extLst>
              <a:ext uri="{FF2B5EF4-FFF2-40B4-BE49-F238E27FC236}">
                <a16:creationId xmlns:a16="http://schemas.microsoft.com/office/drawing/2014/main" id="{C34A4AF1-3EE5-415B-8436-A0E11B73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101" y="519747"/>
            <a:ext cx="565501" cy="53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 descr="crazy excited face clipart 40653">
            <a:extLst>
              <a:ext uri="{FF2B5EF4-FFF2-40B4-BE49-F238E27FC236}">
                <a16:creationId xmlns:a16="http://schemas.microsoft.com/office/drawing/2014/main" id="{86AA9051-BD9C-42E1-A7B4-124C9B7F9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101" y="3956500"/>
            <a:ext cx="565502" cy="46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Image result for happy smiley">
            <a:extLst>
              <a:ext uri="{FF2B5EF4-FFF2-40B4-BE49-F238E27FC236}">
                <a16:creationId xmlns:a16="http://schemas.microsoft.com/office/drawing/2014/main" id="{57D17582-F196-422A-B975-44E43D841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291" y="3961922"/>
            <a:ext cx="565501" cy="53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Image result for happy smiley">
            <a:extLst>
              <a:ext uri="{FF2B5EF4-FFF2-40B4-BE49-F238E27FC236}">
                <a16:creationId xmlns:a16="http://schemas.microsoft.com/office/drawing/2014/main" id="{799B5691-1F00-4A19-AD19-BD5B4A421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65" y="3954812"/>
            <a:ext cx="565501" cy="53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45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9220CFE-A3C6-448E-A8C7-CEAED9325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79C21-F146-4E37-939B-BA24B1D4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860" y="2552767"/>
            <a:ext cx="56272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Professional Paul</a:t>
            </a:r>
          </a:p>
        </p:txBody>
      </p:sp>
      <p:sp>
        <p:nvSpPr>
          <p:cNvPr id="20" name="Snip Diagonal Corner Rectangle 25">
            <a:extLst>
              <a:ext uri="{FF2B5EF4-FFF2-40B4-BE49-F238E27FC236}">
                <a16:creationId xmlns:a16="http://schemas.microsoft.com/office/drawing/2014/main" id="{2E91ED80-632C-4328-8E5C-0CAF33E77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E7F4B29-6B67-4EAA-9AD7-741CAF33DD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" r="13420" b="-1"/>
          <a:stretch/>
        </p:blipFill>
        <p:spPr>
          <a:xfrm>
            <a:off x="800558" y="777728"/>
            <a:ext cx="3337560" cy="4956048"/>
          </a:xfrm>
          <a:custGeom>
            <a:avLst/>
            <a:gdLst>
              <a:gd name="connsiteX0" fmla="*/ 384420 w 3337560"/>
              <a:gd name="connsiteY0" fmla="*/ 0 h 4956048"/>
              <a:gd name="connsiteX1" fmla="*/ 3337560 w 3337560"/>
              <a:gd name="connsiteY1" fmla="*/ 0 h 4956048"/>
              <a:gd name="connsiteX2" fmla="*/ 3337560 w 3337560"/>
              <a:gd name="connsiteY2" fmla="*/ 4571628 h 4956048"/>
              <a:gd name="connsiteX3" fmla="*/ 2953140 w 3337560"/>
              <a:gd name="connsiteY3" fmla="*/ 4956048 h 4956048"/>
              <a:gd name="connsiteX4" fmla="*/ 0 w 3337560"/>
              <a:gd name="connsiteY4" fmla="*/ 4956048 h 4956048"/>
              <a:gd name="connsiteX5" fmla="*/ 0 w 3337560"/>
              <a:gd name="connsiteY5" fmla="*/ 384420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7560" h="4956048">
                <a:moveTo>
                  <a:pt x="384420" y="0"/>
                </a:moveTo>
                <a:lnTo>
                  <a:pt x="3337560" y="0"/>
                </a:lnTo>
                <a:lnTo>
                  <a:pt x="3337560" y="4571628"/>
                </a:lnTo>
                <a:lnTo>
                  <a:pt x="2953140" y="4956048"/>
                </a:lnTo>
                <a:lnTo>
                  <a:pt x="0" y="4956048"/>
                </a:lnTo>
                <a:lnTo>
                  <a:pt x="0" y="384420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F15A3-5435-4664-B522-C0B2B55C9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61860" y="115957"/>
            <a:ext cx="6253792" cy="30743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High income professionals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Current MarCom opportunity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“Bargain” hunters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Does not bother with coupon clipping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Tend to buy only what they need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Mostly men’s clothes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Buy women’s clothes as outfits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A271B6-83F2-4E87-A6AD-450F042D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433C90-9936-4ABD-B763-2CD6C421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D1147B-1DF4-4FA0-9601-3AB638E3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9E30F5C-D28E-4B06-847C-1104626FC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1B65F81-D52E-422A-BA2A-0E3294D0C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92E9D3-9DB7-4C46-8AFB-E50194C8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A25B618-6DA5-4BAB-897E-75FFE67D8102}"/>
              </a:ext>
            </a:extLst>
          </p:cNvPr>
          <p:cNvSpPr txBox="1"/>
          <p:nvPr/>
        </p:nvSpPr>
        <p:spPr>
          <a:xfrm>
            <a:off x="0" y="6642556"/>
            <a:ext cx="1337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Img</a:t>
            </a:r>
            <a:r>
              <a:rPr lang="en-US" sz="800" dirty="0"/>
              <a:t>: www.express.com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43FF6-06A9-48F7-ABC8-A74C36F67544}"/>
              </a:ext>
            </a:extLst>
          </p:cNvPr>
          <p:cNvSpPr txBox="1"/>
          <p:nvPr/>
        </p:nvSpPr>
        <p:spPr>
          <a:xfrm>
            <a:off x="4661860" y="3596567"/>
            <a:ext cx="6614152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000" dirty="0"/>
              <a:t>Key Insights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Increase Online Marketing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Each additional email advertisement = 0.003% increase in total purchase and reduces time to purchase by 0.41 days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Shops Clearance and Sales but is insensitive to price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Because Paul shops for outfits for his spouse highlight fashionable outfits when advertising women’s clothes to him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7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71395-ECD0-4908-9C12-5D256F90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84" y="51816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Professional Paul Market Basket</a:t>
            </a:r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1C6817-124B-4A0D-85A2-89C080FE8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669425"/>
              </p:ext>
            </p:extLst>
          </p:nvPr>
        </p:nvGraphicFramePr>
        <p:xfrm>
          <a:off x="333270" y="852901"/>
          <a:ext cx="11399149" cy="3096478"/>
        </p:xfrm>
        <a:graphic>
          <a:graphicData uri="http://schemas.openxmlformats.org/drawingml/2006/table">
            <a:tbl>
              <a:tblPr/>
              <a:tblGrid>
                <a:gridCol w="1581107">
                  <a:extLst>
                    <a:ext uri="{9D8B030D-6E8A-4147-A177-3AD203B41FA5}">
                      <a16:colId xmlns:a16="http://schemas.microsoft.com/office/drawing/2014/main" val="531587567"/>
                    </a:ext>
                  </a:extLst>
                </a:gridCol>
                <a:gridCol w="1596420">
                  <a:extLst>
                    <a:ext uri="{9D8B030D-6E8A-4147-A177-3AD203B41FA5}">
                      <a16:colId xmlns:a16="http://schemas.microsoft.com/office/drawing/2014/main" val="1847194216"/>
                    </a:ext>
                  </a:extLst>
                </a:gridCol>
                <a:gridCol w="746696">
                  <a:extLst>
                    <a:ext uri="{9D8B030D-6E8A-4147-A177-3AD203B41FA5}">
                      <a16:colId xmlns:a16="http://schemas.microsoft.com/office/drawing/2014/main" val="2395418134"/>
                    </a:ext>
                  </a:extLst>
                </a:gridCol>
                <a:gridCol w="750525">
                  <a:extLst>
                    <a:ext uri="{9D8B030D-6E8A-4147-A177-3AD203B41FA5}">
                      <a16:colId xmlns:a16="http://schemas.microsoft.com/office/drawing/2014/main" val="778121430"/>
                    </a:ext>
                  </a:extLst>
                </a:gridCol>
                <a:gridCol w="746696">
                  <a:extLst>
                    <a:ext uri="{9D8B030D-6E8A-4147-A177-3AD203B41FA5}">
                      <a16:colId xmlns:a16="http://schemas.microsoft.com/office/drawing/2014/main" val="2118816438"/>
                    </a:ext>
                  </a:extLst>
                </a:gridCol>
                <a:gridCol w="974465">
                  <a:extLst>
                    <a:ext uri="{9D8B030D-6E8A-4147-A177-3AD203B41FA5}">
                      <a16:colId xmlns:a16="http://schemas.microsoft.com/office/drawing/2014/main" val="1152324530"/>
                    </a:ext>
                  </a:extLst>
                </a:gridCol>
                <a:gridCol w="838066">
                  <a:extLst>
                    <a:ext uri="{9D8B030D-6E8A-4147-A177-3AD203B41FA5}">
                      <a16:colId xmlns:a16="http://schemas.microsoft.com/office/drawing/2014/main" val="3044852528"/>
                    </a:ext>
                  </a:extLst>
                </a:gridCol>
                <a:gridCol w="1117437">
                  <a:extLst>
                    <a:ext uri="{9D8B030D-6E8A-4147-A177-3AD203B41FA5}">
                      <a16:colId xmlns:a16="http://schemas.microsoft.com/office/drawing/2014/main" val="319350124"/>
                    </a:ext>
                  </a:extLst>
                </a:gridCol>
                <a:gridCol w="838066">
                  <a:extLst>
                    <a:ext uri="{9D8B030D-6E8A-4147-A177-3AD203B41FA5}">
                      <a16:colId xmlns:a16="http://schemas.microsoft.com/office/drawing/2014/main" val="693891959"/>
                    </a:ext>
                  </a:extLst>
                </a:gridCol>
                <a:gridCol w="1023767">
                  <a:extLst>
                    <a:ext uri="{9D8B030D-6E8A-4147-A177-3AD203B41FA5}">
                      <a16:colId xmlns:a16="http://schemas.microsoft.com/office/drawing/2014/main" val="2378735318"/>
                    </a:ext>
                  </a:extLst>
                </a:gridCol>
                <a:gridCol w="1185904">
                  <a:extLst>
                    <a:ext uri="{9D8B030D-6E8A-4147-A177-3AD203B41FA5}">
                      <a16:colId xmlns:a16="http://schemas.microsoft.com/office/drawing/2014/main" val="3390568446"/>
                    </a:ext>
                  </a:extLst>
                </a:gridCol>
              </a:tblGrid>
              <a:tr h="32872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S Sans Serif"/>
                        </a:rPr>
                        <a:t>Professional Paul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478" marR="106478" marT="53239" marB="5323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S Sans Serif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307122"/>
                  </a:ext>
                </a:extLst>
              </a:tr>
              <a:tr h="44075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effectLst/>
                          <a:latin typeface="MS Sans Serif"/>
                        </a:rPr>
                        <a:t>M_casual_Bottoms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M_Knits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M_Shirts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M_Suits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W_Denims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W_Dress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W_Knit_tops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W_Pants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effectLst/>
                          <a:latin typeface="MS Sans Serif"/>
                        </a:rPr>
                        <a:t>W_Sweater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effectLst/>
                          <a:latin typeface="MS Sans Serif"/>
                        </a:rPr>
                        <a:t>W_Woven_T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527084"/>
                  </a:ext>
                </a:extLst>
              </a:tr>
              <a:tr h="2327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effectLst/>
                          <a:latin typeface="MS Sans Serif"/>
                        </a:rPr>
                        <a:t>M_casual_Bottoms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-0.33907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-0.73679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-0.7089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-0.5666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-0.62424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-0.73886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-0.65894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-0.70031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-0.63017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946912"/>
                  </a:ext>
                </a:extLst>
              </a:tr>
              <a:tr h="2327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M_Knits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-0.28136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-0.76984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-0.8368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-0.67932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-0.63973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-0.62503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-0.93376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-0.55425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-0.69841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767084"/>
                  </a:ext>
                </a:extLst>
              </a:tr>
              <a:tr h="2327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M_Shirts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-0.72082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-0.76941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-0.43718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-0.7221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-0.67803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-0.83249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-0.70049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-0.87625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-0.72157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466632"/>
                  </a:ext>
                </a:extLst>
              </a:tr>
              <a:tr h="2327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M_Suits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-0.79247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-0.87173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-0.55882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-0.99999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-0.4914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-0.68216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-0.33502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-0.66108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078216"/>
                  </a:ext>
                </a:extLst>
              </a:tr>
              <a:tr h="2327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W_Denims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-0.57352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-0.73531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-0.71705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1.640848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1.77958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-0.47308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3522"/>
                  </a:ext>
                </a:extLst>
              </a:tr>
              <a:tr h="2327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effectLst/>
                          <a:latin typeface="MS Sans Serif"/>
                        </a:rPr>
                        <a:t>W_Dress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-0.61484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-0.64145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-0.66395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-0.46033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-0.99999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0.113157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2.637512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-0.71598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0.285824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096521"/>
                  </a:ext>
                </a:extLst>
              </a:tr>
              <a:tr h="2327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effectLst/>
                          <a:latin typeface="MS Sans Serif"/>
                        </a:rPr>
                        <a:t>W_Knit_to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-0.73417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-0.6411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-0.82869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-0.61268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2.008074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0.039563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-0.3205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1.817641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-0.34962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197799"/>
                  </a:ext>
                </a:extLst>
              </a:tr>
              <a:tr h="2327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W_Pants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-0.71418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-0.94151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-0.69526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1.610391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2.554804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-0.37293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-0.19523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3.977362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081509"/>
                  </a:ext>
                </a:extLst>
              </a:tr>
              <a:tr h="2327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W_Sweater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-0.70782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-0.61015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-0.87163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-0.44667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-0.70662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1.364343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-0.16848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0.927261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076886"/>
                  </a:ext>
                </a:extLst>
              </a:tr>
              <a:tr h="2327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W_Woven_T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-0.60949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-0.71487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-0.69938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-0.57924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-0.27072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0.251071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-0.28958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4.945294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1.704995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91" marR="11091" marT="11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723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99E168-4273-4169-82CC-892AFD6D6833}"/>
              </a:ext>
            </a:extLst>
          </p:cNvPr>
          <p:cNvSpPr txBox="1"/>
          <p:nvPr/>
        </p:nvSpPr>
        <p:spPr>
          <a:xfrm>
            <a:off x="698584" y="4921653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Items in Red tend to not be purchased together</a:t>
            </a:r>
          </a:p>
          <a:p>
            <a:r>
              <a:rPr lang="en-US" sz="1200" dirty="0"/>
              <a:t>Items in Green go hand in hand</a:t>
            </a:r>
          </a:p>
        </p:txBody>
      </p:sp>
    </p:spTree>
    <p:extLst>
      <p:ext uri="{BB962C8B-B14F-4D97-AF65-F5344CB8AC3E}">
        <p14:creationId xmlns:p14="http://schemas.microsoft.com/office/powerpoint/2010/main" val="58426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79C21-F146-4E37-939B-BA24B1D4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38" y="3419739"/>
            <a:ext cx="56271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Mother Mary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FE7E7EC-53DB-4BA6-9FC3-4CF0FE07AB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7" r="12812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F15A3-5435-4664-B522-C0B2B55C9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84612" y="685800"/>
            <a:ext cx="6626072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Middle-low income at $45k~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Respond well to email campaigns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No time for coupons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Tends to shop Back-to-school and Fall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Highest online shopper segment</a:t>
            </a:r>
          </a:p>
          <a:p>
            <a:pPr fontAlgn="base">
              <a:buFont typeface="Wingdings 3" panose="05040102010807070707" pitchFamily="18" charset="2"/>
              <a:buChar char=""/>
            </a:pPr>
            <a:r>
              <a:rPr lang="en-US" dirty="0"/>
              <a:t>Having kids means buying a variety of products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D66D59A-FD15-4720-9C54-FF7720743B0E}"/>
              </a:ext>
            </a:extLst>
          </p:cNvPr>
          <p:cNvSpPr txBox="1"/>
          <p:nvPr/>
        </p:nvSpPr>
        <p:spPr>
          <a:xfrm>
            <a:off x="3502856" y="6623735"/>
            <a:ext cx="1337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Img</a:t>
            </a:r>
            <a:r>
              <a:rPr lang="en-US" sz="800" dirty="0"/>
              <a:t>: www.express.com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387D42-E10E-4C1D-BB88-0FEAFBB864DF}"/>
              </a:ext>
            </a:extLst>
          </p:cNvPr>
          <p:cNvSpPr txBox="1"/>
          <p:nvPr/>
        </p:nvSpPr>
        <p:spPr>
          <a:xfrm>
            <a:off x="3881438" y="4448820"/>
            <a:ext cx="6614152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000" dirty="0"/>
              <a:t>Key Insights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Tends to buy only what their family needs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Increase targeting during back to school and fall seasons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0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71395-ECD0-4908-9C12-5D256F90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84" y="51816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Mother Mary Market Basket</a:t>
            </a:r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599E168-4273-4169-82CC-892AFD6D6833}"/>
              </a:ext>
            </a:extLst>
          </p:cNvPr>
          <p:cNvSpPr txBox="1"/>
          <p:nvPr/>
        </p:nvSpPr>
        <p:spPr>
          <a:xfrm>
            <a:off x="698584" y="4921653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Items in Red tend to not be purchased together</a:t>
            </a:r>
          </a:p>
          <a:p>
            <a:r>
              <a:rPr lang="en-US" sz="1200" dirty="0"/>
              <a:t>Items in Green go hand in hand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F296A1B2-40C5-4C36-9BAF-88CA2BED5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541036"/>
              </p:ext>
            </p:extLst>
          </p:nvPr>
        </p:nvGraphicFramePr>
        <p:xfrm>
          <a:off x="168812" y="620722"/>
          <a:ext cx="11012487" cy="3980749"/>
        </p:xfrm>
        <a:graphic>
          <a:graphicData uri="http://schemas.openxmlformats.org/drawingml/2006/table">
            <a:tbl>
              <a:tblPr/>
              <a:tblGrid>
                <a:gridCol w="1576388">
                  <a:extLst>
                    <a:ext uri="{9D8B030D-6E8A-4147-A177-3AD203B41FA5}">
                      <a16:colId xmlns:a16="http://schemas.microsoft.com/office/drawing/2014/main" val="3127130387"/>
                    </a:ext>
                  </a:extLst>
                </a:gridCol>
                <a:gridCol w="1576388">
                  <a:extLst>
                    <a:ext uri="{9D8B030D-6E8A-4147-A177-3AD203B41FA5}">
                      <a16:colId xmlns:a16="http://schemas.microsoft.com/office/drawing/2014/main" val="2319566906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550336465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010293186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119336849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1965910505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608021085"/>
                    </a:ext>
                  </a:extLst>
                </a:gridCol>
                <a:gridCol w="887412">
                  <a:extLst>
                    <a:ext uri="{9D8B030D-6E8A-4147-A177-3AD203B41FA5}">
                      <a16:colId xmlns:a16="http://schemas.microsoft.com/office/drawing/2014/main" val="364780509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80336969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178504781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322239077"/>
                    </a:ext>
                  </a:extLst>
                </a:gridCol>
              </a:tblGrid>
              <a:tr h="1172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Mother 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268778"/>
                  </a:ext>
                </a:extLst>
              </a:tr>
              <a:tr h="34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effectLst/>
                          <a:latin typeface="MS Sans Serif"/>
                        </a:rPr>
                        <a:t>M_casual_Bottoms</a:t>
                      </a:r>
                      <a:endParaRPr lang="en-US" sz="14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M_Knits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M_Shirts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M_Suits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W_Denims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W_Knit_to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W_Pants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W_Sweater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W_Woven_T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612565"/>
                  </a:ext>
                </a:extLst>
              </a:tr>
              <a:tr h="34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M_casual_Bottoms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2.271014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0.800744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-0.7351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-0.40124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-0.57023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-0.71785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-0.66756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-0.64428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-0.85693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99907"/>
                  </a:ext>
                </a:extLst>
              </a:tr>
              <a:tr h="34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M_Knits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1.982912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0.632479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-0.79485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-0.5929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-0.93184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-0.80009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-0.9003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-0.67447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-0.80289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00623"/>
                  </a:ext>
                </a:extLst>
              </a:tr>
              <a:tr h="34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M_Shirts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0.647403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0.579803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2.60384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-0.92314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-0.66912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-0.88569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-0.88961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-0.64299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-0.69872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715837"/>
                  </a:ext>
                </a:extLst>
              </a:tr>
              <a:tr h="34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M_Suits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-0.68431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-0.75754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MS Sans Serif"/>
                        </a:rPr>
                        <a:t>1.557167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-0.94086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-0.87749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-0.93321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-0.89885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-0.92034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-0.78081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02555"/>
                  </a:ext>
                </a:extLst>
              </a:tr>
              <a:tr h="34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W_Denims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-0.14418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-0.88132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-0.86915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-0.71595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-0.56591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-0.74045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-0.61167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-0.54383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289727"/>
                  </a:ext>
                </a:extLst>
              </a:tr>
              <a:tr h="34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-0.46868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-0.90605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-0.45974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-0.83881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-0.74897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-0.60052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-0.84129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-0.65254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-0.70091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723217"/>
                  </a:ext>
                </a:extLst>
              </a:tr>
              <a:tr h="34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W_Knit_to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-0.59731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-0.66129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-0.8055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-0.87088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-0.53219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-0.50515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-0.7204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-0.11264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-0.28588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814809"/>
                  </a:ext>
                </a:extLst>
              </a:tr>
              <a:tr h="34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W_Pants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-0.61959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-0.86267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-0.81391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-0.8033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-0.74985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-0.74698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-0.62465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-0.48341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117043"/>
                  </a:ext>
                </a:extLst>
              </a:tr>
              <a:tr h="34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W_Sweater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-0.65226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-0.58951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-0.55157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-0.89141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-0.63647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-0.62853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-0.25621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-0.64199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-0.47957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820693"/>
                  </a:ext>
                </a:extLst>
              </a:tr>
              <a:tr h="34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W_Woven_T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-0.80085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MS Sans Serif"/>
                        </a:rPr>
                        <a:t>-0.70058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-0.44523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-0.50564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-0.64467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-0.32043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-0.44223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MS Sans Serif"/>
                        </a:rPr>
                        <a:t>-0.4162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617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7860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2285</Words>
  <Application>Microsoft Office PowerPoint</Application>
  <PresentationFormat>Widescreen</PresentationFormat>
  <Paragraphs>918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MS Sans Serif</vt:lpstr>
      <vt:lpstr>Wingdings</vt:lpstr>
      <vt:lpstr>Wingdings 3</vt:lpstr>
      <vt:lpstr>Slice</vt:lpstr>
      <vt:lpstr>Express Clothing Co Marketing Analysis</vt:lpstr>
      <vt:lpstr>Agenda</vt:lpstr>
      <vt:lpstr>Executive Summary</vt:lpstr>
      <vt:lpstr>Customer Breakdown</vt:lpstr>
      <vt:lpstr>PowerPoint Presentation</vt:lpstr>
      <vt:lpstr>Professional Paul</vt:lpstr>
      <vt:lpstr>Professional Paul Market Basket</vt:lpstr>
      <vt:lpstr>Mother Mary</vt:lpstr>
      <vt:lpstr>Mother Mary Market Basket</vt:lpstr>
      <vt:lpstr>Frugal Fiona</vt:lpstr>
      <vt:lpstr>Frugal Fiona Market Basket</vt:lpstr>
      <vt:lpstr>Springtime Sam</vt:lpstr>
      <vt:lpstr>Springtime Sam Market Basket</vt:lpstr>
      <vt:lpstr>Average Alice</vt:lpstr>
      <vt:lpstr>Average Alive Market Basket</vt:lpstr>
      <vt:lpstr>Executive Ellen</vt:lpstr>
      <vt:lpstr>Executive Ellen Market Basket</vt:lpstr>
      <vt:lpstr>Path to Success</vt:lpstr>
      <vt:lpstr>Test and 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 Clothing Co Marketing Analysis</dc:title>
  <dc:creator>John Cottingame</dc:creator>
  <cp:lastModifiedBy>John Cottingame</cp:lastModifiedBy>
  <cp:revision>33</cp:revision>
  <dcterms:created xsi:type="dcterms:W3CDTF">2019-04-15T18:11:12Z</dcterms:created>
  <dcterms:modified xsi:type="dcterms:W3CDTF">2019-04-18T15:18:04Z</dcterms:modified>
</cp:coreProperties>
</file>