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Whitepage" initials="MW [4]" lastIdx="1" clrIdx="6">
    <p:extLst/>
  </p:cmAuthor>
  <p:cmAuthor id="1" name="Rubin, Ingrid" initials="RI" lastIdx="12" clrIdx="0">
    <p:extLst/>
  </p:cmAuthor>
  <p:cmAuthor id="2" name="Grow, Patty" initials="GP" lastIdx="10" clrIdx="1">
    <p:extLst/>
  </p:cmAuthor>
  <p:cmAuthor id="3" name="Heisner, Kristin" initials="HK" lastIdx="5" clrIdx="2">
    <p:extLst/>
  </p:cmAuthor>
  <p:cmAuthor id="4" name="Microsoft Whitepage" initials="MW" lastIdx="1" clrIdx="3">
    <p:extLst/>
  </p:cmAuthor>
  <p:cmAuthor id="5" name="Microsoft Whitepage" initials="MW [2]" lastIdx="1" clrIdx="4">
    <p:extLst/>
  </p:cmAuthor>
  <p:cmAuthor id="6" name="Microsoft Whitepage" initials="MW [3]"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83"/>
  </p:normalViewPr>
  <p:slideViewPr>
    <p:cSldViewPr snapToGrid="0" snapToObjects="1">
      <p:cViewPr varScale="1">
        <p:scale>
          <a:sx n="72" d="100"/>
          <a:sy n="72" d="100"/>
        </p:scale>
        <p:origin x="66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F396A-2473-EB45-BC1D-29A49C35E66A}" type="datetimeFigureOut">
              <a:rPr lang="en-US" smtClean="0"/>
              <a:t>5/22/2018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31127-46FD-C54B-B70D-CDE24D08277F}" type="slidenum">
              <a:rPr lang="en-US" smtClean="0"/>
              <a:t>‹#›</a:t>
            </a:fld>
            <a:endParaRPr lang="en-US"/>
          </a:p>
        </p:txBody>
      </p:sp>
    </p:spTree>
    <p:extLst>
      <p:ext uri="{BB962C8B-B14F-4D97-AF65-F5344CB8AC3E}">
        <p14:creationId xmlns:p14="http://schemas.microsoft.com/office/powerpoint/2010/main" val="680246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ysClr val="windowText" lastClr="000000"/>
                </a:solidFill>
                <a:latin typeface="Arial" panose="020B0604020202020204" pitchFamily="34" charset="0"/>
                <a:cs typeface="Arial" panose="020B0604020202020204" pitchFamily="34" charset="0"/>
              </a:rPr>
              <a:t>How does your client define innovation: Digitization, agility, speed, cost efficiency</a:t>
            </a:r>
          </a:p>
          <a:p>
            <a:endParaRPr lang="en-US" dirty="0"/>
          </a:p>
          <a:p>
            <a:r>
              <a:rPr lang="en-US" dirty="0"/>
              <a:t>INNOVATION &amp;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solidFill>
              </a:rPr>
              <a:t>Embed innovation in everything we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Act and deliver with consistency and  agility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solidFill>
                  <a:schemeClr val="bg1"/>
                </a:solidFill>
                <a:cs typeface="Arial" panose="020B0604020202020204" pitchFamily="34" charset="0"/>
              </a:rPr>
              <a:t>Accenture is committed to helping Siemens achieve its strategic goals by new levels of </a:t>
            </a:r>
            <a:r>
              <a:rPr lang="de-DE" altLang="en-US" sz="1200" b="1" dirty="0">
                <a:solidFill>
                  <a:schemeClr val="bg1"/>
                </a:solidFill>
                <a:cs typeface="Arial" panose="020B0604020202020204" pitchFamily="34" charset="0"/>
              </a:rPr>
              <a:t>innovation</a:t>
            </a:r>
            <a:r>
              <a:rPr lang="de-DE" altLang="en-US" sz="1200" dirty="0">
                <a:solidFill>
                  <a:schemeClr val="bg1"/>
                </a:solidFill>
                <a:cs typeface="Arial" panose="020B0604020202020204" pitchFamily="34" charset="0"/>
              </a:rPr>
              <a:t>, </a:t>
            </a:r>
            <a:r>
              <a:rPr lang="de-DE" altLang="en-US" sz="1200" b="1" dirty="0">
                <a:solidFill>
                  <a:schemeClr val="bg1"/>
                </a:solidFill>
                <a:cs typeface="Arial" panose="020B0604020202020204" pitchFamily="34" charset="0"/>
              </a:rPr>
              <a:t>customer centric approach</a:t>
            </a:r>
            <a:r>
              <a:rPr lang="de-DE" altLang="en-US" sz="1200" dirty="0">
                <a:solidFill>
                  <a:schemeClr val="bg1"/>
                </a:solidFill>
                <a:cs typeface="Arial" panose="020B0604020202020204" pitchFamily="34" charset="0"/>
              </a:rPr>
              <a:t>, driven by </a:t>
            </a:r>
            <a:r>
              <a:rPr lang="de-DE" altLang="en-US" sz="1200" b="1" dirty="0">
                <a:solidFill>
                  <a:schemeClr val="bg1"/>
                </a:solidFill>
                <a:cs typeface="Arial" panose="020B0604020202020204" pitchFamily="34" charset="0"/>
              </a:rPr>
              <a:t>passion for growth </a:t>
            </a:r>
            <a:r>
              <a:rPr lang="de-DE" altLang="en-US" sz="1200" dirty="0">
                <a:solidFill>
                  <a:schemeClr val="bg1"/>
                </a:solidFill>
                <a:cs typeface="Arial" panose="020B0604020202020204" pitchFamily="34" charset="0"/>
              </a:rPr>
              <a:t>and </a:t>
            </a:r>
            <a:r>
              <a:rPr lang="de-DE" altLang="en-US" sz="1200" b="1" dirty="0">
                <a:solidFill>
                  <a:schemeClr val="bg1"/>
                </a:solidFill>
                <a:cs typeface="Arial" panose="020B0604020202020204" pitchFamily="34" charset="0"/>
              </a:rPr>
              <a:t>‘people first‘ </a:t>
            </a:r>
            <a:r>
              <a:rPr lang="de-DE" altLang="en-US" sz="1200" dirty="0">
                <a:solidFill>
                  <a:schemeClr val="bg1"/>
                </a:solidFill>
                <a:cs typeface="Arial" panose="020B0604020202020204" pitchFamily="34" charset="0"/>
              </a:rPr>
              <a:t>mantra.</a:t>
            </a:r>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701C6828-65AF-8740-A9A5-B1139A22D491}" type="slidenum">
              <a:rPr lang="en-US" smtClean="0"/>
              <a:t>1</a:t>
            </a:fld>
            <a:endParaRPr lang="en-US"/>
          </a:p>
        </p:txBody>
      </p:sp>
    </p:spTree>
    <p:extLst>
      <p:ext uri="{BB962C8B-B14F-4D97-AF65-F5344CB8AC3E}">
        <p14:creationId xmlns:p14="http://schemas.microsoft.com/office/powerpoint/2010/main" val="184086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142B82-A0F3-BC43-9C2A-5FBADF2C42CD}"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89234-957C-DA44-BC6E-4CBB46C857B9}" type="slidenum">
              <a:rPr lang="en-US" smtClean="0"/>
              <a:t>‹#›</a:t>
            </a:fld>
            <a:endParaRPr lang="en-US"/>
          </a:p>
        </p:txBody>
      </p:sp>
    </p:spTree>
    <p:extLst>
      <p:ext uri="{BB962C8B-B14F-4D97-AF65-F5344CB8AC3E}">
        <p14:creationId xmlns:p14="http://schemas.microsoft.com/office/powerpoint/2010/main" val="115817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142B82-A0F3-BC43-9C2A-5FBADF2C42CD}"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89234-957C-DA44-BC6E-4CBB46C857B9}" type="slidenum">
              <a:rPr lang="en-US" smtClean="0"/>
              <a:t>‹#›</a:t>
            </a:fld>
            <a:endParaRPr lang="en-US"/>
          </a:p>
        </p:txBody>
      </p:sp>
    </p:spTree>
    <p:extLst>
      <p:ext uri="{BB962C8B-B14F-4D97-AF65-F5344CB8AC3E}">
        <p14:creationId xmlns:p14="http://schemas.microsoft.com/office/powerpoint/2010/main" val="65452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142B82-A0F3-BC43-9C2A-5FBADF2C42CD}"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89234-957C-DA44-BC6E-4CBB46C857B9}" type="slidenum">
              <a:rPr lang="en-US" smtClean="0"/>
              <a:t>‹#›</a:t>
            </a:fld>
            <a:endParaRPr lang="en-US"/>
          </a:p>
        </p:txBody>
      </p:sp>
    </p:spTree>
    <p:extLst>
      <p:ext uri="{BB962C8B-B14F-4D97-AF65-F5344CB8AC3E}">
        <p14:creationId xmlns:p14="http://schemas.microsoft.com/office/powerpoint/2010/main" val="123826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142B82-A0F3-BC43-9C2A-5FBADF2C42CD}"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89234-957C-DA44-BC6E-4CBB46C857B9}" type="slidenum">
              <a:rPr lang="en-US" smtClean="0"/>
              <a:t>‹#›</a:t>
            </a:fld>
            <a:endParaRPr lang="en-US"/>
          </a:p>
        </p:txBody>
      </p:sp>
    </p:spTree>
    <p:extLst>
      <p:ext uri="{BB962C8B-B14F-4D97-AF65-F5344CB8AC3E}">
        <p14:creationId xmlns:p14="http://schemas.microsoft.com/office/powerpoint/2010/main" val="65652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142B82-A0F3-BC43-9C2A-5FBADF2C42CD}"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89234-957C-DA44-BC6E-4CBB46C857B9}" type="slidenum">
              <a:rPr lang="en-US" smtClean="0"/>
              <a:t>‹#›</a:t>
            </a:fld>
            <a:endParaRPr lang="en-US"/>
          </a:p>
        </p:txBody>
      </p:sp>
    </p:spTree>
    <p:extLst>
      <p:ext uri="{BB962C8B-B14F-4D97-AF65-F5344CB8AC3E}">
        <p14:creationId xmlns:p14="http://schemas.microsoft.com/office/powerpoint/2010/main" val="43192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142B82-A0F3-BC43-9C2A-5FBADF2C42CD}"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89234-957C-DA44-BC6E-4CBB46C857B9}" type="slidenum">
              <a:rPr lang="en-US" smtClean="0"/>
              <a:t>‹#›</a:t>
            </a:fld>
            <a:endParaRPr lang="en-US"/>
          </a:p>
        </p:txBody>
      </p:sp>
    </p:spTree>
    <p:extLst>
      <p:ext uri="{BB962C8B-B14F-4D97-AF65-F5344CB8AC3E}">
        <p14:creationId xmlns:p14="http://schemas.microsoft.com/office/powerpoint/2010/main" val="84175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142B82-A0F3-BC43-9C2A-5FBADF2C42CD}" type="datetimeFigureOut">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89234-957C-DA44-BC6E-4CBB46C857B9}" type="slidenum">
              <a:rPr lang="en-US" smtClean="0"/>
              <a:t>‹#›</a:t>
            </a:fld>
            <a:endParaRPr lang="en-US"/>
          </a:p>
        </p:txBody>
      </p:sp>
    </p:spTree>
    <p:extLst>
      <p:ext uri="{BB962C8B-B14F-4D97-AF65-F5344CB8AC3E}">
        <p14:creationId xmlns:p14="http://schemas.microsoft.com/office/powerpoint/2010/main" val="191995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142B82-A0F3-BC43-9C2A-5FBADF2C42CD}" type="datetimeFigureOut">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89234-957C-DA44-BC6E-4CBB46C857B9}" type="slidenum">
              <a:rPr lang="en-US" smtClean="0"/>
              <a:t>‹#›</a:t>
            </a:fld>
            <a:endParaRPr lang="en-US"/>
          </a:p>
        </p:txBody>
      </p:sp>
    </p:spTree>
    <p:extLst>
      <p:ext uri="{BB962C8B-B14F-4D97-AF65-F5344CB8AC3E}">
        <p14:creationId xmlns:p14="http://schemas.microsoft.com/office/powerpoint/2010/main" val="61620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42B82-A0F3-BC43-9C2A-5FBADF2C42CD}" type="datetimeFigureOut">
              <a:rPr lang="en-US" smtClean="0"/>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E89234-957C-DA44-BC6E-4CBB46C857B9}" type="slidenum">
              <a:rPr lang="en-US" smtClean="0"/>
              <a:t>‹#›</a:t>
            </a:fld>
            <a:endParaRPr lang="en-US"/>
          </a:p>
        </p:txBody>
      </p:sp>
    </p:spTree>
    <p:extLst>
      <p:ext uri="{BB962C8B-B14F-4D97-AF65-F5344CB8AC3E}">
        <p14:creationId xmlns:p14="http://schemas.microsoft.com/office/powerpoint/2010/main" val="137207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142B82-A0F3-BC43-9C2A-5FBADF2C42CD}"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89234-957C-DA44-BC6E-4CBB46C857B9}" type="slidenum">
              <a:rPr lang="en-US" smtClean="0"/>
              <a:t>‹#›</a:t>
            </a:fld>
            <a:endParaRPr lang="en-US"/>
          </a:p>
        </p:txBody>
      </p:sp>
    </p:spTree>
    <p:extLst>
      <p:ext uri="{BB962C8B-B14F-4D97-AF65-F5344CB8AC3E}">
        <p14:creationId xmlns:p14="http://schemas.microsoft.com/office/powerpoint/2010/main" val="848401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142B82-A0F3-BC43-9C2A-5FBADF2C42CD}"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89234-957C-DA44-BC6E-4CBB46C857B9}" type="slidenum">
              <a:rPr lang="en-US" smtClean="0"/>
              <a:t>‹#›</a:t>
            </a:fld>
            <a:endParaRPr lang="en-US"/>
          </a:p>
        </p:txBody>
      </p:sp>
    </p:spTree>
    <p:extLst>
      <p:ext uri="{BB962C8B-B14F-4D97-AF65-F5344CB8AC3E}">
        <p14:creationId xmlns:p14="http://schemas.microsoft.com/office/powerpoint/2010/main" val="194627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42B82-A0F3-BC43-9C2A-5FBADF2C42CD}" type="datetimeFigureOut">
              <a:rPr lang="en-US" smtClean="0"/>
              <a:t>5/22/2018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89234-957C-DA44-BC6E-4CBB46C857B9}" type="slidenum">
              <a:rPr lang="en-US" smtClean="0"/>
              <a:t>‹#›</a:t>
            </a:fld>
            <a:endParaRPr lang="en-US"/>
          </a:p>
        </p:txBody>
      </p:sp>
    </p:spTree>
    <p:extLst>
      <p:ext uri="{BB962C8B-B14F-4D97-AF65-F5344CB8AC3E}">
        <p14:creationId xmlns:p14="http://schemas.microsoft.com/office/powerpoint/2010/main" val="1976208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p:cNvSpPr/>
          <p:nvPr/>
        </p:nvSpPr>
        <p:spPr>
          <a:xfrm>
            <a:off x="1021257" y="84115"/>
            <a:ext cx="10538098" cy="1449085"/>
          </a:xfrm>
          <a:prstGeom prst="triangle">
            <a:avLst>
              <a:gd name="adj" fmla="val 5024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bg1"/>
              </a:solidFill>
            </a:endParaRPr>
          </a:p>
        </p:txBody>
      </p:sp>
      <p:sp>
        <p:nvSpPr>
          <p:cNvPr id="18" name="Rectangle 17"/>
          <p:cNvSpPr/>
          <p:nvPr/>
        </p:nvSpPr>
        <p:spPr>
          <a:xfrm>
            <a:off x="955216" y="1563092"/>
            <a:ext cx="10757317" cy="10031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300" dirty="0">
                <a:solidFill>
                  <a:schemeClr val="bg1"/>
                </a:solidFill>
                <a:cs typeface="Arial" panose="020B0604020202020204" pitchFamily="34" charset="0"/>
              </a:rPr>
              <a:t>AABG combines the resources, technical expertise and industry knowledge of Accenture and AWS, all through a single team. It enables enterprises to accelerate their strategies to realize incremental business value from cloud adoption. Uniquely, this decade-long collaboration can support clients end-to-end: from strategy ideation, to migration, to operation and run, securely and at scale all </a:t>
            </a:r>
            <a:r>
              <a:rPr lang="en-US" sz="1300" dirty="0">
                <a:solidFill>
                  <a:schemeClr val="bg1"/>
                </a:solidFill>
                <a:cs typeface="Arial" panose="020B0604020202020204" pitchFamily="34" charset="0"/>
              </a:rPr>
              <a:t>powered by AABG’s joint investments in world-class accelerators, innovation initiatives and digital skills.</a:t>
            </a:r>
            <a:endParaRPr lang="en-GB" sz="1300" b="1" strike="sngStrike" dirty="0">
              <a:solidFill>
                <a:srgbClr val="FF0000"/>
              </a:solidFill>
            </a:endParaRPr>
          </a:p>
        </p:txBody>
      </p:sp>
      <p:sp>
        <p:nvSpPr>
          <p:cNvPr id="46" name="Rectangle 45"/>
          <p:cNvSpPr/>
          <p:nvPr/>
        </p:nvSpPr>
        <p:spPr>
          <a:xfrm>
            <a:off x="9606987" y="2617313"/>
            <a:ext cx="2127106" cy="23317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schemeClr val="bg1"/>
                </a:solidFill>
              </a:rPr>
              <a:t>STRATEGIC COMMITMENT &amp; COMMERCIAL FOCUS</a:t>
            </a:r>
          </a:p>
          <a:p>
            <a:pPr>
              <a:defRPr/>
            </a:pPr>
            <a:r>
              <a:rPr lang="en-GB" sz="1000" dirty="0">
                <a:solidFill>
                  <a:schemeClr val="bg1"/>
                </a:solidFill>
              </a:rPr>
              <a:t>Helping clients transform successfully to the cloud is what we do – day in, day out. As a result, we’ve amassed commercial acumen in architecting cloud service models that meet clients’ business goals in a cost-effective and value-creating way. We then help clients innovate to build that value even further over time.</a:t>
            </a:r>
            <a:endParaRPr lang="en-US" sz="1000" dirty="0">
              <a:solidFill>
                <a:schemeClr val="bg1"/>
              </a:solidFill>
            </a:endParaRPr>
          </a:p>
        </p:txBody>
      </p:sp>
      <p:sp>
        <p:nvSpPr>
          <p:cNvPr id="20" name="TextBox 19"/>
          <p:cNvSpPr txBox="1"/>
          <p:nvPr/>
        </p:nvSpPr>
        <p:spPr>
          <a:xfrm>
            <a:off x="-70479" y="3309938"/>
            <a:ext cx="1123959" cy="415498"/>
          </a:xfrm>
          <a:prstGeom prst="rect">
            <a:avLst/>
          </a:prstGeom>
          <a:noFill/>
        </p:spPr>
        <p:txBody>
          <a:bodyPr wrap="square" lIns="0" tIns="0" rIns="0" bIns="45720" rtlCol="0">
            <a:spAutoFit/>
          </a:bodyPr>
          <a:lstStyle/>
          <a:p>
            <a:pPr algn="ctr"/>
            <a:r>
              <a:rPr lang="en-US" sz="1200" dirty="0">
                <a:solidFill>
                  <a:srgbClr val="00008E"/>
                </a:solidFill>
                <a:latin typeface="Graphik" panose="020B0503030202060203" pitchFamily="34" charset="0"/>
              </a:rPr>
              <a:t>Components of Value</a:t>
            </a:r>
          </a:p>
        </p:txBody>
      </p:sp>
      <p:sp>
        <p:nvSpPr>
          <p:cNvPr id="22" name="TextBox 21"/>
          <p:cNvSpPr txBox="1"/>
          <p:nvPr/>
        </p:nvSpPr>
        <p:spPr>
          <a:xfrm>
            <a:off x="-320162" y="5541603"/>
            <a:ext cx="1630961" cy="239601"/>
          </a:xfrm>
          <a:prstGeom prst="rect">
            <a:avLst/>
          </a:prstGeom>
          <a:noFill/>
        </p:spPr>
        <p:txBody>
          <a:bodyPr wrap="square" lIns="0" tIns="0" rIns="0" bIns="45720" rtlCol="0">
            <a:spAutoFit/>
          </a:bodyPr>
          <a:lstStyle/>
          <a:p>
            <a:pPr algn="ctr"/>
            <a:r>
              <a:rPr lang="en-US" sz="1200" dirty="0">
                <a:solidFill>
                  <a:srgbClr val="00008E"/>
                </a:solidFill>
                <a:latin typeface="Graphik" panose="020B0503030202060203" pitchFamily="34" charset="0"/>
              </a:rPr>
              <a:t>Proof points</a:t>
            </a:r>
          </a:p>
        </p:txBody>
      </p:sp>
      <p:sp>
        <p:nvSpPr>
          <p:cNvPr id="25" name="TextBox 24"/>
          <p:cNvSpPr txBox="1"/>
          <p:nvPr/>
        </p:nvSpPr>
        <p:spPr>
          <a:xfrm>
            <a:off x="268226" y="1940588"/>
            <a:ext cx="620126" cy="415498"/>
          </a:xfrm>
          <a:prstGeom prst="rect">
            <a:avLst/>
          </a:prstGeom>
          <a:noFill/>
        </p:spPr>
        <p:txBody>
          <a:bodyPr wrap="square" lIns="0" tIns="0" rIns="0" bIns="45720" rtlCol="0">
            <a:spAutoFit/>
          </a:bodyPr>
          <a:lstStyle/>
          <a:p>
            <a:pPr algn="ctr"/>
            <a:r>
              <a:rPr lang="en-US" sz="1200" dirty="0">
                <a:solidFill>
                  <a:srgbClr val="00008E"/>
                </a:solidFill>
                <a:latin typeface="Graphik" panose="020B0503030202060203" pitchFamily="34" charset="0"/>
              </a:rPr>
              <a:t>Value</a:t>
            </a:r>
          </a:p>
          <a:p>
            <a:pPr algn="ctr"/>
            <a:r>
              <a:rPr lang="en-US" sz="1200" dirty="0">
                <a:solidFill>
                  <a:srgbClr val="00008E"/>
                </a:solidFill>
                <a:latin typeface="Graphik" panose="020B0503030202060203" pitchFamily="34" charset="0"/>
              </a:rPr>
              <a:t>Prop</a:t>
            </a:r>
          </a:p>
        </p:txBody>
      </p:sp>
      <p:sp>
        <p:nvSpPr>
          <p:cNvPr id="26" name="TextBox 25"/>
          <p:cNvSpPr txBox="1"/>
          <p:nvPr/>
        </p:nvSpPr>
        <p:spPr>
          <a:xfrm>
            <a:off x="288649" y="929171"/>
            <a:ext cx="646011" cy="415498"/>
          </a:xfrm>
          <a:prstGeom prst="rect">
            <a:avLst/>
          </a:prstGeom>
          <a:noFill/>
        </p:spPr>
        <p:txBody>
          <a:bodyPr wrap="none" lIns="0" tIns="0" rIns="0" bIns="45720" rtlCol="0">
            <a:spAutoFit/>
          </a:bodyPr>
          <a:lstStyle/>
          <a:p>
            <a:pPr algn="ctr"/>
            <a:r>
              <a:rPr lang="en-US" sz="1200" dirty="0">
                <a:solidFill>
                  <a:srgbClr val="00008E"/>
                </a:solidFill>
                <a:latin typeface="Graphik" panose="020B0503030202060203" pitchFamily="34" charset="0"/>
              </a:rPr>
              <a:t>Core</a:t>
            </a:r>
          </a:p>
          <a:p>
            <a:pPr algn="ctr"/>
            <a:r>
              <a:rPr lang="en-US" sz="1200" dirty="0">
                <a:solidFill>
                  <a:srgbClr val="00008E"/>
                </a:solidFill>
                <a:latin typeface="Graphik" panose="020B0503030202060203" pitchFamily="34" charset="0"/>
              </a:rPr>
              <a:t>Message</a:t>
            </a:r>
          </a:p>
        </p:txBody>
      </p:sp>
      <p:cxnSp>
        <p:nvCxnSpPr>
          <p:cNvPr id="5" name="Straight Connector 4"/>
          <p:cNvCxnSpPr/>
          <p:nvPr/>
        </p:nvCxnSpPr>
        <p:spPr>
          <a:xfrm>
            <a:off x="212514" y="1723491"/>
            <a:ext cx="884076" cy="0"/>
          </a:xfrm>
          <a:prstGeom prst="line">
            <a:avLst/>
          </a:prstGeom>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p:nvPr/>
        </p:nvCxnSpPr>
        <p:spPr>
          <a:xfrm>
            <a:off x="169616" y="2597563"/>
            <a:ext cx="884076" cy="0"/>
          </a:xfrm>
          <a:prstGeom prst="line">
            <a:avLst/>
          </a:prstGeom>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p:nvPr/>
        </p:nvCxnSpPr>
        <p:spPr>
          <a:xfrm>
            <a:off x="169616" y="4990238"/>
            <a:ext cx="884076" cy="0"/>
          </a:xfrm>
          <a:prstGeom prst="line">
            <a:avLst/>
          </a:prstGeom>
          <a:ln w="9525" cap="flat" cmpd="sng" algn="ctr">
            <a:solidFill>
              <a:schemeClr val="accent4">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4" name="Title 2"/>
          <p:cNvSpPr txBox="1">
            <a:spLocks/>
          </p:cNvSpPr>
          <p:nvPr/>
        </p:nvSpPr>
        <p:spPr>
          <a:xfrm>
            <a:off x="38607" y="38771"/>
            <a:ext cx="10323945" cy="932926"/>
          </a:xfrm>
          <a:prstGeom prst="rect">
            <a:avLst/>
          </a:prstGeom>
        </p:spPr>
        <p:txBody>
          <a:bodyPr>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GB" sz="3600" dirty="0">
                <a:solidFill>
                  <a:srgbClr val="FFC000"/>
                </a:solidFill>
              </a:rPr>
              <a:t>Accenture Aws Business Group (AABG)</a:t>
            </a:r>
          </a:p>
          <a:p>
            <a:r>
              <a:rPr lang="en-GB" sz="3200" dirty="0">
                <a:solidFill>
                  <a:schemeClr val="accent1"/>
                </a:solidFill>
              </a:rPr>
              <a:t>global message hierarchy</a:t>
            </a:r>
          </a:p>
        </p:txBody>
      </p:sp>
      <p:sp>
        <p:nvSpPr>
          <p:cNvPr id="35" name="Footer Placeholder 1"/>
          <p:cNvSpPr>
            <a:spLocks noGrp="1"/>
          </p:cNvSpPr>
          <p:nvPr>
            <p:ph type="ftr" sz="quarter" idx="4294967295"/>
          </p:nvPr>
        </p:nvSpPr>
        <p:spPr>
          <a:xfrm>
            <a:off x="389093" y="6508934"/>
            <a:ext cx="5714999" cy="206375"/>
          </a:xfrm>
          <a:prstGeom prst="rect">
            <a:avLst/>
          </a:prstGeom>
        </p:spPr>
        <p:txBody>
          <a:bodyPr/>
          <a:lstStyle/>
          <a:p>
            <a:r>
              <a:rPr lang="en-US" sz="900" dirty="0">
                <a:solidFill>
                  <a:prstClr val="white">
                    <a:lumMod val="65000"/>
                  </a:prstClr>
                </a:solidFill>
                <a:latin typeface="Graphik"/>
              </a:rPr>
              <a:t>Copyright © 2017 Accenture  All rights reserved.</a:t>
            </a:r>
          </a:p>
        </p:txBody>
      </p:sp>
      <p:sp>
        <p:nvSpPr>
          <p:cNvPr id="36" name="Slide Number Placeholder 2"/>
          <p:cNvSpPr>
            <a:spLocks noGrp="1"/>
          </p:cNvSpPr>
          <p:nvPr>
            <p:ph type="sldNum" sz="quarter" idx="4294967295"/>
          </p:nvPr>
        </p:nvSpPr>
        <p:spPr>
          <a:xfrm>
            <a:off x="11506210" y="6519025"/>
            <a:ext cx="304799" cy="206375"/>
          </a:xfrm>
          <a:prstGeom prst="rect">
            <a:avLst/>
          </a:prstGeom>
        </p:spPr>
        <p:txBody>
          <a:bodyPr/>
          <a:lstStyle/>
          <a:p>
            <a:fld id="{4F9AC08D-23A9-440E-BCB9-AA1E9877CC38}" type="slidenum">
              <a:rPr lang="en-US" sz="900" smtClean="0">
                <a:solidFill>
                  <a:prstClr val="white">
                    <a:lumMod val="65000"/>
                  </a:prstClr>
                </a:solidFill>
                <a:latin typeface="Graphik"/>
              </a:rPr>
              <a:pPr/>
              <a:t>1</a:t>
            </a:fld>
            <a:endParaRPr lang="en-US" sz="900" dirty="0">
              <a:solidFill>
                <a:prstClr val="white">
                  <a:lumMod val="65000"/>
                </a:prstClr>
              </a:solidFill>
              <a:latin typeface="Graphik"/>
            </a:endParaRPr>
          </a:p>
        </p:txBody>
      </p:sp>
      <p:sp>
        <p:nvSpPr>
          <p:cNvPr id="41" name="TextBox 40"/>
          <p:cNvSpPr txBox="1"/>
          <p:nvPr/>
        </p:nvSpPr>
        <p:spPr>
          <a:xfrm>
            <a:off x="968897" y="2623702"/>
            <a:ext cx="2191918" cy="2335236"/>
          </a:xfrm>
          <a:prstGeom prst="rect">
            <a:avLst/>
          </a:prstGeom>
          <a:solidFill>
            <a:srgbClr val="00B0F0"/>
          </a:solidFill>
          <a:ln>
            <a:noFill/>
          </a:ln>
        </p:spPr>
        <p:txBody>
          <a:bodyPr wrap="square">
            <a:noAutofit/>
          </a:bodyPr>
          <a:lstStyle/>
          <a:p>
            <a:pPr algn="ctr">
              <a:defRPr/>
            </a:pPr>
            <a:r>
              <a:rPr lang="en-US" sz="1400" b="1" dirty="0">
                <a:solidFill>
                  <a:schemeClr val="bg1"/>
                </a:solidFill>
              </a:rPr>
              <a:t>DEPTH &amp; BREADTH OF CAPABILITIES</a:t>
            </a:r>
          </a:p>
          <a:p>
            <a:pPr>
              <a:defRPr/>
            </a:pPr>
            <a:r>
              <a:rPr lang="en-GB" sz="1000" dirty="0">
                <a:solidFill>
                  <a:schemeClr val="bg1"/>
                </a:solidFill>
              </a:rPr>
              <a:t>AABG’s end-to-end capabilities span strategy through operations, bringing deep understanding of customers’ desired business outcomes to every aspect of the transformation. This enables us to take clients rapidly, securely and cost-effectively, from initial concept to full realization of the value achievable from cloud solutions. </a:t>
            </a:r>
          </a:p>
          <a:p>
            <a:pPr>
              <a:defRPr/>
            </a:pPr>
            <a:r>
              <a:rPr lang="en-US" sz="1600" dirty="0">
                <a:solidFill>
                  <a:schemeClr val="bg1"/>
                </a:solidFill>
              </a:rPr>
              <a:t> </a:t>
            </a:r>
            <a:endParaRPr lang="en-GB" sz="1600" b="1" dirty="0">
              <a:solidFill>
                <a:schemeClr val="bg1"/>
              </a:solidFill>
            </a:endParaRPr>
          </a:p>
        </p:txBody>
      </p:sp>
      <p:sp>
        <p:nvSpPr>
          <p:cNvPr id="27" name="TextBox 26">
            <a:extLst>
              <a:ext uri="{FF2B5EF4-FFF2-40B4-BE49-F238E27FC236}">
                <a16:creationId xmlns:a16="http://schemas.microsoft.com/office/drawing/2014/main" id="{1A29409E-5229-4682-9FED-EFED46129D1B}"/>
              </a:ext>
            </a:extLst>
          </p:cNvPr>
          <p:cNvSpPr txBox="1"/>
          <p:nvPr/>
        </p:nvSpPr>
        <p:spPr>
          <a:xfrm>
            <a:off x="968896" y="5039447"/>
            <a:ext cx="2253158" cy="1950900"/>
          </a:xfrm>
          <a:prstGeom prst="rect">
            <a:avLst/>
          </a:prstGeom>
          <a:solidFill>
            <a:srgbClr val="00B0F0"/>
          </a:solidFill>
          <a:ln>
            <a:noFill/>
          </a:ln>
        </p:spPr>
        <p:txBody>
          <a:bodyPr wrap="square">
            <a:noAutofit/>
          </a:bodyPr>
          <a:lstStyle/>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Accenture has migrated a total of  15,000+ workloads to AWS across internal and external portfolios</a:t>
            </a:r>
          </a:p>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Comprehensive offerings:</a:t>
            </a:r>
          </a:p>
          <a:p>
            <a:pPr>
              <a:defRPr/>
            </a:pPr>
            <a:r>
              <a:rPr lang="en-US" sz="1000" kern="0" dirty="0">
                <a:solidFill>
                  <a:schemeClr val="bg1"/>
                </a:solidFill>
                <a:cs typeface="Arial" panose="020B0604020202020204" pitchFamily="34" charset="0"/>
              </a:rPr>
              <a:t>      &gt;Cloud Transformation &amp; Run</a:t>
            </a:r>
          </a:p>
          <a:p>
            <a:pPr>
              <a:defRPr/>
            </a:pPr>
            <a:r>
              <a:rPr lang="en-US" sz="1000" kern="0" dirty="0">
                <a:solidFill>
                  <a:schemeClr val="bg1"/>
                </a:solidFill>
                <a:cs typeface="Arial" panose="020B0604020202020204" pitchFamily="34" charset="0"/>
              </a:rPr>
              <a:t>      &gt;SAP on AWS</a:t>
            </a:r>
          </a:p>
          <a:p>
            <a:pPr>
              <a:defRPr/>
            </a:pPr>
            <a:r>
              <a:rPr lang="en-US" sz="1000" kern="0" dirty="0">
                <a:solidFill>
                  <a:schemeClr val="bg1"/>
                </a:solidFill>
                <a:cs typeface="Arial" panose="020B0604020202020204" pitchFamily="34" charset="0"/>
              </a:rPr>
              <a:t>      &gt;Data-centricity &amp; Analytics</a:t>
            </a:r>
          </a:p>
          <a:p>
            <a:pPr>
              <a:defRPr/>
            </a:pPr>
            <a:r>
              <a:rPr lang="en-US" sz="1000" kern="0" dirty="0">
                <a:solidFill>
                  <a:schemeClr val="bg1"/>
                </a:solidFill>
                <a:cs typeface="Arial" panose="020B0604020202020204" pitchFamily="34" charset="0"/>
              </a:rPr>
              <a:t>      &gt;AWS Cloud Native Development</a:t>
            </a:r>
          </a:p>
          <a:p>
            <a:pPr>
              <a:defRPr/>
            </a:pPr>
            <a:r>
              <a:rPr lang="en-US" sz="1000" kern="0" dirty="0">
                <a:solidFill>
                  <a:schemeClr val="bg1"/>
                </a:solidFill>
                <a:cs typeface="Arial" panose="020B0604020202020204" pitchFamily="34" charset="0"/>
              </a:rPr>
              <a:t>      &gt;Applied Intelligence on AWS</a:t>
            </a:r>
          </a:p>
          <a:p>
            <a:pPr>
              <a:defRPr/>
            </a:pPr>
            <a:r>
              <a:rPr lang="en-US" sz="1000" kern="0" dirty="0">
                <a:solidFill>
                  <a:schemeClr val="bg1"/>
                </a:solidFill>
                <a:cs typeface="Arial" panose="020B0604020202020204" pitchFamily="34" charset="0"/>
              </a:rPr>
              <a:t>      &gt;IoT/Industry X.0</a:t>
            </a:r>
          </a:p>
          <a:p>
            <a:pPr>
              <a:defRPr/>
            </a:pPr>
            <a:r>
              <a:rPr lang="en-US" sz="1000" kern="0" dirty="0">
                <a:solidFill>
                  <a:schemeClr val="bg1"/>
                </a:solidFill>
                <a:cs typeface="Arial" panose="020B0604020202020204" pitchFamily="34" charset="0"/>
              </a:rPr>
              <a:t>      &gt;Industry Solutions Enabled by AWS</a:t>
            </a:r>
            <a:endParaRPr lang="en-US" sz="1000" b="1" dirty="0">
              <a:solidFill>
                <a:schemeClr val="bg1"/>
              </a:solidFill>
            </a:endParaRPr>
          </a:p>
        </p:txBody>
      </p:sp>
      <p:sp>
        <p:nvSpPr>
          <p:cNvPr id="45" name="TextBox 44"/>
          <p:cNvSpPr txBox="1"/>
          <p:nvPr/>
        </p:nvSpPr>
        <p:spPr>
          <a:xfrm>
            <a:off x="3459999" y="2930599"/>
            <a:ext cx="1878917" cy="2238820"/>
          </a:xfrm>
          <a:prstGeom prst="rect">
            <a:avLst/>
          </a:prstGeom>
          <a:noFill/>
          <a:ln>
            <a:noFill/>
          </a:ln>
        </p:spPr>
        <p:txBody>
          <a:bodyPr wrap="square">
            <a:noAutofit/>
          </a:bodyPr>
          <a:lstStyle/>
          <a:p>
            <a:pPr algn="ctr">
              <a:defRPr/>
            </a:pPr>
            <a:r>
              <a:rPr lang="en-US" sz="1600" b="1" dirty="0">
                <a:solidFill>
                  <a:schemeClr val="bg1"/>
                </a:solidFill>
              </a:rPr>
              <a:t>PASSION FOR GROWTH</a:t>
            </a:r>
            <a:endParaRPr lang="en-US" sz="1200" dirty="0">
              <a:solidFill>
                <a:schemeClr val="bg1"/>
              </a:solidFill>
            </a:endParaRPr>
          </a:p>
          <a:p>
            <a:pPr>
              <a:defRPr/>
            </a:pPr>
            <a:r>
              <a:rPr lang="en-GB" sz="1050" b="1" dirty="0">
                <a:solidFill>
                  <a:schemeClr val="bg1"/>
                </a:solidFill>
              </a:rPr>
              <a:t>Siemens’ balanced approach to growth requires equal focus on today’s core businesses and its future as an innovation-fuelled digital enterprise. </a:t>
            </a:r>
          </a:p>
          <a:p>
            <a:pPr>
              <a:defRPr/>
            </a:pPr>
            <a:endParaRPr lang="en-GB" sz="1050" b="1" dirty="0">
              <a:solidFill>
                <a:schemeClr val="bg1"/>
              </a:solidFill>
            </a:endParaRPr>
          </a:p>
          <a:p>
            <a:pPr>
              <a:defRPr/>
            </a:pPr>
            <a:r>
              <a:rPr lang="en-GB" sz="1050" b="1" dirty="0">
                <a:solidFill>
                  <a:schemeClr val="bg1"/>
                </a:solidFill>
              </a:rPr>
              <a:t>Accenture’s  approach is tailored to meet Siemens’ objectives. We’re helping them to safeguard and grow legacy operations at the same time as supporting a new agile approach, with digital at the core. </a:t>
            </a:r>
          </a:p>
          <a:p>
            <a:pPr>
              <a:defRPr/>
            </a:pPr>
            <a:endParaRPr lang="en-GB" sz="1050" b="1" dirty="0">
              <a:solidFill>
                <a:schemeClr val="bg1"/>
              </a:solidFill>
            </a:endParaRPr>
          </a:p>
          <a:p>
            <a:pPr>
              <a:defRPr/>
            </a:pPr>
            <a:r>
              <a:rPr lang="en-GB" sz="1050" b="1" dirty="0">
                <a:solidFill>
                  <a:schemeClr val="bg1"/>
                </a:solidFill>
              </a:rPr>
              <a:t>As a global business, our resources  and local expertise are available </a:t>
            </a:r>
            <a:r>
              <a:rPr lang="en-GB" sz="1050" b="1" dirty="0" err="1">
                <a:solidFill>
                  <a:schemeClr val="bg1"/>
                </a:solidFill>
              </a:rPr>
              <a:t>wher</a:t>
            </a:r>
            <a:r>
              <a:rPr lang="en-GB" sz="1200" b="1" dirty="0">
                <a:solidFill>
                  <a:schemeClr val="bg1"/>
                </a:solidFill>
              </a:rPr>
              <a:t>. </a:t>
            </a:r>
            <a:endParaRPr lang="en-GB" sz="1600" b="1" dirty="0">
              <a:solidFill>
                <a:schemeClr val="bg1"/>
              </a:solidFill>
            </a:endParaRPr>
          </a:p>
        </p:txBody>
      </p:sp>
      <p:sp>
        <p:nvSpPr>
          <p:cNvPr id="47" name="Rectangle 46"/>
          <p:cNvSpPr/>
          <p:nvPr/>
        </p:nvSpPr>
        <p:spPr>
          <a:xfrm>
            <a:off x="3254605" y="2610254"/>
            <a:ext cx="2111923" cy="23374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GB" sz="1400" b="1" dirty="0">
                <a:solidFill>
                  <a:schemeClr val="bg1"/>
                </a:solidFill>
              </a:rPr>
              <a:t>INVESTMENT IN INNOVATION</a:t>
            </a:r>
          </a:p>
          <a:p>
            <a:pPr>
              <a:defRPr/>
            </a:pPr>
            <a:r>
              <a:rPr lang="en-GB" sz="1000" dirty="0">
                <a:solidFill>
                  <a:schemeClr val="bg1"/>
                </a:solidFill>
              </a:rPr>
              <a:t>Many years of investment have enabled AABG to develop unique innovation assets including accelerators, </a:t>
            </a:r>
            <a:r>
              <a:rPr lang="en-GB" sz="1000" dirty="0" err="1">
                <a:solidFill>
                  <a:schemeClr val="bg1"/>
                </a:solidFill>
              </a:rPr>
              <a:t>centers</a:t>
            </a:r>
            <a:r>
              <a:rPr lang="en-GB" sz="1000" dirty="0">
                <a:solidFill>
                  <a:schemeClr val="bg1"/>
                </a:solidFill>
              </a:rPr>
              <a:t> of excellence and showcase materials. We apply these assets to help our clients innovate at every stage of their cloud journey and experiment around new cloud-enabled services including automation, IoT, Applied Intelligence, Analytics and Big Data</a:t>
            </a:r>
          </a:p>
        </p:txBody>
      </p:sp>
      <p:sp>
        <p:nvSpPr>
          <p:cNvPr id="48" name="Rectangle 47"/>
          <p:cNvSpPr/>
          <p:nvPr/>
        </p:nvSpPr>
        <p:spPr>
          <a:xfrm>
            <a:off x="5418921" y="2623777"/>
            <a:ext cx="2095065" cy="23239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schemeClr val="bg1"/>
                </a:solidFill>
              </a:rPr>
              <a:t>TECHNICAL EXPERTISE</a:t>
            </a:r>
          </a:p>
          <a:p>
            <a:pPr>
              <a:defRPr/>
            </a:pPr>
            <a:endParaRPr lang="en-GB" sz="1000" dirty="0">
              <a:solidFill>
                <a:schemeClr val="bg1"/>
              </a:solidFill>
            </a:endParaRPr>
          </a:p>
          <a:p>
            <a:pPr>
              <a:defRPr/>
            </a:pPr>
            <a:r>
              <a:rPr lang="en-GB" sz="1000" dirty="0">
                <a:solidFill>
                  <a:schemeClr val="bg1"/>
                </a:solidFill>
              </a:rPr>
              <a:t>Many enterprises struggle to assemble the skills needed for cloud transformation in-house. With our history of success in migrating and transforming large-scale enterprise environments, we bring one of the deepest and most experienced pools of skilled cloud specialists anywhere. If required, we can run clients’ cloud operations or train their people to manage them independently. </a:t>
            </a:r>
            <a:endParaRPr lang="en-US" sz="1000" dirty="0">
              <a:solidFill>
                <a:scrgbClr r="0" g="0" b="0"/>
              </a:solidFill>
            </a:endParaRPr>
          </a:p>
        </p:txBody>
      </p:sp>
      <p:sp>
        <p:nvSpPr>
          <p:cNvPr id="50" name="Rectangle 49"/>
          <p:cNvSpPr/>
          <p:nvPr/>
        </p:nvSpPr>
        <p:spPr>
          <a:xfrm>
            <a:off x="7562114" y="2623702"/>
            <a:ext cx="1996909" cy="23239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schemeClr val="bg1"/>
                </a:solidFill>
              </a:rPr>
              <a:t>INDUSTRY KNOWLEDGE</a:t>
            </a:r>
          </a:p>
          <a:p>
            <a:pPr>
              <a:defRPr/>
            </a:pPr>
            <a:endParaRPr lang="en-US" sz="1000" dirty="0">
              <a:solidFill>
                <a:schemeClr val="bg1"/>
              </a:solidFill>
            </a:endParaRPr>
          </a:p>
          <a:p>
            <a:pPr>
              <a:defRPr/>
            </a:pPr>
            <a:r>
              <a:rPr lang="en-US" sz="1000" dirty="0">
                <a:solidFill>
                  <a:schemeClr val="bg1"/>
                </a:solidFill>
              </a:rPr>
              <a:t>The AABG has supported 15,000+ workload transformations across industries at scale and speed.</a:t>
            </a:r>
            <a:r>
              <a:rPr lang="en-GB" sz="1000" dirty="0">
                <a:solidFill>
                  <a:schemeClr val="bg1"/>
                </a:solidFill>
              </a:rPr>
              <a:t>Backed by AWS’s adaptability and Accenture’s industry insights, we’re uniquely placed to identify and realize value opportunities in every sector through industry-specific strategies and solutions.</a:t>
            </a:r>
          </a:p>
          <a:p>
            <a:pPr>
              <a:defRPr/>
            </a:pPr>
            <a:endParaRPr lang="en-GB" sz="1400" b="1" dirty="0">
              <a:solidFill>
                <a:schemeClr val="bg1"/>
              </a:solidFill>
            </a:endParaRPr>
          </a:p>
        </p:txBody>
      </p:sp>
      <p:sp>
        <p:nvSpPr>
          <p:cNvPr id="52" name="TextBox 51">
            <a:extLst>
              <a:ext uri="{FF2B5EF4-FFF2-40B4-BE49-F238E27FC236}">
                <a16:creationId xmlns:a16="http://schemas.microsoft.com/office/drawing/2014/main" id="{1A29409E-5229-4682-9FED-EFED46129D1B}"/>
              </a:ext>
            </a:extLst>
          </p:cNvPr>
          <p:cNvSpPr txBox="1"/>
          <p:nvPr/>
        </p:nvSpPr>
        <p:spPr>
          <a:xfrm>
            <a:off x="3313521" y="5073835"/>
            <a:ext cx="1878917" cy="1308945"/>
          </a:xfrm>
          <a:prstGeom prst="rect">
            <a:avLst/>
          </a:prstGeom>
          <a:noFill/>
          <a:ln>
            <a:noFill/>
          </a:ln>
        </p:spPr>
        <p:txBody>
          <a:bodyPr wrap="square">
            <a:noAutofit/>
          </a:bodyPr>
          <a:lstStyle/>
          <a:p>
            <a:pPr marL="171450" indent="-171450">
              <a:buFont typeface="Arial" panose="020B0604020202020204" pitchFamily="34" charset="0"/>
              <a:buChar char="•"/>
              <a:defRPr/>
            </a:pPr>
            <a:r>
              <a:rPr lang="en-US" sz="900" b="1" kern="0" dirty="0">
                <a:solidFill>
                  <a:schemeClr val="bg1"/>
                </a:solidFill>
                <a:cs typeface="Arial" panose="020B0604020202020204" pitchFamily="34" charset="0"/>
              </a:rPr>
              <a:t>For 15 years+ Accenture’s been a key partner in Siemens’ global IT infrastructure and is now helping to </a:t>
            </a:r>
            <a:r>
              <a:rPr lang="en-US" sz="900" b="1" kern="0" dirty="0" err="1">
                <a:solidFill>
                  <a:schemeClr val="bg1"/>
                </a:solidFill>
                <a:cs typeface="Arial" panose="020B0604020202020204" pitchFamily="34" charset="0"/>
              </a:rPr>
              <a:t>drFor</a:t>
            </a:r>
            <a:r>
              <a:rPr lang="en-US" sz="900" b="1" kern="0" dirty="0">
                <a:solidFill>
                  <a:schemeClr val="bg1"/>
                </a:solidFill>
                <a:cs typeface="Arial" panose="020B0604020202020204" pitchFamily="34" charset="0"/>
              </a:rPr>
              <a:t> 15 years+ Accenture’s been a key partner in Siemens’ global IT infrastructure and is now helping to drive its transformation for the digital era (eg Oracle to  S4HANA</a:t>
            </a:r>
            <a:endParaRPr lang="en-US" sz="1200" dirty="0">
              <a:solidFill>
                <a:schemeClr val="bg1"/>
              </a:solidFill>
            </a:endParaRPr>
          </a:p>
          <a:p>
            <a:pPr algn="ctr">
              <a:defRPr/>
            </a:pPr>
            <a:endParaRPr lang="en-US" sz="1150" b="1" dirty="0">
              <a:solidFill>
                <a:schemeClr val="bg1"/>
              </a:solidFill>
            </a:endParaRPr>
          </a:p>
        </p:txBody>
      </p:sp>
      <p:sp>
        <p:nvSpPr>
          <p:cNvPr id="53" name="TextBox 52">
            <a:extLst>
              <a:ext uri="{FF2B5EF4-FFF2-40B4-BE49-F238E27FC236}">
                <a16:creationId xmlns:a16="http://schemas.microsoft.com/office/drawing/2014/main" id="{1A29409E-5229-4682-9FED-EFED46129D1B}"/>
              </a:ext>
            </a:extLst>
          </p:cNvPr>
          <p:cNvSpPr txBox="1"/>
          <p:nvPr/>
        </p:nvSpPr>
        <p:spPr>
          <a:xfrm>
            <a:off x="5338916" y="5331623"/>
            <a:ext cx="2088569" cy="1282744"/>
          </a:xfrm>
          <a:prstGeom prst="rect">
            <a:avLst/>
          </a:prstGeom>
          <a:noFill/>
          <a:ln>
            <a:noFill/>
          </a:ln>
        </p:spPr>
        <p:txBody>
          <a:bodyPr wrap="square">
            <a:noAutofit/>
          </a:bodyPr>
          <a:lstStyle/>
          <a:p>
            <a:pPr marL="171450" indent="-171450">
              <a:buFont typeface="Arial" panose="020B0604020202020204" pitchFamily="34" charset="0"/>
              <a:buChar char="•"/>
              <a:defRPr/>
            </a:pPr>
            <a:r>
              <a:rPr lang="en-US" sz="900" b="1" kern="0" dirty="0">
                <a:solidFill>
                  <a:schemeClr val="bg1"/>
                </a:solidFill>
                <a:cs typeface="Arial" panose="020B0604020202020204" pitchFamily="34" charset="0"/>
              </a:rPr>
              <a:t>For 15 years+ Accenture’s been a key partner in Siemens’ global IT infrastructure and is now helping to drive its transformation for the digital era (</a:t>
            </a:r>
            <a:r>
              <a:rPr lang="en-US" sz="900" b="1" kern="0" dirty="0" err="1">
                <a:solidFill>
                  <a:schemeClr val="bg1"/>
                </a:solidFill>
                <a:cs typeface="Arial" panose="020B0604020202020204" pitchFamily="34" charset="0"/>
              </a:rPr>
              <a:t>eg</a:t>
            </a:r>
            <a:r>
              <a:rPr lang="en-US" sz="900" b="1" kern="0" dirty="0">
                <a:solidFill>
                  <a:schemeClr val="bg1"/>
                </a:solidFill>
                <a:cs typeface="Arial" panose="020B0604020202020204" pitchFamily="34" charset="0"/>
              </a:rPr>
              <a:t> Oracle to  S4HANA migration)</a:t>
            </a:r>
          </a:p>
          <a:p>
            <a:pPr marL="171450" indent="-171450">
              <a:buFont typeface="Arial" panose="020B0604020202020204" pitchFamily="34" charset="0"/>
              <a:buChar char="•"/>
              <a:defRPr/>
            </a:pPr>
            <a:r>
              <a:rPr lang="en-US" sz="900" b="1" kern="0" dirty="0">
                <a:solidFill>
                  <a:schemeClr val="bg1"/>
                </a:solidFill>
                <a:cs typeface="Arial" panose="020B0604020202020204" pitchFamily="34" charset="0"/>
              </a:rPr>
              <a:t>We’re geared to support Siemens’ growth (BI platform), with </a:t>
            </a:r>
            <a:r>
              <a:rPr lang="en-US" sz="900" b="1" kern="0" dirty="0" err="1">
                <a:solidFill>
                  <a:schemeClr val="bg1"/>
                </a:solidFill>
                <a:cs typeface="Arial" panose="020B0604020202020204" pitchFamily="34" charset="0"/>
              </a:rPr>
              <a:t>centres</a:t>
            </a:r>
            <a:r>
              <a:rPr lang="en-US" sz="900" b="1" kern="0" dirty="0">
                <a:solidFill>
                  <a:schemeClr val="bg1"/>
                </a:solidFill>
                <a:cs typeface="Arial" panose="020B0604020202020204" pitchFamily="34" charset="0"/>
              </a:rPr>
              <a:t> in key geographies, and a dedicated service delivery factory in Pune, </a:t>
            </a:r>
            <a:endParaRPr lang="en-US" sz="1150" b="1" dirty="0">
              <a:solidFill>
                <a:schemeClr val="bg1"/>
              </a:solidFill>
            </a:endParaRPr>
          </a:p>
        </p:txBody>
      </p:sp>
      <p:sp>
        <p:nvSpPr>
          <p:cNvPr id="54" name="TextBox 53">
            <a:extLst>
              <a:ext uri="{FF2B5EF4-FFF2-40B4-BE49-F238E27FC236}">
                <a16:creationId xmlns:a16="http://schemas.microsoft.com/office/drawing/2014/main" id="{1A29409E-5229-4682-9FED-EFED46129D1B}"/>
              </a:ext>
            </a:extLst>
          </p:cNvPr>
          <p:cNvSpPr txBox="1"/>
          <p:nvPr/>
        </p:nvSpPr>
        <p:spPr>
          <a:xfrm>
            <a:off x="7254544" y="5339468"/>
            <a:ext cx="2088569" cy="1282744"/>
          </a:xfrm>
          <a:prstGeom prst="rect">
            <a:avLst/>
          </a:prstGeom>
          <a:noFill/>
          <a:ln>
            <a:noFill/>
          </a:ln>
        </p:spPr>
        <p:txBody>
          <a:bodyPr wrap="square">
            <a:noAutofit/>
          </a:bodyPr>
          <a:lstStyle/>
          <a:p>
            <a:pPr marL="171450" indent="-171450">
              <a:buFont typeface="Arial" panose="020B0604020202020204" pitchFamily="34" charset="0"/>
              <a:buChar char="•"/>
              <a:defRPr/>
            </a:pPr>
            <a:r>
              <a:rPr lang="en-US" sz="900" b="1" kern="0" dirty="0">
                <a:solidFill>
                  <a:schemeClr val="bg1"/>
                </a:solidFill>
                <a:cs typeface="Arial" panose="020B0604020202020204" pitchFamily="34" charset="0"/>
              </a:rPr>
              <a:t>For 15 years+ Accenture’s been a key partner in Siemens’ global IT infrastructure and is now helping to drive its transformation for the digital era (</a:t>
            </a:r>
            <a:r>
              <a:rPr lang="en-US" sz="900" b="1" kern="0" dirty="0" err="1">
                <a:solidFill>
                  <a:schemeClr val="bg1"/>
                </a:solidFill>
                <a:cs typeface="Arial" panose="020B0604020202020204" pitchFamily="34" charset="0"/>
              </a:rPr>
              <a:t>eg</a:t>
            </a:r>
            <a:r>
              <a:rPr lang="en-US" sz="900" b="1" kern="0" dirty="0">
                <a:solidFill>
                  <a:schemeClr val="bg1"/>
                </a:solidFill>
                <a:cs typeface="Arial" panose="020B0604020202020204" pitchFamily="34" charset="0"/>
              </a:rPr>
              <a:t> Oracle to  S4HANA migration)</a:t>
            </a:r>
          </a:p>
          <a:p>
            <a:pPr marL="171450" indent="-171450">
              <a:buFont typeface="Arial" panose="020B0604020202020204" pitchFamily="34" charset="0"/>
              <a:buChar char="•"/>
              <a:defRPr/>
            </a:pPr>
            <a:r>
              <a:rPr lang="en-US" sz="900" b="1" kern="0" dirty="0">
                <a:solidFill>
                  <a:schemeClr val="bg1"/>
                </a:solidFill>
                <a:cs typeface="Arial" panose="020B0604020202020204" pitchFamily="34" charset="0"/>
              </a:rPr>
              <a:t>We’re geared to support Siemens’ growth (BI platform), with </a:t>
            </a:r>
            <a:r>
              <a:rPr lang="en-US" sz="900" b="1" kern="0" dirty="0" err="1">
                <a:solidFill>
                  <a:schemeClr val="bg1"/>
                </a:solidFill>
                <a:cs typeface="Arial" panose="020B0604020202020204" pitchFamily="34" charset="0"/>
              </a:rPr>
              <a:t>centres</a:t>
            </a:r>
            <a:r>
              <a:rPr lang="en-US" sz="900" b="1" kern="0" dirty="0">
                <a:solidFill>
                  <a:schemeClr val="bg1"/>
                </a:solidFill>
                <a:cs typeface="Arial" panose="020B0604020202020204" pitchFamily="34" charset="0"/>
              </a:rPr>
              <a:t> in key geographies, and a dedicated service delivery factory in Pune, India.</a:t>
            </a:r>
          </a:p>
          <a:p>
            <a:pPr marL="171450" indent="-171450">
              <a:buFont typeface="Arial" panose="020B0604020202020204" pitchFamily="34" charset="0"/>
              <a:buChar char="•"/>
              <a:defRPr/>
            </a:pPr>
            <a:endParaRPr lang="en-US" sz="1200" kern="0" dirty="0">
              <a:solidFill>
                <a:schemeClr val="bg1"/>
              </a:solidFill>
              <a:cs typeface="Arial" panose="020B0604020202020204" pitchFamily="34" charset="0"/>
            </a:endParaRPr>
          </a:p>
          <a:p>
            <a:pPr marL="171450" indent="-171450">
              <a:buFont typeface="Arial" panose="020B0604020202020204" pitchFamily="34" charset="0"/>
              <a:buChar char="•"/>
              <a:defRPr/>
            </a:pPr>
            <a:endParaRPr lang="en-US" sz="1200" dirty="0">
              <a:solidFill>
                <a:schemeClr val="bg1"/>
              </a:solidFill>
            </a:endParaRPr>
          </a:p>
          <a:p>
            <a:pPr algn="ctr">
              <a:defRPr/>
            </a:pPr>
            <a:endParaRPr lang="en-US" sz="1150" b="1" dirty="0">
              <a:solidFill>
                <a:schemeClr val="bg1"/>
              </a:solidFill>
            </a:endParaRPr>
          </a:p>
        </p:txBody>
      </p:sp>
      <p:sp>
        <p:nvSpPr>
          <p:cNvPr id="55" name="TextBox 54">
            <a:extLst>
              <a:ext uri="{FF2B5EF4-FFF2-40B4-BE49-F238E27FC236}">
                <a16:creationId xmlns:a16="http://schemas.microsoft.com/office/drawing/2014/main" id="{1A29409E-5229-4682-9FED-EFED46129D1B}"/>
              </a:ext>
            </a:extLst>
          </p:cNvPr>
          <p:cNvSpPr txBox="1"/>
          <p:nvPr/>
        </p:nvSpPr>
        <p:spPr>
          <a:xfrm>
            <a:off x="9467265" y="5337434"/>
            <a:ext cx="2088569" cy="1282744"/>
          </a:xfrm>
          <a:prstGeom prst="rect">
            <a:avLst/>
          </a:prstGeom>
          <a:noFill/>
          <a:ln>
            <a:noFill/>
          </a:ln>
        </p:spPr>
        <p:txBody>
          <a:bodyPr wrap="square">
            <a:noAutofit/>
          </a:bodyPr>
          <a:lstStyle/>
          <a:p>
            <a:pPr marL="171450" indent="-171450">
              <a:buFont typeface="Arial" panose="020B0604020202020204" pitchFamily="34" charset="0"/>
              <a:buChar char="•"/>
              <a:defRPr/>
            </a:pPr>
            <a:r>
              <a:rPr lang="en-US" sz="900" b="1" kern="0" dirty="0">
                <a:solidFill>
                  <a:schemeClr val="bg1"/>
                </a:solidFill>
                <a:cs typeface="Arial" panose="020B0604020202020204" pitchFamily="34" charset="0"/>
              </a:rPr>
              <a:t>For 15 years+ Accenture’s been a key partner in Siemens’ global IT infrastructure and is now helping to drive its transformation for the digital era (</a:t>
            </a:r>
            <a:r>
              <a:rPr lang="en-US" sz="900" b="1" kern="0" dirty="0" err="1">
                <a:solidFill>
                  <a:schemeClr val="bg1"/>
                </a:solidFill>
                <a:cs typeface="Arial" panose="020B0604020202020204" pitchFamily="34" charset="0"/>
              </a:rPr>
              <a:t>eg</a:t>
            </a:r>
            <a:r>
              <a:rPr lang="en-US" sz="900" b="1" kern="0" dirty="0">
                <a:solidFill>
                  <a:schemeClr val="bg1"/>
                </a:solidFill>
                <a:cs typeface="Arial" panose="020B0604020202020204" pitchFamily="34" charset="0"/>
              </a:rPr>
              <a:t> Oracle to  S4HANA migration)</a:t>
            </a:r>
          </a:p>
          <a:p>
            <a:pPr marL="171450" indent="-171450">
              <a:buFont typeface="Arial" panose="020B0604020202020204" pitchFamily="34" charset="0"/>
              <a:buChar char="•"/>
              <a:defRPr/>
            </a:pPr>
            <a:r>
              <a:rPr lang="en-US" sz="900" b="1" kern="0" dirty="0">
                <a:solidFill>
                  <a:schemeClr val="bg1"/>
                </a:solidFill>
                <a:cs typeface="Arial" panose="020B0604020202020204" pitchFamily="34" charset="0"/>
              </a:rPr>
              <a:t>We’re geared to support Siemens’ growth (BI platform), with </a:t>
            </a:r>
            <a:r>
              <a:rPr lang="en-US" sz="900" b="1" kern="0" dirty="0" err="1">
                <a:solidFill>
                  <a:schemeClr val="bg1"/>
                </a:solidFill>
                <a:cs typeface="Arial" panose="020B0604020202020204" pitchFamily="34" charset="0"/>
              </a:rPr>
              <a:t>centres</a:t>
            </a:r>
            <a:r>
              <a:rPr lang="en-US" sz="900" b="1" kern="0" dirty="0">
                <a:solidFill>
                  <a:schemeClr val="bg1"/>
                </a:solidFill>
                <a:cs typeface="Arial" panose="020B0604020202020204" pitchFamily="34" charset="0"/>
              </a:rPr>
              <a:t> in key geographies, and a dedicated service delivery factory in Pune, India.</a:t>
            </a:r>
          </a:p>
          <a:p>
            <a:pPr marL="171450" indent="-171450">
              <a:buFont typeface="Arial" panose="020B0604020202020204" pitchFamily="34" charset="0"/>
              <a:buChar char="•"/>
              <a:defRPr/>
            </a:pPr>
            <a:endParaRPr lang="en-US" sz="1200" kern="0" dirty="0">
              <a:solidFill>
                <a:schemeClr val="bg1"/>
              </a:solidFill>
              <a:cs typeface="Arial" panose="020B0604020202020204" pitchFamily="34" charset="0"/>
            </a:endParaRPr>
          </a:p>
          <a:p>
            <a:pPr marL="171450" indent="-171450">
              <a:buFont typeface="Arial" panose="020B0604020202020204" pitchFamily="34" charset="0"/>
              <a:buChar char="•"/>
              <a:defRPr/>
            </a:pPr>
            <a:endParaRPr lang="en-US" sz="1200" dirty="0">
              <a:solidFill>
                <a:schemeClr val="bg1"/>
              </a:solidFill>
            </a:endParaRPr>
          </a:p>
          <a:p>
            <a:pPr algn="ctr">
              <a:defRPr/>
            </a:pPr>
            <a:endParaRPr lang="en-US" sz="1150" b="1" dirty="0">
              <a:solidFill>
                <a:schemeClr val="bg1"/>
              </a:solidFill>
            </a:endParaRPr>
          </a:p>
        </p:txBody>
      </p:sp>
      <p:sp>
        <p:nvSpPr>
          <p:cNvPr id="56" name="Rectangle 55">
            <a:extLst>
              <a:ext uri="{FF2B5EF4-FFF2-40B4-BE49-F238E27FC236}">
                <a16:creationId xmlns:a16="http://schemas.microsoft.com/office/drawing/2014/main" id="{6C075ED9-7301-422F-8D78-0E9211B1CC2F}"/>
              </a:ext>
            </a:extLst>
          </p:cNvPr>
          <p:cNvSpPr/>
          <p:nvPr/>
        </p:nvSpPr>
        <p:spPr>
          <a:xfrm>
            <a:off x="3266648" y="5041642"/>
            <a:ext cx="2099880" cy="194870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Leveraging Accenture’s global network of Technology Labs, Liquid Studios, and Innovation Hubs; AABG identifies, delivers and showcases breakthrough customer-centric innovation</a:t>
            </a:r>
          </a:p>
        </p:txBody>
      </p:sp>
      <p:sp>
        <p:nvSpPr>
          <p:cNvPr id="57" name="Rectangle 56">
            <a:extLst>
              <a:ext uri="{FF2B5EF4-FFF2-40B4-BE49-F238E27FC236}">
                <a16:creationId xmlns:a16="http://schemas.microsoft.com/office/drawing/2014/main" id="{6C075ED9-7301-422F-8D78-0E9211B1CC2F}"/>
              </a:ext>
            </a:extLst>
          </p:cNvPr>
          <p:cNvSpPr/>
          <p:nvPr/>
        </p:nvSpPr>
        <p:spPr>
          <a:xfrm>
            <a:off x="5426230" y="5046632"/>
            <a:ext cx="2115572" cy="19437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171450" indent="-171450">
              <a:buFont typeface="Arial" charset="0"/>
              <a:buChar char="•"/>
              <a:defRPr/>
            </a:pPr>
            <a:r>
              <a:rPr lang="en-US" sz="1000" kern="0" dirty="0">
                <a:solidFill>
                  <a:schemeClr val="bg1"/>
                </a:solidFill>
                <a:cs typeface="Arial" panose="020B0604020202020204" pitchFamily="34" charset="0"/>
              </a:rPr>
              <a:t>AABG is an APN Premier Consulting partner in NA, APAC &amp; EMEA </a:t>
            </a:r>
          </a:p>
          <a:p>
            <a:pPr marL="171450" indent="-171450">
              <a:buFont typeface="Arial" charset="0"/>
              <a:buChar char="•"/>
              <a:defRPr/>
            </a:pPr>
            <a:r>
              <a:rPr lang="en-US" sz="1000" kern="0" dirty="0">
                <a:solidFill>
                  <a:schemeClr val="bg1"/>
                </a:solidFill>
                <a:cs typeface="Arial" panose="020B0604020202020204" pitchFamily="34" charset="0"/>
              </a:rPr>
              <a:t>We bring:</a:t>
            </a:r>
          </a:p>
          <a:p>
            <a:pPr>
              <a:defRPr/>
            </a:pPr>
            <a:r>
              <a:rPr lang="en-US" sz="1000" kern="0" dirty="0">
                <a:solidFill>
                  <a:schemeClr val="bg1"/>
                </a:solidFill>
                <a:cs typeface="Arial" panose="020B0604020202020204" pitchFamily="34" charset="0"/>
              </a:rPr>
              <a:t>    &gt;4,000+ AWS-trained technologists     </a:t>
            </a:r>
          </a:p>
          <a:p>
            <a:pPr>
              <a:defRPr/>
            </a:pPr>
            <a:r>
              <a:rPr lang="en-US" sz="1000" kern="0" dirty="0">
                <a:solidFill>
                  <a:schemeClr val="bg1"/>
                </a:solidFill>
                <a:cs typeface="Arial" panose="020B0604020202020204" pitchFamily="34" charset="0"/>
              </a:rPr>
              <a:t>      (2,000+ AWS certifications)</a:t>
            </a:r>
          </a:p>
          <a:p>
            <a:pPr>
              <a:defRPr/>
            </a:pPr>
            <a:r>
              <a:rPr lang="en-US" sz="1000" kern="0" dirty="0">
                <a:solidFill>
                  <a:schemeClr val="bg1"/>
                </a:solidFill>
                <a:cs typeface="Arial" panose="020B0604020202020204" pitchFamily="34" charset="0"/>
              </a:rPr>
              <a:t>    &gt;12+ AWS competencies</a:t>
            </a:r>
          </a:p>
          <a:p>
            <a:pPr>
              <a:defRPr/>
            </a:pPr>
            <a:r>
              <a:rPr lang="en-US" sz="1000" kern="0" dirty="0">
                <a:solidFill>
                  <a:schemeClr val="bg1"/>
                </a:solidFill>
                <a:cs typeface="Arial" panose="020B0604020202020204" pitchFamily="34" charset="0"/>
              </a:rPr>
              <a:t>    &gt;5+ AWS program certifications</a:t>
            </a:r>
          </a:p>
          <a:p>
            <a:pPr>
              <a:defRPr/>
            </a:pPr>
            <a:r>
              <a:rPr lang="en-US" sz="1000" kern="0" dirty="0">
                <a:solidFill>
                  <a:schemeClr val="bg1"/>
                </a:solidFill>
                <a:cs typeface="Arial" panose="020B0604020202020204" pitchFamily="34" charset="0"/>
              </a:rPr>
              <a:t>    &gt;2,000+ data scientists</a:t>
            </a:r>
          </a:p>
          <a:p>
            <a:pPr>
              <a:defRPr/>
            </a:pPr>
            <a:r>
              <a:rPr lang="en-US" sz="1000" kern="0" dirty="0">
                <a:solidFill>
                  <a:schemeClr val="bg1"/>
                </a:solidFill>
                <a:cs typeface="Arial" panose="020B0604020202020204" pitchFamily="34" charset="0"/>
              </a:rPr>
              <a:t>    &gt;Accenture’s and AWS’s global </a:t>
            </a:r>
          </a:p>
          <a:p>
            <a:pPr>
              <a:defRPr/>
            </a:pPr>
            <a:r>
              <a:rPr lang="en-US" sz="1000" kern="0" dirty="0">
                <a:solidFill>
                  <a:schemeClr val="bg1"/>
                </a:solidFill>
                <a:cs typeface="Arial" panose="020B0604020202020204" pitchFamily="34" charset="0"/>
              </a:rPr>
              <a:t>      footprints across 150+ countries</a:t>
            </a:r>
          </a:p>
          <a:p>
            <a:pPr marL="171450" indent="-171450">
              <a:buFont typeface="Arial" panose="020B0604020202020204" pitchFamily="34" charset="0"/>
              <a:buChar char="•"/>
              <a:defRPr/>
            </a:pPr>
            <a:endParaRPr lang="en-US" sz="900" dirty="0">
              <a:solidFill>
                <a:scrgbClr r="0" g="0" b="0"/>
              </a:solidFill>
            </a:endParaRPr>
          </a:p>
        </p:txBody>
      </p:sp>
      <p:sp>
        <p:nvSpPr>
          <p:cNvPr id="58" name="Rectangle 57">
            <a:extLst>
              <a:ext uri="{FF2B5EF4-FFF2-40B4-BE49-F238E27FC236}">
                <a16:creationId xmlns:a16="http://schemas.microsoft.com/office/drawing/2014/main" id="{6C075ED9-7301-422F-8D78-0E9211B1CC2F}"/>
              </a:ext>
            </a:extLst>
          </p:cNvPr>
          <p:cNvSpPr/>
          <p:nvPr/>
        </p:nvSpPr>
        <p:spPr>
          <a:xfrm>
            <a:off x="7569414" y="5032738"/>
            <a:ext cx="1997646" cy="19576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Industry solutions architected for the AWS leveraging Accenture sector insights, driving business outcomes in industries including Health Care &amp; Public Sector, Financial Services and Resources</a:t>
            </a:r>
          </a:p>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Accenture Research Life Sciences Cloud</a:t>
            </a:r>
          </a:p>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Accenture </a:t>
            </a:r>
            <a:r>
              <a:rPr lang="en-US" sz="1000" kern="0" dirty="0" err="1">
                <a:solidFill>
                  <a:schemeClr val="bg1"/>
                </a:solidFill>
                <a:cs typeface="Arial" panose="020B0604020202020204" pitchFamily="34" charset="0"/>
              </a:rPr>
              <a:t>RiskGrid</a:t>
            </a:r>
            <a:r>
              <a:rPr lang="en-US" sz="1000" kern="0" dirty="0">
                <a:solidFill>
                  <a:schemeClr val="bg1"/>
                </a:solidFill>
                <a:cs typeface="Arial" panose="020B0604020202020204" pitchFamily="34" charset="0"/>
              </a:rPr>
              <a:t> Cloud</a:t>
            </a:r>
          </a:p>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Accenture </a:t>
            </a:r>
            <a:r>
              <a:rPr lang="en-US" sz="1000" kern="0" dirty="0" err="1">
                <a:solidFill>
                  <a:schemeClr val="bg1"/>
                </a:solidFill>
                <a:cs typeface="Arial" panose="020B0604020202020204" pitchFamily="34" charset="0"/>
              </a:rPr>
              <a:t>Gov</a:t>
            </a:r>
            <a:r>
              <a:rPr lang="en-US" sz="1000" kern="0" dirty="0">
                <a:solidFill>
                  <a:schemeClr val="bg1"/>
                </a:solidFill>
                <a:cs typeface="Arial" panose="020B0604020202020204" pitchFamily="34" charset="0"/>
              </a:rPr>
              <a:t> Cloud</a:t>
            </a:r>
          </a:p>
        </p:txBody>
      </p:sp>
      <p:sp>
        <p:nvSpPr>
          <p:cNvPr id="59" name="Rectangle 58">
            <a:extLst>
              <a:ext uri="{FF2B5EF4-FFF2-40B4-BE49-F238E27FC236}">
                <a16:creationId xmlns:a16="http://schemas.microsoft.com/office/drawing/2014/main" id="{6C075ED9-7301-422F-8D78-0E9211B1CC2F}"/>
              </a:ext>
            </a:extLst>
          </p:cNvPr>
          <p:cNvSpPr/>
          <p:nvPr/>
        </p:nvSpPr>
        <p:spPr>
          <a:xfrm>
            <a:off x="9625259" y="5024568"/>
            <a:ext cx="2144687" cy="19657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Dedicated global and regional Business/Tech leads</a:t>
            </a:r>
          </a:p>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Shared customer obsession and deep industry expertise in driving real business value creation</a:t>
            </a:r>
          </a:p>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Dedicated Marketing, Operations, Enablement and Deal Desk</a:t>
            </a:r>
          </a:p>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Project and Offering Acceleration including AWS Service Credits and </a:t>
            </a:r>
            <a:r>
              <a:rPr lang="en-US" sz="1000" kern="0" dirty="0" err="1">
                <a:solidFill>
                  <a:schemeClr val="bg1"/>
                </a:solidFill>
                <a:cs typeface="Arial" panose="020B0604020202020204" pitchFamily="34" charset="0"/>
              </a:rPr>
              <a:t>PoC</a:t>
            </a:r>
            <a:r>
              <a:rPr lang="en-US" sz="1000" kern="0" dirty="0">
                <a:solidFill>
                  <a:schemeClr val="bg1"/>
                </a:solidFill>
                <a:cs typeface="Arial" panose="020B0604020202020204" pitchFamily="34" charset="0"/>
              </a:rPr>
              <a:t> investment</a:t>
            </a:r>
            <a:endParaRPr lang="en-US" sz="1000" kern="0" dirty="0">
              <a:solidFill>
                <a:srgbClr val="FF0000"/>
              </a:solidFill>
              <a:cs typeface="Arial" panose="020B0604020202020204" pitchFamily="34" charset="0"/>
            </a:endParaRPr>
          </a:p>
          <a:p>
            <a:pPr marL="171450" indent="-171450">
              <a:buFont typeface="Arial" panose="020B0604020202020204" pitchFamily="34" charset="0"/>
              <a:buChar char="•"/>
              <a:defRPr/>
            </a:pPr>
            <a:r>
              <a:rPr lang="en-US" sz="1000" kern="0" dirty="0">
                <a:solidFill>
                  <a:schemeClr val="bg1"/>
                </a:solidFill>
                <a:cs typeface="Arial" panose="020B0604020202020204" pitchFamily="34" charset="0"/>
              </a:rPr>
              <a:t>Accenture Cloud Platform PRIME model for managed services</a:t>
            </a:r>
            <a:endParaRPr lang="en-US" sz="1000" dirty="0">
              <a:solidFill>
                <a:schemeClr val="bg1"/>
              </a:solidFill>
            </a:endParaRPr>
          </a:p>
        </p:txBody>
      </p:sp>
      <p:sp>
        <p:nvSpPr>
          <p:cNvPr id="2" name="Rectangle 1">
            <a:extLst>
              <a:ext uri="{FF2B5EF4-FFF2-40B4-BE49-F238E27FC236}">
                <a16:creationId xmlns:a16="http://schemas.microsoft.com/office/drawing/2014/main" id="{DE21A657-17D5-458E-84B6-7FD836DC2336}"/>
              </a:ext>
            </a:extLst>
          </p:cNvPr>
          <p:cNvSpPr/>
          <p:nvPr/>
        </p:nvSpPr>
        <p:spPr>
          <a:xfrm>
            <a:off x="2832548" y="671663"/>
            <a:ext cx="7015341" cy="830997"/>
          </a:xfrm>
          <a:prstGeom prst="rect">
            <a:avLst/>
          </a:prstGeom>
        </p:spPr>
        <p:txBody>
          <a:bodyPr wrap="square">
            <a:spAutoFit/>
          </a:bodyPr>
          <a:lstStyle/>
          <a:p>
            <a:pPr lvl="0" algn="ctr">
              <a:defRPr/>
            </a:pPr>
            <a:r>
              <a:rPr lang="en-US" sz="1600" b="1" dirty="0">
                <a:solidFill>
                  <a:prstClr val="white"/>
                </a:solidFill>
              </a:rPr>
              <a:t>AABG: </a:t>
            </a:r>
          </a:p>
          <a:p>
            <a:pPr lvl="0" algn="ctr">
              <a:defRPr/>
            </a:pPr>
            <a:r>
              <a:rPr lang="en-US" sz="1600" b="1" dirty="0">
                <a:solidFill>
                  <a:prstClr val="white"/>
                </a:solidFill>
              </a:rPr>
              <a:t>ACCELERATING END-TO-END ADOPTION OF AWS --</a:t>
            </a:r>
            <a:r>
              <a:rPr lang="en-US" sz="1600" b="1" dirty="0">
                <a:solidFill>
                  <a:srgbClr val="FF0000"/>
                </a:solidFill>
              </a:rPr>
              <a:t> </a:t>
            </a:r>
            <a:r>
              <a:rPr lang="en-US" sz="1600" b="1" dirty="0">
                <a:solidFill>
                  <a:prstClr val="white"/>
                </a:solidFill>
              </a:rPr>
              <a:t>MAXIMIZING ENTERPRISE-WIDE TRANSFORMATION AND INNOVATION, SECURELY, AT SPEED AND SCALE</a:t>
            </a:r>
          </a:p>
        </p:txBody>
      </p:sp>
    </p:spTree>
    <p:extLst>
      <p:ext uri="{BB962C8B-B14F-4D97-AF65-F5344CB8AC3E}">
        <p14:creationId xmlns:p14="http://schemas.microsoft.com/office/powerpoint/2010/main" val="126537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10873</TotalTime>
  <Words>1020</Words>
  <Application>Microsoft Office PowerPoint</Application>
  <PresentationFormat>Widescreen</PresentationFormat>
  <Paragraphs>77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Graphik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Whitepage</dc:creator>
  <cp:lastModifiedBy>Rubin, Ingrid</cp:lastModifiedBy>
  <cp:revision>70</cp:revision>
  <dcterms:created xsi:type="dcterms:W3CDTF">2017-10-20T10:53:05Z</dcterms:created>
  <dcterms:modified xsi:type="dcterms:W3CDTF">2018-05-22T13:55:11Z</dcterms:modified>
</cp:coreProperties>
</file>