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28"/>
  </p:notesMasterIdLst>
  <p:sldIdLst>
    <p:sldId id="365" r:id="rId5"/>
    <p:sldId id="343" r:id="rId6"/>
    <p:sldId id="377" r:id="rId7"/>
    <p:sldId id="382" r:id="rId8"/>
    <p:sldId id="366" r:id="rId9"/>
    <p:sldId id="379" r:id="rId10"/>
    <p:sldId id="380" r:id="rId11"/>
    <p:sldId id="381" r:id="rId12"/>
    <p:sldId id="367" r:id="rId13"/>
    <p:sldId id="386" r:id="rId14"/>
    <p:sldId id="368" r:id="rId15"/>
    <p:sldId id="37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83" r:id="rId24"/>
    <p:sldId id="384" r:id="rId25"/>
    <p:sldId id="385" r:id="rId26"/>
    <p:sldId id="376" r:id="rId27"/>
  </p:sldIdLst>
  <p:sldSz cx="12192000" cy="6858000"/>
  <p:notesSz cx="6858000" cy="9144000"/>
  <p:embeddedFontLst>
    <p:embeddedFont>
      <p:font typeface="Agfa Rotis Sans Serif" panose="00000700000000000000"/>
      <p:regular r:id="rId29"/>
      <p:bold r:id="rId30"/>
      <p: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han, Brian" initials="BB" lastIdx="29" clrIdx="0">
    <p:extLst>
      <p:ext uri="{19B8F6BF-5375-455C-9EA6-DF929625EA0E}">
        <p15:presenceInfo xmlns:p15="http://schemas.microsoft.com/office/powerpoint/2012/main" userId="S-1-5-21-1407069837-2091007605-538272213-6971052" providerId="AD"/>
      </p:ext>
    </p:extLst>
  </p:cmAuthor>
  <p:cmAuthor id="2" name="Rubin, Ingrid" initials="RI" lastIdx="21" clrIdx="1">
    <p:extLst>
      <p:ext uri="{19B8F6BF-5375-455C-9EA6-DF929625EA0E}">
        <p15:presenceInfo xmlns:p15="http://schemas.microsoft.com/office/powerpoint/2012/main" userId="Rubin, Ingrid" providerId="None"/>
      </p:ext>
    </p:extLst>
  </p:cmAuthor>
  <p:cmAuthor id="3" name="Vander Hijde, Ann K." initials="VHAK" lastIdx="10" clrIdx="2">
    <p:extLst>
      <p:ext uri="{19B8F6BF-5375-455C-9EA6-DF929625EA0E}">
        <p15:presenceInfo xmlns:p15="http://schemas.microsoft.com/office/powerpoint/2012/main" userId="Vander Hijde, Ann K.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434" autoAdjust="0"/>
  </p:normalViewPr>
  <p:slideViewPr>
    <p:cSldViewPr snapToGrid="0">
      <p:cViewPr>
        <p:scale>
          <a:sx n="80" d="100"/>
          <a:sy n="80" d="100"/>
        </p:scale>
        <p:origin x="276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A255E-60EE-421A-B5D0-40423793EC1E}" type="datetimeFigureOut">
              <a:rPr lang="en-US" smtClean="0"/>
              <a:t>1/16/2019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BAD8E7-EDFA-484D-9794-C2AC377DF3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985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White Signatur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8713279" y="1076672"/>
            <a:ext cx="3075596" cy="2060440"/>
            <a:chOff x="5701703" y="682760"/>
            <a:chExt cx="3074395" cy="2060440"/>
          </a:xfrm>
        </p:grpSpPr>
        <p:sp>
          <p:nvSpPr>
            <p:cNvPr id="20" name="Freeform 19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sz="1800" dirty="0">
                <a:solidFill>
                  <a:srgbClr val="FFFFFF"/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sp>
        <p:nvSpPr>
          <p:cNvPr id="29" name="Title 1"/>
          <p:cNvSpPr>
            <a:spLocks noGrp="1"/>
          </p:cNvSpPr>
          <p:nvPr>
            <p:ph type="ctrTitle" hasCustomPrompt="1"/>
          </p:nvPr>
        </p:nvSpPr>
        <p:spPr>
          <a:xfrm>
            <a:off x="466742" y="638206"/>
            <a:ext cx="6337844" cy="745410"/>
          </a:xfrm>
          <a:prstGeom prst="rect">
            <a:avLst/>
          </a:prstGeom>
        </p:spPr>
        <p:txBody>
          <a:bodyPr lIns="0" tIns="0" anchor="t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3600" b="1" spc="0" baseline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</a:t>
            </a:r>
            <a:endParaRPr lang="en-GB" dirty="0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576" y="5863673"/>
            <a:ext cx="1632935" cy="631321"/>
          </a:xfrm>
          <a:prstGeom prst="rect">
            <a:avLst/>
          </a:prstGeom>
        </p:spPr>
      </p:pic>
      <p:grpSp>
        <p:nvGrpSpPr>
          <p:cNvPr id="26" name="Group 25"/>
          <p:cNvGrpSpPr/>
          <p:nvPr userDrawn="1"/>
        </p:nvGrpSpPr>
        <p:grpSpPr>
          <a:xfrm>
            <a:off x="466742" y="5836416"/>
            <a:ext cx="2184572" cy="635721"/>
            <a:chOff x="465880" y="4698203"/>
            <a:chExt cx="2183719" cy="635721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880" y="4949128"/>
              <a:ext cx="2183719" cy="384796"/>
            </a:xfrm>
            <a:prstGeom prst="rect">
              <a:avLst/>
            </a:prstGeom>
          </p:spPr>
        </p:pic>
        <p:sp>
          <p:nvSpPr>
            <p:cNvPr id="28" name="Freeform 27"/>
            <p:cNvSpPr/>
            <p:nvPr/>
          </p:nvSpPr>
          <p:spPr>
            <a:xfrm>
              <a:off x="1748345" y="4698203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00BB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CA" sz="1800" dirty="0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8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with White Sign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6" descr="Innovation_Final_10_24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3" name="Group 12"/>
          <p:cNvGrpSpPr/>
          <p:nvPr userDrawn="1"/>
        </p:nvGrpSpPr>
        <p:grpSpPr>
          <a:xfrm>
            <a:off x="7646832" y="1652437"/>
            <a:ext cx="4099193" cy="2060440"/>
            <a:chOff x="5701703" y="682760"/>
            <a:chExt cx="3074395" cy="2060440"/>
          </a:xfrm>
        </p:grpSpPr>
        <p:sp>
          <p:nvSpPr>
            <p:cNvPr id="14" name="Freeform 13"/>
            <p:cNvSpPr/>
            <p:nvPr/>
          </p:nvSpPr>
          <p:spPr>
            <a:xfrm>
              <a:off x="6164291" y="682760"/>
              <a:ext cx="2013677" cy="2060440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1703" y="1523009"/>
              <a:ext cx="3074395" cy="252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 userDrawn="1"/>
        </p:nvGrpSpPr>
        <p:grpSpPr>
          <a:xfrm>
            <a:off x="612427" y="413822"/>
            <a:ext cx="2911625" cy="635721"/>
            <a:chOff x="448031" y="5788818"/>
            <a:chExt cx="2183719" cy="635721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31" y="6039743"/>
              <a:ext cx="2183719" cy="384796"/>
            </a:xfrm>
            <a:prstGeom prst="rect">
              <a:avLst/>
            </a:prstGeom>
          </p:spPr>
        </p:pic>
        <p:sp>
          <p:nvSpPr>
            <p:cNvPr id="18" name="Freeform 17"/>
            <p:cNvSpPr/>
            <p:nvPr/>
          </p:nvSpPr>
          <p:spPr>
            <a:xfrm>
              <a:off x="1730496" y="5788818"/>
              <a:ext cx="210221" cy="21510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0"/>
            </a:p>
          </p:txBody>
        </p:sp>
      </p:grpSp>
      <p:cxnSp>
        <p:nvCxnSpPr>
          <p:cNvPr id="43" name="Straight Connector 42"/>
          <p:cNvCxnSpPr/>
          <p:nvPr userDrawn="1"/>
        </p:nvCxnSpPr>
        <p:spPr>
          <a:xfrm>
            <a:off x="609600" y="1162050"/>
            <a:ext cx="11582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cc_StratLine_Wht_RGB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675" y="882493"/>
            <a:ext cx="4986528" cy="224169"/>
          </a:xfrm>
          <a:prstGeom prst="rect">
            <a:avLst/>
          </a:prstGeom>
        </p:spPr>
      </p:pic>
      <p:sp>
        <p:nvSpPr>
          <p:cNvPr id="45" name="Title 1"/>
          <p:cNvSpPr>
            <a:spLocks noGrp="1"/>
          </p:cNvSpPr>
          <p:nvPr>
            <p:ph type="ctrTitle" hasCustomPrompt="1"/>
          </p:nvPr>
        </p:nvSpPr>
        <p:spPr>
          <a:xfrm>
            <a:off x="607485" y="4927654"/>
            <a:ext cx="5346699" cy="996950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 </a:t>
            </a:r>
            <a:endParaRPr lang="en-GB" dirty="0"/>
          </a:p>
        </p:txBody>
      </p:sp>
      <p:sp>
        <p:nvSpPr>
          <p:cNvPr id="46" name="Text Placeholder 32"/>
          <p:cNvSpPr>
            <a:spLocks noGrp="1"/>
          </p:cNvSpPr>
          <p:nvPr>
            <p:ph type="body" sz="quarter" idx="10"/>
          </p:nvPr>
        </p:nvSpPr>
        <p:spPr>
          <a:xfrm>
            <a:off x="607484" y="5998380"/>
            <a:ext cx="5346699" cy="467562"/>
          </a:xfrm>
        </p:spPr>
        <p:txBody>
          <a:bodyPr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  <a:defRPr lang="en-US" sz="2000" b="0" kern="1200" spc="0" baseline="0" dirty="0" smtClean="0">
                <a:solidFill>
                  <a:schemeClr val="bg1"/>
                </a:solidFill>
                <a:latin typeface="+mj-lt"/>
                <a:ea typeface="Arial" pitchFamily="-105" charset="-52"/>
                <a:cs typeface="Arial" pitchFamily="34" charset="0"/>
              </a:defRPr>
            </a:lvl1pPr>
            <a:lvl2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2pPr>
            <a:lvl3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3pPr>
            <a:lvl4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US" sz="2000" b="0" kern="1200" spc="0" baseline="0" dirty="0" smtClean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4pPr>
            <a:lvl5pPr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charset="0"/>
              <a:defRPr lang="en-AU" sz="2000" b="0" kern="1200" spc="0" baseline="0" dirty="0">
                <a:solidFill>
                  <a:schemeClr val="accent1"/>
                </a:solidFill>
                <a:latin typeface="Arial" pitchFamily="34" charset="0"/>
                <a:ea typeface="Arial" pitchFamily="-105" charset="-52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459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186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9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274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097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345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79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475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59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5320" y="1157725"/>
            <a:ext cx="11261361" cy="5335150"/>
          </a:xfrm>
        </p:spPr>
        <p:txBody>
          <a:bodyPr/>
          <a:lstStyle>
            <a:lvl1pPr>
              <a:defRPr sz="2100"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7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  <p:sp>
        <p:nvSpPr>
          <p:cNvPr id="8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9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42743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1" hasCustomPrompt="1"/>
          </p:nvPr>
        </p:nvSpPr>
        <p:spPr>
          <a:xfrm>
            <a:off x="465320" y="1159200"/>
            <a:ext cx="11261361" cy="5329056"/>
          </a:xfrm>
          <a:noFill/>
        </p:spPr>
        <p:txBody>
          <a:bodyPr/>
          <a:lstStyle>
            <a:lvl1pPr marL="0" indent="0">
              <a:spcBef>
                <a:spcPts val="300"/>
              </a:spcBef>
              <a:spcAft>
                <a:spcPts val="300"/>
              </a:spcAft>
              <a:buNone/>
              <a:defRPr sz="2100" b="0">
                <a:solidFill>
                  <a:srgbClr val="00BBEE"/>
                </a:solidFill>
              </a:defRPr>
            </a:lvl1pPr>
            <a:lvl2pPr marL="0" indent="-2304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/>
            </a:lvl2pPr>
            <a:lvl3pPr marL="457200" indent="-2304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/>
            </a:lvl3pPr>
            <a:lvl4pPr marL="687600" indent="-2268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/>
            </a:lvl4pPr>
            <a:lvl5pPr marL="914400" indent="-230400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9065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6"/>
          </p:nvPr>
        </p:nvSpPr>
        <p:spPr>
          <a:xfrm>
            <a:off x="465320" y="1180210"/>
            <a:ext cx="5523482" cy="529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7"/>
          </p:nvPr>
        </p:nvSpPr>
        <p:spPr>
          <a:xfrm>
            <a:off x="6203199" y="1180210"/>
            <a:ext cx="5523482" cy="5292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9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10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107147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content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6"/>
          </p:nvPr>
        </p:nvSpPr>
        <p:spPr>
          <a:xfrm>
            <a:off x="465320" y="1180210"/>
            <a:ext cx="5523482" cy="529200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00BBEE"/>
                </a:solidFill>
              </a:defRPr>
            </a:lvl1pPr>
            <a:lvl2pPr marL="0" indent="-230400">
              <a:buFont typeface="Arial" pitchFamily="34" charset="0"/>
              <a:buChar char="•"/>
              <a:defRPr sz="2000"/>
            </a:lvl2pPr>
            <a:lvl3pPr marL="457200" indent="-230400">
              <a:buFont typeface="Arial" pitchFamily="34" charset="0"/>
              <a:buChar char="–"/>
              <a:defRPr sz="1800"/>
            </a:lvl3pPr>
            <a:lvl4pPr marL="687600" indent="-226800">
              <a:buFont typeface="Arial" pitchFamily="34" charset="0"/>
              <a:buChar char="•"/>
              <a:defRPr sz="1600"/>
            </a:lvl4pPr>
            <a:lvl5pPr marL="914400" indent="-230400">
              <a:buFont typeface="Arial" pitchFamily="34" charset="0"/>
              <a:buChar char="–"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9"/>
          </p:nvPr>
        </p:nvSpPr>
        <p:spPr>
          <a:xfrm>
            <a:off x="6203198" y="1180210"/>
            <a:ext cx="5523482" cy="5292000"/>
          </a:xfrm>
        </p:spPr>
        <p:txBody>
          <a:bodyPr/>
          <a:lstStyle>
            <a:lvl1pPr marL="0" indent="0">
              <a:buNone/>
              <a:defRPr sz="2000" b="1">
                <a:solidFill>
                  <a:srgbClr val="00BBEE"/>
                </a:solidFill>
              </a:defRPr>
            </a:lvl1pPr>
            <a:lvl2pPr marL="0" indent="-230400">
              <a:buFont typeface="Arial" pitchFamily="34" charset="0"/>
              <a:buChar char="•"/>
              <a:defRPr sz="2000"/>
            </a:lvl2pPr>
            <a:lvl3pPr marL="457200" indent="-230400">
              <a:buFont typeface="Arial" pitchFamily="34" charset="0"/>
              <a:buChar char="–"/>
              <a:defRPr sz="1800"/>
            </a:lvl3pPr>
            <a:lvl4pPr marL="687600" indent="-226800">
              <a:buFont typeface="Arial" pitchFamily="34" charset="0"/>
              <a:buChar char="•"/>
              <a:defRPr sz="1600"/>
            </a:lvl4pPr>
            <a:lvl5pPr marL="914400" indent="-230400">
              <a:buFont typeface="Arial" pitchFamily="34" charset="0"/>
              <a:buChar char="–"/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10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  <p:sp>
        <p:nvSpPr>
          <p:cNvPr id="12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Agfa Rotis Sans Serif" panose="00000400000000000000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426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7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  <p:sp>
        <p:nvSpPr>
          <p:cNvPr id="8" name="Title 4"/>
          <p:cNvSpPr>
            <a:spLocks noGrp="1"/>
          </p:cNvSpPr>
          <p:nvPr>
            <p:ph type="title"/>
          </p:nvPr>
        </p:nvSpPr>
        <p:spPr>
          <a:xfrm>
            <a:off x="465320" y="109187"/>
            <a:ext cx="11261361" cy="1002979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9763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 hidden="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455613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86883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128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2364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07088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016625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18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626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>
              <a:off x="0" y="38893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0" y="1055688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0" y="1162050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0" y="1278439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0" y="34274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0" y="389096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0" y="649287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0" y="6575425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0" y="6704013"/>
              <a:ext cx="9144000" cy="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37600" y="0"/>
              <a:ext cx="0" cy="6858000"/>
            </a:xfrm>
            <a:prstGeom prst="line">
              <a:avLst/>
            </a:prstGeom>
            <a:ln w="6350">
              <a:solidFill>
                <a:srgbClr val="CBCCCC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1"/>
          <p:cNvSpPr txBox="1">
            <a:spLocks/>
          </p:cNvSpPr>
          <p:nvPr userDrawn="1"/>
        </p:nvSpPr>
        <p:spPr>
          <a:xfrm>
            <a:off x="10995971" y="6583893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fld id="{90CBDC3A-D49F-4631-A8C7-55D59B33E5FA}" type="slidenum">
              <a:rPr lang="en-US" sz="900" smtClean="0">
                <a:solidFill>
                  <a:srgbClr val="000000"/>
                </a:solidFill>
                <a:latin typeface="Agfa Rotis Sans Serif" panose="00000400000000000000" pitchFamily="2" charset="0"/>
              </a:rPr>
              <a:pPr>
                <a:defRPr/>
              </a:pPr>
              <a:t>‹#›</a:t>
            </a:fld>
            <a:endParaRPr lang="en-US" sz="900" dirty="0">
              <a:solidFill>
                <a:srgbClr val="000000"/>
              </a:solidFill>
              <a:latin typeface="Agfa Rotis Sans Serif" panose="00000400000000000000" pitchFamily="2" charset="0"/>
            </a:endParaRPr>
          </a:p>
        </p:txBody>
      </p:sp>
      <p:sp>
        <p:nvSpPr>
          <p:cNvPr id="27" name="Footer Placeholder 2"/>
          <p:cNvSpPr txBox="1">
            <a:spLocks/>
          </p:cNvSpPr>
          <p:nvPr userDrawn="1"/>
        </p:nvSpPr>
        <p:spPr>
          <a:xfrm>
            <a:off x="465320" y="6583893"/>
            <a:ext cx="5414434" cy="128588"/>
          </a:xfrm>
          <a:prstGeom prst="rect">
            <a:avLst/>
          </a:prstGeom>
          <a:noFill/>
        </p:spPr>
        <p:txBody>
          <a:bodyPr wrap="square" lIns="0" anchor="ctr" anchorCtr="0">
            <a:no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lang="en-AU" sz="900" kern="1200">
                <a:solidFill>
                  <a:srgbClr val="000000"/>
                </a:solidFill>
                <a:latin typeface="+mn-lt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sz="900" dirty="0">
                <a:latin typeface="Agfa Rotis Sans Serif" panose="00000400000000000000" pitchFamily="2" charset="0"/>
              </a:rPr>
              <a:t>Copyright © 2015 Accenture 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0214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1">
    <p:bg>
      <p:bgPr>
        <a:solidFill>
          <a:srgbClr val="00BB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5320" y="4276743"/>
            <a:ext cx="11261360" cy="1161492"/>
          </a:xfrm>
          <a:prstGeom prst="rect">
            <a:avLst/>
          </a:prstGeom>
        </p:spPr>
        <p:txBody>
          <a:bodyPr lIns="0" tIns="0" anchor="b" anchorCtr="0">
            <a:noAutofit/>
          </a:bodyPr>
          <a:lstStyle>
            <a:lvl1pPr algn="l">
              <a:lnSpc>
                <a:spcPct val="100000"/>
              </a:lnSpc>
              <a:defRPr sz="3600" b="0" spc="0" baseline="0">
                <a:solidFill>
                  <a:schemeClr val="bg1"/>
                </a:solidFill>
                <a:latin typeface="Calibri" panose="020F0502020204030204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Master Divider Slide Headline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95971" y="6575425"/>
            <a:ext cx="730710" cy="128588"/>
          </a:xfrm>
          <a:prstGeom prst="rect">
            <a:avLst/>
          </a:prstGeom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42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592668" y="6572250"/>
            <a:ext cx="3430969" cy="2308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sz="900" dirty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t>Copyright © 2014 Accenture  All rights reserved.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411514" y="3086043"/>
            <a:ext cx="10940348" cy="785553"/>
          </a:xfrm>
        </p:spPr>
        <p:txBody>
          <a:bodyPr/>
          <a:lstStyle/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859597" y="6562940"/>
            <a:ext cx="715200" cy="244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597A8DCA-8F96-49CD-B4D5-7AC92F955860}" type="slidenum">
              <a:rPr lang="en-CA" sz="900" smtClean="0">
                <a:solidFill>
                  <a:srgbClr val="7F7F7F"/>
                </a:solidFill>
                <a:latin typeface="Arial" pitchFamily="34" charset="0"/>
                <a:cs typeface="Arial" pitchFamily="34" charset="0"/>
              </a:rPr>
              <a:pPr algn="r"/>
              <a:t>‹#›</a:t>
            </a:fld>
            <a:endParaRPr lang="en-CA" sz="900" dirty="0">
              <a:solidFill>
                <a:srgbClr val="7F7F7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61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320" y="1157320"/>
            <a:ext cx="11261361" cy="5335557"/>
          </a:xfrm>
          <a:prstGeom prst="rect">
            <a:avLst/>
          </a:prstGeom>
        </p:spPr>
        <p:txBody>
          <a:bodyPr vert="horz" lIns="0" tIns="4572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AU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320" y="108001"/>
            <a:ext cx="11261361" cy="1002979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/>
          <a:p>
            <a:pPr lvl="0"/>
            <a:r>
              <a:rPr lang="en-GB" dirty="0"/>
              <a:t>Click to edit Master title style</a:t>
            </a:r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5320" y="1159234"/>
            <a:ext cx="11726681" cy="0"/>
          </a:xfrm>
          <a:prstGeom prst="line">
            <a:avLst/>
          </a:prstGeom>
          <a:ln w="12700">
            <a:solidFill>
              <a:srgbClr val="00BB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986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0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hf hdr="0" dt="0"/>
  <p:txStyles>
    <p:title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defRPr lang="en-AU" sz="2400" b="0" kern="1200" spc="0" baseline="0" dirty="0" smtClean="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1pPr>
      <a:lvl2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2600"/>
        </a:lnSpc>
        <a:spcBef>
          <a:spcPct val="0"/>
        </a:spcBef>
        <a:spcAft>
          <a:spcPct val="0"/>
        </a:spcAft>
        <a:buFont typeface="Arial" charset="0"/>
        <a:defRPr sz="24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2600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230400" indent="-230400" algn="l" rtl="0" eaLnBrk="1" fontAlgn="base" hangingPunct="1">
        <a:spcBef>
          <a:spcPts val="300"/>
        </a:spcBef>
        <a:spcAft>
          <a:spcPts val="300"/>
        </a:spcAft>
        <a:buSzPct val="80000"/>
        <a:buFont typeface="Arial" pitchFamily="34" charset="0"/>
        <a:buChar char="•"/>
        <a:defRPr sz="21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1pPr>
      <a:lvl2pPr marL="457200" indent="-230400" algn="l" rtl="0" eaLnBrk="1" fontAlgn="base" hangingPunct="1">
        <a:spcBef>
          <a:spcPts val="300"/>
        </a:spcBef>
        <a:spcAft>
          <a:spcPts val="300"/>
        </a:spcAft>
        <a:buSzPct val="80000"/>
        <a:buFont typeface="Arial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2pPr>
      <a:lvl3pPr marL="687600" indent="-230400" algn="l" rtl="0" eaLnBrk="1" fontAlgn="base" hangingPunct="1">
        <a:spcBef>
          <a:spcPts val="300"/>
        </a:spcBef>
        <a:spcAft>
          <a:spcPts val="300"/>
        </a:spcAft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3pPr>
      <a:lvl4pPr marL="910800" indent="-226800" algn="l" rtl="0" eaLnBrk="1" fontAlgn="base" hangingPunct="1">
        <a:spcBef>
          <a:spcPts val="300"/>
        </a:spcBef>
        <a:spcAft>
          <a:spcPts val="300"/>
        </a:spcAft>
        <a:buSzPct val="80000"/>
        <a:buFont typeface="Arial" pitchFamily="34" charset="0"/>
        <a:buChar char="–"/>
        <a:defRPr sz="1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4pPr>
      <a:lvl5pPr marL="1144800" indent="-230400" algn="l" rtl="0" eaLnBrk="1" fontAlgn="base" hangingPunct="1">
        <a:spcBef>
          <a:spcPts val="300"/>
        </a:spcBef>
        <a:spcAft>
          <a:spcPts val="300"/>
        </a:spcAft>
        <a:buSzPct val="80000"/>
        <a:buFont typeface="Arial" pitchFamily="34" charset="0"/>
        <a:buChar char="•"/>
        <a:defRPr sz="12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38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3725">
          <p15:clr>
            <a:srgbClr val="F26B43"/>
          </p15:clr>
        </p15:guide>
        <p15:guide id="4" pos="3952">
          <p15:clr>
            <a:srgbClr val="F26B43"/>
          </p15:clr>
        </p15:guide>
        <p15:guide id="5" pos="7399">
          <p15:clr>
            <a:srgbClr val="F26B43"/>
          </p15:clr>
        </p15:guide>
        <p15:guide id="6" pos="278">
          <p15:clr>
            <a:srgbClr val="F26B43"/>
          </p15:clr>
        </p15:guide>
        <p15:guide id="7" orient="horz" pos="799">
          <p15:clr>
            <a:srgbClr val="F26B43"/>
          </p15:clr>
        </p15:guide>
        <p15:guide id="8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eff.Hammond@accenture.com" TargetMode="External"/><Relationship Id="rId2" Type="http://schemas.openxmlformats.org/officeDocument/2006/relationships/hyperlink" Target="mailto:ritu.eapen@Accenture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s.accenture.com/sites/AWSCollaboration/training/go/certification/myl-developer-associate.html" TargetMode="External"/><Relationship Id="rId7" Type="http://schemas.openxmlformats.org/officeDocument/2006/relationships/hyperlink" Target="https://support.accenture.com/applications/myTimeandExpenses/Lists/Training/Local%20TE%20Functional%20team%20contact.pdf" TargetMode="External"/><Relationship Id="rId2" Type="http://schemas.openxmlformats.org/officeDocument/2006/relationships/hyperlink" Target="https://ts.accenture.com/sites/AWSCollaboration/training/go/certification/myl-solution-architect-associat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hyperlink" Target="https://ts.accenture.com/sites/AWSCollaboration/training/go/certification/myl-solution-architect-professional.html" TargetMode="External"/><Relationship Id="rId4" Type="http://schemas.openxmlformats.org/officeDocument/2006/relationships/hyperlink" Target="https://ts.accenture.com/sites/AWSCollaboration/training/go/certification/myl-sysops-admin-associate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aws.amazon.com/certification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mailto:aws.training@accenture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mycertification.accenture.com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neelima.vaid@accenture.com?subject=AWS%20Training%20Question" TargetMode="External"/><Relationship Id="rId2" Type="http://schemas.openxmlformats.org/officeDocument/2006/relationships/hyperlink" Target="mailto:aws.training@accenture.com?subject=AWS%20Training%20Ques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randall.s.sheetz@accenture.com?subject=AWS%20Training%20Question" TargetMode="External"/><Relationship Id="rId5" Type="http://schemas.openxmlformats.org/officeDocument/2006/relationships/hyperlink" Target="mailto:jeff.hammond@accenture.com?subject=AWS%20Training%20Question" TargetMode="External"/><Relationship Id="rId4" Type="http://schemas.openxmlformats.org/officeDocument/2006/relationships/hyperlink" Target="mailto:Jeff.Hammond@accentur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ws.amazon.com/certification/certified-sysops-admin-associate/" TargetMode="External"/><Relationship Id="rId7" Type="http://schemas.openxmlformats.org/officeDocument/2006/relationships/hyperlink" Target="https://aws.amazon.com/certification/recertification/" TargetMode="External"/><Relationship Id="rId2" Type="http://schemas.openxmlformats.org/officeDocument/2006/relationships/hyperlink" Target="https://aws.amazon.com/certification/certified-solutions-architect-associa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ws.amazon.com/certification/certified-devops-engineer-professional/" TargetMode="External"/><Relationship Id="rId5" Type="http://schemas.openxmlformats.org/officeDocument/2006/relationships/hyperlink" Target="https://aws.amazon.com/certification/certified-solutions-architect-professional/" TargetMode="External"/><Relationship Id="rId4" Type="http://schemas.openxmlformats.org/officeDocument/2006/relationships/hyperlink" Target="https://aws.amazon.com/certification/certified-developer-associate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whitepapers/" TargetMode="External"/><Relationship Id="rId2" Type="http://schemas.openxmlformats.org/officeDocument/2006/relationships/hyperlink" Target="https://aws.amazon.com/certification/certification-pre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jeff.Hammond@accenture.com" TargetMode="External"/><Relationship Id="rId2" Type="http://schemas.openxmlformats.org/officeDocument/2006/relationships/hyperlink" Target="https://qwiklabs.com/?locale=e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mylearning.accenture.com/Atlas/home.aspx?url=#/activityDetailsqmqmactivityID%3D1365174%26activitySource%3DLM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b="1" dirty="0"/>
              <a:t>Amazon Web Services</a:t>
            </a:r>
            <a:br>
              <a:rPr lang="en-AU" b="1" dirty="0"/>
            </a:br>
            <a:r>
              <a:rPr lang="en-AU" sz="2400" dirty="0"/>
              <a:t>Certification Guide</a:t>
            </a:r>
          </a:p>
        </p:txBody>
      </p:sp>
    </p:spTree>
    <p:extLst>
      <p:ext uri="{BB962C8B-B14F-4D97-AF65-F5344CB8AC3E}">
        <p14:creationId xmlns:p14="http://schemas.microsoft.com/office/powerpoint/2010/main" val="1696854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In some circumstances, you may wish to pursue alternative 3</a:t>
            </a:r>
            <a:r>
              <a:rPr lang="en-US" baseline="30000" dirty="0"/>
              <a:t>rd</a:t>
            </a:r>
            <a:r>
              <a:rPr lang="en-US" dirty="0"/>
              <a:t> party exam preparation resources.</a:t>
            </a:r>
          </a:p>
          <a:p>
            <a:r>
              <a:rPr lang="en-US" dirty="0"/>
              <a:t>Currently, AABG identifies the following 3</a:t>
            </a:r>
            <a:r>
              <a:rPr lang="en-US" baseline="30000" dirty="0"/>
              <a:t>rd</a:t>
            </a:r>
            <a:r>
              <a:rPr lang="en-US" dirty="0"/>
              <a:t> party resources as valid:</a:t>
            </a:r>
          </a:p>
          <a:p>
            <a:pPr lvl="1"/>
            <a:r>
              <a:rPr lang="en-US" dirty="0"/>
              <a:t>Cloud Academy (see prior slide for information)</a:t>
            </a:r>
          </a:p>
          <a:p>
            <a:pPr lvl="1"/>
            <a:r>
              <a:rPr lang="en-US" dirty="0" err="1"/>
              <a:t>ACloudGuru</a:t>
            </a:r>
            <a:endParaRPr lang="en-US" dirty="0"/>
          </a:p>
          <a:p>
            <a:pPr lvl="1"/>
            <a:r>
              <a:rPr lang="en-US" dirty="0"/>
              <a:t>Linux Academy</a:t>
            </a:r>
          </a:p>
          <a:p>
            <a:pPr lvl="1"/>
            <a:endParaRPr lang="en-US" dirty="0"/>
          </a:p>
          <a:p>
            <a:r>
              <a:rPr lang="en-US" dirty="0"/>
              <a:t>Individuals wishing to access these 3</a:t>
            </a:r>
            <a:r>
              <a:rPr lang="en-US" baseline="30000" dirty="0"/>
              <a:t>rd</a:t>
            </a:r>
            <a:r>
              <a:rPr lang="en-US" dirty="0"/>
              <a:t> party platforms should ‘Register for external training’ in </a:t>
            </a:r>
            <a:r>
              <a:rPr lang="en-US" dirty="0" err="1"/>
              <a:t>myLearning</a:t>
            </a:r>
            <a:r>
              <a:rPr lang="en-US" dirty="0"/>
              <a:t>. </a:t>
            </a:r>
          </a:p>
          <a:p>
            <a:r>
              <a:rPr lang="en-US" dirty="0"/>
              <a:t>Upon approval of the registration, individuals may expense the license cost using the training WBS provided upon authorization.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 other 3</a:t>
            </a:r>
            <a:r>
              <a:rPr lang="en-US" baseline="30000" dirty="0"/>
              <a:t>rd</a:t>
            </a:r>
            <a:r>
              <a:rPr lang="en-US" dirty="0"/>
              <a:t> Party certification preparation resources</a:t>
            </a:r>
          </a:p>
        </p:txBody>
      </p:sp>
    </p:spTree>
    <p:extLst>
      <p:ext uri="{BB962C8B-B14F-4D97-AF65-F5344CB8AC3E}">
        <p14:creationId xmlns:p14="http://schemas.microsoft.com/office/powerpoint/2010/main" val="2956616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79536" y="1316736"/>
            <a:ext cx="11261361" cy="51305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Exam vouchers take three forms: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050" dirty="0"/>
              <a:t>Practice exam vouchers 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050" dirty="0"/>
              <a:t>Full exam vouchers (Both professional and associate levels)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050" dirty="0"/>
              <a:t>AWS service credits (applied to individual AWS accounts for practicing with AWS services)</a:t>
            </a:r>
          </a:p>
          <a:p>
            <a:pPr marL="0" indent="0">
              <a:buNone/>
            </a:pPr>
            <a:r>
              <a:rPr lang="en-US" sz="1100" dirty="0"/>
              <a:t>Pre-requisite(s)</a:t>
            </a:r>
          </a:p>
          <a:p>
            <a:pPr lvl="1">
              <a:spcBef>
                <a:spcPts val="0"/>
              </a:spcBef>
            </a:pPr>
            <a:r>
              <a:rPr lang="en-US" sz="1100" dirty="0"/>
              <a:t>To obtain an associate certification voucher, you must first have attended a relevant training course in the prior 18 months (currently this includes Architecting for AWS, Developing on AWS, or </a:t>
            </a:r>
            <a:r>
              <a:rPr lang="en-US" sz="1100" dirty="0" err="1"/>
              <a:t>SysOps</a:t>
            </a:r>
            <a:r>
              <a:rPr lang="en-US" sz="1100" dirty="0"/>
              <a:t> Administration on AWS). In some cases and exception can be made for significant hands on experience or formal training completed through approved 3</a:t>
            </a:r>
            <a:r>
              <a:rPr lang="en-US" sz="1100" baseline="30000" dirty="0"/>
              <a:t>rd</a:t>
            </a:r>
            <a:r>
              <a:rPr lang="en-US" sz="1100" dirty="0"/>
              <a:t> party platforms.</a:t>
            </a:r>
          </a:p>
          <a:p>
            <a:pPr lvl="1">
              <a:spcBef>
                <a:spcPts val="0"/>
              </a:spcBef>
            </a:pPr>
            <a:r>
              <a:rPr lang="en-US" sz="1100" dirty="0"/>
              <a:t>If you are pursuing Professional Certification, you must have already received an associate level certification.</a:t>
            </a:r>
          </a:p>
          <a:p>
            <a:pPr marL="0" indent="0">
              <a:buNone/>
            </a:pPr>
            <a:r>
              <a:rPr lang="en-US" sz="1100" dirty="0"/>
              <a:t>If you meet the pre-requisite, then the process for obtaining vouchers and service credits is as follows: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When you are within 45 days of taking the final exam, send the following information to Ritu Eapen (</a:t>
            </a:r>
            <a:r>
              <a:rPr lang="en-US" sz="1100" dirty="0">
                <a:hlinkClick r:id="rId2"/>
              </a:rPr>
              <a:t>ritu.eapen@Accenture.com</a:t>
            </a:r>
            <a:r>
              <a:rPr lang="en-US" sz="1100" dirty="0"/>
              <a:t>) with cc to: Jeff Hammond </a:t>
            </a:r>
            <a:r>
              <a:rPr lang="en-US" sz="1100" dirty="0">
                <a:hlinkClick r:id="rId3"/>
              </a:rPr>
              <a:t>jeff.Hammond@accenture.com</a:t>
            </a:r>
            <a:endParaRPr lang="en-US" sz="1100" dirty="0"/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Enterprise ID</a:t>
            </a:r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Your Training Approver</a:t>
            </a:r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The date by which you intend to complete certification</a:t>
            </a:r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The type of certification you intend to pursue (</a:t>
            </a:r>
            <a:r>
              <a:rPr lang="en-US" sz="1050" dirty="0" err="1"/>
              <a:t>ie</a:t>
            </a:r>
            <a:r>
              <a:rPr lang="en-US" sz="1050" dirty="0"/>
              <a:t>. Associate or Professional level Solutions Architect, Developer, </a:t>
            </a:r>
            <a:r>
              <a:rPr lang="en-US" sz="1050" dirty="0" err="1"/>
              <a:t>SysOps</a:t>
            </a:r>
            <a:r>
              <a:rPr lang="en-US" sz="1050" dirty="0"/>
              <a:t> Administrator, or DevOps Engineer [Professional only])</a:t>
            </a:r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Confirmation of the pre-requisite training you attended</a:t>
            </a:r>
          </a:p>
          <a:p>
            <a:pPr marL="1157288" lvl="3" indent="-128588">
              <a:spcBef>
                <a:spcPts val="0"/>
              </a:spcBef>
            </a:pPr>
            <a:r>
              <a:rPr lang="en-US" sz="1050" dirty="0"/>
              <a:t>If you are pursuing Professional Certification Exam vouchers, submit the associate certification you possess and date obtained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You will receive a practice exam voucher, which you must use within 15 days.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Take and pass your practice exam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Send confirmation of passing your practice exam to Ritu Eapen (</a:t>
            </a:r>
            <a:r>
              <a:rPr lang="en-US" sz="1100" dirty="0">
                <a:hlinkClick r:id="rId2"/>
              </a:rPr>
              <a:t>ritu.eapen@Accenture.com</a:t>
            </a:r>
            <a:r>
              <a:rPr lang="en-US" sz="1100" dirty="0"/>
              <a:t>) with cc to: Jeff Hammond </a:t>
            </a:r>
            <a:r>
              <a:rPr lang="en-US" sz="1100" dirty="0">
                <a:hlinkClick r:id="rId3"/>
              </a:rPr>
              <a:t>jeff.Hammond@accenture.com</a:t>
            </a:r>
            <a:endParaRPr lang="en-US" sz="1100" dirty="0"/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You will then receive a voucher for the relevant exam (professional or associate level) that you are taking, which you must use within 30 days.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Schedule your exam using the voucher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Pending availability, you can request AWS service credits that you can use to practice prior to your exam.</a:t>
            </a:r>
          </a:p>
          <a:p>
            <a:pPr marL="728663" lvl="1" indent="-385763">
              <a:spcBef>
                <a:spcPts val="0"/>
              </a:spcBef>
              <a:buFont typeface="+mj-lt"/>
              <a:buAutoNum type="arabicPeriod"/>
            </a:pPr>
            <a:r>
              <a:rPr lang="en-US" sz="1100" dirty="0"/>
              <a:t>If you are unable to take the exam as scheduled, or if you are unable to use the service credits, please reach out to Ritu Eapen (</a:t>
            </a:r>
            <a:r>
              <a:rPr lang="en-US" sz="1100" dirty="0">
                <a:hlinkClick r:id="rId2"/>
              </a:rPr>
              <a:t>ritu.eapen@Accenture.com</a:t>
            </a:r>
            <a:r>
              <a:rPr lang="en-US" sz="1100" dirty="0"/>
              <a:t>) with cc to: Jeff Hammond </a:t>
            </a:r>
            <a:r>
              <a:rPr lang="en-US" sz="1100" dirty="0">
                <a:hlinkClick r:id="rId3"/>
              </a:rPr>
              <a:t>jeff.Hammond@accenture.com</a:t>
            </a:r>
            <a:endParaRPr lang="en-US" sz="1100" dirty="0"/>
          </a:p>
          <a:p>
            <a:pPr marL="385763" indent="-385763">
              <a:spcBef>
                <a:spcPts val="0"/>
              </a:spcBef>
              <a:buFont typeface="+mj-lt"/>
              <a:buAutoNum type="arabicPeriod"/>
            </a:pPr>
            <a:endParaRPr lang="en-US" sz="600" dirty="0"/>
          </a:p>
          <a:p>
            <a:endParaRPr lang="en-US" sz="7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Exam Vouchers and Service Credits</a:t>
            </a:r>
          </a:p>
        </p:txBody>
      </p:sp>
    </p:spTree>
    <p:extLst>
      <p:ext uri="{BB962C8B-B14F-4D97-AF65-F5344CB8AC3E}">
        <p14:creationId xmlns:p14="http://schemas.microsoft.com/office/powerpoint/2010/main" val="1638908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Register for your Certification Exam</a:t>
            </a:r>
          </a:p>
        </p:txBody>
      </p:sp>
    </p:spTree>
    <p:extLst>
      <p:ext uri="{BB962C8B-B14F-4D97-AF65-F5344CB8AC3E}">
        <p14:creationId xmlns:p14="http://schemas.microsoft.com/office/powerpoint/2010/main" val="1375471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0" y="1157725"/>
            <a:ext cx="10092951" cy="1926851"/>
          </a:xfrm>
        </p:spPr>
        <p:txBody>
          <a:bodyPr/>
          <a:lstStyle/>
          <a:p>
            <a:r>
              <a:rPr lang="en-US" sz="1200" dirty="0"/>
              <a:t>Please use the links below to register for the respective certification in </a:t>
            </a:r>
            <a:r>
              <a:rPr lang="en-US" sz="1200" dirty="0" err="1"/>
              <a:t>myLearning</a:t>
            </a:r>
            <a:r>
              <a:rPr lang="en-US" sz="1200" dirty="0"/>
              <a:t>. Complete the Vendor Training Request (VTR) form that opens up. In the charge code field,  enter your DTE-specific, 8-digit WBSE number. For a missing training DTE-specific WBS Element value in </a:t>
            </a:r>
            <a:r>
              <a:rPr lang="en-US" sz="1200" dirty="0" err="1"/>
              <a:t>myLearning</a:t>
            </a:r>
            <a:r>
              <a:rPr lang="en-US" sz="1200" dirty="0"/>
              <a:t> reach out to your </a:t>
            </a:r>
            <a:r>
              <a:rPr lang="en-US" sz="1200" b="1" dirty="0"/>
              <a:t>local HR resource.  </a:t>
            </a:r>
            <a:endParaRPr lang="en-US" sz="1200" dirty="0"/>
          </a:p>
          <a:p>
            <a:pPr lvl="0"/>
            <a:r>
              <a:rPr lang="en-US" sz="1200" u="sng" dirty="0">
                <a:hlinkClick r:id="rId2"/>
              </a:rPr>
              <a:t>AWS Certified Solutions Architect - Associate Level</a:t>
            </a:r>
            <a:endParaRPr lang="en-US" sz="1200" dirty="0"/>
          </a:p>
          <a:p>
            <a:pPr lvl="0"/>
            <a:r>
              <a:rPr lang="en-US" sz="1200" u="sng" dirty="0">
                <a:hlinkClick r:id="rId3"/>
              </a:rPr>
              <a:t>AWS Certified Developer - Associate Level</a:t>
            </a:r>
            <a:endParaRPr lang="en-US" sz="1200" dirty="0"/>
          </a:p>
          <a:p>
            <a:pPr lvl="0"/>
            <a:r>
              <a:rPr lang="en-US" sz="1200" u="sng" dirty="0">
                <a:hlinkClick r:id="rId4"/>
              </a:rPr>
              <a:t>AWS Certified </a:t>
            </a:r>
            <a:r>
              <a:rPr lang="en-US" sz="1200" u="sng" dirty="0" err="1">
                <a:hlinkClick r:id="rId4"/>
              </a:rPr>
              <a:t>SysOps</a:t>
            </a:r>
            <a:r>
              <a:rPr lang="en-US" sz="1200" u="sng" dirty="0">
                <a:hlinkClick r:id="rId4"/>
              </a:rPr>
              <a:t> Administrator - Associate Level</a:t>
            </a:r>
            <a:endParaRPr lang="en-US" sz="1200" dirty="0"/>
          </a:p>
          <a:p>
            <a:pPr lvl="0"/>
            <a:r>
              <a:rPr lang="en-US" sz="1200" u="sng" dirty="0">
                <a:hlinkClick r:id="rId5"/>
              </a:rPr>
              <a:t>AWS Certified Solutions Architect or DevOps - Professional Level</a:t>
            </a:r>
            <a:endParaRPr lang="en-US" sz="1200" u="sng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1: Register for Certification in </a:t>
            </a:r>
            <a:r>
              <a:rPr lang="en-CA" sz="2000" dirty="0" err="1"/>
              <a:t>myLearning</a:t>
            </a:r>
            <a:endParaRPr lang="en-CA" dirty="0"/>
          </a:p>
        </p:txBody>
      </p:sp>
      <p:pic>
        <p:nvPicPr>
          <p:cNvPr id="6" name="Picture 2" descr="image00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160" y="3282837"/>
            <a:ext cx="7755156" cy="242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11302" y="3084576"/>
            <a:ext cx="373987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</a:rPr>
              <a:t>Charging Training Time &amp; Claiming Certification Expenses in </a:t>
            </a:r>
            <a:r>
              <a:rPr lang="en-US" sz="1200" b="1" dirty="0" err="1">
                <a:latin typeface="Calibri" panose="020F0502020204030204" pitchFamily="34" charset="0"/>
              </a:rPr>
              <a:t>myTE</a:t>
            </a:r>
            <a:r>
              <a:rPr lang="en-US" sz="1200" b="1" dirty="0">
                <a:latin typeface="Calibri" panose="020F0502020204030204" pitchFamily="34" charset="0"/>
              </a:rPr>
              <a:t> Application</a:t>
            </a:r>
            <a:br>
              <a:rPr lang="en-US" sz="1200" b="1" dirty="0">
                <a:latin typeface="Calibri" panose="020F0502020204030204" pitchFamily="34" charset="0"/>
              </a:rPr>
            </a:br>
            <a:r>
              <a:rPr lang="en-US" sz="1200" dirty="0">
                <a:latin typeface="Calibri" panose="020F0502020204030204" pitchFamily="34" charset="0"/>
              </a:rPr>
              <a:t>For charging your time and to claim certification expenses please use the WBSE as explained below. 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 err="1">
                <a:latin typeface="Calibri" panose="020F0502020204030204" pitchFamily="34" charset="0"/>
              </a:rPr>
              <a:t>myTimeandExpenses</a:t>
            </a:r>
            <a:r>
              <a:rPr lang="en-US" sz="1200" dirty="0">
                <a:latin typeface="Calibri" panose="020F0502020204030204" pitchFamily="34" charset="0"/>
              </a:rPr>
              <a:t> has a system change that only allows you to submit Central Training Course Time and Expense charges against the “Central Training – Participant” Static Project number.  Select the relevant “Central Training – Participant” Static Project numbers from the </a:t>
            </a:r>
            <a:r>
              <a:rPr lang="en-US" sz="1200" dirty="0" err="1">
                <a:latin typeface="Calibri" panose="020F0502020204030204" pitchFamily="34" charset="0"/>
              </a:rPr>
              <a:t>myTE</a:t>
            </a:r>
            <a:r>
              <a:rPr lang="en-US" sz="1200" dirty="0">
                <a:latin typeface="Calibri" panose="020F0502020204030204" pitchFamily="34" charset="0"/>
              </a:rPr>
              <a:t> Assignments drop down view (Figure 1). </a:t>
            </a:r>
          </a:p>
          <a:p>
            <a:endParaRPr lang="en-US" sz="1200" dirty="0">
              <a:latin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</a:rPr>
              <a:t>NOTE: The name of this Assignment may vary depending on the country you are based in.  For assistance, please contact your </a:t>
            </a:r>
            <a:r>
              <a:rPr lang="en-US" sz="1200" u="sng" dirty="0">
                <a:latin typeface="Calibri" panose="020F0502020204030204" pitchFamily="34" charset="0"/>
                <a:hlinkClick r:id="rId7"/>
              </a:rPr>
              <a:t>Local TE Functional Support</a:t>
            </a:r>
            <a:r>
              <a:rPr lang="en-US" sz="1200" u="sng" dirty="0">
                <a:latin typeface="Calibri" panose="020F0502020204030204" pitchFamily="34" charset="0"/>
              </a:rPr>
              <a:t>.</a:t>
            </a:r>
            <a:br>
              <a:rPr lang="en-US" sz="1200" u="sng" dirty="0">
                <a:latin typeface="Calibri" panose="020F0502020204030204" pitchFamily="34" charset="0"/>
              </a:rPr>
            </a:br>
            <a:br>
              <a:rPr lang="en-US" sz="1200" u="sng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06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/>
              <a:t>After registering in </a:t>
            </a:r>
            <a:r>
              <a:rPr lang="en-US" sz="2400" dirty="0" err="1"/>
              <a:t>myLearning</a:t>
            </a:r>
            <a:r>
              <a:rPr lang="en-US" sz="2400" dirty="0"/>
              <a:t> and </a:t>
            </a:r>
            <a:r>
              <a:rPr lang="en-US" sz="2400" b="1" dirty="0"/>
              <a:t>obtaining approval to take AWS certification</a:t>
            </a:r>
            <a:r>
              <a:rPr lang="en-US" sz="2400" dirty="0"/>
              <a:t>, follow these steps: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http://aws.amazon.com/certification/</a:t>
            </a:r>
            <a:r>
              <a:rPr lang="en-US" sz="2400" dirty="0"/>
              <a:t>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2400" dirty="0"/>
              <a:t>Click the Schedule an Exam button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2: Go to the AWS Certification Page</a:t>
            </a:r>
            <a:endParaRPr lang="en-C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056" y="2645663"/>
            <a:ext cx="6360625" cy="355391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874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If you already have an AWS </a:t>
            </a:r>
            <a:r>
              <a:rPr lang="en-US" sz="1800" dirty="0" err="1"/>
              <a:t>WebAssessor</a:t>
            </a:r>
            <a:r>
              <a:rPr lang="en-US" sz="1800" dirty="0"/>
              <a:t> / </a:t>
            </a:r>
            <a:r>
              <a:rPr lang="en-US" sz="1800" dirty="0" err="1"/>
              <a:t>Kryterion</a:t>
            </a:r>
            <a:r>
              <a:rPr lang="en-US" sz="1800" dirty="0"/>
              <a:t> account, use the login boxes and advance to Step 3c.</a:t>
            </a:r>
          </a:p>
          <a:p>
            <a:r>
              <a:rPr lang="en-US" sz="1800" dirty="0"/>
              <a:t>Otherwise, click Create New Account and continue to Step 3b.</a:t>
            </a:r>
          </a:p>
          <a:p>
            <a:r>
              <a:rPr lang="en-US" sz="1800" b="1" dirty="0"/>
              <a:t>NOTE:</a:t>
            </a:r>
            <a:r>
              <a:rPr lang="en-US" sz="1800" dirty="0"/>
              <a:t> This page also includes links to valuable exam blueprints, study guides.  These are highly recommended.</a:t>
            </a:r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3a: Login to the AWS </a:t>
            </a:r>
            <a:r>
              <a:rPr lang="en-CA" sz="2000" dirty="0" err="1"/>
              <a:t>WebAssessor</a:t>
            </a:r>
            <a:r>
              <a:rPr lang="en-CA" sz="2000" dirty="0"/>
              <a:t> / </a:t>
            </a:r>
            <a:r>
              <a:rPr lang="en-CA" sz="2000" dirty="0" err="1"/>
              <a:t>Kryterion</a:t>
            </a:r>
            <a:r>
              <a:rPr lang="en-CA" sz="2000" dirty="0"/>
              <a:t> Website</a:t>
            </a:r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57" y="2248941"/>
            <a:ext cx="7904480" cy="3651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706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1" y="1157725"/>
            <a:ext cx="4777240" cy="533515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Create a new account by completing the form with your information, noting the following:</a:t>
            </a:r>
          </a:p>
          <a:p>
            <a:pPr marL="0" indent="0">
              <a:buNone/>
            </a:pPr>
            <a:endParaRPr lang="en-US" sz="1400" b="1" dirty="0"/>
          </a:p>
          <a:p>
            <a:pPr marL="117475" indent="-117475">
              <a:buFont typeface="+mj-lt"/>
              <a:buAutoNum type="arabicPeriod"/>
            </a:pPr>
            <a:r>
              <a:rPr lang="en-US" sz="1400" b="1" dirty="0"/>
              <a:t>Login</a:t>
            </a:r>
            <a:br>
              <a:rPr lang="en-US" sz="1400" dirty="0"/>
            </a:br>
            <a:r>
              <a:rPr lang="en-US" sz="1400" dirty="0"/>
              <a:t>You may use any login name you desire.  You can provide an email address although this is not an address that will be used to send email to you.</a:t>
            </a:r>
            <a:br>
              <a:rPr lang="en-US" sz="1400" dirty="0"/>
            </a:br>
            <a:endParaRPr lang="en-US" sz="1400" dirty="0"/>
          </a:p>
          <a:p>
            <a:pPr marL="117475" indent="-117475">
              <a:buFont typeface="+mj-lt"/>
              <a:buAutoNum type="arabicPeriod"/>
            </a:pPr>
            <a:r>
              <a:rPr lang="en-US" sz="1400" b="1" dirty="0"/>
              <a:t>Email Address</a:t>
            </a:r>
            <a:br>
              <a:rPr lang="en-US" sz="1400" b="1" dirty="0"/>
            </a:br>
            <a:r>
              <a:rPr lang="en-US" sz="1400" dirty="0"/>
              <a:t>This must be your Accenture email address.  We need this to effectively track who is certified within Accenture.</a:t>
            </a:r>
            <a:br>
              <a:rPr lang="en-US" sz="1400" dirty="0"/>
            </a:br>
            <a:endParaRPr lang="en-US" sz="1400" dirty="0"/>
          </a:p>
          <a:p>
            <a:pPr marL="117475" indent="-117475">
              <a:buFont typeface="+mj-lt"/>
              <a:buAutoNum type="arabicPeriod"/>
            </a:pPr>
            <a:r>
              <a:rPr lang="en-US" sz="1400" b="1" dirty="0"/>
              <a:t>Company Name</a:t>
            </a:r>
            <a:br>
              <a:rPr lang="en-US" sz="1400" b="1" dirty="0"/>
            </a:br>
            <a:r>
              <a:rPr lang="en-US" sz="1400" dirty="0"/>
              <a:t>This must be listed as “Accenture” so that we can readily determine how many people are certified.</a:t>
            </a:r>
          </a:p>
          <a:p>
            <a:pPr marL="117475" indent="-117475">
              <a:buFont typeface="+mj-lt"/>
              <a:buAutoNum type="arabicPeriod"/>
            </a:pPr>
            <a:endParaRPr lang="en-US" sz="1400" b="1" dirty="0"/>
          </a:p>
          <a:p>
            <a:r>
              <a:rPr lang="en-US" sz="1400" dirty="0"/>
              <a:t>After completing this step, proceed to Step 4 on slide 16</a:t>
            </a:r>
          </a:p>
          <a:p>
            <a:endParaRPr lang="en-US" sz="1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3b: Create a New Account at AWS </a:t>
            </a:r>
            <a:r>
              <a:rPr lang="en-CA" sz="2000" dirty="0" err="1"/>
              <a:t>WebAssessor</a:t>
            </a:r>
            <a:r>
              <a:rPr lang="en-CA" sz="2000" dirty="0"/>
              <a:t> / </a:t>
            </a:r>
            <a:r>
              <a:rPr lang="en-CA" sz="2000" dirty="0" err="1"/>
              <a:t>Kryterion</a:t>
            </a:r>
            <a:endParaRPr lang="en-CA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888" y="1344658"/>
            <a:ext cx="6450766" cy="4877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727842" y="985521"/>
            <a:ext cx="866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24481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1" y="1157725"/>
            <a:ext cx="5118616" cy="5335150"/>
          </a:xfrm>
        </p:spPr>
        <p:txBody>
          <a:bodyPr/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After you login, click My Account to confirm that your email address and employer information is listed correctly</a:t>
            </a:r>
          </a:p>
          <a:p>
            <a:pPr marL="0" indent="0">
              <a:buNone/>
            </a:pPr>
            <a:endParaRPr lang="en-US" sz="1800" b="1" dirty="0"/>
          </a:p>
          <a:p>
            <a:pPr marL="117475" indent="-117475">
              <a:buFont typeface="+mj-lt"/>
              <a:buAutoNum type="arabicPeriod"/>
            </a:pPr>
            <a:r>
              <a:rPr lang="en-US" sz="1800" b="1" dirty="0"/>
              <a:t>Address</a:t>
            </a:r>
            <a:br>
              <a:rPr lang="en-US" sz="1800" b="1" dirty="0"/>
            </a:br>
            <a:r>
              <a:rPr lang="en-US" sz="1800" dirty="0"/>
              <a:t>This must be your Accenture email address.  We need this to effectively track who is certified within Accenture.</a:t>
            </a:r>
            <a:br>
              <a:rPr lang="en-US" sz="1800" dirty="0"/>
            </a:br>
            <a:endParaRPr lang="en-US" sz="1800" dirty="0"/>
          </a:p>
          <a:p>
            <a:pPr marL="117475" indent="-117475">
              <a:buFont typeface="+mj-lt"/>
              <a:buAutoNum type="arabicPeriod"/>
            </a:pPr>
            <a:r>
              <a:rPr lang="en-US" sz="1800" b="1" dirty="0"/>
              <a:t>Company Name</a:t>
            </a:r>
            <a:br>
              <a:rPr lang="en-US" sz="1800" b="1" dirty="0"/>
            </a:br>
            <a:r>
              <a:rPr lang="en-US" sz="1800" dirty="0"/>
              <a:t>This must be listed as “Accenture” so that we can readily determine how many people are certified.</a:t>
            </a:r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3c: Confirm Employer and Email Address</a:t>
            </a:r>
            <a:endParaRPr lang="en-CA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104" y="1260215"/>
            <a:ext cx="6148388" cy="5130169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81538" y="-599439"/>
            <a:ext cx="8665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62440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1" y="1157725"/>
            <a:ext cx="4082296" cy="533515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Once you’re logged in and confirmed that you’re properly registered, complete the following steps.</a:t>
            </a:r>
          </a:p>
          <a:p>
            <a:pPr marL="0" indent="0">
              <a:buNone/>
            </a:pPr>
            <a:endParaRPr lang="en-US" sz="1600" dirty="0"/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Click Register for an Exam (see screenshot below)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Choose the appropriate exam and language and choose Buy Now.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600" dirty="0"/>
              <a:t>Select an appropriate testing location, date and time and proceed to Step 5.</a:t>
            </a:r>
          </a:p>
          <a:p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4: Register for an Exam</a:t>
            </a:r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528" y="2210725"/>
            <a:ext cx="7119620" cy="4111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9549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1" y="1157725"/>
            <a:ext cx="6715768" cy="533515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sz="1800" dirty="0"/>
              <a:t>To complete registration, enter your address and payment information using your corporate or personal credit card.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If you received a voucher as a result of registration in </a:t>
            </a:r>
            <a:r>
              <a:rPr lang="en-US" sz="1800" dirty="0" err="1"/>
              <a:t>myLearning</a:t>
            </a:r>
            <a:r>
              <a:rPr lang="en-US" sz="1800" dirty="0"/>
              <a:t>, or through the process identified in this guide, enter this in the appropriate box (see below),otherwise please leave this field blank.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Also note that an email confirmation will be sent to you.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Forward your email confirmation to </a:t>
            </a:r>
            <a:r>
              <a:rPr lang="en-US" sz="1800" dirty="0">
                <a:hlinkClick r:id="rId2"/>
              </a:rPr>
              <a:t>aws.training@accenture.com</a:t>
            </a:r>
            <a:r>
              <a:rPr lang="en-US" sz="1800" dirty="0"/>
              <a:t> since Amazon frequently provides AWS credits to those who register for certification and we’d like to ensure our personnel avail themselves of this opportunity.</a:t>
            </a:r>
          </a:p>
          <a:p>
            <a:pPr marL="228600" indent="-228600">
              <a:buFont typeface="+mj-lt"/>
              <a:buAutoNum type="arabicPeriod"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Step 5: Complete Registration</a:t>
            </a:r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223" y="1746937"/>
            <a:ext cx="4607571" cy="452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5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Through the Accenture-Amazon Web Services Business Group (AABG), Accenture individuals have access to a wide range of Amazon Web Services (AWS) certification support materials.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This guide describes the following path to certification:</a:t>
            </a:r>
          </a:p>
          <a:p>
            <a:endParaRPr lang="en-US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Identify the Certification you intend to pursue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Prepare for your exam</a:t>
            </a:r>
          </a:p>
          <a:p>
            <a:pPr marL="455400" lvl="1" indent="-228600">
              <a:buFont typeface="+mj-lt"/>
              <a:buAutoNum type="arabicPeriod"/>
            </a:pPr>
            <a:r>
              <a:rPr lang="en-US" sz="1400" dirty="0"/>
              <a:t>How to access AWS Preparation materials </a:t>
            </a:r>
          </a:p>
          <a:p>
            <a:pPr marL="455400" lvl="1" indent="-228600">
              <a:buFont typeface="+mj-lt"/>
              <a:buAutoNum type="arabicPeriod"/>
            </a:pPr>
            <a:r>
              <a:rPr lang="en-US" sz="1400" dirty="0"/>
              <a:t>How to obtain access to </a:t>
            </a:r>
            <a:r>
              <a:rPr lang="en-US" sz="1400" dirty="0" err="1"/>
              <a:t>QWIKLabs</a:t>
            </a:r>
            <a:r>
              <a:rPr lang="en-US" sz="1400" dirty="0"/>
              <a:t> Credits </a:t>
            </a:r>
          </a:p>
          <a:p>
            <a:pPr marL="455400" lvl="1" indent="-228600">
              <a:buFont typeface="+mj-lt"/>
              <a:buAutoNum type="arabicPeriod"/>
            </a:pPr>
            <a:r>
              <a:rPr lang="en-US" sz="1400" dirty="0"/>
              <a:t>How to obtain access to Cloud Academy resources</a:t>
            </a:r>
          </a:p>
          <a:p>
            <a:pPr marL="455400" lvl="1" indent="-228600">
              <a:buFont typeface="+mj-lt"/>
              <a:buAutoNum type="arabicPeriod"/>
            </a:pPr>
            <a:r>
              <a:rPr lang="en-US" sz="1400" dirty="0"/>
              <a:t>How to obtain access to exam vouchers and service credits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Register for your exam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Pass your exam and register in </a:t>
            </a:r>
            <a:r>
              <a:rPr lang="en-US" sz="1800" dirty="0" err="1"/>
              <a:t>myCertification</a:t>
            </a:r>
            <a:endParaRPr lang="en-US" sz="1800" dirty="0"/>
          </a:p>
          <a:p>
            <a:pPr marL="228600" indent="-228600">
              <a:buFont typeface="+mj-lt"/>
              <a:buAutoNum type="arabicPeriod"/>
            </a:pPr>
            <a:r>
              <a:rPr lang="en-US" sz="1800" dirty="0"/>
              <a:t>Key Contacts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Certification: </a:t>
            </a:r>
            <a:r>
              <a:rPr lang="en-CA" sz="2000" dirty="0"/>
              <a:t>Overview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6768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 your exam and register in </a:t>
            </a:r>
            <a:r>
              <a:rPr lang="en-US" dirty="0" err="1"/>
              <a:t>myCertification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411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Once you have successfully passed your certification exam, you should: </a:t>
            </a:r>
          </a:p>
          <a:p>
            <a:pPr lvl="1"/>
            <a:r>
              <a:rPr lang="en-US" sz="1500" dirty="0"/>
              <a:t>Login into </a:t>
            </a:r>
            <a:r>
              <a:rPr lang="en-US" sz="1500" u="sng" dirty="0">
                <a:hlinkClick r:id="rId2"/>
              </a:rPr>
              <a:t>https://mycertification.accenture.com</a:t>
            </a:r>
            <a:r>
              <a:rPr lang="en-US" sz="1500" dirty="0"/>
              <a:t> </a:t>
            </a:r>
            <a:endParaRPr lang="en-US" sz="1300" dirty="0"/>
          </a:p>
          <a:p>
            <a:pPr lvl="1"/>
            <a:r>
              <a:rPr lang="en-US" sz="1500" dirty="0"/>
              <a:t>In the search box, enter ‘Amazon’</a:t>
            </a:r>
            <a:endParaRPr lang="en-US" sz="1300" dirty="0"/>
          </a:p>
          <a:p>
            <a:pPr lvl="1"/>
            <a:r>
              <a:rPr lang="en-US" sz="1500" dirty="0"/>
              <a:t>Under the list of available certifications, choose the certification that you have successfully obtained and click ‘Register’</a:t>
            </a:r>
            <a:endParaRPr lang="en-US" sz="1300" dirty="0"/>
          </a:p>
          <a:p>
            <a:pPr lvl="1"/>
            <a:r>
              <a:rPr lang="en-US" sz="1500" dirty="0"/>
              <a:t>Click the ‘Components’ tab</a:t>
            </a:r>
            <a:endParaRPr lang="en-US" sz="1300" dirty="0"/>
          </a:p>
          <a:p>
            <a:pPr lvl="1"/>
            <a:r>
              <a:rPr lang="en-US" sz="1500" dirty="0"/>
              <a:t>Expand the ‘Evidence of Certification’ section and click the ‘Evidence of Certification’ component appearing within this section</a:t>
            </a:r>
            <a:endParaRPr lang="en-US" sz="1300" dirty="0"/>
          </a:p>
          <a:p>
            <a:pPr lvl="1"/>
            <a:r>
              <a:rPr lang="en-US" sz="1500" dirty="0"/>
              <a:t>Complete and submit the Evidence of Certification (</a:t>
            </a:r>
            <a:r>
              <a:rPr lang="en-US" sz="1500" dirty="0" err="1"/>
              <a:t>EoC</a:t>
            </a:r>
            <a:r>
              <a:rPr lang="en-US" sz="1500" dirty="0"/>
              <a:t>) form</a:t>
            </a:r>
            <a:endParaRPr lang="en-US" sz="1300" dirty="0"/>
          </a:p>
          <a:p>
            <a:pPr lvl="1"/>
            <a:endParaRPr lang="en-US" sz="1300" dirty="0"/>
          </a:p>
          <a:p>
            <a:r>
              <a:rPr lang="en-US" sz="1800" dirty="0"/>
              <a:t>After submitting the </a:t>
            </a:r>
            <a:r>
              <a:rPr lang="en-US" sz="1800" dirty="0" err="1"/>
              <a:t>EoC</a:t>
            </a:r>
            <a:r>
              <a:rPr lang="en-US" sz="1800" dirty="0"/>
              <a:t> form, your request will be sent for approval by the Accenture-AWS Business Group. Upon approval of your submission, the following will take place:</a:t>
            </a:r>
            <a:endParaRPr lang="en-US" sz="1600" dirty="0"/>
          </a:p>
          <a:p>
            <a:pPr lvl="1"/>
            <a:r>
              <a:rPr lang="en-US" sz="1500" dirty="0"/>
              <a:t>your completion status will be updated within three business days.</a:t>
            </a:r>
            <a:endParaRPr lang="en-US" sz="1300" dirty="0"/>
          </a:p>
          <a:p>
            <a:pPr lvl="1"/>
            <a:r>
              <a:rPr lang="en-US" sz="1500" dirty="0"/>
              <a:t>your credential will appear in your Accenture CV-Resume within two weeks. </a:t>
            </a:r>
          </a:p>
          <a:p>
            <a:pPr lvl="1"/>
            <a:r>
              <a:rPr lang="en-US" sz="1500" dirty="0"/>
              <a:t>your credential will be added to your People Page within two weeks.</a:t>
            </a:r>
          </a:p>
          <a:p>
            <a:pPr lvl="1"/>
            <a:r>
              <a:rPr lang="en-US" sz="1500" dirty="0"/>
              <a:t>If you have any questions, please reach out to the ‘Contact Us’ option on the right side of the </a:t>
            </a:r>
            <a:r>
              <a:rPr lang="en-US" sz="1500" u="sng" dirty="0" err="1">
                <a:hlinkClick r:id="rId2"/>
              </a:rPr>
              <a:t>myCertification</a:t>
            </a:r>
            <a:r>
              <a:rPr lang="en-US" sz="1500" dirty="0"/>
              <a:t> page.</a:t>
            </a:r>
            <a:endParaRPr lang="en-US" sz="13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your exam and register in </a:t>
            </a:r>
            <a:r>
              <a:rPr lang="en-US" dirty="0" err="1"/>
              <a:t>myCertification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1750" y="6575425"/>
            <a:ext cx="730250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67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Contacts</a:t>
            </a:r>
          </a:p>
        </p:txBody>
      </p:sp>
    </p:spTree>
    <p:extLst>
      <p:ext uri="{BB962C8B-B14F-4D97-AF65-F5344CB8AC3E}">
        <p14:creationId xmlns:p14="http://schemas.microsoft.com/office/powerpoint/2010/main" val="1092779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If you have any questions or concerns you may contact any of the following: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hlinkClick r:id="rId2"/>
              </a:rPr>
              <a:t>AWS.Training</a:t>
            </a:r>
            <a:r>
              <a:rPr lang="en-US" sz="1800" dirty="0"/>
              <a:t>, AWS Training Shared Mailbox</a:t>
            </a:r>
            <a:endParaRPr lang="en-US" sz="1800" dirty="0">
              <a:hlinkClick r:id="rId2"/>
            </a:endParaRP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/>
              <a:t>Certification Exam Vouchers/Service Credits</a:t>
            </a:r>
            <a:endParaRPr lang="en-US" sz="1800" dirty="0">
              <a:hlinkClick r:id="rId3"/>
            </a:endParaRPr>
          </a:p>
          <a:p>
            <a:pPr marL="3982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Ritu.Eapen@Accenture.com</a:t>
            </a:r>
          </a:p>
          <a:p>
            <a:pPr marL="3982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Jeff.Hammond@accenture.com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u="sng" dirty="0" err="1">
                <a:hlinkClick r:id="rId3"/>
              </a:rPr>
              <a:t>QWIKLabs</a:t>
            </a:r>
            <a:r>
              <a:rPr lang="en-US" sz="1800" u="sng" dirty="0">
                <a:hlinkClick r:id="rId3"/>
              </a:rPr>
              <a:t> Credits</a:t>
            </a:r>
          </a:p>
          <a:p>
            <a:pPr marL="3982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hlinkClick r:id="rId4"/>
              </a:rPr>
              <a:t>Jeff.Hammond@accenture.com</a:t>
            </a:r>
            <a:endParaRPr lang="en-US" sz="1400" dirty="0"/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hlinkClick r:id="rId3"/>
              </a:rPr>
              <a:t>Cloud Academy Access</a:t>
            </a:r>
          </a:p>
          <a:p>
            <a:pPr marL="398250" lvl="1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400" dirty="0">
                <a:hlinkClick r:id="rId3"/>
              </a:rPr>
              <a:t>Ritu.Eapen@Accenture.com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hlinkClick r:id="rId5"/>
              </a:rPr>
              <a:t>Jeff Hammond</a:t>
            </a:r>
            <a:r>
              <a:rPr lang="en-US" sz="1800" dirty="0"/>
              <a:t>, AABG, Capability Enablement Lead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hlinkClick r:id="rId6"/>
              </a:rPr>
              <a:t>Randy Sheetz</a:t>
            </a:r>
            <a:r>
              <a:rPr lang="en-US" sz="1800" dirty="0"/>
              <a:t>, AABG, Cloud Alliance Lead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hlinkClick r:id="rId3"/>
              </a:rPr>
              <a:t>Neelima Vaid</a:t>
            </a:r>
            <a:r>
              <a:rPr lang="en-US" sz="1800" dirty="0"/>
              <a:t>, Learning &amp; Talent Development Lead (AWS, Cloud &amp; Microsoft)</a:t>
            </a:r>
          </a:p>
          <a:p>
            <a:pPr marL="171450" indent="-171450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</a:p>
        </p:txBody>
      </p:sp>
    </p:spTree>
    <p:extLst>
      <p:ext uri="{BB962C8B-B14F-4D97-AF65-F5344CB8AC3E}">
        <p14:creationId xmlns:p14="http://schemas.microsoft.com/office/powerpoint/2010/main" val="298569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Identify the Certification you intend to pursue</a:t>
            </a:r>
          </a:p>
        </p:txBody>
      </p:sp>
    </p:spTree>
    <p:extLst>
      <p:ext uri="{BB962C8B-B14F-4D97-AF65-F5344CB8AC3E}">
        <p14:creationId xmlns:p14="http://schemas.microsoft.com/office/powerpoint/2010/main" val="177945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the certification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Ensure you meet pre-requisites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Prepare for your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a practice exam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Take the certification exam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1750" y="6575425"/>
            <a:ext cx="730250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78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465320" y="1410377"/>
            <a:ext cx="4862584" cy="5335150"/>
          </a:xfrm>
        </p:spPr>
        <p:txBody>
          <a:bodyPr/>
          <a:lstStyle/>
          <a:p>
            <a:r>
              <a:rPr lang="en-US" sz="1600" dirty="0"/>
              <a:t>Identify the type of certification you intend to pursue and review the Certification Overview, which describes pre-requisite criteria:</a:t>
            </a:r>
          </a:p>
          <a:p>
            <a:pPr lvl="2"/>
            <a:r>
              <a:rPr lang="en-US" dirty="0">
                <a:hlinkClick r:id="rId2"/>
              </a:rPr>
              <a:t>Certified Solution Architect-Associate</a:t>
            </a:r>
            <a:r>
              <a:rPr lang="en-US" dirty="0"/>
              <a:t> </a:t>
            </a:r>
            <a:r>
              <a:rPr lang="en-US" sz="900" dirty="0"/>
              <a:t>(https://aws.amazon.com/certification/certified-solutions-architect-associate/)</a:t>
            </a:r>
          </a:p>
          <a:p>
            <a:pPr lvl="2"/>
            <a:r>
              <a:rPr lang="en-US" dirty="0">
                <a:hlinkClick r:id="rId3"/>
              </a:rPr>
              <a:t>Certified </a:t>
            </a:r>
            <a:r>
              <a:rPr lang="en-US" dirty="0" err="1">
                <a:hlinkClick r:id="rId3"/>
              </a:rPr>
              <a:t>SysOps</a:t>
            </a:r>
            <a:r>
              <a:rPr lang="en-US" dirty="0">
                <a:hlinkClick r:id="rId3"/>
              </a:rPr>
              <a:t> Administrator-Associate</a:t>
            </a:r>
            <a:r>
              <a:rPr lang="en-US" dirty="0"/>
              <a:t> </a:t>
            </a:r>
            <a:r>
              <a:rPr lang="en-US" sz="900" dirty="0"/>
              <a:t>(https://aws.amazon.com/certification/certified-sysops-admin-associate/)</a:t>
            </a:r>
          </a:p>
          <a:p>
            <a:pPr lvl="2"/>
            <a:r>
              <a:rPr lang="en-US" dirty="0">
                <a:hlinkClick r:id="rId4"/>
              </a:rPr>
              <a:t>Certified Developer-Associate-</a:t>
            </a:r>
            <a:r>
              <a:rPr lang="en-US" sz="900" dirty="0"/>
              <a:t>(https://aws.amazon.com/certification/certified-developer-associate/)</a:t>
            </a:r>
          </a:p>
          <a:p>
            <a:pPr lvl="2"/>
            <a:r>
              <a:rPr lang="en-US" dirty="0">
                <a:hlinkClick r:id="rId5"/>
              </a:rPr>
              <a:t>Certified Solution Architect-Professional</a:t>
            </a:r>
            <a:r>
              <a:rPr lang="en-US" dirty="0"/>
              <a:t> </a:t>
            </a:r>
            <a:r>
              <a:rPr lang="en-US" sz="900" dirty="0"/>
              <a:t>(https://aws.amazon.com/certification/certified-solutions-architect-professional/)</a:t>
            </a:r>
          </a:p>
          <a:p>
            <a:pPr lvl="2"/>
            <a:r>
              <a:rPr lang="en-US" dirty="0">
                <a:hlinkClick r:id="rId6"/>
              </a:rPr>
              <a:t>Certified DevOps Engineer-Professional</a:t>
            </a:r>
            <a:r>
              <a:rPr lang="en-US" dirty="0"/>
              <a:t> </a:t>
            </a:r>
            <a:r>
              <a:rPr lang="en-US" sz="900" dirty="0"/>
              <a:t>(https://aws.amazon.com/certification/certified-devops-engineer-professional/)</a:t>
            </a:r>
          </a:p>
          <a:p>
            <a:r>
              <a:rPr lang="en-US" sz="1600" dirty="0"/>
              <a:t>Certifications are valid for 2 years, at which time they must be renewed.  </a:t>
            </a:r>
          </a:p>
          <a:p>
            <a:pPr lvl="1"/>
            <a:r>
              <a:rPr lang="en-US" sz="1300" dirty="0"/>
              <a:t>If you need to get re-certified, follow the guidance </a:t>
            </a:r>
            <a:r>
              <a:rPr lang="en-US" sz="1300" dirty="0">
                <a:hlinkClick r:id="rId7"/>
              </a:rPr>
              <a:t>at this link.</a:t>
            </a:r>
            <a:r>
              <a:rPr lang="en-US" sz="1300" dirty="0"/>
              <a:t> </a:t>
            </a:r>
            <a:r>
              <a:rPr lang="en-US" sz="700" dirty="0"/>
              <a:t>(https://aws.amazon.com/certification/recertification/)</a:t>
            </a:r>
          </a:p>
          <a:p>
            <a:endParaRPr lang="en-US" sz="1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Amazon Web Services Certification</a:t>
            </a:r>
            <a:br>
              <a:rPr lang="en-CA" dirty="0"/>
            </a:br>
            <a:r>
              <a:rPr lang="en-CA" sz="2000" dirty="0"/>
              <a:t>Overview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1727842" y="904241"/>
            <a:ext cx="87572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24130" y="7124766"/>
            <a:ext cx="8757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Please review these slides carefully and follow the instructions sequentially.  </a:t>
            </a:r>
          </a:p>
          <a:p>
            <a:endParaRPr lang="en-US" sz="1200" dirty="0"/>
          </a:p>
          <a:p>
            <a:r>
              <a:rPr lang="en-US" sz="1200" dirty="0"/>
              <a:t>Also note, reimbursement for vendor-provided certification requires approval in </a:t>
            </a:r>
            <a:r>
              <a:rPr lang="en-US" sz="1200" dirty="0" err="1"/>
              <a:t>myLearning</a:t>
            </a:r>
            <a:r>
              <a:rPr lang="en-US" sz="1200" dirty="0"/>
              <a:t>. Please ensure that you follow the steps necessary to obtain this approval or risk being required to pay for this certification personally (</a:t>
            </a:r>
            <a:r>
              <a:rPr lang="en-US" sz="1200" b="1" dirty="0">
                <a:solidFill>
                  <a:srgbClr val="FF0000"/>
                </a:solidFill>
              </a:rPr>
              <a:t>see the next slide in this deck on obtaining certification support and certification exam vouchers</a:t>
            </a:r>
            <a:r>
              <a:rPr lang="en-US" sz="1200" dirty="0"/>
              <a:t>).</a:t>
            </a:r>
          </a:p>
          <a:p>
            <a:endParaRPr lang="en-US" sz="1200" dirty="0"/>
          </a:p>
          <a:p>
            <a:r>
              <a:rPr lang="en-US" sz="1200" dirty="0"/>
              <a:t>If you have any questions or concerns, refer to the last page in this guide for contacts.</a:t>
            </a:r>
          </a:p>
          <a:p>
            <a:endParaRPr lang="en-US" sz="1200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632" y="1410377"/>
            <a:ext cx="6585908" cy="462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65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Prepare for your exam</a:t>
            </a:r>
          </a:p>
        </p:txBody>
      </p:sp>
    </p:spTree>
    <p:extLst>
      <p:ext uri="{BB962C8B-B14F-4D97-AF65-F5344CB8AC3E}">
        <p14:creationId xmlns:p14="http://schemas.microsoft.com/office/powerpoint/2010/main" val="3309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Amazon Web Services provides access to a number of free certification prep resources. You can access these at the following links:</a:t>
            </a:r>
          </a:p>
          <a:p>
            <a:endParaRPr lang="en-US" dirty="0"/>
          </a:p>
          <a:p>
            <a:pPr lvl="1"/>
            <a:r>
              <a:rPr lang="en-US" dirty="0"/>
              <a:t>Exam Guides for each certification (</a:t>
            </a:r>
            <a:r>
              <a:rPr lang="en-US" dirty="0">
                <a:hlinkClick r:id="rId2"/>
              </a:rPr>
              <a:t>https://aws.amazon.com/certification/certification-prep/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Sample question set for each certification (</a:t>
            </a:r>
            <a:r>
              <a:rPr lang="en-US" dirty="0">
                <a:hlinkClick r:id="rId2"/>
              </a:rPr>
              <a:t>https://aws.amazon.com/certification/certification-prep/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AWS Whitepapers on specific topics (</a:t>
            </a:r>
            <a:r>
              <a:rPr lang="en-US" dirty="0">
                <a:hlinkClick r:id="rId3"/>
              </a:rPr>
              <a:t>https://aws.amazon.com/whitepapers/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AWS FAQs on specific services (https://aws.amazon.com/faqs/)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AWS Preparation Materials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461750" y="6575425"/>
            <a:ext cx="730250" cy="128588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0CBDC3A-D49F-4631-A8C7-55D59B33E5FA}" type="slidenum">
              <a:rPr lang="en-US" smtClean="0">
                <a:solidFill>
                  <a:srgbClr val="FFFFFF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dirty="0">
              <a:solidFill>
                <a:srgbClr val="FFFFFF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16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err="1"/>
              <a:t>QWIKLabs</a:t>
            </a:r>
            <a:r>
              <a:rPr lang="en-US" dirty="0"/>
              <a:t> provide hands-on, real time exposure to key concepts. You can learn more about </a:t>
            </a:r>
            <a:r>
              <a:rPr lang="en-US" dirty="0" err="1"/>
              <a:t>QWIKLabs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at this link</a:t>
            </a:r>
            <a:r>
              <a:rPr lang="en-US" dirty="0"/>
              <a:t> </a:t>
            </a:r>
            <a:r>
              <a:rPr lang="en-US" sz="1000" dirty="0"/>
              <a:t>(https://qwiklabs.com/?locale=en)</a:t>
            </a:r>
          </a:p>
          <a:p>
            <a:r>
              <a:rPr lang="en-US" dirty="0" err="1"/>
              <a:t>QWIKLabs</a:t>
            </a:r>
            <a:r>
              <a:rPr lang="en-US" dirty="0"/>
              <a:t> provides ‘Quests’ that guide you through labs designed to support specific certifications.</a:t>
            </a:r>
          </a:p>
          <a:p>
            <a:r>
              <a:rPr lang="en-US" dirty="0"/>
              <a:t>You may be able to obtain </a:t>
            </a:r>
            <a:r>
              <a:rPr lang="en-US" dirty="0" err="1"/>
              <a:t>QWIKLabs</a:t>
            </a:r>
            <a:r>
              <a:rPr lang="en-US" dirty="0"/>
              <a:t> credits when you are within 60 days of sitting for your exam.</a:t>
            </a:r>
          </a:p>
          <a:p>
            <a:r>
              <a:rPr lang="en-US" dirty="0"/>
              <a:t>To request access to </a:t>
            </a:r>
            <a:r>
              <a:rPr lang="en-US" dirty="0" err="1"/>
              <a:t>QWIKLabs</a:t>
            </a:r>
            <a:r>
              <a:rPr lang="en-US" dirty="0"/>
              <a:t> credits, submit the following information to </a:t>
            </a:r>
            <a:r>
              <a:rPr lang="en-US" dirty="0">
                <a:hlinkClick r:id="rId3"/>
              </a:rPr>
              <a:t>jeff.Hammond@accenture.com</a:t>
            </a:r>
            <a:endParaRPr lang="en-US" dirty="0"/>
          </a:p>
          <a:p>
            <a:pPr lvl="1"/>
            <a:r>
              <a:rPr lang="en-US" dirty="0"/>
              <a:t>Enterprise ID</a:t>
            </a:r>
          </a:p>
          <a:p>
            <a:pPr lvl="1"/>
            <a:r>
              <a:rPr lang="en-US" dirty="0"/>
              <a:t>Type of Certification you are pursuing</a:t>
            </a:r>
          </a:p>
          <a:p>
            <a:pPr lvl="1"/>
            <a:r>
              <a:rPr lang="en-US" dirty="0"/>
              <a:t>Target date for obtaining certification</a:t>
            </a:r>
          </a:p>
          <a:p>
            <a:pPr lvl="1"/>
            <a:r>
              <a:rPr lang="en-US" dirty="0"/>
              <a:t>The enterprise ID or email of your training approver</a:t>
            </a:r>
          </a:p>
          <a:p>
            <a:pPr lvl="1"/>
            <a:r>
              <a:rPr lang="en-US" dirty="0"/>
              <a:t>Pre-requisite training you have completed</a:t>
            </a:r>
          </a:p>
          <a:p>
            <a:r>
              <a:rPr lang="en-US" dirty="0"/>
              <a:t>You will then receive an email from </a:t>
            </a:r>
            <a:r>
              <a:rPr lang="en-US" dirty="0" err="1"/>
              <a:t>QWIKLabs</a:t>
            </a:r>
            <a:r>
              <a:rPr lang="en-US" dirty="0"/>
              <a:t> notifying you that credits are available for your use along with a link to access </a:t>
            </a:r>
            <a:r>
              <a:rPr lang="en-US" dirty="0" err="1"/>
              <a:t>QWIKLabs</a:t>
            </a:r>
            <a:r>
              <a:rPr lang="en-US" dirty="0"/>
              <a:t>.</a:t>
            </a:r>
          </a:p>
          <a:p>
            <a:r>
              <a:rPr lang="en-US" dirty="0"/>
              <a:t>NOTE: You must access </a:t>
            </a:r>
            <a:r>
              <a:rPr lang="en-US" dirty="0" err="1"/>
              <a:t>QWIKLabs</a:t>
            </a:r>
            <a:r>
              <a:rPr lang="en-US" dirty="0"/>
              <a:t> using your Accenture ID to use the credits.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access to </a:t>
            </a:r>
            <a:r>
              <a:rPr lang="en-US" dirty="0" err="1"/>
              <a:t>QWIKLabs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16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465320" y="1365503"/>
            <a:ext cx="11261361" cy="512737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Cloud Academy is a self-help portal containing learning paths, self-study courses, labs, quizzes and more. You’ll be able to develop </a:t>
            </a:r>
            <a:r>
              <a:rPr lang="en-US" sz="2400" b="1" dirty="0"/>
              <a:t>AWS skills</a:t>
            </a:r>
            <a:r>
              <a:rPr lang="en-US" sz="2400" dirty="0"/>
              <a:t>, prepare for certifications and gain hands on experience via an online, self-study environment.</a:t>
            </a:r>
            <a:r>
              <a:rPr lang="en-US" sz="2800" dirty="0"/>
              <a:t> </a:t>
            </a:r>
          </a:p>
          <a:p>
            <a:r>
              <a:rPr lang="en-US" sz="2000" dirty="0"/>
              <a:t>Accenture has an agreement to provision a limited number of licenses at a special rate. When these licenses are available, registration for Cloud Academy is handled the same way as any course through </a:t>
            </a:r>
            <a:r>
              <a:rPr lang="en-US" sz="2000" dirty="0" err="1"/>
              <a:t>myLearning</a:t>
            </a:r>
            <a:r>
              <a:rPr lang="en-US" sz="2000" dirty="0"/>
              <a:t> </a:t>
            </a:r>
            <a:r>
              <a:rPr lang="en-US" sz="2000" dirty="0" err="1"/>
              <a:t>myLearning</a:t>
            </a:r>
            <a:r>
              <a:rPr lang="en-US" sz="2000" dirty="0"/>
              <a:t> </a:t>
            </a:r>
            <a:endParaRPr lang="en-US" sz="2000" u="sng" dirty="0"/>
          </a:p>
          <a:p>
            <a:pPr lvl="2"/>
            <a:r>
              <a:rPr lang="en-US" sz="1900" b="1" dirty="0"/>
              <a:t>Course #</a:t>
            </a:r>
            <a:r>
              <a:rPr lang="en-US" sz="1900" dirty="0"/>
              <a:t> </a:t>
            </a:r>
            <a:r>
              <a:rPr lang="en-IN" sz="1900" dirty="0"/>
              <a:t>A26612</a:t>
            </a:r>
            <a:endParaRPr lang="en-US" sz="1900" dirty="0"/>
          </a:p>
          <a:p>
            <a:pPr lvl="2"/>
            <a:r>
              <a:rPr lang="en-US" sz="1900" b="1" dirty="0"/>
              <a:t>Course Name:</a:t>
            </a:r>
            <a:r>
              <a:rPr lang="en-US" sz="1900" dirty="0"/>
              <a:t> </a:t>
            </a:r>
            <a:r>
              <a:rPr lang="en-IN" sz="1900" dirty="0"/>
              <a:t>Cloud Academy for AWS</a:t>
            </a:r>
            <a:endParaRPr lang="en-US" sz="1900" dirty="0"/>
          </a:p>
          <a:p>
            <a:pPr lvl="2"/>
            <a:r>
              <a:rPr lang="en-US" sz="1900" b="1" dirty="0"/>
              <a:t>Course Link:</a:t>
            </a:r>
            <a:r>
              <a:rPr lang="en-US" sz="1900" dirty="0"/>
              <a:t> </a:t>
            </a:r>
            <a:r>
              <a:rPr lang="en-US" sz="1900" u="sng" dirty="0">
                <a:hlinkClick r:id="rId2"/>
              </a:rPr>
              <a:t>https://mylearning.accenture.com/Atlas/home.aspx?url=%23%2FactivityDetailsqmqmactivityID%3D1365174%26activitySource%3DLMS</a:t>
            </a:r>
            <a:endParaRPr lang="en-US" sz="2000" u="sng" dirty="0"/>
          </a:p>
          <a:p>
            <a:pPr lvl="1"/>
            <a:r>
              <a:rPr lang="en-US" dirty="0"/>
              <a:t>Once you register, your training approver must authorize access. When your training approver authorizes your registration, the tuition is charged to your training </a:t>
            </a:r>
            <a:r>
              <a:rPr lang="en-US" dirty="0" err="1"/>
              <a:t>wbs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You will receive email notifications that you have been granted access to the Cloud Academy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myLearning</a:t>
            </a:r>
            <a:r>
              <a:rPr lang="en-US" dirty="0"/>
              <a:t>, click ‘Start’, enter your Accenture Enterprise ID and Password and you will be directed to  the Accenture Global Dashboard of Cloud Academy. </a:t>
            </a:r>
            <a:br>
              <a:rPr lang="en-US" sz="2500" dirty="0"/>
            </a:br>
            <a:endParaRPr lang="en-US" sz="1700" dirty="0"/>
          </a:p>
          <a:p>
            <a:pPr marL="0" indent="0">
              <a:buNone/>
            </a:pPr>
            <a:endParaRPr lang="en-US" sz="1600" dirty="0"/>
          </a:p>
          <a:p>
            <a:pPr marL="385763" indent="-385763">
              <a:buFont typeface="+mj-lt"/>
              <a:buAutoNum type="arabicPeriod"/>
            </a:pPr>
            <a:endParaRPr lang="en-US" sz="1600" dirty="0"/>
          </a:p>
          <a:p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obtain access to Cloud Academy</a:t>
            </a:r>
          </a:p>
        </p:txBody>
      </p:sp>
    </p:spTree>
    <p:extLst>
      <p:ext uri="{BB962C8B-B14F-4D97-AF65-F5344CB8AC3E}">
        <p14:creationId xmlns:p14="http://schemas.microsoft.com/office/powerpoint/2010/main" val="402472140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ure_Color_Bottom_16-9">
  <a:themeElements>
    <a:clrScheme name="AWS reInvent">
      <a:dk1>
        <a:srgbClr val="000000"/>
      </a:dk1>
      <a:lt1>
        <a:srgbClr val="FFFFFF"/>
      </a:lt1>
      <a:dk2>
        <a:srgbClr val="666666"/>
      </a:dk2>
      <a:lt2>
        <a:srgbClr val="778888"/>
      </a:lt2>
      <a:accent1>
        <a:srgbClr val="00BBEE"/>
      </a:accent1>
      <a:accent2>
        <a:srgbClr val="2F539C"/>
      </a:accent2>
      <a:accent3>
        <a:srgbClr val="993399"/>
      </a:accent3>
      <a:accent4>
        <a:srgbClr val="FFB500"/>
      </a:accent4>
      <a:accent5>
        <a:srgbClr val="AADDEE"/>
      </a:accent5>
      <a:accent6>
        <a:srgbClr val="00A000"/>
      </a:accent6>
      <a:hlink>
        <a:srgbClr val="666666"/>
      </a:hlink>
      <a:folHlink>
        <a:srgbClr val="77888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C67D2B10954EAE6712E65FF96D7B" ma:contentTypeVersion="6" ma:contentTypeDescription="Create a new document." ma:contentTypeScope="" ma:versionID="22d0fe65443cb708d11058bce4441ef8">
  <xsd:schema xmlns:xsd="http://www.w3.org/2001/XMLSchema" xmlns:xs="http://www.w3.org/2001/XMLSchema" xmlns:p="http://schemas.microsoft.com/office/2006/metadata/properties" xmlns:ns2="0abcd919-d109-4a84-95a3-154fef1e36cf" xmlns:ns3="1f3f5d70-ebfd-4d62-a91e-8648ac4a838f" targetNamespace="http://schemas.microsoft.com/office/2006/metadata/properties" ma:root="true" ma:fieldsID="3696b3f3a79bd7c33d6d02361fa6ae4b" ns2:_="" ns3:_="">
    <xsd:import namespace="0abcd919-d109-4a84-95a3-154fef1e36cf"/>
    <xsd:import namespace="1f3f5d70-ebfd-4d62-a91e-8648ac4a838f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bcd919-d109-4a84-95a3-154fef1e36c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3f5d70-ebfd-4d62-a91e-8648ac4a83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abcd919-d109-4a84-95a3-154fef1e36cf">
      <UserInfo>
        <DisplayName>V P, Sreerag</DisplayName>
        <AccountId>24352</AccountId>
        <AccountType/>
      </UserInfo>
      <UserInfo>
        <DisplayName>Modi, Sourabh</DisplayName>
        <AccountId>24353</AccountId>
        <AccountType/>
      </UserInfo>
      <UserInfo>
        <DisplayName>Nørregaard, Jakob F.</DisplayName>
        <AccountId>1398</AccountId>
        <AccountType/>
      </UserInfo>
      <UserInfo>
        <DisplayName>Nagaiah, Venkatesh</DisplayName>
        <AccountId>27744</AccountId>
        <AccountType/>
      </UserInfo>
      <UserInfo>
        <DisplayName>G Hiremath, Shivanand</DisplayName>
        <AccountId>34193</AccountId>
        <AccountType/>
      </UserInfo>
      <UserInfo>
        <DisplayName>Arumugam, Sakthivel</DisplayName>
        <AccountId>29478</AccountId>
        <AccountType/>
      </UserInfo>
      <UserInfo>
        <DisplayName>Dhal, Anamika</DisplayName>
        <AccountId>36316</AccountId>
        <AccountType/>
      </UserInfo>
      <UserInfo>
        <DisplayName>Raj, Rohan B.</DisplayName>
        <AccountId>31073</AccountId>
        <AccountType/>
      </UserInfo>
      <UserInfo>
        <DisplayName>Borah, Ankur</DisplayName>
        <AccountId>41140</AccountId>
        <AccountType/>
      </UserInfo>
      <UserInfo>
        <DisplayName>Aligeti, Parameshwari</DisplayName>
        <AccountId>42725</AccountId>
        <AccountType/>
      </UserInfo>
      <UserInfo>
        <DisplayName>Banerjee, Saptak</DisplayName>
        <AccountId>44988</AccountId>
        <AccountType/>
      </UserInfo>
      <UserInfo>
        <DisplayName>Satsangi, Mayank</DisplayName>
        <AccountId>44696</AccountId>
        <AccountType/>
      </UserInfo>
      <UserInfo>
        <DisplayName>Leong, Derrick</DisplayName>
        <AccountId>51570</AccountId>
        <AccountType/>
      </UserInfo>
      <UserInfo>
        <DisplayName>Ra, Preethi</DisplayName>
        <AccountId>51761</AccountId>
        <AccountType/>
      </UserInfo>
      <UserInfo>
        <DisplayName>Ch, Kumaravel</DisplayName>
        <AccountId>21963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FEE116-61B8-4FDF-BE36-C446A9713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bcd919-d109-4a84-95a3-154fef1e36cf"/>
    <ds:schemaRef ds:uri="1f3f5d70-ebfd-4d62-a91e-8648ac4a83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B8C037-7C82-4BF4-A2FA-88CDFC0DC285}">
  <ds:schemaRefs>
    <ds:schemaRef ds:uri="http://schemas.microsoft.com/office/2006/metadata/properties"/>
    <ds:schemaRef ds:uri="http://schemas.microsoft.com/office/infopath/2007/PartnerControls"/>
    <ds:schemaRef ds:uri="0abcd919-d109-4a84-95a3-154fef1e36cf"/>
  </ds:schemaRefs>
</ds:datastoreItem>
</file>

<file path=customXml/itemProps3.xml><?xml version="1.0" encoding="utf-8"?>
<ds:datastoreItem xmlns:ds="http://schemas.openxmlformats.org/officeDocument/2006/customXml" ds:itemID="{5A85AF4D-C284-4020-987D-041AEFD92D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8476</TotalTime>
  <Words>1668</Words>
  <Application>Microsoft Office PowerPoint</Application>
  <PresentationFormat>Widescreen</PresentationFormat>
  <Paragraphs>189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Accenture_Color_Bottom_16-9</vt:lpstr>
      <vt:lpstr>Amazon Web Services Certification Guide</vt:lpstr>
      <vt:lpstr>Amazon Web Services Certification: Overview</vt:lpstr>
      <vt:lpstr>Identify the Certification you intend to pursue</vt:lpstr>
      <vt:lpstr>Roadmap Summary</vt:lpstr>
      <vt:lpstr>Amazon Web Services Certification Overview</vt:lpstr>
      <vt:lpstr>Prepare for your exam</vt:lpstr>
      <vt:lpstr>How to Access AWS Preparation Materials</vt:lpstr>
      <vt:lpstr>How to obtain access to QWIKLabs</vt:lpstr>
      <vt:lpstr>How to obtain access to Cloud Academy</vt:lpstr>
      <vt:lpstr>Access to other 3rd Party certification preparation resources</vt:lpstr>
      <vt:lpstr>How to access Exam Vouchers and Service Credits</vt:lpstr>
      <vt:lpstr>Register for your Certification Exam</vt:lpstr>
      <vt:lpstr>Amazon Web Services Certification Step 1: Register for Certification in myLearning</vt:lpstr>
      <vt:lpstr>Amazon Web Services Certification Step 2: Go to the AWS Certification Page</vt:lpstr>
      <vt:lpstr>Amazon Web Services Certification Step 3a: Login to the AWS WebAssessor / Kryterion Website</vt:lpstr>
      <vt:lpstr>Amazon Web Services Certification Step 3b: Create a New Account at AWS WebAssessor / Kryterion</vt:lpstr>
      <vt:lpstr>Amazon Web Services Certification Step 3c: Confirm Employer and Email Address</vt:lpstr>
      <vt:lpstr>Amazon Web Services Certification Step 4: Register for an Exam</vt:lpstr>
      <vt:lpstr>Amazon Web Services Certification Step 5: Complete Registration</vt:lpstr>
      <vt:lpstr>Pass your exam and register in myCertification</vt:lpstr>
      <vt:lpstr>Pass your exam and register in myCertification</vt:lpstr>
      <vt:lpstr>Contacts</vt:lpstr>
      <vt:lpstr>Amazon Web Services Certification</vt:lpstr>
    </vt:vector>
  </TitlesOfParts>
  <Company>Accenture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Accenture AWS Business Group Marketing Strategy and Plan   10/1/15 – 30/9/2016 Draft – 12/10</dc:title>
  <dc:creator>Rubin, Ingrid</dc:creator>
  <cp:lastModifiedBy>Hammond, Jeff</cp:lastModifiedBy>
  <cp:revision>175</cp:revision>
  <dcterms:created xsi:type="dcterms:W3CDTF">2016-01-08T23:15:34Z</dcterms:created>
  <dcterms:modified xsi:type="dcterms:W3CDTF">2019-01-16T15:19:54Z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0x010100C81BC67D2B10954EAE6712E65FF96D7B</vt:lpwstr>
  </property>
</Properties>
</file>