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12"/>
  </p:notesMasterIdLst>
  <p:handoutMasterIdLst>
    <p:handoutMasterId r:id="rId13"/>
  </p:handoutMasterIdLst>
  <p:sldIdLst>
    <p:sldId id="357" r:id="rId5"/>
    <p:sldId id="358" r:id="rId6"/>
    <p:sldId id="349" r:id="rId7"/>
    <p:sldId id="354" r:id="rId8"/>
    <p:sldId id="351" r:id="rId9"/>
    <p:sldId id="355" r:id="rId10"/>
    <p:sldId id="3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enta, Joh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4FFE"/>
    <a:srgbClr val="00D800"/>
    <a:srgbClr val="454545"/>
    <a:srgbClr val="E5044F"/>
    <a:srgbClr val="FE066D"/>
    <a:srgbClr val="C70129"/>
    <a:srgbClr val="7E00FF"/>
    <a:srgbClr val="FFB600"/>
    <a:srgbClr val="70E6E1"/>
    <a:srgbClr val="FFCCCC"/>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C5ABF-504C-6F32-9D43-968CF905B067}" v="2" dt="2024-02-02T17:02:21.861"/>
    <p1510:client id="{CBA387BB-202D-43CA-A14C-81AFF623ACCA}" v="7" dt="2024-02-02T17:01:55.35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5/29/2024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157E0A-F321-48DC-AF94-681D4DCF344D}" type="slidenum">
              <a:rPr lang="en-US" smtClean="0"/>
              <a:t>1</a:t>
            </a:fld>
            <a:endParaRPr lang="en-US"/>
          </a:p>
        </p:txBody>
      </p:sp>
    </p:spTree>
    <p:extLst>
      <p:ext uri="{BB962C8B-B14F-4D97-AF65-F5344CB8AC3E}">
        <p14:creationId xmlns:p14="http://schemas.microsoft.com/office/powerpoint/2010/main" val="3147824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4" name="Picture 3" descr="Background pattern&#10;&#10;Description automatically generated">
            <a:extLst>
              <a:ext uri="{FF2B5EF4-FFF2-40B4-BE49-F238E27FC236}">
                <a16:creationId xmlns:a16="http://schemas.microsoft.com/office/drawing/2014/main" id="{06C4CC8C-FB42-44CC-9E3E-688B18DCC5B5}"/>
              </a:ext>
            </a:extLst>
          </p:cNvPr>
          <p:cNvPicPr>
            <a:picLocks noChangeAspect="1"/>
          </p:cNvPicPr>
          <p:nvPr userDrawn="1"/>
        </p:nvPicPr>
        <p:blipFill>
          <a:blip r:embed="rId2"/>
          <a:stretch>
            <a:fillRect/>
          </a:stretch>
        </p:blipFill>
        <p:spPr>
          <a:xfrm>
            <a:off x="7283921" y="1206322"/>
            <a:ext cx="4166624" cy="4572009"/>
          </a:xfrm>
          <a:prstGeom prst="rect">
            <a:avLst/>
          </a:prstGeom>
        </p:spPr>
      </p:pic>
    </p:spTree>
    <p:extLst>
      <p:ext uri="{BB962C8B-B14F-4D97-AF65-F5344CB8AC3E}">
        <p14:creationId xmlns:p14="http://schemas.microsoft.com/office/powerpoint/2010/main" val="659062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alphaModFix/>
              <a:duotone>
                <a:prstClr val="black"/>
                <a:srgbClr val="A100FF">
                  <a:tint val="45000"/>
                  <a:satMod val="400000"/>
                </a:srgb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duotone>
                <a:prstClr val="black"/>
                <a:srgbClr val="BE4FFE">
                  <a:tint val="45000"/>
                  <a:satMod val="400000"/>
                </a:srgb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a:ln>
              <a:noFill/>
            </a:ln>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39321506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254541"/>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70866" marR="0" indent="0" algn="l" defTabSz="914400" rtl="0" eaLnBrk="1" fontAlgn="base" latinLnBrk="0" hangingPunct="1">
              <a:lnSpc>
                <a:spcPct val="90000"/>
              </a:lnSpc>
              <a:spcBef>
                <a:spcPts val="0"/>
              </a:spcBef>
              <a:spcAft>
                <a:spcPts val="100"/>
              </a:spcAft>
              <a:buClr>
                <a:srgbClr val="000000"/>
              </a:buClr>
              <a:buSzTx/>
              <a:buFont typeface="Wingdings" panose="05000000000000000000" pitchFamily="2" charset="2"/>
              <a:buNone/>
              <a:tabLst/>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771905"/>
            <a:ext cx="2432304" cy="109987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342278"/>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071517"/>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9817985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425977"/>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059864"/>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425978"/>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4996352"/>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41369747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e: Functional /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lang="en-US" sz="1000" kern="120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52D847B-0F2B-4DBB-B014-B1F80403CB48}"/>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31" name="Group 30">
              <a:extLst>
                <a:ext uri="{FF2B5EF4-FFF2-40B4-BE49-F238E27FC236}">
                  <a16:creationId xmlns:a16="http://schemas.microsoft.com/office/drawing/2014/main" id="{A6D0A9AD-6295-4918-BE05-121BAA657F93}"/>
                </a:ext>
              </a:extLst>
            </p:cNvPr>
            <p:cNvGrpSpPr/>
            <p:nvPr userDrawn="1"/>
          </p:nvGrpSpPr>
          <p:grpSpPr>
            <a:xfrm>
              <a:off x="5439992" y="1168183"/>
              <a:ext cx="4386219" cy="320040"/>
              <a:chOff x="5439992" y="1163800"/>
              <a:chExt cx="4386219" cy="320040"/>
            </a:xfrm>
          </p:grpSpPr>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5233"/>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3800"/>
                <a:ext cx="320040" cy="320040"/>
              </a:xfrm>
              <a:prstGeom prst="rect">
                <a:avLst/>
              </a:prstGeom>
            </p:spPr>
          </p:pic>
        </p:gr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hasCustomPrompt="1"/>
          </p:nvPr>
        </p:nvSpPr>
        <p:spPr>
          <a:xfrm>
            <a:off x="381000" y="4608530"/>
            <a:ext cx="2432304" cy="2111284"/>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165589"/>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500" name="Detail:Industry Experience">
            <a:extLst>
              <a:ext uri="{FF2B5EF4-FFF2-40B4-BE49-F238E27FC236}">
                <a16:creationId xmlns:a16="http://schemas.microsoft.com/office/drawing/2014/main" id="{B7087934-92F6-4F22-B0CD-5295EDEE6AC7}"/>
              </a:ext>
            </a:extLst>
          </p:cNvPr>
          <p:cNvSpPr>
            <a:spLocks noGrp="1"/>
          </p:cNvSpPr>
          <p:nvPr>
            <p:ph type="body" sz="quarter" idx="500" hasCustomPrompt="1"/>
          </p:nvPr>
        </p:nvSpPr>
        <p:spPr>
          <a:xfrm>
            <a:off x="2898648" y="4608576"/>
            <a:ext cx="2432304" cy="221193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34" name="Title:Industry Experence">
            <a:extLst>
              <a:ext uri="{FF2B5EF4-FFF2-40B4-BE49-F238E27FC236}">
                <a16:creationId xmlns:a16="http://schemas.microsoft.com/office/drawing/2014/main" id="{588B2952-F234-4283-BC60-453DD082F512}"/>
              </a:ext>
            </a:extLst>
          </p:cNvPr>
          <p:cNvGrpSpPr/>
          <p:nvPr userDrawn="1"/>
        </p:nvGrpSpPr>
        <p:grpSpPr>
          <a:xfrm>
            <a:off x="2889017" y="4165589"/>
            <a:ext cx="2432304" cy="429626"/>
            <a:chOff x="530352" y="4996352"/>
            <a:chExt cx="2190827" cy="429626"/>
          </a:xfrm>
        </p:grpSpPr>
        <p:grpSp>
          <p:nvGrpSpPr>
            <p:cNvPr id="35" name="Group 34">
              <a:extLst>
                <a:ext uri="{FF2B5EF4-FFF2-40B4-BE49-F238E27FC236}">
                  <a16:creationId xmlns:a16="http://schemas.microsoft.com/office/drawing/2014/main" id="{55798E60-38D5-4958-B8CF-EE7075FDD075}"/>
                </a:ext>
              </a:extLst>
            </p:cNvPr>
            <p:cNvGrpSpPr/>
            <p:nvPr userDrawn="1"/>
          </p:nvGrpSpPr>
          <p:grpSpPr>
            <a:xfrm>
              <a:off x="530352" y="4996352"/>
              <a:ext cx="2180818" cy="429626"/>
              <a:chOff x="581579" y="4862006"/>
              <a:chExt cx="2180818" cy="429626"/>
            </a:xfrm>
          </p:grpSpPr>
          <p:sp>
            <p:nvSpPr>
              <p:cNvPr id="37" name="Rectangle 9">
                <a:extLst>
                  <a:ext uri="{FF2B5EF4-FFF2-40B4-BE49-F238E27FC236}">
                    <a16:creationId xmlns:a16="http://schemas.microsoft.com/office/drawing/2014/main" id="{FF2A56C8-E839-433C-A6C6-523C3BDC2D3A}"/>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38" name="Picture 37">
                <a:extLst>
                  <a:ext uri="{FF2B5EF4-FFF2-40B4-BE49-F238E27FC236}">
                    <a16:creationId xmlns:a16="http://schemas.microsoft.com/office/drawing/2014/main" id="{33ECBCA8-0829-49A2-B205-10A2682A69DF}"/>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36" name="Line 10">
              <a:extLst>
                <a:ext uri="{FF2B5EF4-FFF2-40B4-BE49-F238E27FC236}">
                  <a16:creationId xmlns:a16="http://schemas.microsoft.com/office/drawing/2014/main" id="{8CBACD86-7D3D-418D-BA45-4BF36A558AA9}"/>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hasCustomPrompt="1"/>
          </p:nvPr>
        </p:nvSpPr>
        <p:spPr>
          <a:xfrm>
            <a:off x="381000" y="1560511"/>
            <a:ext cx="4948106" cy="2555557"/>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5A86BCE0-EE90-48A2-B55D-6FA280483E7F}"/>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2" name="Group 21">
              <a:extLst>
                <a:ext uri="{FF2B5EF4-FFF2-40B4-BE49-F238E27FC236}">
                  <a16:creationId xmlns:a16="http://schemas.microsoft.com/office/drawing/2014/main" id="{99384F7D-3884-4F1F-9004-434302EDB856}"/>
                </a:ext>
              </a:extLst>
            </p:cNvPr>
            <p:cNvGrpSpPr/>
            <p:nvPr userDrawn="1"/>
          </p:nvGrpSpPr>
          <p:grpSpPr>
            <a:xfrm>
              <a:off x="381000" y="1168665"/>
              <a:ext cx="3398498" cy="319076"/>
              <a:chOff x="525463" y="1173530"/>
              <a:chExt cx="3249146" cy="319076"/>
            </a:xfrm>
          </p:grpSpPr>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798489" y="1204481"/>
                <a:ext cx="2976120"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1173530"/>
                <a:ext cx="319076" cy="319076"/>
              </a:xfrm>
              <a:prstGeom prst="rect">
                <a:avLst/>
              </a:prstGeom>
            </p:spPr>
          </p:pic>
        </p:grpSp>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4716741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ume: Industry Left">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254541"/>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70866" marR="0" indent="0" algn="l" defTabSz="914400" rtl="0" eaLnBrk="1" fontAlgn="base" latinLnBrk="0" hangingPunct="1">
              <a:lnSpc>
                <a:spcPct val="90000"/>
              </a:lnSpc>
              <a:spcBef>
                <a:spcPts val="0"/>
              </a:spcBef>
              <a:spcAft>
                <a:spcPts val="100"/>
              </a:spcAft>
              <a:buClr>
                <a:srgbClr val="000000"/>
              </a:buClr>
              <a:buSzTx/>
              <a:buFont typeface="Wingdings" panose="05000000000000000000" pitchFamily="2" charset="2"/>
              <a:buNone/>
              <a:tabLst/>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377952" y="5957344"/>
            <a:ext cx="2432304" cy="80843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77952" y="5588968"/>
            <a:ext cx="2432304" cy="369884"/>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2544291"/>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1294514"/>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9807390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57FDF81D-8A54-4AF0-9DB6-0ADE1FF6BBEA}"/>
              </a:ext>
            </a:extLst>
          </p:cNvPr>
          <p:cNvSpPr txBox="1"/>
          <p:nvPr userDrawn="1"/>
        </p:nvSpPr>
        <p:spPr>
          <a:xfrm>
            <a:off x="507140" y="6725717"/>
            <a:ext cx="2398517" cy="132283"/>
          </a:xfrm>
          <a:prstGeom prst="rect">
            <a:avLst/>
          </a:prstGeom>
          <a:noFill/>
        </p:spPr>
        <p:txBody>
          <a:bodyPr wrap="square" lIns="0" tIns="0" rIns="0" bIns="0" rtlCol="0" anchor="b" anchorCtr="0">
            <a:noAutofit/>
          </a:bodyPr>
          <a:lstStyle/>
          <a:p>
            <a:pPr defTabSz="1218407" fontAlgn="base">
              <a:spcBef>
                <a:spcPct val="0"/>
              </a:spcBef>
              <a:spcAft>
                <a:spcPct val="0"/>
              </a:spcAft>
              <a:defRPr/>
            </a:pPr>
            <a:r>
              <a:rPr lang="en-US" sz="800">
                <a:solidFill>
                  <a:srgbClr val="FFFFFF">
                    <a:lumMod val="50000"/>
                  </a:srgbClr>
                </a:solidFill>
                <a:cs typeface="Arial" pitchFamily="34" charset="0"/>
              </a:rPr>
              <a:t>Copyright © 2024 Accenture All rights reserved.</a:t>
            </a:r>
          </a:p>
        </p:txBody>
      </p:sp>
      <p:pic>
        <p:nvPicPr>
          <p:cNvPr id="3" name="Picture 2">
            <a:extLst>
              <a:ext uri="{FF2B5EF4-FFF2-40B4-BE49-F238E27FC236}">
                <a16:creationId xmlns:a16="http://schemas.microsoft.com/office/drawing/2014/main" id="{F6478DC1-6969-40C6-A910-36D743E5FDFE}"/>
              </a:ext>
            </a:extLst>
          </p:cNvPr>
          <p:cNvPicPr>
            <a:picLocks noChangeAspect="1"/>
          </p:cNvPicPr>
          <p:nvPr userDrawn="1"/>
        </p:nvPicPr>
        <p:blipFill>
          <a:blip r:embed="rId8"/>
          <a:stretch>
            <a:fillRect/>
          </a:stretch>
        </p:blipFill>
        <p:spPr>
          <a:xfrm>
            <a:off x="7951224" y="218644"/>
            <a:ext cx="3891338" cy="356022"/>
          </a:xfrm>
          <a:prstGeom prst="rect">
            <a:avLst/>
          </a:prstGeom>
        </p:spPr>
      </p:pic>
    </p:spTree>
    <p:extLst>
      <p:ext uri="{BB962C8B-B14F-4D97-AF65-F5344CB8AC3E}">
        <p14:creationId xmlns:p14="http://schemas.microsoft.com/office/powerpoint/2010/main" val="890276749"/>
      </p:ext>
    </p:extLst>
  </p:cSld>
  <p:clrMap bg1="lt1" tx1="dk1" bg2="lt2" tx2="dk2" accent1="accent1" accent2="accent2" accent3="accent3" accent4="accent4" accent5="accent5" accent6="accent6" hlink="hlink" folHlink="folHlink"/>
  <p:sldLayoutIdLst>
    <p:sldLayoutId id="2147483741" r:id="rId1"/>
    <p:sldLayoutId id="2147483737" r:id="rId2"/>
    <p:sldLayoutId id="2147483738" r:id="rId3"/>
    <p:sldLayoutId id="2147483739" r:id="rId4"/>
    <p:sldLayoutId id="2147483740" r:id="rId5"/>
    <p:sldLayoutId id="2147483745" r:id="rId6"/>
  </p:sldLayoutIdLst>
  <p:hf hdr="0"/>
  <p:txStyles>
    <p:title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eams.microsoft.com/_#/files/General?threadId=19%3A39ac20e15f8f40f18f5f50cb7036ad45%40thread.skype&amp;ctx=channel&amp;context=Team%252FProfil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1" y="457200"/>
            <a:ext cx="5714999" cy="2557083"/>
          </a:xfrm>
        </p:spPr>
        <p:txBody>
          <a:bodyPr/>
          <a:lstStyle/>
          <a:p>
            <a:r>
              <a:rPr lang="en-US"/>
              <a:t>Create Your </a:t>
            </a:r>
            <a:br>
              <a:rPr lang="en-US"/>
            </a:br>
            <a:r>
              <a:rPr lang="en-US">
                <a:solidFill>
                  <a:srgbClr val="BE4FFE"/>
                </a:solidFill>
              </a:rPr>
              <a:t>DevOps</a:t>
            </a:r>
            <a:r>
              <a:rPr lang="en-US"/>
              <a:t> Profile</a:t>
            </a:r>
            <a:endParaRPr lang="en-US">
              <a:solidFill>
                <a:srgbClr val="FFD42E"/>
              </a:solidFill>
            </a:endParaRPr>
          </a:p>
        </p:txBody>
      </p:sp>
      <p:sp>
        <p:nvSpPr>
          <p:cNvPr id="6" name="Text Placeholder 5"/>
          <p:cNvSpPr>
            <a:spLocks noGrp="1"/>
          </p:cNvSpPr>
          <p:nvPr>
            <p:ph type="body" sz="quarter" idx="13"/>
          </p:nvPr>
        </p:nvSpPr>
        <p:spPr>
          <a:xfrm>
            <a:off x="65410" y="2967418"/>
            <a:ext cx="7282157" cy="3162299"/>
          </a:xfrm>
        </p:spPr>
        <p:txBody>
          <a:bodyPr lIns="0" rIns="0"/>
          <a:lstStyle/>
          <a:p>
            <a:pPr marL="400050" indent="-400050">
              <a:lnSpc>
                <a:spcPct val="100000"/>
              </a:lnSpc>
              <a:spcBef>
                <a:spcPts val="1200"/>
              </a:spcBef>
              <a:buFont typeface="+mj-lt"/>
              <a:buAutoNum type="arabicPeriod"/>
            </a:pPr>
            <a:r>
              <a:rPr lang="en-US" sz="2000"/>
              <a:t>Open in Desktop App</a:t>
            </a:r>
          </a:p>
          <a:p>
            <a:pPr marL="400050" indent="-400050">
              <a:lnSpc>
                <a:spcPct val="100000"/>
              </a:lnSpc>
              <a:spcBef>
                <a:spcPts val="1200"/>
              </a:spcBef>
              <a:buFont typeface="+mj-lt"/>
              <a:buAutoNum type="arabicPeriod"/>
            </a:pPr>
            <a:r>
              <a:rPr lang="en-US" sz="2000"/>
              <a:t>Choose a Template</a:t>
            </a:r>
          </a:p>
          <a:p>
            <a:pPr marL="400050" indent="-400050">
              <a:lnSpc>
                <a:spcPct val="100000"/>
              </a:lnSpc>
              <a:spcBef>
                <a:spcPts val="1200"/>
              </a:spcBef>
              <a:buFont typeface="+mj-lt"/>
              <a:buAutoNum type="arabicPeriod"/>
            </a:pPr>
            <a:r>
              <a:rPr lang="en-US" sz="2000"/>
              <a:t>Follow guidance on the template for proper formatting. Additional layouts available in </a:t>
            </a:r>
            <a:r>
              <a:rPr lang="en-US" sz="2000">
                <a:solidFill>
                  <a:srgbClr val="BE4FFE"/>
                </a:solidFill>
              </a:rPr>
              <a:t>Home &gt; New Slide</a:t>
            </a:r>
          </a:p>
          <a:p>
            <a:pPr marL="400050" indent="-400050">
              <a:lnSpc>
                <a:spcPct val="100000"/>
              </a:lnSpc>
              <a:spcBef>
                <a:spcPts val="1200"/>
              </a:spcBef>
              <a:buClr>
                <a:schemeClr val="tx1"/>
              </a:buClr>
              <a:buFont typeface="+mj-lt"/>
              <a:buAutoNum type="arabicPeriod"/>
            </a:pPr>
            <a:r>
              <a:rPr lang="en-US" sz="2000">
                <a:solidFill>
                  <a:srgbClr val="BE4FFE"/>
                </a:solidFill>
              </a:rPr>
              <a:t>Title Options: </a:t>
            </a:r>
            <a:r>
              <a:rPr lang="en-US" sz="2000"/>
              <a:t>DevOps Architect, DevOps Specialist, DevOps Engineer, DevOps Advisory Leads or Coaches</a:t>
            </a:r>
          </a:p>
          <a:p>
            <a:pPr marL="400050" indent="-400050">
              <a:lnSpc>
                <a:spcPct val="100000"/>
              </a:lnSpc>
              <a:spcBef>
                <a:spcPts val="1200"/>
              </a:spcBef>
              <a:buFont typeface="+mj-lt"/>
              <a:buAutoNum type="arabicPeriod"/>
            </a:pPr>
            <a:r>
              <a:rPr lang="en-US" sz="2000"/>
              <a:t>Save as </a:t>
            </a:r>
            <a:r>
              <a:rPr lang="en-US" sz="2000">
                <a:solidFill>
                  <a:srgbClr val="BE4FFE"/>
                </a:solidFill>
              </a:rPr>
              <a:t>DevOps Profile – “</a:t>
            </a:r>
            <a:r>
              <a:rPr lang="en-US" sz="2000" i="1">
                <a:solidFill>
                  <a:srgbClr val="BE4FFE"/>
                </a:solidFill>
              </a:rPr>
              <a:t>Your Name</a:t>
            </a:r>
            <a:r>
              <a:rPr lang="en-US" sz="2000">
                <a:solidFill>
                  <a:srgbClr val="BE4FFE"/>
                </a:solidFill>
              </a:rPr>
              <a:t> ”</a:t>
            </a:r>
            <a:r>
              <a:rPr lang="en-US" sz="2000" i="1">
                <a:solidFill>
                  <a:srgbClr val="BE4FFE"/>
                </a:solidFill>
              </a:rPr>
              <a:t>.pptx</a:t>
            </a:r>
          </a:p>
          <a:p>
            <a:pPr marL="400050" indent="-400050">
              <a:lnSpc>
                <a:spcPct val="100000"/>
              </a:lnSpc>
              <a:spcBef>
                <a:spcPts val="1200"/>
              </a:spcBef>
              <a:buFont typeface="+mj-lt"/>
              <a:buAutoNum type="arabicPeriod"/>
            </a:pPr>
            <a:r>
              <a:rPr lang="en-US" sz="2000"/>
              <a:t>Post your profile to our </a:t>
            </a:r>
            <a:r>
              <a:rPr lang="en-US" sz="2000" i="1">
                <a:solidFill>
                  <a:srgbClr val="BE4FFE"/>
                </a:solidFill>
                <a:hlinkClick r:id="rId3">
                  <a:extLst>
                    <a:ext uri="{A12FA001-AC4F-418D-AE19-62706E023703}">
                      <ahyp:hlinkClr xmlns:ahyp="http://schemas.microsoft.com/office/drawing/2018/hyperlinkcolor" val="tx"/>
                    </a:ext>
                  </a:extLst>
                </a:hlinkClick>
              </a:rPr>
              <a:t>Teams group</a:t>
            </a:r>
            <a:endParaRPr lang="en-US"/>
          </a:p>
          <a:p>
            <a:pPr lvl="1"/>
            <a:endParaRPr lang="en-US"/>
          </a:p>
        </p:txBody>
      </p:sp>
    </p:spTree>
    <p:extLst>
      <p:ext uri="{BB962C8B-B14F-4D97-AF65-F5344CB8AC3E}">
        <p14:creationId xmlns:p14="http://schemas.microsoft.com/office/powerpoint/2010/main" val="300818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F05D2F-22DA-47AF-A255-71ACDD59BDB0}"/>
              </a:ext>
            </a:extLst>
          </p:cNvPr>
          <p:cNvSpPr>
            <a:spLocks noGrp="1"/>
          </p:cNvSpPr>
          <p:nvPr>
            <p:ph type="ctrTitle"/>
          </p:nvPr>
        </p:nvSpPr>
        <p:spPr/>
        <p:txBody>
          <a:bodyPr/>
          <a:lstStyle/>
          <a:p>
            <a:r>
              <a:rPr lang="en-US" sz="4800">
                <a:solidFill>
                  <a:srgbClr val="00D800"/>
                </a:solidFill>
              </a:rPr>
              <a:t>Migrate your Profile to the </a:t>
            </a:r>
            <a:r>
              <a:rPr lang="en-US" sz="4800">
                <a:solidFill>
                  <a:srgbClr val="BE4FFE"/>
                </a:solidFill>
              </a:rPr>
              <a:t>new branding</a:t>
            </a:r>
          </a:p>
        </p:txBody>
      </p:sp>
      <p:pic>
        <p:nvPicPr>
          <p:cNvPr id="12" name="Picture 11">
            <a:extLst>
              <a:ext uri="{FF2B5EF4-FFF2-40B4-BE49-F238E27FC236}">
                <a16:creationId xmlns:a16="http://schemas.microsoft.com/office/drawing/2014/main" id="{1DB1A570-7AB9-4276-884D-B5A58459B979}"/>
              </a:ext>
            </a:extLst>
          </p:cNvPr>
          <p:cNvPicPr>
            <a:picLocks noChangeAspect="1"/>
          </p:cNvPicPr>
          <p:nvPr/>
        </p:nvPicPr>
        <p:blipFill>
          <a:blip r:embed="rId2"/>
          <a:stretch>
            <a:fillRect/>
          </a:stretch>
        </p:blipFill>
        <p:spPr>
          <a:xfrm>
            <a:off x="2078726" y="3100831"/>
            <a:ext cx="3248025" cy="1581150"/>
          </a:xfrm>
          <a:prstGeom prst="rect">
            <a:avLst/>
          </a:prstGeom>
        </p:spPr>
      </p:pic>
      <p:sp>
        <p:nvSpPr>
          <p:cNvPr id="13" name="TextBox 12">
            <a:extLst>
              <a:ext uri="{FF2B5EF4-FFF2-40B4-BE49-F238E27FC236}">
                <a16:creationId xmlns:a16="http://schemas.microsoft.com/office/drawing/2014/main" id="{5CC87B9A-FBFE-495B-B376-8BC6D6D464BE}"/>
              </a:ext>
            </a:extLst>
          </p:cNvPr>
          <p:cNvSpPr txBox="1"/>
          <p:nvPr/>
        </p:nvSpPr>
        <p:spPr>
          <a:xfrm>
            <a:off x="381001" y="2070802"/>
            <a:ext cx="6806350" cy="1277273"/>
          </a:xfrm>
          <a:prstGeom prst="rect">
            <a:avLst/>
          </a:prstGeom>
          <a:noFill/>
        </p:spPr>
        <p:txBody>
          <a:bodyPr wrap="none" lIns="0" tIns="0" rIns="0" bIns="45720" rtlCol="0">
            <a:spAutoFit/>
          </a:bodyPr>
          <a:lstStyle/>
          <a:p>
            <a:pPr marL="342900" indent="-342900">
              <a:buFont typeface="+mj-lt"/>
              <a:buAutoNum type="arabicPeriod"/>
            </a:pPr>
            <a:r>
              <a:rPr lang="en-US" sz="1600"/>
              <a:t>Open both the new template &amp; your one pager in the desktop app</a:t>
            </a:r>
          </a:p>
          <a:p>
            <a:pPr marL="342900" indent="-342900">
              <a:buFont typeface="+mj-lt"/>
              <a:buAutoNum type="arabicPeriod"/>
            </a:pPr>
            <a:r>
              <a:rPr lang="en-US" sz="1600"/>
              <a:t>Copy your slide</a:t>
            </a:r>
          </a:p>
          <a:p>
            <a:pPr marL="342900" indent="-342900">
              <a:buFont typeface="+mj-lt"/>
              <a:buAutoNum type="arabicPeriod"/>
            </a:pPr>
            <a:r>
              <a:rPr lang="en-US" sz="1600"/>
              <a:t>Right Click + Paste in the template</a:t>
            </a:r>
          </a:p>
          <a:p>
            <a:pPr marL="342900" indent="-342900">
              <a:buFont typeface="+mj-lt"/>
              <a:buAutoNum type="arabicPeriod"/>
            </a:pPr>
            <a:r>
              <a:rPr lang="en-US" sz="1600"/>
              <a:t>Select use destination theme</a:t>
            </a:r>
          </a:p>
          <a:p>
            <a:pPr marL="342900" indent="-342900">
              <a:buFont typeface="+mj-lt"/>
              <a:buAutoNum type="arabicPeriod"/>
            </a:pPr>
            <a:endParaRPr lang="en-US" sz="1600" err="1"/>
          </a:p>
        </p:txBody>
      </p:sp>
      <p:pic>
        <p:nvPicPr>
          <p:cNvPr id="18" name="Picture 17">
            <a:extLst>
              <a:ext uri="{FF2B5EF4-FFF2-40B4-BE49-F238E27FC236}">
                <a16:creationId xmlns:a16="http://schemas.microsoft.com/office/drawing/2014/main" id="{B3A29DDA-CCC3-4F31-9BF5-2C60E34DE4EB}"/>
              </a:ext>
            </a:extLst>
          </p:cNvPr>
          <p:cNvPicPr>
            <a:picLocks noChangeAspect="1"/>
          </p:cNvPicPr>
          <p:nvPr/>
        </p:nvPicPr>
        <p:blipFill>
          <a:blip r:embed="rId3"/>
          <a:stretch>
            <a:fillRect/>
          </a:stretch>
        </p:blipFill>
        <p:spPr>
          <a:xfrm>
            <a:off x="317452" y="4803789"/>
            <a:ext cx="3060457" cy="1725318"/>
          </a:xfrm>
          <a:prstGeom prst="rect">
            <a:avLst/>
          </a:prstGeom>
        </p:spPr>
      </p:pic>
      <p:pic>
        <p:nvPicPr>
          <p:cNvPr id="19" name="Picture 18">
            <a:extLst>
              <a:ext uri="{FF2B5EF4-FFF2-40B4-BE49-F238E27FC236}">
                <a16:creationId xmlns:a16="http://schemas.microsoft.com/office/drawing/2014/main" id="{02CADC38-2A5F-443F-B482-F80DDDCC0B38}"/>
              </a:ext>
            </a:extLst>
          </p:cNvPr>
          <p:cNvPicPr>
            <a:picLocks noChangeAspect="1"/>
          </p:cNvPicPr>
          <p:nvPr/>
        </p:nvPicPr>
        <p:blipFill>
          <a:blip r:embed="rId4"/>
          <a:stretch>
            <a:fillRect/>
          </a:stretch>
        </p:blipFill>
        <p:spPr>
          <a:xfrm>
            <a:off x="4126894" y="4885298"/>
            <a:ext cx="3060457" cy="1725318"/>
          </a:xfrm>
          <a:prstGeom prst="rect">
            <a:avLst/>
          </a:prstGeom>
        </p:spPr>
      </p:pic>
      <p:sp>
        <p:nvSpPr>
          <p:cNvPr id="21" name="Arrow: Bent 20">
            <a:extLst>
              <a:ext uri="{FF2B5EF4-FFF2-40B4-BE49-F238E27FC236}">
                <a16:creationId xmlns:a16="http://schemas.microsoft.com/office/drawing/2014/main" id="{AD8ECB5C-0EF2-400E-8F3A-0702E042A652}"/>
              </a:ext>
            </a:extLst>
          </p:cNvPr>
          <p:cNvSpPr/>
          <p:nvPr/>
        </p:nvSpPr>
        <p:spPr>
          <a:xfrm>
            <a:off x="886078" y="3750658"/>
            <a:ext cx="1027688" cy="93132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Bent 21">
            <a:extLst>
              <a:ext uri="{FF2B5EF4-FFF2-40B4-BE49-F238E27FC236}">
                <a16:creationId xmlns:a16="http://schemas.microsoft.com/office/drawing/2014/main" id="{702CE472-E6B5-432D-B3B9-9458D0A1AC69}"/>
              </a:ext>
            </a:extLst>
          </p:cNvPr>
          <p:cNvSpPr/>
          <p:nvPr/>
        </p:nvSpPr>
        <p:spPr>
          <a:xfrm rot="5400000">
            <a:off x="5515511" y="3750658"/>
            <a:ext cx="1027688" cy="93132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166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EC0FE4C4-82F7-4CC1-AE09-BF0C822E8844}"/>
              </a:ext>
            </a:extLst>
          </p:cNvPr>
          <p:cNvSpPr>
            <a:spLocks noGrp="1"/>
          </p:cNvSpPr>
          <p:nvPr>
            <p:ph type="body" sz="quarter" idx="300"/>
          </p:nvPr>
        </p:nvSpPr>
        <p:spPr/>
        <p:txBody>
          <a:bodyPr/>
          <a:lstStyle/>
          <a:p>
            <a:r>
              <a:rPr lang="en-US"/>
              <a:t>This is the Job/Role Title</a:t>
            </a:r>
          </a:p>
          <a:p>
            <a:pPr lvl="1"/>
            <a:r>
              <a:rPr lang="en-US"/>
              <a:t>This is the job description and is automatically formatted when you indent once to Level 2</a:t>
            </a:r>
          </a:p>
          <a:p>
            <a:r>
              <a:rPr lang="en-US"/>
              <a:t>Outdent to Level 1 in order to add another title with the proper formatting</a:t>
            </a:r>
          </a:p>
          <a:p>
            <a:endParaRPr lang="en-US"/>
          </a:p>
        </p:txBody>
      </p:sp>
      <p:sp>
        <p:nvSpPr>
          <p:cNvPr id="5" name="Text Placeholder 4">
            <a:extLst>
              <a:ext uri="{FF2B5EF4-FFF2-40B4-BE49-F238E27FC236}">
                <a16:creationId xmlns:a16="http://schemas.microsoft.com/office/drawing/2014/main" id="{CBDD2315-2C73-499C-B5C0-08E3EFB87EE6}"/>
              </a:ext>
            </a:extLst>
          </p:cNvPr>
          <p:cNvSpPr>
            <a:spLocks noGrp="1"/>
          </p:cNvSpPr>
          <p:nvPr>
            <p:ph type="body" sz="quarter" idx="100"/>
          </p:nvPr>
        </p:nvSpPr>
        <p:spPr/>
        <p:txBody>
          <a:bodyPr/>
          <a:lstStyle/>
          <a:p>
            <a:r>
              <a:rPr lang="en-US"/>
              <a:t>This is a bulleted list of background experience. This should be a single list of bullet points</a:t>
            </a:r>
          </a:p>
          <a:p>
            <a:r>
              <a:rPr lang="en-US"/>
              <a:t>Pressing return when done with the first point will automatically format the spacing between bullets correctly</a:t>
            </a:r>
          </a:p>
          <a:p>
            <a:endParaRPr lang="en-US"/>
          </a:p>
        </p:txBody>
      </p:sp>
      <p:sp>
        <p:nvSpPr>
          <p:cNvPr id="3" name="Text Placeholder 2">
            <a:extLst>
              <a:ext uri="{FF2B5EF4-FFF2-40B4-BE49-F238E27FC236}">
                <a16:creationId xmlns:a16="http://schemas.microsoft.com/office/drawing/2014/main" id="{9AA301EE-4D30-446B-BED9-CD1253ECD027}"/>
              </a:ext>
            </a:extLst>
          </p:cNvPr>
          <p:cNvSpPr>
            <a:spLocks noGrp="1"/>
          </p:cNvSpPr>
          <p:nvPr>
            <p:ph type="body" sz="quarter" idx="400"/>
          </p:nvPr>
        </p:nvSpPr>
        <p:spPr/>
        <p:txBody>
          <a:bodyPr/>
          <a:lstStyle/>
          <a:p>
            <a:r>
              <a:rPr lang="en-US"/>
              <a:t>Title is the area such as Tools:</a:t>
            </a:r>
          </a:p>
          <a:p>
            <a:pPr lvl="1"/>
            <a:r>
              <a:rPr lang="en-US"/>
              <a:t>This is a comma separated list of relevant items such as tools and is automatically formatted when you indent once to Level 2</a:t>
            </a:r>
          </a:p>
          <a:p>
            <a:r>
              <a:rPr lang="en-US"/>
              <a:t>Outdent to Level 1 </a:t>
            </a:r>
          </a:p>
          <a:p>
            <a:pPr lvl="1"/>
            <a:r>
              <a:rPr lang="en-US"/>
              <a:t>to add another area such as Languages: or Platforms:</a:t>
            </a:r>
          </a:p>
          <a:p>
            <a:endParaRPr lang="en-US"/>
          </a:p>
          <a:p>
            <a:endParaRPr lang="en-US"/>
          </a:p>
        </p:txBody>
      </p:sp>
      <p:sp>
        <p:nvSpPr>
          <p:cNvPr id="4" name="Text Placeholder 3">
            <a:extLst>
              <a:ext uri="{FF2B5EF4-FFF2-40B4-BE49-F238E27FC236}">
                <a16:creationId xmlns:a16="http://schemas.microsoft.com/office/drawing/2014/main" id="{6F96FD98-7E98-4FFB-9BF7-444ACF0FC291}"/>
              </a:ext>
            </a:extLst>
          </p:cNvPr>
          <p:cNvSpPr>
            <a:spLocks noGrp="1"/>
          </p:cNvSpPr>
          <p:nvPr>
            <p:ph type="body" sz="quarter" idx="200"/>
          </p:nvPr>
        </p:nvSpPr>
        <p:spPr/>
        <p:txBody>
          <a:bodyPr/>
          <a:lstStyle/>
          <a:p>
            <a:r>
              <a:rPr lang="en-US"/>
              <a:t>This is a bulleted list of functional experience. This should be a single list of bullet points</a:t>
            </a:r>
          </a:p>
          <a:p>
            <a:endParaRPr lang="en-US"/>
          </a:p>
        </p:txBody>
      </p:sp>
      <p:sp>
        <p:nvSpPr>
          <p:cNvPr id="7" name="Text Placeholder 6">
            <a:extLst>
              <a:ext uri="{FF2B5EF4-FFF2-40B4-BE49-F238E27FC236}">
                <a16:creationId xmlns:a16="http://schemas.microsoft.com/office/drawing/2014/main" id="{D32D17C9-013D-49C7-B7CB-0C499CBA9AB9}"/>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AE341D28-318C-4AF2-951F-201D0A6B0B4D}"/>
              </a:ext>
            </a:extLst>
          </p:cNvPr>
          <p:cNvSpPr>
            <a:spLocks noGrp="1"/>
          </p:cNvSpPr>
          <p:nvPr>
            <p:ph type="body" sz="quarter" idx="12"/>
          </p:nvPr>
        </p:nvSpPr>
        <p:spPr/>
        <p:txBody>
          <a:bodyPr/>
          <a:lstStyle/>
          <a:p>
            <a:endParaRPr lang="en-US"/>
          </a:p>
        </p:txBody>
      </p:sp>
      <p:sp>
        <p:nvSpPr>
          <p:cNvPr id="2" name="Picture Placeholder 1">
            <a:extLst>
              <a:ext uri="{FF2B5EF4-FFF2-40B4-BE49-F238E27FC236}">
                <a16:creationId xmlns:a16="http://schemas.microsoft.com/office/drawing/2014/main" id="{929C6771-B492-4E58-A261-3A6EF9298C94}"/>
              </a:ext>
            </a:extLst>
          </p:cNvPr>
          <p:cNvSpPr>
            <a:spLocks noGrp="1"/>
          </p:cNvSpPr>
          <p:nvPr>
            <p:ph type="pic" sz="quarter" idx="10"/>
          </p:nvPr>
        </p:nvSpPr>
        <p:spPr/>
      </p:sp>
      <p:sp>
        <p:nvSpPr>
          <p:cNvPr id="9" name="Speech Bubble: Rectangle with Corners Rounded 8">
            <a:extLst>
              <a:ext uri="{FF2B5EF4-FFF2-40B4-BE49-F238E27FC236}">
                <a16:creationId xmlns:a16="http://schemas.microsoft.com/office/drawing/2014/main" id="{CFA3F550-ED03-4EB6-A170-C6D5394E2F87}"/>
              </a:ext>
            </a:extLst>
          </p:cNvPr>
          <p:cNvSpPr/>
          <p:nvPr/>
        </p:nvSpPr>
        <p:spPr>
          <a:xfrm>
            <a:off x="1330394" y="706782"/>
            <a:ext cx="1482909" cy="436271"/>
          </a:xfrm>
          <a:prstGeom prst="wedgeRoundRectCallout">
            <a:avLst>
              <a:gd name="adj1" fmla="val -83459"/>
              <a:gd name="adj2" fmla="val -64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a:ea typeface="+mn-ea"/>
                <a:cs typeface="+mn-cs"/>
              </a:rPr>
              <a:t>Click Icon to add your Picture</a:t>
            </a:r>
          </a:p>
        </p:txBody>
      </p:sp>
      <p:sp>
        <p:nvSpPr>
          <p:cNvPr id="10" name="Rectangle: Rounded Corners 9">
            <a:extLst>
              <a:ext uri="{FF2B5EF4-FFF2-40B4-BE49-F238E27FC236}">
                <a16:creationId xmlns:a16="http://schemas.microsoft.com/office/drawing/2014/main" id="{B16A118E-2882-5C0F-F184-200600726562}"/>
              </a:ext>
            </a:extLst>
          </p:cNvPr>
          <p:cNvSpPr/>
          <p:nvPr/>
        </p:nvSpPr>
        <p:spPr>
          <a:xfrm>
            <a:off x="6386149" y="3127370"/>
            <a:ext cx="4478694" cy="1352938"/>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Graphik"/>
                <a:ea typeface="+mn-ea"/>
                <a:cs typeface="+mn-cs"/>
              </a:rPr>
              <a:t>Read this slide for details on how to fill out your profile and keep formatting</a:t>
            </a:r>
          </a:p>
        </p:txBody>
      </p:sp>
    </p:spTree>
    <p:extLst>
      <p:ext uri="{BB962C8B-B14F-4D97-AF65-F5344CB8AC3E}">
        <p14:creationId xmlns:p14="http://schemas.microsoft.com/office/powerpoint/2010/main" val="104301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2A262-5AD8-400F-9394-A73C826DDD9A}"/>
              </a:ext>
            </a:extLst>
          </p:cNvPr>
          <p:cNvSpPr>
            <a:spLocks noGrp="1"/>
          </p:cNvSpPr>
          <p:nvPr>
            <p:ph type="body" sz="quarter" idx="300"/>
          </p:nvPr>
        </p:nvSpPr>
        <p:spPr/>
        <p:txBody>
          <a:bodyPr/>
          <a:lstStyle/>
          <a:p>
            <a:r>
              <a:rPr lang="en-US"/>
              <a:t>This is the Job/Role Title</a:t>
            </a:r>
          </a:p>
          <a:p>
            <a:pPr lvl="1"/>
            <a:r>
              <a:rPr lang="en-US"/>
              <a:t>This is the job description and is automatically formatted when you indent once to Level 2</a:t>
            </a:r>
          </a:p>
          <a:p>
            <a:r>
              <a:rPr lang="en-US"/>
              <a:t>Outdent to Level 1 in order to add another title with the proper formatting</a:t>
            </a:r>
          </a:p>
          <a:p>
            <a:endParaRPr lang="en-US"/>
          </a:p>
        </p:txBody>
      </p:sp>
      <p:sp>
        <p:nvSpPr>
          <p:cNvPr id="4" name="Text Placeholder 3">
            <a:extLst>
              <a:ext uri="{FF2B5EF4-FFF2-40B4-BE49-F238E27FC236}">
                <a16:creationId xmlns:a16="http://schemas.microsoft.com/office/drawing/2014/main" id="{3E494375-5030-4A48-BD40-3BE200B8349C}"/>
              </a:ext>
            </a:extLst>
          </p:cNvPr>
          <p:cNvSpPr>
            <a:spLocks noGrp="1"/>
          </p:cNvSpPr>
          <p:nvPr>
            <p:ph type="body" sz="quarter" idx="500"/>
          </p:nvPr>
        </p:nvSpPr>
        <p:spPr/>
        <p:txBody>
          <a:bodyPr/>
          <a:lstStyle/>
          <a:p>
            <a:r>
              <a:rPr lang="en-US"/>
              <a:t>This is a bulleted list of Industry experience. This should be a single list of bullet points such as Retail, Products, Resources etc.</a:t>
            </a:r>
          </a:p>
          <a:p>
            <a:endParaRPr lang="en-US"/>
          </a:p>
        </p:txBody>
      </p:sp>
      <p:sp>
        <p:nvSpPr>
          <p:cNvPr id="5" name="Text Placeholder 4">
            <a:extLst>
              <a:ext uri="{FF2B5EF4-FFF2-40B4-BE49-F238E27FC236}">
                <a16:creationId xmlns:a16="http://schemas.microsoft.com/office/drawing/2014/main" id="{71EA6ED7-437E-47FF-85DA-3F3E575B691C}"/>
              </a:ext>
            </a:extLst>
          </p:cNvPr>
          <p:cNvSpPr>
            <a:spLocks noGrp="1"/>
          </p:cNvSpPr>
          <p:nvPr>
            <p:ph type="body" sz="quarter" idx="400"/>
          </p:nvPr>
        </p:nvSpPr>
        <p:spPr/>
        <p:txBody>
          <a:bodyPr/>
          <a:lstStyle/>
          <a:p>
            <a:r>
              <a:rPr lang="en-US"/>
              <a:t>Title is the area such as Tools</a:t>
            </a:r>
          </a:p>
          <a:p>
            <a:pPr lvl="1"/>
            <a:r>
              <a:rPr lang="en-US"/>
              <a:t>This is a comma separated list of relevant items such as tools and is automatically formatted when you indent once to Level 2</a:t>
            </a:r>
          </a:p>
          <a:p>
            <a:r>
              <a:rPr lang="en-US"/>
              <a:t>Outdent to Level 1</a:t>
            </a:r>
          </a:p>
          <a:p>
            <a:pPr lvl="1"/>
            <a:r>
              <a:rPr lang="en-US"/>
              <a:t>to add another area such as Languages: or Platforms</a:t>
            </a:r>
          </a:p>
          <a:p>
            <a:pPr lvl="1"/>
            <a:r>
              <a:rPr lang="en-US"/>
              <a:t> </a:t>
            </a:r>
          </a:p>
        </p:txBody>
      </p:sp>
      <p:sp>
        <p:nvSpPr>
          <p:cNvPr id="6" name="Text Placeholder 5">
            <a:extLst>
              <a:ext uri="{FF2B5EF4-FFF2-40B4-BE49-F238E27FC236}">
                <a16:creationId xmlns:a16="http://schemas.microsoft.com/office/drawing/2014/main" id="{A80E44A3-8E5D-4C25-A197-DF24D8A8EF40}"/>
              </a:ext>
            </a:extLst>
          </p:cNvPr>
          <p:cNvSpPr>
            <a:spLocks noGrp="1"/>
          </p:cNvSpPr>
          <p:nvPr>
            <p:ph type="body" sz="quarter" idx="200"/>
          </p:nvPr>
        </p:nvSpPr>
        <p:spPr/>
        <p:txBody>
          <a:bodyPr/>
          <a:lstStyle/>
          <a:p>
            <a:r>
              <a:rPr lang="en-US"/>
              <a:t>This is a bulleted list of functional experience. This should be a single list of bullet points</a:t>
            </a:r>
          </a:p>
          <a:p>
            <a:endParaRPr lang="en-US"/>
          </a:p>
        </p:txBody>
      </p:sp>
      <p:sp>
        <p:nvSpPr>
          <p:cNvPr id="7" name="Text Placeholder 6">
            <a:extLst>
              <a:ext uri="{FF2B5EF4-FFF2-40B4-BE49-F238E27FC236}">
                <a16:creationId xmlns:a16="http://schemas.microsoft.com/office/drawing/2014/main" id="{CF0D91A1-264C-462F-BE5A-27CC4C9D1997}"/>
              </a:ext>
            </a:extLst>
          </p:cNvPr>
          <p:cNvSpPr>
            <a:spLocks noGrp="1"/>
          </p:cNvSpPr>
          <p:nvPr>
            <p:ph type="body" sz="quarter" idx="100"/>
          </p:nvPr>
        </p:nvSpPr>
        <p:spPr/>
        <p:txBody>
          <a:bodyPr/>
          <a:lstStyle/>
          <a:p>
            <a:r>
              <a:rPr lang="en-US"/>
              <a:t>This is a bulleted list of background experience. This should be a single list of bullet points</a:t>
            </a:r>
          </a:p>
          <a:p>
            <a:r>
              <a:rPr lang="en-US"/>
              <a:t>Pressing return when done with the first point will automatically format the spacing between bullets correctly</a:t>
            </a:r>
          </a:p>
        </p:txBody>
      </p:sp>
      <p:sp>
        <p:nvSpPr>
          <p:cNvPr id="14" name="Text Placeholder 13">
            <a:extLst>
              <a:ext uri="{FF2B5EF4-FFF2-40B4-BE49-F238E27FC236}">
                <a16:creationId xmlns:a16="http://schemas.microsoft.com/office/drawing/2014/main" id="{139B903D-556A-4C77-931E-7E71AAACC174}"/>
              </a:ext>
            </a:extLst>
          </p:cNvPr>
          <p:cNvSpPr>
            <a:spLocks noGrp="1"/>
          </p:cNvSpPr>
          <p:nvPr>
            <p:ph type="body" sz="quarter" idx="13"/>
          </p:nvPr>
        </p:nvSpPr>
        <p:spPr>
          <a:xfrm>
            <a:off x="1397220" y="358546"/>
            <a:ext cx="6340475" cy="336637"/>
          </a:xfrm>
        </p:spPr>
        <p:txBody>
          <a:bodyPr/>
          <a:lstStyle/>
          <a:p>
            <a:r>
              <a:rPr lang="en-US"/>
              <a:t>Your Title</a:t>
            </a:r>
          </a:p>
        </p:txBody>
      </p:sp>
      <p:sp>
        <p:nvSpPr>
          <p:cNvPr id="13" name="Text Placeholder 12">
            <a:extLst>
              <a:ext uri="{FF2B5EF4-FFF2-40B4-BE49-F238E27FC236}">
                <a16:creationId xmlns:a16="http://schemas.microsoft.com/office/drawing/2014/main" id="{06F6B6CC-BE3D-421D-BC31-E026C523F9C0}"/>
              </a:ext>
            </a:extLst>
          </p:cNvPr>
          <p:cNvSpPr>
            <a:spLocks noGrp="1"/>
          </p:cNvSpPr>
          <p:nvPr>
            <p:ph type="body" sz="quarter" idx="12"/>
          </p:nvPr>
        </p:nvSpPr>
        <p:spPr/>
        <p:txBody>
          <a:bodyPr/>
          <a:lstStyle/>
          <a:p>
            <a:r>
              <a:rPr lang="en-US"/>
              <a:t>Your Name</a:t>
            </a:r>
          </a:p>
        </p:txBody>
      </p:sp>
      <p:sp>
        <p:nvSpPr>
          <p:cNvPr id="3" name="Text Placeholder 2">
            <a:extLst>
              <a:ext uri="{FF2B5EF4-FFF2-40B4-BE49-F238E27FC236}">
                <a16:creationId xmlns:a16="http://schemas.microsoft.com/office/drawing/2014/main" id="{0807A201-E5DD-4220-BEA3-24FE16EBE61B}"/>
              </a:ext>
            </a:extLst>
          </p:cNvPr>
          <p:cNvSpPr>
            <a:spLocks noGrp="1"/>
          </p:cNvSpPr>
          <p:nvPr>
            <p:ph type="body" sz="quarter" idx="600"/>
          </p:nvPr>
        </p:nvSpPr>
        <p:spPr/>
        <p:txBody>
          <a:bodyPr/>
          <a:lstStyle/>
          <a:p>
            <a:r>
              <a:rPr lang="en-US"/>
              <a:t>This is a bulleted list of certifications. This should be a single list of bullet points</a:t>
            </a:r>
          </a:p>
          <a:p>
            <a:endParaRPr lang="en-US"/>
          </a:p>
        </p:txBody>
      </p:sp>
      <p:sp>
        <p:nvSpPr>
          <p:cNvPr id="11" name="Speech Bubble: Rectangle with Corners Rounded 10">
            <a:extLst>
              <a:ext uri="{FF2B5EF4-FFF2-40B4-BE49-F238E27FC236}">
                <a16:creationId xmlns:a16="http://schemas.microsoft.com/office/drawing/2014/main" id="{AD58D302-6EB8-4F1D-A66C-4EFA24C4AB64}"/>
              </a:ext>
            </a:extLst>
          </p:cNvPr>
          <p:cNvSpPr/>
          <p:nvPr/>
        </p:nvSpPr>
        <p:spPr>
          <a:xfrm>
            <a:off x="1330394" y="706782"/>
            <a:ext cx="1482909" cy="436271"/>
          </a:xfrm>
          <a:prstGeom prst="wedgeRoundRectCallout">
            <a:avLst>
              <a:gd name="adj1" fmla="val -83459"/>
              <a:gd name="adj2" fmla="val -64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a:ea typeface="+mn-ea"/>
                <a:cs typeface="+mn-cs"/>
              </a:rPr>
              <a:t>Click Icon to add your Picture</a:t>
            </a:r>
          </a:p>
        </p:txBody>
      </p:sp>
      <p:sp>
        <p:nvSpPr>
          <p:cNvPr id="15" name="Picture Placeholder 14">
            <a:extLst>
              <a:ext uri="{FF2B5EF4-FFF2-40B4-BE49-F238E27FC236}">
                <a16:creationId xmlns:a16="http://schemas.microsoft.com/office/drawing/2014/main" id="{3BD9F7F0-1EB2-47F0-9247-7D8C7EEEB8FF}"/>
              </a:ext>
            </a:extLst>
          </p:cNvPr>
          <p:cNvSpPr>
            <a:spLocks noGrp="1"/>
          </p:cNvSpPr>
          <p:nvPr>
            <p:ph type="pic" sz="quarter" idx="10"/>
          </p:nvPr>
        </p:nvSpPr>
        <p:spPr/>
      </p:sp>
      <p:sp>
        <p:nvSpPr>
          <p:cNvPr id="9" name="Rectangle: Rounded Corners 8">
            <a:extLst>
              <a:ext uri="{FF2B5EF4-FFF2-40B4-BE49-F238E27FC236}">
                <a16:creationId xmlns:a16="http://schemas.microsoft.com/office/drawing/2014/main" id="{5605E0F0-E078-FF3A-BF87-F4E4E8DBBA75}"/>
              </a:ext>
            </a:extLst>
          </p:cNvPr>
          <p:cNvSpPr/>
          <p:nvPr/>
        </p:nvSpPr>
        <p:spPr>
          <a:xfrm>
            <a:off x="6386149" y="3127370"/>
            <a:ext cx="4478694" cy="1352938"/>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Graphik"/>
                <a:ea typeface="+mn-ea"/>
                <a:cs typeface="+mn-cs"/>
              </a:rPr>
              <a:t>Read this slide for details on how to fill out your profile and keep formatting</a:t>
            </a:r>
          </a:p>
        </p:txBody>
      </p:sp>
    </p:spTree>
    <p:extLst>
      <p:ext uri="{BB962C8B-B14F-4D97-AF65-F5344CB8AC3E}">
        <p14:creationId xmlns:p14="http://schemas.microsoft.com/office/powerpoint/2010/main" val="111285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5CE3-EB68-441D-A6A4-DE9CC6AEB11B}"/>
              </a:ext>
            </a:extLst>
          </p:cNvPr>
          <p:cNvSpPr>
            <a:spLocks noGrp="1"/>
          </p:cNvSpPr>
          <p:nvPr>
            <p:ph type="ctrTitle"/>
          </p:nvPr>
        </p:nvSpPr>
        <p:spPr/>
        <p:txBody>
          <a:bodyPr/>
          <a:lstStyle/>
          <a:p>
            <a:r>
              <a:rPr lang="en-US"/>
              <a:t>Sample</a:t>
            </a:r>
            <a:br>
              <a:rPr lang="en-US"/>
            </a:br>
            <a:r>
              <a:rPr lang="en-US">
                <a:solidFill>
                  <a:srgbClr val="BE4FFE"/>
                </a:solidFill>
              </a:rPr>
              <a:t>Profiles</a:t>
            </a:r>
          </a:p>
        </p:txBody>
      </p:sp>
    </p:spTree>
    <p:extLst>
      <p:ext uri="{BB962C8B-B14F-4D97-AF65-F5344CB8AC3E}">
        <p14:creationId xmlns:p14="http://schemas.microsoft.com/office/powerpoint/2010/main" val="314112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8A0B9B-F6CC-4C69-BE1C-FD54814ADD06}"/>
              </a:ext>
            </a:extLst>
          </p:cNvPr>
          <p:cNvSpPr>
            <a:spLocks noGrp="1"/>
          </p:cNvSpPr>
          <p:nvPr>
            <p:ph type="body" sz="quarter" idx="300"/>
          </p:nvPr>
        </p:nvSpPr>
        <p:spPr/>
        <p:txBody>
          <a:bodyPr/>
          <a:lstStyle/>
          <a:p>
            <a:r>
              <a:rPr lang="en-US"/>
              <a:t>North America DevOps Practice Lead</a:t>
            </a:r>
          </a:p>
          <a:p>
            <a:pPr lvl="1"/>
            <a:r>
              <a:rPr lang="en-US"/>
              <a:t>Responsible for NA DevOps practice providing DevOps services to clients through strategy, transformation, implementation, and dedicated as well as shared services run support.   Leads five core practice areas:  automated release of software through automation of build and deploy process, application asset management, software configuration management (SCM); continuous integration through advanced SCM concepts, automated unit testing, static code analysis, automated build and deploy processes; continuous delivery pipelines through automated QA, orchestration and automation of all software development lifecycle processes; automated operations focusing on automated event recovery, monitoring and anomaly detection; software defined infrastructure &amp; cloud enablement through automated creation of environment, dynamic scaling, drift detection and remediation capabilities.</a:t>
            </a:r>
          </a:p>
          <a:p>
            <a:r>
              <a:rPr lang="en-US"/>
              <a:t>DevOps Delivery Lead</a:t>
            </a:r>
          </a:p>
          <a:p>
            <a:pPr lvl="1"/>
            <a:r>
              <a:rPr lang="en-US"/>
              <a:t>Delivery Lead for multi-speed portfolio of Retail applications delivering under mixed methodologies (waterfall, iterative, agile).   Lead initial DevOps maturity assessment across global delivery teams and shaped and are actively delivering a continuous improvement roadmap to advance DevOps maturity through transformation ensuring adherence to regulatory requirements around PCI and SOX compliance.</a:t>
            </a:r>
          </a:p>
          <a:p>
            <a:r>
              <a:rPr lang="en-US"/>
              <a:t>Technology Delivery Release Lead </a:t>
            </a:r>
          </a:p>
          <a:p>
            <a:pPr lvl="1"/>
            <a:r>
              <a:rPr lang="en-US"/>
              <a:t>Lead Technology Architect for aggressive multi-year global business expansion program.  Responsible for managing and working across complex technology work streams to deliver and support ‘green field’ installations of multiple integrated complex packaged systems bringing advanced release management, software configuration management, build and deploy management, environment management capabilities to support 100s of environments across 1000s of devices.</a:t>
            </a:r>
          </a:p>
          <a:p>
            <a:endParaRPr lang="en-US"/>
          </a:p>
          <a:p>
            <a:endParaRPr lang="en-US"/>
          </a:p>
        </p:txBody>
      </p:sp>
      <p:sp>
        <p:nvSpPr>
          <p:cNvPr id="9" name="Text Placeholder 8">
            <a:extLst>
              <a:ext uri="{FF2B5EF4-FFF2-40B4-BE49-F238E27FC236}">
                <a16:creationId xmlns:a16="http://schemas.microsoft.com/office/drawing/2014/main" id="{D77B4364-53D1-4A90-869F-4F5E1BD1F15C}"/>
              </a:ext>
            </a:extLst>
          </p:cNvPr>
          <p:cNvSpPr>
            <a:spLocks noGrp="1"/>
          </p:cNvSpPr>
          <p:nvPr>
            <p:ph type="body" sz="quarter" idx="500"/>
          </p:nvPr>
        </p:nvSpPr>
        <p:spPr/>
        <p:txBody>
          <a:bodyPr/>
          <a:lstStyle/>
          <a:p>
            <a:r>
              <a:rPr lang="en-US"/>
              <a:t>Products Retail</a:t>
            </a:r>
          </a:p>
          <a:p>
            <a:r>
              <a:rPr lang="en-US"/>
              <a:t>Health &amp; Life sciences</a:t>
            </a:r>
          </a:p>
          <a:p>
            <a:r>
              <a:rPr lang="en-US"/>
              <a:t>Communications </a:t>
            </a:r>
          </a:p>
          <a:p>
            <a:r>
              <a:rPr lang="en-US"/>
              <a:t>Electronics &amp; High Tech</a:t>
            </a:r>
          </a:p>
          <a:p>
            <a:r>
              <a:rPr lang="en-US"/>
              <a:t>Media &amp; Entertainment</a:t>
            </a:r>
          </a:p>
          <a:p>
            <a:r>
              <a:rPr lang="en-US"/>
              <a:t>Cross Industry DevOps</a:t>
            </a:r>
          </a:p>
          <a:p>
            <a:endParaRPr lang="en-US"/>
          </a:p>
        </p:txBody>
      </p:sp>
      <p:sp>
        <p:nvSpPr>
          <p:cNvPr id="8" name="Text Placeholder 7">
            <a:extLst>
              <a:ext uri="{FF2B5EF4-FFF2-40B4-BE49-F238E27FC236}">
                <a16:creationId xmlns:a16="http://schemas.microsoft.com/office/drawing/2014/main" id="{79E57BE5-5BA1-49D3-9B6E-6411738C1C3E}"/>
              </a:ext>
            </a:extLst>
          </p:cNvPr>
          <p:cNvSpPr>
            <a:spLocks noGrp="1"/>
          </p:cNvSpPr>
          <p:nvPr>
            <p:ph type="body" sz="quarter" idx="400"/>
          </p:nvPr>
        </p:nvSpPr>
        <p:spPr/>
        <p:txBody>
          <a:bodyPr/>
          <a:lstStyle/>
          <a:p>
            <a:r>
              <a:rPr lang="en-US"/>
              <a:t>Platforms</a:t>
            </a:r>
          </a:p>
          <a:p>
            <a:pPr lvl="1"/>
            <a:r>
              <a:rPr lang="en-US"/>
              <a:t>E3 POS, Retalix POS, Oracle POS, Oracle Retail, SAP, JDA, Sabrix, Vertex, Infor Workforce Management, IBM Sterling Commerce</a:t>
            </a:r>
          </a:p>
          <a:p>
            <a:endParaRPr lang="en-US"/>
          </a:p>
        </p:txBody>
      </p:sp>
      <p:sp>
        <p:nvSpPr>
          <p:cNvPr id="6" name="Text Placeholder 5">
            <a:extLst>
              <a:ext uri="{FF2B5EF4-FFF2-40B4-BE49-F238E27FC236}">
                <a16:creationId xmlns:a16="http://schemas.microsoft.com/office/drawing/2014/main" id="{66D834E1-3EC0-4E39-8A8D-FE31BFE9530E}"/>
              </a:ext>
            </a:extLst>
          </p:cNvPr>
          <p:cNvSpPr>
            <a:spLocks noGrp="1"/>
          </p:cNvSpPr>
          <p:nvPr>
            <p:ph type="body" sz="quarter" idx="200"/>
          </p:nvPr>
        </p:nvSpPr>
        <p:spPr/>
        <p:txBody>
          <a:bodyPr/>
          <a:lstStyle/>
          <a:p>
            <a:r>
              <a:rPr lang="en-US"/>
              <a:t>Program &amp; Delivery Management</a:t>
            </a:r>
          </a:p>
          <a:p>
            <a:r>
              <a:rPr lang="en-US"/>
              <a:t>DevOps Assessment &amp; Transformation</a:t>
            </a:r>
          </a:p>
          <a:p>
            <a:r>
              <a:rPr lang="en-US"/>
              <a:t>Software Configuration Management</a:t>
            </a:r>
          </a:p>
          <a:p>
            <a:r>
              <a:rPr lang="en-US"/>
              <a:t>Release Management </a:t>
            </a:r>
          </a:p>
          <a:p>
            <a:r>
              <a:rPr lang="en-US"/>
              <a:t>Environment Management</a:t>
            </a:r>
          </a:p>
          <a:p>
            <a:endParaRPr lang="en-US"/>
          </a:p>
        </p:txBody>
      </p:sp>
      <p:sp>
        <p:nvSpPr>
          <p:cNvPr id="5" name="Text Placeholder 4">
            <a:extLst>
              <a:ext uri="{FF2B5EF4-FFF2-40B4-BE49-F238E27FC236}">
                <a16:creationId xmlns:a16="http://schemas.microsoft.com/office/drawing/2014/main" id="{11B8DEA8-558F-4056-A819-703FECF527D8}"/>
              </a:ext>
            </a:extLst>
          </p:cNvPr>
          <p:cNvSpPr>
            <a:spLocks noGrp="1"/>
          </p:cNvSpPr>
          <p:nvPr>
            <p:ph type="body" sz="quarter" idx="100"/>
          </p:nvPr>
        </p:nvSpPr>
        <p:spPr/>
        <p:txBody>
          <a:bodyPr/>
          <a:lstStyle/>
          <a:p>
            <a:r>
              <a:rPr lang="en-US"/>
              <a:t>Robin Wooley is an Associate Director within Accenture’s Intelligent Engineering Services - Enterprise Transformation Services group and leads the North America DevOps practice.   </a:t>
            </a:r>
          </a:p>
          <a:p>
            <a:r>
              <a:rPr lang="en-US"/>
              <a:t>IES provides development and foundational technology architectures that guide custom and package software implementations through high speed, automated delivery and perform integration of multiple systems to maximize flexibility, scalability, and performance. </a:t>
            </a:r>
          </a:p>
          <a:p>
            <a:r>
              <a:rPr lang="en-US"/>
              <a:t>Robin holds Bachelors and Masters degrees in Computer Science and brings 20 years of IT consulting and systems delivery experience leading technical architecture teams implementing large scale enterprise systems using advanced delivery methods. </a:t>
            </a:r>
          </a:p>
          <a:p>
            <a:endParaRPr lang="en-US"/>
          </a:p>
          <a:p>
            <a:endParaRPr lang="en-US"/>
          </a:p>
        </p:txBody>
      </p:sp>
      <p:sp>
        <p:nvSpPr>
          <p:cNvPr id="4" name="Text Placeholder 3">
            <a:extLst>
              <a:ext uri="{FF2B5EF4-FFF2-40B4-BE49-F238E27FC236}">
                <a16:creationId xmlns:a16="http://schemas.microsoft.com/office/drawing/2014/main" id="{A3E737B9-B936-475F-88AD-1EA3F964E2AF}"/>
              </a:ext>
            </a:extLst>
          </p:cNvPr>
          <p:cNvSpPr>
            <a:spLocks noGrp="1"/>
          </p:cNvSpPr>
          <p:nvPr>
            <p:ph type="body" sz="quarter" idx="13"/>
          </p:nvPr>
        </p:nvSpPr>
        <p:spPr/>
        <p:txBody>
          <a:bodyPr/>
          <a:lstStyle/>
          <a:p>
            <a:r>
              <a:rPr lang="en-US"/>
              <a:t>North America DevOps Lead</a:t>
            </a:r>
          </a:p>
        </p:txBody>
      </p:sp>
      <p:sp>
        <p:nvSpPr>
          <p:cNvPr id="2" name="Text Placeholder 1">
            <a:extLst>
              <a:ext uri="{FF2B5EF4-FFF2-40B4-BE49-F238E27FC236}">
                <a16:creationId xmlns:a16="http://schemas.microsoft.com/office/drawing/2014/main" id="{4AF38C24-47EA-4EB4-B172-635C1062119F}"/>
              </a:ext>
            </a:extLst>
          </p:cNvPr>
          <p:cNvSpPr>
            <a:spLocks noGrp="1"/>
          </p:cNvSpPr>
          <p:nvPr>
            <p:ph type="body" sz="quarter" idx="12"/>
          </p:nvPr>
        </p:nvSpPr>
        <p:spPr/>
        <p:txBody>
          <a:bodyPr/>
          <a:lstStyle/>
          <a:p>
            <a:r>
              <a:rPr lang="en-US"/>
              <a:t>Robin Wooley</a:t>
            </a:r>
          </a:p>
        </p:txBody>
      </p:sp>
      <p:pic>
        <p:nvPicPr>
          <p:cNvPr id="11" name="Picture Placeholder 10">
            <a:extLst>
              <a:ext uri="{FF2B5EF4-FFF2-40B4-BE49-F238E27FC236}">
                <a16:creationId xmlns:a16="http://schemas.microsoft.com/office/drawing/2014/main" id="{4ED14E36-B669-4C0D-A0D8-26F38DACCCC4}"/>
              </a:ext>
            </a:extLst>
          </p:cNvPr>
          <p:cNvPicPr>
            <a:picLocks noGrp="1" noChangeAspect="1"/>
          </p:cNvPicPr>
          <p:nvPr>
            <p:ph type="pic" sz="quarter" idx="10"/>
          </p:nvPr>
        </p:nvPicPr>
        <p:blipFill rotWithShape="1">
          <a:blip r:embed="rId2"/>
          <a:srcRect l="5243" r="5243"/>
          <a:stretch/>
        </p:blipFill>
        <p:spPr/>
      </p:pic>
    </p:spTree>
    <p:extLst>
      <p:ext uri="{BB962C8B-B14F-4D97-AF65-F5344CB8AC3E}">
        <p14:creationId xmlns:p14="http://schemas.microsoft.com/office/powerpoint/2010/main" val="329383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DADE6B0-1405-4228-8E12-1BFE194BED9D}"/>
              </a:ext>
            </a:extLst>
          </p:cNvPr>
          <p:cNvSpPr>
            <a:spLocks noGrp="1"/>
          </p:cNvSpPr>
          <p:nvPr>
            <p:ph type="body" sz="quarter" idx="300"/>
          </p:nvPr>
        </p:nvSpPr>
        <p:spPr/>
        <p:txBody>
          <a:bodyPr/>
          <a:lstStyle/>
          <a:p>
            <a:r>
              <a:rPr lang="en-US"/>
              <a:t>DevOps Program Lead (SAP)</a:t>
            </a:r>
          </a:p>
          <a:p>
            <a:pPr lvl="1"/>
            <a:r>
              <a:rPr lang="en-US"/>
              <a:t>Responsible for the delivery 3 workstreams across the clients SAP platform encompassing DevOps, Test Automation &amp; Environment Management. Lead a mixed team of on and offshore client and contractor resources. Conducted daily standups, weekly executive readouts and bi-weekly steering committee meetings. Features included automatic charm creation and JIRA integration across ECC, Solman, Worksoft Execution manager and HPALMQC.</a:t>
            </a:r>
          </a:p>
          <a:p>
            <a:r>
              <a:rPr lang="en-US"/>
              <a:t>DevOps Solution Architect (Salesforce)</a:t>
            </a:r>
          </a:p>
          <a:p>
            <a:pPr lvl="1"/>
            <a:r>
              <a:rPr lang="en-US"/>
              <a:t>Performed a current state assessment of a large scale Salesforce implementation across 3 clouds. Provided and executed a roadmap that encompassed environments, release management, tools, processes and training. Increased code quality, deployment frequency and environment stability. Decreased defects, time to deploy and code conflicts. </a:t>
            </a:r>
          </a:p>
          <a:p>
            <a:r>
              <a:rPr lang="en-US"/>
              <a:t>DevOps Delivery Lead (Salesforce)</a:t>
            </a:r>
          </a:p>
          <a:p>
            <a:pPr lvl="1"/>
            <a:r>
              <a:rPr lang="en-US"/>
              <a:t>Responsible for designing, configuring and deploying CICD tools and processes for the clients Salesforce platform including training and documentation for 100 on and offshore developers, release mangers and DevOps engineers.  Activities included migration to source code management, defining the branching strategy, establishing quality gates, creation of delivery pipelines, deployment automation and automated testing.</a:t>
            </a:r>
          </a:p>
          <a:p>
            <a:r>
              <a:rPr lang="en-US"/>
              <a:t>DevOps Transformation Program Lead (Custom Java &amp; .Net)</a:t>
            </a:r>
          </a:p>
          <a:p>
            <a:pPr lvl="1"/>
            <a:r>
              <a:rPr lang="en-US"/>
              <a:t>Performed assessments of client’s current DevOps maturity across 4 applications. Defined roadmaps and quick wins. Lead a multi-vendor, multi-development team transformation that streamlined development, build, test and deployment processes. Efficiencies gained though tools, process, automation and implementing software</a:t>
            </a:r>
          </a:p>
          <a:p>
            <a:r>
              <a:rPr lang="en-US"/>
              <a:t>Accenture Program Manager (Cross Platform)</a:t>
            </a:r>
          </a:p>
          <a:p>
            <a:pPr lvl="1"/>
            <a:r>
              <a:rPr lang="en-US"/>
              <a:t>Responsible for deployment planning, readiness and coordination across the capability that included 110 directly and indirectly affected applications and interfaces within 3 months. Managed leads in a capability that included Environment/Test Data Management, Integrated Product Test and User Acceptance Tests. Provided program-level project management support to affected application teams and weekly program status reporting to executive sponsors.</a:t>
            </a:r>
          </a:p>
          <a:p>
            <a:r>
              <a:rPr lang="en-US"/>
              <a:t>Testing Assessment Lead (Cross Platform)</a:t>
            </a:r>
          </a:p>
          <a:p>
            <a:pPr lvl="1"/>
            <a:r>
              <a:rPr lang="en-US"/>
              <a:t>Lead an on and off-shore team of 7 resources to conduct a 3 month assessment to reduce the end-to-end testing cycle duration by 50% and effort by as much as 70%. Responsible for stakeholder interviews, project plan, budget, deliverables and staffing. Provided weekly reporting and touchpoints to client VP’s and bi-weekly readouts to SVP’s at steering committee meetings. </a:t>
            </a:r>
          </a:p>
          <a:p>
            <a:endParaRPr lang="en-US"/>
          </a:p>
        </p:txBody>
      </p:sp>
      <p:sp>
        <p:nvSpPr>
          <p:cNvPr id="127" name="Text Placeholder 126">
            <a:extLst>
              <a:ext uri="{FF2B5EF4-FFF2-40B4-BE49-F238E27FC236}">
                <a16:creationId xmlns:a16="http://schemas.microsoft.com/office/drawing/2014/main" id="{7C1D9226-740C-46F4-BEF2-F1A7F248FED1}"/>
              </a:ext>
            </a:extLst>
          </p:cNvPr>
          <p:cNvSpPr>
            <a:spLocks noGrp="1"/>
          </p:cNvSpPr>
          <p:nvPr>
            <p:ph type="body" sz="quarter" idx="600"/>
          </p:nvPr>
        </p:nvSpPr>
        <p:spPr/>
        <p:txBody>
          <a:bodyPr/>
          <a:lstStyle/>
          <a:p>
            <a:pPr lvl="0"/>
            <a:r>
              <a:rPr lang="en-US">
                <a:sym typeface="Wingdings" pitchFamily="2" charset="2"/>
              </a:rPr>
              <a:t>Leading Scaled Agile Framework (SAFe) 4.0 SA </a:t>
            </a:r>
          </a:p>
          <a:p>
            <a:pPr lvl="0"/>
            <a:r>
              <a:rPr lang="en-US">
                <a:sym typeface="Wingdings" pitchFamily="2" charset="2"/>
              </a:rPr>
              <a:t>Accenture MTA Tech Arch</a:t>
            </a:r>
          </a:p>
          <a:p>
            <a:endParaRPr lang="en-US"/>
          </a:p>
        </p:txBody>
      </p:sp>
      <p:sp>
        <p:nvSpPr>
          <p:cNvPr id="10" name="Text Placeholder 9">
            <a:extLst>
              <a:ext uri="{FF2B5EF4-FFF2-40B4-BE49-F238E27FC236}">
                <a16:creationId xmlns:a16="http://schemas.microsoft.com/office/drawing/2014/main" id="{E0AF701B-F095-47B8-92D9-3E2A6156F9E6}"/>
              </a:ext>
            </a:extLst>
          </p:cNvPr>
          <p:cNvSpPr>
            <a:spLocks noGrp="1"/>
          </p:cNvSpPr>
          <p:nvPr>
            <p:ph type="body" sz="quarter" idx="500"/>
          </p:nvPr>
        </p:nvSpPr>
        <p:spPr/>
        <p:txBody>
          <a:bodyPr/>
          <a:lstStyle/>
          <a:p>
            <a:pPr lvl="0"/>
            <a:r>
              <a:rPr lang="en-US" altLang="zh-CN"/>
              <a:t>Resources &amp; Chemicals</a:t>
            </a:r>
          </a:p>
          <a:p>
            <a:pPr lvl="0"/>
            <a:r>
              <a:rPr lang="en-US" altLang="zh-CN"/>
              <a:t>Retail</a:t>
            </a:r>
          </a:p>
          <a:p>
            <a:pPr lvl="0"/>
            <a:r>
              <a:rPr lang="en-US" altLang="zh-CN"/>
              <a:t>Products</a:t>
            </a:r>
          </a:p>
          <a:p>
            <a:pPr lvl="0"/>
            <a:r>
              <a:rPr lang="en-US" altLang="zh-CN"/>
              <a:t>Technology</a:t>
            </a:r>
          </a:p>
          <a:p>
            <a:pPr lvl="0"/>
            <a:r>
              <a:rPr lang="en-US" altLang="zh-CN"/>
              <a:t>Banking</a:t>
            </a:r>
            <a:endParaRPr lang="en-US"/>
          </a:p>
        </p:txBody>
      </p:sp>
      <p:sp>
        <p:nvSpPr>
          <p:cNvPr id="9" name="Text Placeholder 8">
            <a:extLst>
              <a:ext uri="{FF2B5EF4-FFF2-40B4-BE49-F238E27FC236}">
                <a16:creationId xmlns:a16="http://schemas.microsoft.com/office/drawing/2014/main" id="{5B63AA89-34BA-45BA-ABC2-D60BCB85B28D}"/>
              </a:ext>
            </a:extLst>
          </p:cNvPr>
          <p:cNvSpPr>
            <a:spLocks noGrp="1"/>
          </p:cNvSpPr>
          <p:nvPr>
            <p:ph type="body" sz="quarter" idx="400"/>
          </p:nvPr>
        </p:nvSpPr>
        <p:spPr/>
        <p:txBody>
          <a:bodyPr/>
          <a:lstStyle/>
          <a:p>
            <a:r>
              <a:rPr lang="en-US" altLang="zh-CN"/>
              <a:t>Platforms</a:t>
            </a:r>
          </a:p>
          <a:p>
            <a:pPr lvl="1"/>
            <a:r>
              <a:rPr lang="en-US" altLang="zh-CN"/>
              <a:t>Salesforce, SAP, AWS, Azure</a:t>
            </a:r>
          </a:p>
          <a:p>
            <a:pPr lvl="0"/>
            <a:r>
              <a:rPr lang="en-US" altLang="zh-CN"/>
              <a:t>Tools</a:t>
            </a:r>
          </a:p>
          <a:p>
            <a:pPr lvl="1"/>
            <a:r>
              <a:rPr lang="en-US" altLang="zh-CN"/>
              <a:t>Jenkins, JIRA, Git, GitHub, Gerrit, Nexus, php LDAP, Bitbucket, </a:t>
            </a:r>
            <a:r>
              <a:rPr lang="en-US" altLang="zh-CN" err="1"/>
              <a:t>Sourcetree</a:t>
            </a:r>
            <a:r>
              <a:rPr lang="en-US" altLang="zh-CN"/>
              <a:t>, Trello, Novasuite</a:t>
            </a:r>
          </a:p>
          <a:p>
            <a:pPr lvl="0"/>
            <a:r>
              <a:rPr lang="en-US" altLang="zh-CN"/>
              <a:t>Languages </a:t>
            </a:r>
          </a:p>
          <a:p>
            <a:pPr lvl="1"/>
            <a:r>
              <a:rPr lang="en-US" altLang="zh-CN" err="1"/>
              <a:t>.net</a:t>
            </a:r>
            <a:r>
              <a:rPr lang="en-US" altLang="zh-CN"/>
              <a:t>, shell, VB, Java, PowerShell</a:t>
            </a:r>
          </a:p>
          <a:p>
            <a:endParaRPr lang="en-US"/>
          </a:p>
        </p:txBody>
      </p:sp>
      <p:sp>
        <p:nvSpPr>
          <p:cNvPr id="7" name="Text Placeholder 6">
            <a:extLst>
              <a:ext uri="{FF2B5EF4-FFF2-40B4-BE49-F238E27FC236}">
                <a16:creationId xmlns:a16="http://schemas.microsoft.com/office/drawing/2014/main" id="{EEF38047-C58F-4EED-8F8B-F557CF0D15DC}"/>
              </a:ext>
            </a:extLst>
          </p:cNvPr>
          <p:cNvSpPr>
            <a:spLocks noGrp="1"/>
          </p:cNvSpPr>
          <p:nvPr>
            <p:ph type="body" sz="quarter" idx="200"/>
          </p:nvPr>
        </p:nvSpPr>
        <p:spPr/>
        <p:txBody>
          <a:bodyPr/>
          <a:lstStyle/>
          <a:p>
            <a:pPr lvl="0"/>
            <a:r>
              <a:rPr lang="en-US" altLang="zh-CN"/>
              <a:t>CICD for Salesforce </a:t>
            </a:r>
          </a:p>
          <a:p>
            <a:pPr lvl="0"/>
            <a:r>
              <a:rPr lang="en-US" altLang="zh-CN"/>
              <a:t>CICD for SAP</a:t>
            </a:r>
          </a:p>
          <a:p>
            <a:pPr lvl="0"/>
            <a:r>
              <a:rPr lang="en-US" altLang="zh-CN"/>
              <a:t>DevOps Solution Architecture </a:t>
            </a:r>
          </a:p>
          <a:p>
            <a:pPr lvl="0"/>
            <a:r>
              <a:rPr lang="en-US" altLang="zh-CN"/>
              <a:t>DevOps Transformation Delivery</a:t>
            </a:r>
            <a:endParaRPr lang="en-US"/>
          </a:p>
          <a:p>
            <a:pPr lvl="0"/>
            <a:r>
              <a:rPr lang="en-US" altLang="zh-CN"/>
              <a:t>Process &amp; Strategy development</a:t>
            </a:r>
          </a:p>
          <a:p>
            <a:endParaRPr lang="en-US"/>
          </a:p>
        </p:txBody>
      </p:sp>
      <p:sp>
        <p:nvSpPr>
          <p:cNvPr id="6" name="Text Placeholder 5">
            <a:extLst>
              <a:ext uri="{FF2B5EF4-FFF2-40B4-BE49-F238E27FC236}">
                <a16:creationId xmlns:a16="http://schemas.microsoft.com/office/drawing/2014/main" id="{9C9A3020-D4A6-4844-9951-9544434E1898}"/>
              </a:ext>
            </a:extLst>
          </p:cNvPr>
          <p:cNvSpPr>
            <a:spLocks noGrp="1"/>
          </p:cNvSpPr>
          <p:nvPr>
            <p:ph type="body" sz="quarter" idx="100"/>
          </p:nvPr>
        </p:nvSpPr>
        <p:spPr/>
        <p:txBody>
          <a:bodyPr/>
          <a:lstStyle/>
          <a:p>
            <a:pPr lvl="0"/>
            <a:r>
              <a:rPr lang="en-US">
                <a:sym typeface="Wingdings" pitchFamily="2" charset="2"/>
              </a:rPr>
              <a:t>John is a Senior Manager in Accenture’s DevOps practice with over 20 years of Corporate IT experience </a:t>
            </a:r>
            <a:r>
              <a:rPr lang="en-US"/>
              <a:t>performing roles across disciplines including: Delivery Lead, Solution Architect, Program Manager, Deployment Lead, PMO &amp; Commercial Manager, Technical Assessment Lead and instructing at Accenture’s DevOps Academy</a:t>
            </a:r>
          </a:p>
          <a:p>
            <a:pPr lvl="0"/>
            <a:r>
              <a:rPr lang="en-US"/>
              <a:t>He maintains working knowledge of many areas of IT: DevOps, Scaled Agile Framework (SAFe), Project Management, Infrastructure, Testing, Software Development &amp; Security</a:t>
            </a:r>
          </a:p>
          <a:p>
            <a:pPr lvl="0"/>
            <a:r>
              <a:rPr lang="en-US">
                <a:sym typeface="Wingdings" pitchFamily="2" charset="2"/>
              </a:rPr>
              <a:t>John holds a Masters of Science in Software Engineering (MSSE)</a:t>
            </a:r>
          </a:p>
          <a:p>
            <a:endParaRPr lang="en-US"/>
          </a:p>
        </p:txBody>
      </p:sp>
      <p:sp>
        <p:nvSpPr>
          <p:cNvPr id="4" name="Text Placeholder 3">
            <a:extLst>
              <a:ext uri="{FF2B5EF4-FFF2-40B4-BE49-F238E27FC236}">
                <a16:creationId xmlns:a16="http://schemas.microsoft.com/office/drawing/2014/main" id="{4CDC3348-6002-422B-87C2-B32AE66401B4}"/>
              </a:ext>
            </a:extLst>
          </p:cNvPr>
          <p:cNvSpPr>
            <a:spLocks noGrp="1"/>
          </p:cNvSpPr>
          <p:nvPr>
            <p:ph type="body" sz="quarter" idx="13"/>
          </p:nvPr>
        </p:nvSpPr>
        <p:spPr/>
        <p:txBody>
          <a:bodyPr/>
          <a:lstStyle/>
          <a:p>
            <a:r>
              <a:rPr lang="en-US"/>
              <a:t>DevOps Architect</a:t>
            </a:r>
          </a:p>
        </p:txBody>
      </p:sp>
      <p:sp>
        <p:nvSpPr>
          <p:cNvPr id="3" name="Text Placeholder 2">
            <a:extLst>
              <a:ext uri="{FF2B5EF4-FFF2-40B4-BE49-F238E27FC236}">
                <a16:creationId xmlns:a16="http://schemas.microsoft.com/office/drawing/2014/main" id="{E5712F6C-CE8A-49EB-92E1-B23D43665168}"/>
              </a:ext>
            </a:extLst>
          </p:cNvPr>
          <p:cNvSpPr>
            <a:spLocks noGrp="1"/>
          </p:cNvSpPr>
          <p:nvPr>
            <p:ph type="body" sz="quarter" idx="12"/>
          </p:nvPr>
        </p:nvSpPr>
        <p:spPr/>
        <p:txBody>
          <a:bodyPr/>
          <a:lstStyle/>
          <a:p>
            <a:r>
              <a:rPr lang="en-US"/>
              <a:t>John Lucenta</a:t>
            </a:r>
          </a:p>
        </p:txBody>
      </p:sp>
      <p:pic>
        <p:nvPicPr>
          <p:cNvPr id="30" name="Picture Placeholder 29">
            <a:extLst>
              <a:ext uri="{FF2B5EF4-FFF2-40B4-BE49-F238E27FC236}">
                <a16:creationId xmlns:a16="http://schemas.microsoft.com/office/drawing/2014/main" id="{B857E81D-CD46-4368-BDD2-B0B301CCC851}"/>
              </a:ext>
            </a:extLst>
          </p:cNvPr>
          <p:cNvPicPr>
            <a:picLocks noGrp="1" noChangeAspect="1"/>
          </p:cNvPicPr>
          <p:nvPr>
            <p:ph type="pic" sz="quarter" idx="10"/>
          </p:nvPr>
        </p:nvPicPr>
        <p:blipFill rotWithShape="1">
          <a:blip r:embed="rId2"/>
          <a:srcRect t="6795" b="6795"/>
          <a:stretch/>
        </p:blipFill>
        <p:spPr/>
      </p:pic>
    </p:spTree>
    <p:extLst>
      <p:ext uri="{BB962C8B-B14F-4D97-AF65-F5344CB8AC3E}">
        <p14:creationId xmlns:p14="http://schemas.microsoft.com/office/powerpoint/2010/main" val="2193823292"/>
      </p:ext>
    </p:extLst>
  </p:cSld>
  <p:clrMapOvr>
    <a:masterClrMapping/>
  </p:clrMapOvr>
</p:sld>
</file>

<file path=ppt/theme/theme1.xml><?xml version="1.0" encoding="utf-8"?>
<a:theme xmlns:a="http://schemas.openxmlformats.org/drawingml/2006/main" name="Resumes Purple">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ddfefa6-e3bd-4c24-b660-a638188737f6">
      <UserInfo>
        <DisplayName>Wooley, Robin</DisplayName>
        <AccountId>11</AccountId>
        <AccountType/>
      </UserInfo>
      <UserInfo>
        <DisplayName>Keen, Jeanie</DisplayName>
        <AccountId>135</AccountId>
        <AccountType/>
      </UserInfo>
      <UserInfo>
        <DisplayName>Mohiuddin, Zaid</DisplayName>
        <AccountId>259</AccountId>
        <AccountType/>
      </UserInfo>
      <UserInfo>
        <DisplayName>Amaya, María F.</DisplayName>
        <AccountId>193</AccountId>
        <AccountType/>
      </UserInfo>
      <UserInfo>
        <DisplayName>Lucenta, John</DisplayName>
        <AccountId>26</AccountId>
        <AccountType/>
      </UserInfo>
    </SharedWithUsers>
    <MyDAS xmlns="774c77a9-8b70-4bc2-bca8-ad64f981e98b">false</MyDAS>
    <ProfileFor xmlns="774c77a9-8b70-4bc2-bca8-ad64f981e98b">
      <UserInfo>
        <DisplayName/>
        <AccountId xsi:nil="true"/>
        <AccountType/>
      </UserInfo>
    </ProfileFo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8EE873F9623443854BC63833690465" ma:contentTypeVersion="13" ma:contentTypeDescription="Create a new document." ma:contentTypeScope="" ma:versionID="5027f96ef22cf33e23e4e6c20ee5daab">
  <xsd:schema xmlns:xsd="http://www.w3.org/2001/XMLSchema" xmlns:xs="http://www.w3.org/2001/XMLSchema" xmlns:p="http://schemas.microsoft.com/office/2006/metadata/properties" xmlns:ns2="774c77a9-8b70-4bc2-bca8-ad64f981e98b" xmlns:ns3="4ddfefa6-e3bd-4c24-b660-a638188737f6" targetNamespace="http://schemas.microsoft.com/office/2006/metadata/properties" ma:root="true" ma:fieldsID="0a7033c662d49242ed34517fe55bd984" ns2:_="" ns3:_="">
    <xsd:import namespace="774c77a9-8b70-4bc2-bca8-ad64f981e98b"/>
    <xsd:import namespace="4ddfefa6-e3bd-4c24-b660-a638188737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ProfileFor" minOccurs="0"/>
                <xsd:element ref="ns2:MyDAS"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4c77a9-8b70-4bc2-bca8-ad64f981e9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ProfileFor" ma:index="15" nillable="true" ma:displayName="Profile For" ma:format="Dropdown" ma:list="UserInfo" ma:SharePointGroup="0" ma:internalName="ProfileF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yDAS" ma:index="16" nillable="true" ma:displayName="MyDAS" ma:default="0" ma:format="Dropdown" ma:internalName="MyDAS">
      <xsd:simpleType>
        <xsd:restriction base="dms:Boolea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dfefa6-e3bd-4c24-b660-a638188737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330658-A6EB-49F3-98E9-A897B0EB4293}">
  <ds:schemaRefs>
    <ds:schemaRef ds:uri="4ddfefa6-e3bd-4c24-b660-a638188737f6"/>
    <ds:schemaRef ds:uri="774c77a9-8b70-4bc2-bca8-ad64f981e98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3D9B490-07D4-408B-A942-117A029582B7}">
  <ds:schemaRefs>
    <ds:schemaRef ds:uri="http://schemas.microsoft.com/sharepoint/v3/contenttype/forms"/>
  </ds:schemaRefs>
</ds:datastoreItem>
</file>

<file path=customXml/itemProps3.xml><?xml version="1.0" encoding="utf-8"?>
<ds:datastoreItem xmlns:ds="http://schemas.openxmlformats.org/officeDocument/2006/customXml" ds:itemID="{057F4B9C-0511-42E3-9B75-451A4EBD2614}">
  <ds:schemaRefs>
    <ds:schemaRef ds:uri="4ddfefa6-e3bd-4c24-b660-a638188737f6"/>
    <ds:schemaRef ds:uri="774c77a9-8b70-4bc2-bca8-ad64f981e9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Acc_Technology_Template_Graphik_v2</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Resumes Purple</vt:lpstr>
      <vt:lpstr>Create Your  DevOps Profile</vt:lpstr>
      <vt:lpstr>Migrate your Profile to the new branding</vt:lpstr>
      <vt:lpstr>PowerPoint Presentation</vt:lpstr>
      <vt:lpstr>PowerPoint Presentation</vt:lpstr>
      <vt:lpstr>Sample Profiles</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Lucenta, John</dc:creator>
  <cp:revision>2</cp:revision>
  <dcterms:created xsi:type="dcterms:W3CDTF">2018-09-07T19:20:21Z</dcterms:created>
  <dcterms:modified xsi:type="dcterms:W3CDTF">2024-05-29T14:24:48Z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0x010100728EE873F9623443854BC63833690465</vt:lpwstr>
  </property>
  <property fmtid="{D5CDD505-2E9C-101B-9397-08002B2CF9AE}" pid="3" name="AuthorIds_UIVersion_11776">
    <vt:lpwstr>24</vt:lpwstr>
  </property>
  <property fmtid="{D5CDD505-2E9C-101B-9397-08002B2CF9AE}" pid="4" name="AuthorIds_UIVersion_512">
    <vt:lpwstr>26</vt:lpwstr>
  </property>
</Properties>
</file>