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2" r:id="rId4"/>
  </p:sldMasterIdLst>
  <p:notesMasterIdLst>
    <p:notesMasterId r:id="rId18"/>
  </p:notesMasterIdLst>
  <p:handoutMasterIdLst>
    <p:handoutMasterId r:id="rId19"/>
  </p:handoutMasterIdLst>
  <p:sldIdLst>
    <p:sldId id="288" r:id="rId5"/>
    <p:sldId id="2065" r:id="rId6"/>
    <p:sldId id="2082" r:id="rId7"/>
    <p:sldId id="2084" r:id="rId8"/>
    <p:sldId id="2147468558" r:id="rId9"/>
    <p:sldId id="2147468559" r:id="rId10"/>
    <p:sldId id="2147468554" r:id="rId11"/>
    <p:sldId id="1998" r:id="rId12"/>
    <p:sldId id="2147468555" r:id="rId13"/>
    <p:sldId id="2147468556" r:id="rId14"/>
    <p:sldId id="2147468557" r:id="rId15"/>
    <p:sldId id="2147468560" r:id="rId16"/>
    <p:sldId id="2147468561" r:id="rId17"/>
  </p:sldIdLst>
  <p:sldSz cx="12192000" cy="6858000"/>
  <p:notesSz cx="9939338" cy="68072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D4750E6-1564-4A54-A769-1791A602EFA2}">
          <p14:sldIdLst>
            <p14:sldId id="288"/>
            <p14:sldId id="2065"/>
            <p14:sldId id="2082"/>
            <p14:sldId id="2084"/>
            <p14:sldId id="2147468558"/>
            <p14:sldId id="2147468559"/>
            <p14:sldId id="2147468554"/>
            <p14:sldId id="1998"/>
          </p14:sldIdLst>
        </p14:section>
        <p14:section name="Appendix" id="{F6A0F16F-6E2E-4F19-9208-97B5B8759A40}">
          <p14:sldIdLst>
            <p14:sldId id="2147468555"/>
            <p14:sldId id="2147468556"/>
            <p14:sldId id="2147468557"/>
            <p14:sldId id="2147468560"/>
            <p14:sldId id="214746856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PI32404" initials="A" lastIdx="2" clrIdx="0"/>
  <p:cmAuthor id="1" name="Rajanna, Vandana V." initials="RVV" lastIdx="2" clrIdx="1">
    <p:extLst>
      <p:ext uri="{19B8F6BF-5375-455C-9EA6-DF929625EA0E}">
        <p15:presenceInfo xmlns:p15="http://schemas.microsoft.com/office/powerpoint/2012/main" userId="S-1-5-21-329068152-1454471165-1417001333-1138534" providerId="AD"/>
      </p:ext>
    </p:extLst>
  </p:cmAuthor>
  <p:cmAuthor id="2" name="Ramakrishnan, Rajsree" initials="RR" lastIdx="26" clrIdx="2">
    <p:extLst>
      <p:ext uri="{19B8F6BF-5375-455C-9EA6-DF929625EA0E}">
        <p15:presenceInfo xmlns:p15="http://schemas.microsoft.com/office/powerpoint/2012/main" userId="S-1-5-21-329068152-1454471165-1417001333-2762285" providerId="AD"/>
      </p:ext>
    </p:extLst>
  </p:cmAuthor>
  <p:cmAuthor id="3" name="Di Gesu, Maria" initials="DGM" lastIdx="15" clrIdx="3">
    <p:extLst>
      <p:ext uri="{19B8F6BF-5375-455C-9EA6-DF929625EA0E}">
        <p15:presenceInfo xmlns:p15="http://schemas.microsoft.com/office/powerpoint/2012/main" userId="S-1-5-21-329068152-1454471165-1417001333-7199110" providerId="AD"/>
      </p:ext>
    </p:extLst>
  </p:cmAuthor>
  <p:cmAuthor id="4" name="Shah, Sachin V." initials="SSV" lastIdx="42" clrIdx="4">
    <p:extLst>
      <p:ext uri="{19B8F6BF-5375-455C-9EA6-DF929625EA0E}">
        <p15:presenceInfo xmlns:p15="http://schemas.microsoft.com/office/powerpoint/2012/main" userId="S-1-5-21-329068152-1454471165-1417001333-464134" providerId="AD"/>
      </p:ext>
    </p:extLst>
  </p:cmAuthor>
  <p:cmAuthor id="5" name="Di Gesu, Maria" initials="DM" lastIdx="1" clrIdx="5">
    <p:extLst>
      <p:ext uri="{19B8F6BF-5375-455C-9EA6-DF929625EA0E}">
        <p15:presenceInfo xmlns:p15="http://schemas.microsoft.com/office/powerpoint/2012/main" userId="S::maria.di.gesu@accenture.com::f6eb7425-92de-41dc-8a96-e16ab76f1dbc" providerId="AD"/>
      </p:ext>
    </p:extLst>
  </p:cmAuthor>
  <p:cmAuthor id="6" name="Contract Management" initials="CM" lastIdx="1" clrIdx="6">
    <p:extLst>
      <p:ext uri="{19B8F6BF-5375-455C-9EA6-DF929625EA0E}">
        <p15:presenceInfo xmlns:p15="http://schemas.microsoft.com/office/powerpoint/2012/main" userId="Contract Manageme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DEC4"/>
    <a:srgbClr val="0077D0"/>
    <a:srgbClr val="3366FF"/>
    <a:srgbClr val="00A100"/>
    <a:srgbClr val="595959"/>
    <a:srgbClr val="000000"/>
    <a:srgbClr val="D0ECF5"/>
    <a:srgbClr val="FFFFFF"/>
    <a:srgbClr val="005000"/>
    <a:srgbClr val="005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5DCCE6-6F18-4680-B18A-9B5C0AB098A4}" v="70" dt="2024-01-31T22:25:38.32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72" autoAdjust="0"/>
    <p:restoredTop sz="94249" autoAdjust="0"/>
  </p:normalViewPr>
  <p:slideViewPr>
    <p:cSldViewPr snapToGrid="0">
      <p:cViewPr varScale="1">
        <p:scale>
          <a:sx n="130" d="100"/>
          <a:sy n="130" d="100"/>
        </p:scale>
        <p:origin x="168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2595BD"/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D14-48A6-9544-97ED675EE1DF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D14-48A6-9544-97ED675EE1D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D14-48A6-9544-97ED675EE1DF}"/>
              </c:ext>
            </c:extLst>
          </c:dPt>
          <c:dLbls>
            <c:dLbl>
              <c:idx val="0"/>
              <c:layout>
                <c:manualLayout>
                  <c:x val="3.8514974781410458E-2"/>
                  <c:y val="-0.2043355608233489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D14-48A6-9544-97ED675EE1DF}"/>
                </c:ext>
              </c:extLst>
            </c:dLbl>
            <c:dLbl>
              <c:idx val="1"/>
              <c:layout>
                <c:manualLayout>
                  <c:x val="9.1473065105849835E-2"/>
                  <c:y val="0.1617656523184845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D14-48A6-9544-97ED675EE1D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0.02</c:v>
                </c:pt>
                <c:pt idx="1">
                  <c:v>0.22</c:v>
                </c:pt>
                <c:pt idx="2">
                  <c:v>0.74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D14-48A6-9544-97ED675EE1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42"/>
        <c:holeSize val="5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</c:spPr>
          <c:dPt>
            <c:idx val="0"/>
            <c:bubble3D val="0"/>
            <c:spPr>
              <a:pattFill prst="dkUpDiag">
                <a:fgClr>
                  <a:schemeClr val="accent2"/>
                </a:fgClr>
                <a:bgClr>
                  <a:schemeClr val="accent3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B7F-42CA-A096-671B5762EDF9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B7F-42CA-A096-671B5762EDF9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B7F-42CA-A096-671B5762EDF9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B7F-42CA-A096-671B5762EDF9}"/>
              </c:ext>
            </c:extLst>
          </c:dPt>
          <c:dLbls>
            <c:dLbl>
              <c:idx val="1"/>
              <c:layout>
                <c:manualLayout>
                  <c:x val="-1.7439864509189114E-2"/>
                  <c:y val="5.459063738330310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000" b="0" i="0" u="none" strike="noStrike" kern="120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B7F-42CA-A096-671B5762EDF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3</c:v>
                </c:pt>
                <c:pt idx="2">
                  <c:v>Category 4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0.93</c:v>
                </c:pt>
                <c:pt idx="1">
                  <c:v>0.01</c:v>
                </c:pt>
                <c:pt idx="2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B7F-42CA-A096-671B5762ED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0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95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.31293550812337256"/>
                  <c:y val="4.738526019917977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0" i="0" u="none" strike="noStrike" kern="120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FF0-4738-A09E-3EFE05B5082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  <c:pt idx="0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F0-4738-A09E-3EFE05B5082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FF0-4738-A09E-3EFE05B50828}"/>
              </c:ext>
            </c:extLst>
          </c:dPt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355053727949539"/>
                      <c:h val="0.2481408125763714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CFF0-4738-A09E-3EFE05B5082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0%</c:formatCode>
                <c:ptCount val="1"/>
                <c:pt idx="0">
                  <c:v>0.87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FF0-4738-A09E-3EFE05B508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542305312"/>
        <c:axId val="542303016"/>
      </c:barChart>
      <c:catAx>
        <c:axId val="5423053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42303016"/>
        <c:crosses val="autoZero"/>
        <c:auto val="1"/>
        <c:lblAlgn val="ctr"/>
        <c:lblOffset val="100"/>
        <c:noMultiLvlLbl val="0"/>
      </c:catAx>
      <c:valAx>
        <c:axId val="542303016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542305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6B8EBA8-4BE7-4EF1-AF92-6A32F5BC2D9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6888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31C92C-8B69-493D-893F-D8302986F2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29275" y="0"/>
            <a:ext cx="430847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35A90-74E9-4B8F-A08A-8FC3CE66A4F7}" type="datetimeFigureOut">
              <a:rPr lang="en-GB" smtClean="0"/>
              <a:t>13/02/2024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BB036-63D1-4FEF-B4D0-9341AE2C972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465888"/>
            <a:ext cx="4306888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448854-8504-44B0-AC51-4E9B73997B5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29275" y="6465888"/>
            <a:ext cx="430847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EF526-13FF-48E7-919E-8F16B3F5D749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43077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7046" cy="341936"/>
          </a:xfrm>
          <a:prstGeom prst="rect">
            <a:avLst/>
          </a:prstGeom>
        </p:spPr>
        <p:txBody>
          <a:bodyPr vert="horz" lIns="80376" tIns="40188" rIns="80376" bIns="40188" rtlCol="0"/>
          <a:lstStyle>
            <a:lvl1pPr algn="l">
              <a:defRPr sz="11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9703" y="0"/>
            <a:ext cx="4307046" cy="341936"/>
          </a:xfrm>
          <a:prstGeom prst="rect">
            <a:avLst/>
          </a:prstGeom>
        </p:spPr>
        <p:txBody>
          <a:bodyPr vert="horz" lIns="80376" tIns="40188" rIns="80376" bIns="40188" rtlCol="0"/>
          <a:lstStyle>
            <a:lvl1pPr algn="r">
              <a:defRPr sz="1100"/>
            </a:lvl1pPr>
          </a:lstStyle>
          <a:p>
            <a:fld id="{58BA44E0-4508-4A5D-A49D-84FC45113B8F}" type="datetimeFigureOut">
              <a:rPr lang="en-US" smtClean="0"/>
              <a:t>2/13/2024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28938" y="850900"/>
            <a:ext cx="4081462" cy="2297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0376" tIns="40188" rIns="80376" bIns="4018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3934" y="3275966"/>
            <a:ext cx="7951470" cy="2680335"/>
          </a:xfrm>
          <a:prstGeom prst="rect">
            <a:avLst/>
          </a:prstGeom>
        </p:spPr>
        <p:txBody>
          <a:bodyPr vert="horz" lIns="80376" tIns="40188" rIns="80376" bIns="4018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65265"/>
            <a:ext cx="4307046" cy="341935"/>
          </a:xfrm>
          <a:prstGeom prst="rect">
            <a:avLst/>
          </a:prstGeom>
        </p:spPr>
        <p:txBody>
          <a:bodyPr vert="horz" lIns="80376" tIns="40188" rIns="80376" bIns="40188" rtlCol="0" anchor="b"/>
          <a:lstStyle>
            <a:lvl1pPr algn="l">
              <a:defRPr sz="11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9703" y="6465265"/>
            <a:ext cx="4307046" cy="341935"/>
          </a:xfrm>
          <a:prstGeom prst="rect">
            <a:avLst/>
          </a:prstGeom>
        </p:spPr>
        <p:txBody>
          <a:bodyPr vert="horz" lIns="80376" tIns="40188" rIns="80376" bIns="40188" rtlCol="0" anchor="b"/>
          <a:lstStyle>
            <a:lvl1pPr algn="r">
              <a:defRPr sz="1100"/>
            </a:lvl1pPr>
          </a:lstStyle>
          <a:p>
            <a:fld id="{15E0BA69-99FD-48BD-98F4-6BD1838056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E0BA69-99FD-48BD-98F4-6BD18380566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114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Edge Stories need to be focused.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6E8A87-18DA-4CCE-A8C2-BDBC489258C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93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 descr="\\JBWServer\Shared\Clients\Presentations\Accenture\Jenn Coldren - 13-2313 - Several PPT Templates\Working Files\Final Images\13-1726-street2_ppt.jpg">
            <a:extLst>
              <a:ext uri="{FF2B5EF4-FFF2-40B4-BE49-F238E27FC236}">
                <a16:creationId xmlns:a16="http://schemas.microsoft.com/office/drawing/2014/main" id="{49FD328C-C259-4F15-A59B-FCE0CCB936C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2569029"/>
            <a:ext cx="12192000" cy="4288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9A87B735-6537-4DAE-B7AA-54323BCD805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0644" y="1576792"/>
            <a:ext cx="9549459" cy="752121"/>
          </a:xfrm>
          <a:prstGeom prst="rect">
            <a:avLst/>
          </a:prstGeom>
        </p:spPr>
        <p:txBody>
          <a:bodyPr lIns="0" tIns="0" anchor="ctr" anchorCtr="0">
            <a:noAutofit/>
          </a:bodyPr>
          <a:lstStyle>
            <a:lvl1pPr algn="l">
              <a:lnSpc>
                <a:spcPct val="100000"/>
              </a:lnSpc>
              <a:defRPr sz="4000" b="1" spc="0" baseline="0">
                <a:solidFill>
                  <a:schemeClr val="tx1"/>
                </a:solidFill>
                <a:latin typeface="Graphik Black" panose="020B0A03030202060203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  <p:sp>
        <p:nvSpPr>
          <p:cNvPr id="28" name="Text Placeholder 32">
            <a:extLst>
              <a:ext uri="{FF2B5EF4-FFF2-40B4-BE49-F238E27FC236}">
                <a16:creationId xmlns:a16="http://schemas.microsoft.com/office/drawing/2014/main" id="{1E669F01-3A55-4E1D-B4D5-8678B4932E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0644" y="2471749"/>
            <a:ext cx="5711170" cy="467671"/>
          </a:xfrm>
        </p:spPr>
        <p:txBody>
          <a:bodyPr anchor="ctr"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en-US" sz="2000" b="0" kern="1200" spc="0" baseline="0" dirty="0" smtClean="0">
                <a:solidFill>
                  <a:schemeClr val="tx1"/>
                </a:solidFill>
                <a:latin typeface="Graphik" panose="020B0503030202060203" pitchFamily="34" charset="0"/>
                <a:ea typeface="Graphik" panose="020B0503030202060203" pitchFamily="34" charset="0"/>
                <a:cs typeface="Calibri" panose="020F0502020204030204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7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7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7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700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3910C3-C443-4844-9C21-163A9A019B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4414" y="156479"/>
            <a:ext cx="1557593" cy="68428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829CC9A-E3E5-4412-94CE-8A4CB2C2224A}"/>
              </a:ext>
            </a:extLst>
          </p:cNvPr>
          <p:cNvCxnSpPr>
            <a:cxnSpLocks/>
          </p:cNvCxnSpPr>
          <p:nvPr userDrawn="1"/>
        </p:nvCxnSpPr>
        <p:spPr>
          <a:xfrm>
            <a:off x="2092228" y="163270"/>
            <a:ext cx="0" cy="73152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1063088-5B5E-4AC0-9D66-57360EEA87C6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312095" y="322333"/>
            <a:ext cx="1514421" cy="406488"/>
            <a:chOff x="4717108" y="907254"/>
            <a:chExt cx="1253359" cy="33641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64C2003-08A2-4B99-8C99-8E96357E77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17108" y="1045193"/>
              <a:ext cx="1253359" cy="198477"/>
            </a:xfrm>
            <a:prstGeom prst="rect">
              <a:avLst/>
            </a:prstGeom>
          </p:spPr>
        </p:pic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A83B7213-97A7-48D8-9AFA-E9B6B6D6C5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7947" y="907254"/>
              <a:ext cx="123114" cy="133135"/>
            </a:xfrm>
            <a:custGeom>
              <a:avLst/>
              <a:gdLst>
                <a:gd name="T0" fmla="*/ 0 w 86"/>
                <a:gd name="T1" fmla="*/ 66 h 93"/>
                <a:gd name="T2" fmla="*/ 50 w 86"/>
                <a:gd name="T3" fmla="*/ 47 h 93"/>
                <a:gd name="T4" fmla="*/ 0 w 86"/>
                <a:gd name="T5" fmla="*/ 27 h 93"/>
                <a:gd name="T6" fmla="*/ 0 w 86"/>
                <a:gd name="T7" fmla="*/ 0 h 93"/>
                <a:gd name="T8" fmla="*/ 86 w 86"/>
                <a:gd name="T9" fmla="*/ 35 h 93"/>
                <a:gd name="T10" fmla="*/ 86 w 86"/>
                <a:gd name="T11" fmla="*/ 57 h 93"/>
                <a:gd name="T12" fmla="*/ 0 w 86"/>
                <a:gd name="T13" fmla="*/ 93 h 93"/>
                <a:gd name="T14" fmla="*/ 0 w 86"/>
                <a:gd name="T15" fmla="*/ 6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6" h="93">
                  <a:moveTo>
                    <a:pt x="0" y="66"/>
                  </a:moveTo>
                  <a:lnTo>
                    <a:pt x="50" y="47"/>
                  </a:lnTo>
                  <a:lnTo>
                    <a:pt x="0" y="27"/>
                  </a:lnTo>
                  <a:lnTo>
                    <a:pt x="0" y="0"/>
                  </a:lnTo>
                  <a:lnTo>
                    <a:pt x="86" y="35"/>
                  </a:lnTo>
                  <a:lnTo>
                    <a:pt x="86" y="57"/>
                  </a:lnTo>
                  <a:lnTo>
                    <a:pt x="0" y="93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pPr defTabSz="1219170">
                <a:defRPr/>
              </a:pPr>
              <a:endParaRPr lang="en-US" sz="2400" kern="0" dirty="0">
                <a:solidFill>
                  <a:srgbClr val="7500C0"/>
                </a:solidFill>
                <a:latin typeface="Arial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0317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with minin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3C27492-9612-40D2-8B33-E9F6461D35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4892" y="1034891"/>
            <a:ext cx="11474881" cy="365985"/>
          </a:xfrm>
          <a:prstGeom prst="rect">
            <a:avLst/>
          </a:prstGeom>
        </p:spPr>
        <p:txBody>
          <a:bodyPr lIns="45720" rIns="45720"/>
          <a:lstStyle>
            <a:lvl1pPr algn="l">
              <a:lnSpc>
                <a:spcPct val="100000"/>
              </a:lnSpc>
              <a:spcBef>
                <a:spcPts val="0"/>
              </a:spcBef>
              <a:defRPr lang="en-US" sz="1600" b="1" kern="1200" dirty="0">
                <a:solidFill>
                  <a:srgbClr val="0070C0"/>
                </a:solidFill>
                <a:latin typeface="Graphik "/>
                <a:ea typeface="Graphik "/>
                <a:cs typeface="Arial" panose="020B0604020202020204" pitchFamily="34" charset="0"/>
              </a:defRPr>
            </a:lvl1pPr>
          </a:lstStyle>
          <a:p>
            <a:r>
              <a:rPr lang="en-US"/>
              <a:t>Insert sub-title here at 16pt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0D4B79-145C-4D2F-9394-F968DC5A9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73" y="173291"/>
            <a:ext cx="11568100" cy="8321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1A5E89-EEF1-4735-86CE-95A3EBBCCF3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0909" y="1563328"/>
            <a:ext cx="11656291" cy="47993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98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6FBFF-8D55-425F-AEAE-E28AEC730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39068C-538C-4685-BC0C-3A71DEF89AF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2250" y="1093930"/>
            <a:ext cx="11679238" cy="5403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732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91E84C40-46E7-4060-9DD5-DEB7D58698A7}"/>
              </a:ext>
            </a:extLst>
          </p:cNvPr>
          <p:cNvSpPr/>
          <p:nvPr userDrawn="1"/>
        </p:nvSpPr>
        <p:spPr>
          <a:xfrm flipH="1">
            <a:off x="-2" y="2215763"/>
            <a:ext cx="12192001" cy="4642236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9" name="Grafik 21">
            <a:extLst>
              <a:ext uri="{FF2B5EF4-FFF2-40B4-BE49-F238E27FC236}">
                <a16:creationId xmlns:a16="http://schemas.microsoft.com/office/drawing/2014/main" id="{349DF9DB-AA6B-4695-B9BC-ED7B2D425C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12232" y="0"/>
            <a:ext cx="6535929" cy="6866080"/>
          </a:xfrm>
          <a:prstGeom prst="parallelogram">
            <a:avLst>
              <a:gd name="adj" fmla="val 85215"/>
            </a:avLst>
          </a:prstGeom>
        </p:spPr>
      </p:pic>
      <p:sp>
        <p:nvSpPr>
          <p:cNvPr id="11" name="Rectangle 10"/>
          <p:cNvSpPr/>
          <p:nvPr userDrawn="1"/>
        </p:nvSpPr>
        <p:spPr>
          <a:xfrm>
            <a:off x="11725677" y="6550513"/>
            <a:ext cx="309700" cy="292259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pPr lvl="0" algn="r"/>
            <a:fld id="{7250DEF0-88A7-4052-8B3E-33CCF81B9FA0}" type="slidenum">
              <a:rPr lang="en-US" sz="900" smtClean="0">
                <a:solidFill>
                  <a:schemeClr val="bg1"/>
                </a:solidFill>
                <a:latin typeface="Graphik "/>
              </a:rPr>
              <a:pPr lvl="0" algn="r"/>
              <a:t>‹#›</a:t>
            </a:fld>
            <a:endParaRPr lang="en-US" sz="900" dirty="0">
              <a:solidFill>
                <a:schemeClr val="bg1"/>
              </a:solidFill>
              <a:latin typeface="Graphik "/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77D2F342-915E-443E-A2ED-8E0CDD5C6FC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03955" y="1708689"/>
            <a:ext cx="4859867" cy="1653940"/>
          </a:xfrm>
        </p:spPr>
        <p:txBody>
          <a:bodyPr/>
          <a:lstStyle>
            <a:lvl1pPr algn="l">
              <a:defRPr sz="5867" spc="-200">
                <a:solidFill>
                  <a:schemeClr val="tx2"/>
                </a:solidFill>
                <a:effectLst/>
              </a:defRPr>
            </a:lvl1pPr>
          </a:lstStyle>
          <a:p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9588F2-ACC7-4282-9F8D-392B1647C388}"/>
              </a:ext>
            </a:extLst>
          </p:cNvPr>
          <p:cNvSpPr txBox="1"/>
          <p:nvPr userDrawn="1"/>
        </p:nvSpPr>
        <p:spPr>
          <a:xfrm rot="2780381">
            <a:off x="6090354" y="4078516"/>
            <a:ext cx="2517423" cy="2133600"/>
          </a:xfrm>
          <a:prstGeom prst="rect">
            <a:avLst/>
          </a:prstGeom>
          <a:noFill/>
        </p:spPr>
        <p:txBody>
          <a:bodyPr wrap="square" lIns="0" tIns="0" rIns="0" bIns="60960" rtlCol="0">
            <a:noAutofit/>
          </a:bodyPr>
          <a:lstStyle/>
          <a:p>
            <a:endParaRPr lang="en-US" sz="26533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13" name="Diagonal Stripe 12">
            <a:extLst>
              <a:ext uri="{FF2B5EF4-FFF2-40B4-BE49-F238E27FC236}">
                <a16:creationId xmlns:a16="http://schemas.microsoft.com/office/drawing/2014/main" id="{BEFDD476-70B8-4F9D-A05B-4E7D7D25135A}"/>
              </a:ext>
            </a:extLst>
          </p:cNvPr>
          <p:cNvSpPr/>
          <p:nvPr userDrawn="1"/>
        </p:nvSpPr>
        <p:spPr>
          <a:xfrm flipH="1">
            <a:off x="10769600" y="0"/>
            <a:ext cx="1422400" cy="5892800"/>
          </a:xfrm>
          <a:prstGeom prst="diagStripe">
            <a:avLst>
              <a:gd name="adj" fmla="val 51282"/>
            </a:avLst>
          </a:prstGeom>
          <a:solidFill>
            <a:srgbClr val="6699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7B0F0FA-DB56-4821-B114-E712E9B659D0}"/>
              </a:ext>
            </a:extLst>
          </p:cNvPr>
          <p:cNvSpPr/>
          <p:nvPr userDrawn="1"/>
        </p:nvSpPr>
        <p:spPr>
          <a:xfrm rot="1466261" flipH="1">
            <a:off x="-452460" y="5414334"/>
            <a:ext cx="6848095" cy="701079"/>
          </a:xfrm>
          <a:custGeom>
            <a:avLst/>
            <a:gdLst>
              <a:gd name="connsiteX0" fmla="*/ 4155083 w 4155083"/>
              <a:gd name="connsiteY0" fmla="*/ 4264 h 534555"/>
              <a:gd name="connsiteX1" fmla="*/ 0 w 4155083"/>
              <a:gd name="connsiteY1" fmla="*/ 0 h 534555"/>
              <a:gd name="connsiteX2" fmla="*/ 302073 w 4155083"/>
              <a:gd name="connsiteY2" fmla="*/ 534555 h 534555"/>
              <a:gd name="connsiteX3" fmla="*/ 3916148 w 4155083"/>
              <a:gd name="connsiteY3" fmla="*/ 530073 h 534555"/>
              <a:gd name="connsiteX0" fmla="*/ 5136071 w 5136071"/>
              <a:gd name="connsiteY0" fmla="*/ 0 h 530291"/>
              <a:gd name="connsiteX1" fmla="*/ 0 w 5136071"/>
              <a:gd name="connsiteY1" fmla="*/ 5654 h 530291"/>
              <a:gd name="connsiteX2" fmla="*/ 1283061 w 5136071"/>
              <a:gd name="connsiteY2" fmla="*/ 530291 h 530291"/>
              <a:gd name="connsiteX3" fmla="*/ 4897136 w 5136071"/>
              <a:gd name="connsiteY3" fmla="*/ 525809 h 530291"/>
              <a:gd name="connsiteX4" fmla="*/ 5136071 w 5136071"/>
              <a:gd name="connsiteY4" fmla="*/ 0 h 530291"/>
              <a:gd name="connsiteX0" fmla="*/ 5136071 w 5136071"/>
              <a:gd name="connsiteY0" fmla="*/ 0 h 544313"/>
              <a:gd name="connsiteX1" fmla="*/ 0 w 5136071"/>
              <a:gd name="connsiteY1" fmla="*/ 5654 h 544313"/>
              <a:gd name="connsiteX2" fmla="*/ 1211591 w 5136071"/>
              <a:gd name="connsiteY2" fmla="*/ 544313 h 544313"/>
              <a:gd name="connsiteX3" fmla="*/ 4897136 w 5136071"/>
              <a:gd name="connsiteY3" fmla="*/ 525809 h 544313"/>
              <a:gd name="connsiteX4" fmla="*/ 5136071 w 5136071"/>
              <a:gd name="connsiteY4" fmla="*/ 0 h 544313"/>
              <a:gd name="connsiteX0" fmla="*/ 5136071 w 5136071"/>
              <a:gd name="connsiteY0" fmla="*/ 0 h 548518"/>
              <a:gd name="connsiteX1" fmla="*/ 0 w 5136071"/>
              <a:gd name="connsiteY1" fmla="*/ 5654 h 548518"/>
              <a:gd name="connsiteX2" fmla="*/ 1200380 w 5136071"/>
              <a:gd name="connsiteY2" fmla="*/ 548518 h 548518"/>
              <a:gd name="connsiteX3" fmla="*/ 4897136 w 5136071"/>
              <a:gd name="connsiteY3" fmla="*/ 525809 h 548518"/>
              <a:gd name="connsiteX4" fmla="*/ 5136071 w 5136071"/>
              <a:gd name="connsiteY4" fmla="*/ 0 h 548518"/>
              <a:gd name="connsiteX0" fmla="*/ 5136071 w 5136071"/>
              <a:gd name="connsiteY0" fmla="*/ 0 h 525809"/>
              <a:gd name="connsiteX1" fmla="*/ 0 w 5136071"/>
              <a:gd name="connsiteY1" fmla="*/ 5654 h 525809"/>
              <a:gd name="connsiteX2" fmla="*/ 1115591 w 5136071"/>
              <a:gd name="connsiteY2" fmla="*/ 509989 h 525809"/>
              <a:gd name="connsiteX3" fmla="*/ 4897136 w 5136071"/>
              <a:gd name="connsiteY3" fmla="*/ 525809 h 525809"/>
              <a:gd name="connsiteX4" fmla="*/ 5136071 w 5136071"/>
              <a:gd name="connsiteY4" fmla="*/ 0 h 525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6071" h="525809">
                <a:moveTo>
                  <a:pt x="5136071" y="0"/>
                </a:moveTo>
                <a:lnTo>
                  <a:pt x="0" y="5654"/>
                </a:lnTo>
                <a:lnTo>
                  <a:pt x="1115591" y="509989"/>
                </a:lnTo>
                <a:lnTo>
                  <a:pt x="4897136" y="525809"/>
                </a:lnTo>
                <a:lnTo>
                  <a:pt x="5136071" y="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3361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CB79E35-AB43-421D-9A2D-CAE6CCD2B288}"/>
              </a:ext>
            </a:extLst>
          </p:cNvPr>
          <p:cNvSpPr/>
          <p:nvPr userDrawn="1"/>
        </p:nvSpPr>
        <p:spPr>
          <a:xfrm flipV="1">
            <a:off x="1" y="-2"/>
            <a:ext cx="5192889" cy="6581423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1725677" y="6550513"/>
            <a:ext cx="309700" cy="292259"/>
          </a:xfrm>
          <a:prstGeom prst="rect">
            <a:avLst/>
          </a:prstGeom>
        </p:spPr>
        <p:txBody>
          <a:bodyPr wrap="none" lIns="0" tIns="0" rIns="0" bIns="0" anchor="ctr" anchorCtr="0">
            <a:noAutofit/>
          </a:bodyPr>
          <a:lstStyle/>
          <a:p>
            <a:pPr lvl="0" algn="r"/>
            <a:fld id="{7250DEF0-88A7-4052-8B3E-33CCF81B9FA0}" type="slidenum">
              <a:rPr lang="en-US" sz="900" smtClean="0">
                <a:solidFill>
                  <a:schemeClr val="bg1"/>
                </a:solidFill>
                <a:latin typeface="Graphik "/>
              </a:rPr>
              <a:pPr lvl="0" algn="r"/>
              <a:t>‹#›</a:t>
            </a:fld>
            <a:endParaRPr lang="en-US" sz="900" dirty="0">
              <a:solidFill>
                <a:schemeClr val="bg1"/>
              </a:solidFill>
              <a:latin typeface="Graphik "/>
            </a:endParaRP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77D2F342-915E-443E-A2ED-8E0CDD5C6FC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998030" y="1190308"/>
            <a:ext cx="5061206" cy="1653940"/>
          </a:xfrm>
        </p:spPr>
        <p:txBody>
          <a:bodyPr/>
          <a:lstStyle>
            <a:lvl1pPr algn="l">
              <a:defRPr sz="5867" spc="-200">
                <a:solidFill>
                  <a:schemeClr val="tx2"/>
                </a:solidFill>
                <a:effectLst/>
              </a:defRPr>
            </a:lvl1pPr>
          </a:lstStyle>
          <a:p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9588F2-ACC7-4282-9F8D-392B1647C388}"/>
              </a:ext>
            </a:extLst>
          </p:cNvPr>
          <p:cNvSpPr txBox="1"/>
          <p:nvPr userDrawn="1"/>
        </p:nvSpPr>
        <p:spPr>
          <a:xfrm rot="2780381">
            <a:off x="6090354" y="4078516"/>
            <a:ext cx="2517423" cy="2133600"/>
          </a:xfrm>
          <a:prstGeom prst="rect">
            <a:avLst/>
          </a:prstGeom>
          <a:noFill/>
        </p:spPr>
        <p:txBody>
          <a:bodyPr wrap="square" lIns="0" tIns="0" rIns="0" bIns="60960" rtlCol="0">
            <a:noAutofit/>
          </a:bodyPr>
          <a:lstStyle/>
          <a:p>
            <a:endParaRPr lang="en-US" sz="26533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13" name="Diagonal Stripe 12">
            <a:extLst>
              <a:ext uri="{FF2B5EF4-FFF2-40B4-BE49-F238E27FC236}">
                <a16:creationId xmlns:a16="http://schemas.microsoft.com/office/drawing/2014/main" id="{BEFDD476-70B8-4F9D-A05B-4E7D7D25135A}"/>
              </a:ext>
            </a:extLst>
          </p:cNvPr>
          <p:cNvSpPr/>
          <p:nvPr userDrawn="1"/>
        </p:nvSpPr>
        <p:spPr>
          <a:xfrm rot="5400000" flipV="1">
            <a:off x="-107247" y="107247"/>
            <a:ext cx="1907827" cy="1693333"/>
          </a:xfrm>
          <a:prstGeom prst="diagStripe">
            <a:avLst>
              <a:gd name="adj" fmla="val 65267"/>
            </a:avLst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EDD788A-DBC1-47F6-B645-DA9A0D4EAA8E}"/>
              </a:ext>
            </a:extLst>
          </p:cNvPr>
          <p:cNvSpPr/>
          <p:nvPr userDrawn="1"/>
        </p:nvSpPr>
        <p:spPr>
          <a:xfrm rot="1466261" flipH="1">
            <a:off x="-668453" y="3721777"/>
            <a:ext cx="10077151" cy="1166316"/>
          </a:xfrm>
          <a:custGeom>
            <a:avLst/>
            <a:gdLst>
              <a:gd name="connsiteX0" fmla="*/ 7557863 w 7557863"/>
              <a:gd name="connsiteY0" fmla="*/ 43864 h 874737"/>
              <a:gd name="connsiteX1" fmla="*/ 21124 w 7557863"/>
              <a:gd name="connsiteY1" fmla="*/ 0 h 874737"/>
              <a:gd name="connsiteX2" fmla="*/ 0 w 7557863"/>
              <a:gd name="connsiteY2" fmla="*/ 806992 h 874737"/>
              <a:gd name="connsiteX3" fmla="*/ 7180304 w 7557863"/>
              <a:gd name="connsiteY3" fmla="*/ 874737 h 874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57863" h="874737">
                <a:moveTo>
                  <a:pt x="7557863" y="43864"/>
                </a:moveTo>
                <a:lnTo>
                  <a:pt x="21124" y="0"/>
                </a:lnTo>
                <a:lnTo>
                  <a:pt x="0" y="806992"/>
                </a:lnTo>
                <a:lnTo>
                  <a:pt x="7180304" y="874737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400" dirty="0"/>
          </a:p>
        </p:txBody>
      </p:sp>
      <p:pic>
        <p:nvPicPr>
          <p:cNvPr id="9" name="Grafik 9">
            <a:extLst>
              <a:ext uri="{FF2B5EF4-FFF2-40B4-BE49-F238E27FC236}">
                <a16:creationId xmlns:a16="http://schemas.microsoft.com/office/drawing/2014/main" id="{3A4071F1-D5EC-4C85-B862-E59B76AC0D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9233" y="698296"/>
            <a:ext cx="6990967" cy="6159705"/>
          </a:xfrm>
          <a:prstGeom prst="rect">
            <a:avLst/>
          </a:prstGeom>
        </p:spPr>
      </p:pic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BC15DDE8-0DBB-4697-8836-8BC1ABD3828A}"/>
              </a:ext>
            </a:extLst>
          </p:cNvPr>
          <p:cNvSpPr/>
          <p:nvPr userDrawn="1"/>
        </p:nvSpPr>
        <p:spPr>
          <a:xfrm flipH="1">
            <a:off x="8218312" y="0"/>
            <a:ext cx="3973689" cy="6858000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3049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ng Headlin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85C65-6BFC-4F61-A214-71B69537B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GT Sectra Fine Rg" panose="00000500000000000000" pitchFamily="50" charset="0"/>
              </a:defRPr>
            </a:lvl1pPr>
          </a:lstStyle>
          <a:p>
            <a:pPr lvl="0"/>
            <a:r>
              <a:rPr lang="en-US"/>
              <a:t>Place subtitle here 20pt</a:t>
            </a:r>
          </a:p>
        </p:txBody>
      </p:sp>
    </p:spTree>
    <p:extLst>
      <p:ext uri="{BB962C8B-B14F-4D97-AF65-F5344CB8AC3E}">
        <p14:creationId xmlns:p14="http://schemas.microsoft.com/office/powerpoint/2010/main" val="36730549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>
          <p15:clr>
            <a:srgbClr val="547EBF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409D103E-92A5-4D18-9222-3322FEE66CDF}"/>
              </a:ext>
            </a:extLst>
          </p:cNvPr>
          <p:cNvSpPr txBox="1"/>
          <p:nvPr userDrawn="1"/>
        </p:nvSpPr>
        <p:spPr>
          <a:xfrm>
            <a:off x="297920" y="6519422"/>
            <a:ext cx="3268133" cy="28500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© 2024 Accenture  All rights reserved.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A3AB9A-4D6B-405E-A70F-ED56288974ED}"/>
              </a:ext>
            </a:extLst>
          </p:cNvPr>
          <p:cNvSpPr txBox="1"/>
          <p:nvPr userDrawn="1"/>
        </p:nvSpPr>
        <p:spPr>
          <a:xfrm>
            <a:off x="11536454" y="6519422"/>
            <a:ext cx="365760" cy="285009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55CEDFA-A6BA-4442-9084-8B31DC7F089C}" type="slidenum">
              <a:rPr lang="en-US" sz="1000" smtClean="0">
                <a:solidFill>
                  <a:schemeClr val="tx1"/>
                </a:solidFill>
                <a:latin typeface="+mn-lt"/>
                <a:cs typeface="Arial" pitchFamily="34" charset="0"/>
              </a:rPr>
              <a:pPr marL="0" marR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634D6A9-D790-44B8-A362-FB2822091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1673" y="1093790"/>
            <a:ext cx="11680541" cy="5307010"/>
          </a:xfrm>
          <a:prstGeom prst="rect">
            <a:avLst/>
          </a:prstGeom>
        </p:spPr>
        <p:txBody>
          <a:bodyPr vert="horz" lIns="45720" tIns="45720" rIns="4572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itle Placeholder 1">
            <a:extLst>
              <a:ext uri="{FF2B5EF4-FFF2-40B4-BE49-F238E27FC236}">
                <a16:creationId xmlns:a16="http://schemas.microsoft.com/office/drawing/2014/main" id="{9F23A556-0CDC-41CE-A62E-9BCB6595A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73" y="173291"/>
            <a:ext cx="11680542" cy="832104"/>
          </a:xfrm>
          <a:prstGeom prst="rect">
            <a:avLst/>
          </a:prstGeom>
        </p:spPr>
        <p:txBody>
          <a:bodyPr vert="horz" lIns="45720" tIns="45720" rIns="4572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BD2D8B-F942-4D68-A5D8-C18D20EC52C4}"/>
              </a:ext>
            </a:extLst>
          </p:cNvPr>
          <p:cNvSpPr/>
          <p:nvPr userDrawn="1"/>
        </p:nvSpPr>
        <p:spPr>
          <a:xfrm>
            <a:off x="125577" y="256453"/>
            <a:ext cx="81643" cy="640080"/>
          </a:xfrm>
          <a:prstGeom prst="rect">
            <a:avLst/>
          </a:prstGeom>
          <a:solidFill>
            <a:srgbClr val="00B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323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4014" r:id="rId2"/>
    <p:sldLayoutId id="2147484015" r:id="rId3"/>
    <p:sldLayoutId id="2147483988" r:id="rId4"/>
    <p:sldLayoutId id="2147483989" r:id="rId5"/>
    <p:sldLayoutId id="2147484016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baseline="0">
          <a:solidFill>
            <a:schemeClr val="tx2"/>
          </a:solidFill>
          <a:latin typeface="Graphik Black" panose="020B0A03030202060203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800" b="0" kern="1200">
          <a:solidFill>
            <a:schemeClr val="tx1"/>
          </a:solidFill>
          <a:latin typeface="Graphik "/>
          <a:ea typeface="+mn-ea"/>
          <a:cs typeface="Arial" panose="020B0604020202020204" pitchFamily="34" charset="0"/>
        </a:defRPr>
      </a:lvl1pPr>
      <a:lvl2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Graphik "/>
          <a:ea typeface="+mn-ea"/>
          <a:cs typeface="Arial" panose="020B0604020202020204" pitchFamily="34" charset="0"/>
        </a:defRPr>
      </a:lvl2pPr>
      <a:lvl3pPr marL="0" indent="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Graphik "/>
          <a:ea typeface="+mn-ea"/>
          <a:cs typeface="Arial" panose="020B0604020202020204" pitchFamily="34" charset="0"/>
        </a:defRPr>
      </a:lvl3pPr>
      <a:lvl4pPr marL="233363" indent="-233363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raphik "/>
          <a:ea typeface="+mn-ea"/>
          <a:cs typeface="Arial" panose="020B0604020202020204" pitchFamily="34" charset="0"/>
        </a:defRPr>
      </a:lvl4pPr>
      <a:lvl5pPr marL="517525" indent="-233363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Helvetica" panose="020B0604020202020204" pitchFamily="34" charset="0"/>
        <a:buChar char="‒"/>
        <a:defRPr sz="1600" kern="1200">
          <a:solidFill>
            <a:schemeClr val="tx1"/>
          </a:solidFill>
          <a:latin typeface="Graphik 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84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552" userDrawn="1">
          <p15:clr>
            <a:srgbClr val="F26B43"/>
          </p15:clr>
        </p15:guide>
        <p15:guide id="4" orient="horz" pos="744" userDrawn="1">
          <p15:clr>
            <a:srgbClr val="F26B43"/>
          </p15:clr>
        </p15:guide>
        <p15:guide id="5" orient="horz" pos="864" userDrawn="1">
          <p15:clr>
            <a:srgbClr val="F26B43"/>
          </p15:clr>
        </p15:guide>
        <p15:guide id="6" orient="horz" pos="4008" userDrawn="1">
          <p15:clr>
            <a:srgbClr val="F26B43"/>
          </p15:clr>
        </p15:guide>
        <p15:guide id="7" orient="horz" pos="4080" userDrawn="1">
          <p15:clr>
            <a:srgbClr val="F26B43"/>
          </p15:clr>
        </p15:guide>
        <p15:guide id="8" pos="192" userDrawn="1">
          <p15:clr>
            <a:srgbClr val="F26B43"/>
          </p15:clr>
        </p15:guide>
        <p15:guide id="9" pos="74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microsoft.com/office/2007/relationships/hdphoto" Target="../media/hdphoto2.wdp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B8818901-271F-4E87-B163-23FC88EF82F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249371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73" imgH="476" progId="TCLayout.ActiveDocument.1">
                  <p:embed/>
                </p:oleObj>
              </mc:Choice>
              <mc:Fallback>
                <p:oleObj name="think-cell Slide" r:id="rId5" imgW="473" imgH="47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B8818901-271F-4E87-B163-23FC88EF82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EB933C5-41E2-461A-A1D6-3D758E83F22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83000"/>
              </a:lnSpc>
              <a:spcBef>
                <a:spcPct val="0"/>
              </a:spcBef>
              <a:spcAft>
                <a:spcPct val="0"/>
              </a:spcAft>
            </a:pPr>
            <a:endParaRPr lang="en-GB" sz="3600" b="1" dirty="0">
              <a:latin typeface="Arial" panose="020B0604020202020204" pitchFamily="34" charset="0"/>
              <a:ea typeface="+mj-ea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5" name="Title 9">
            <a:extLst>
              <a:ext uri="{FF2B5EF4-FFF2-40B4-BE49-F238E27FC236}">
                <a16:creationId xmlns:a16="http://schemas.microsoft.com/office/drawing/2014/main" id="{BF36E868-6BFB-4062-AAB9-F9422837EE34}"/>
              </a:ext>
            </a:extLst>
          </p:cNvPr>
          <p:cNvSpPr txBox="1">
            <a:spLocks/>
          </p:cNvSpPr>
          <p:nvPr/>
        </p:nvSpPr>
        <p:spPr>
          <a:xfrm>
            <a:off x="269468" y="1280767"/>
            <a:ext cx="11922532" cy="1631216"/>
          </a:xfrm>
          <a:prstGeom prst="rect">
            <a:avLst/>
          </a:prstGeom>
        </p:spPr>
        <p:txBody>
          <a:bodyPr vert="horz" wrap="square" lIns="0" tIns="243840" rIns="0" bIns="0" rtlCol="0" anchor="t" anchorCtr="0">
            <a:spAutoFit/>
          </a:bodyPr>
          <a:lstStyle>
            <a:lvl1pPr algn="l" rtl="0" eaLnBrk="1" fontAlgn="base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8800" b="0" i="0" kern="1200" cap="all" spc="-300" baseline="0">
                <a:solidFill>
                  <a:schemeClr val="bg1"/>
                </a:solidFill>
                <a:latin typeface="Graphik Black" panose="020B0503030202060203" pitchFamily="34" charset="77"/>
                <a:ea typeface="Roboto Black" panose="02000000000000000000" pitchFamily="2" charset="0"/>
                <a:cs typeface="Arial" panose="020B0604020202020204" pitchFamily="34" charset="0"/>
              </a:defRPr>
            </a:lvl1pPr>
            <a:lvl2pPr algn="l" rtl="0" eaLnBrk="1" fontAlgn="base" hangingPunct="1">
              <a:lnSpc>
                <a:spcPts val="3465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3199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2pPr>
            <a:lvl3pPr algn="l" rtl="0" eaLnBrk="1" fontAlgn="base" hangingPunct="1">
              <a:lnSpc>
                <a:spcPts val="3465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3199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3pPr>
            <a:lvl4pPr algn="l" rtl="0" eaLnBrk="1" fontAlgn="base" hangingPunct="1">
              <a:lnSpc>
                <a:spcPts val="3465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3199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4pPr>
            <a:lvl5pPr algn="l" rtl="0" eaLnBrk="1" fontAlgn="base" hangingPunct="1">
              <a:lnSpc>
                <a:spcPts val="3465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sz="3199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5pPr>
            <a:lvl6pPr marL="609321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3499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6pPr>
            <a:lvl7pPr marL="1218641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3499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7pPr>
            <a:lvl8pPr marL="1827962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3499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8pPr>
            <a:lvl9pPr marL="2437283" algn="l" rtl="0" eaLnBrk="1" fontAlgn="base" hangingPunct="1">
              <a:spcBef>
                <a:spcPct val="0"/>
              </a:spcBef>
              <a:spcAft>
                <a:spcPct val="0"/>
              </a:spcAft>
              <a:buFont typeface="Arial" pitchFamily="-105" charset="-52"/>
              <a:defRPr sz="3499">
                <a:solidFill>
                  <a:schemeClr val="tx1"/>
                </a:solidFill>
                <a:latin typeface="Arial" pitchFamily="-105" charset="-52"/>
                <a:ea typeface="Arial" pitchFamily="-105" charset="-52"/>
                <a:cs typeface="Arial" pitchFamily="-105" charset="-52"/>
              </a:defRPr>
            </a:lvl9pPr>
          </a:lstStyle>
          <a:p>
            <a:pPr defTabSz="121917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4400" spc="0" dirty="0">
                <a:solidFill>
                  <a:srgbClr val="2C2C2C"/>
                </a:solidFill>
                <a:latin typeface="Graphik Black" panose="020B0A03030202060203" pitchFamily="34" charset="0"/>
                <a:cs typeface="Calibri" panose="020F0502020204030204" pitchFamily="34" charset="0"/>
              </a:rPr>
              <a:t>Ameren Cloud Operating Model </a:t>
            </a:r>
          </a:p>
          <a:p>
            <a:pPr defTabSz="121917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600" i="1" spc="0" dirty="0">
                <a:solidFill>
                  <a:schemeClr val="accent4">
                    <a:lumMod val="75000"/>
                  </a:schemeClr>
                </a:solidFill>
                <a:latin typeface="Graphik Black" panose="020B0A03030202060203" pitchFamily="34" charset="0"/>
                <a:cs typeface="Calibri" panose="020F0502020204030204" pitchFamily="34" charset="0"/>
              </a:rPr>
              <a:t>Accenture Engagement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7D544FB-4D98-4C99-8388-EC59FF16DDAC}"/>
              </a:ext>
            </a:extLst>
          </p:cNvPr>
          <p:cNvSpPr txBox="1">
            <a:spLocks/>
          </p:cNvSpPr>
          <p:nvPr/>
        </p:nvSpPr>
        <p:spPr>
          <a:xfrm>
            <a:off x="269469" y="4026568"/>
            <a:ext cx="7931377" cy="381514"/>
          </a:xfrm>
          <a:prstGeom prst="rect">
            <a:avLst/>
          </a:prstGeom>
        </p:spPr>
        <p:txBody>
          <a:bodyPr lIns="0" anchor="t"/>
          <a:lstStyle>
            <a:lvl1pPr marL="0" indent="0" algn="l" defTabSz="68578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Font typeface="Graphik Regular" panose="020B0604020202020204" pitchFamily="34" charset="0"/>
              <a:buNone/>
              <a:defRPr sz="1500" b="1" kern="1200" cap="all" baseline="0">
                <a:solidFill>
                  <a:schemeClr val="accent1"/>
                </a:solidFill>
                <a:latin typeface="Graphik Black" panose="020B0A03030202060203" pitchFamily="34" charset="0"/>
                <a:ea typeface="+mn-ea"/>
                <a:cs typeface="+mn-cs"/>
              </a:defRPr>
            </a:lvl1pPr>
            <a:lvl2pPr marL="136922" marR="0" indent="-136922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Graphik Regular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Graphik Regular" panose="020B0503030202060203" pitchFamily="34" charset="0"/>
                <a:ea typeface="+mn-ea"/>
                <a:cs typeface="+mn-cs"/>
              </a:defRPr>
            </a:lvl2pPr>
            <a:lvl3pPr marL="269081" marR="0" indent="-13216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Symbol" panose="05050102010706020507" pitchFamily="18" charset="2"/>
              <a:buChar char="-"/>
              <a:tabLst/>
              <a:defRPr sz="1200" kern="1200">
                <a:solidFill>
                  <a:schemeClr val="tx1"/>
                </a:solidFill>
                <a:latin typeface="Graphik Regular" panose="020B0503030202060203" pitchFamily="34" charset="0"/>
                <a:ea typeface="+mn-ea"/>
                <a:cs typeface="+mn-cs"/>
              </a:defRPr>
            </a:lvl3pPr>
            <a:lvl4pPr marL="403622" marR="0" indent="-126206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Graphik Regular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Graphik Regular" panose="020B0503030202060203" pitchFamily="34" charset="0"/>
                <a:ea typeface="+mn-ea"/>
                <a:cs typeface="+mn-cs"/>
              </a:defRPr>
            </a:lvl4pPr>
            <a:lvl5pPr marL="540544" marR="0" indent="-132160" algn="l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Tx/>
              <a:buSzTx/>
              <a:buFont typeface="Graphik Regular" panose="020B0503030202060203" pitchFamily="34" charset="0"/>
              <a:buChar char="–"/>
              <a:tabLst/>
              <a:defRPr sz="1200" kern="1200">
                <a:solidFill>
                  <a:schemeClr val="tx1"/>
                </a:solidFill>
                <a:latin typeface="Graphik Regular" panose="020B0503030202060203" pitchFamily="34" charset="0"/>
                <a:ea typeface="+mn-ea"/>
                <a:cs typeface="+mn-cs"/>
              </a:defRPr>
            </a:lvl5pPr>
            <a:lvl6pPr marL="384563" indent="-12977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Graphik Regular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685783" rtl="0" eaLnBrk="1" latinLnBrk="0" hangingPunct="1">
              <a:lnSpc>
                <a:spcPct val="90000"/>
              </a:lnSpc>
              <a:spcBef>
                <a:spcPts val="600"/>
              </a:spcBef>
              <a:buFont typeface="Graphik Regular" panose="020B0604020202020204" pitchFamily="34" charset="0"/>
              <a:buNone/>
              <a:defRPr sz="9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685783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Graphik Regular" panose="020B0604020202020204" pitchFamily="34" charset="0"/>
              <a:buNone/>
              <a:defRPr sz="135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685783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450"/>
              </a:spcAft>
              <a:buFont typeface="Graphik Regular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354">
              <a:spcAft>
                <a:spcPts val="600"/>
              </a:spcAft>
            </a:pPr>
            <a:r>
              <a:rPr lang="en-US" sz="1800" b="0" dirty="0">
                <a:solidFill>
                  <a:schemeClr val="accent4">
                    <a:lumMod val="75000"/>
                  </a:schemeClr>
                </a:solidFill>
                <a:latin typeface="Graphik" panose="020B0503030202060203" pitchFamily="34" charset="0"/>
              </a:rPr>
              <a:t>November 2020 </a:t>
            </a:r>
          </a:p>
        </p:txBody>
      </p:sp>
    </p:spTree>
    <p:extLst>
      <p:ext uri="{BB962C8B-B14F-4D97-AF65-F5344CB8AC3E}">
        <p14:creationId xmlns:p14="http://schemas.microsoft.com/office/powerpoint/2010/main" val="2263025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E63B9-0BD4-F544-C776-5A85FFBC3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on hybrid infra/cloud use-cases</a:t>
            </a:r>
          </a:p>
        </p:txBody>
      </p:sp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058E2CF6-FD22-C315-F912-ED5D2F88C3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304925"/>
            <a:ext cx="12192000" cy="177987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086E406-758E-87C6-E6D5-42C0086B95F1}"/>
              </a:ext>
            </a:extLst>
          </p:cNvPr>
          <p:cNvSpPr/>
          <p:nvPr/>
        </p:nvSpPr>
        <p:spPr>
          <a:xfrm>
            <a:off x="381000" y="2905218"/>
            <a:ext cx="2463282" cy="34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6FBCF3-9BFF-4233-6844-91ADAE6288F0}"/>
              </a:ext>
            </a:extLst>
          </p:cNvPr>
          <p:cNvSpPr/>
          <p:nvPr/>
        </p:nvSpPr>
        <p:spPr>
          <a:xfrm>
            <a:off x="3370768" y="2905218"/>
            <a:ext cx="2463282" cy="34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822D17-6E7E-DAE4-6386-857C863ED04D}"/>
              </a:ext>
            </a:extLst>
          </p:cNvPr>
          <p:cNvSpPr/>
          <p:nvPr/>
        </p:nvSpPr>
        <p:spPr>
          <a:xfrm>
            <a:off x="6360536" y="2905218"/>
            <a:ext cx="2463282" cy="34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D89D51-5E49-8EA0-3F4D-9B33016009D7}"/>
              </a:ext>
            </a:extLst>
          </p:cNvPr>
          <p:cNvSpPr/>
          <p:nvPr/>
        </p:nvSpPr>
        <p:spPr>
          <a:xfrm>
            <a:off x="9350303" y="2905218"/>
            <a:ext cx="2463282" cy="3467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8A95E7-C208-DF4F-720B-4C648D6D40A4}"/>
              </a:ext>
            </a:extLst>
          </p:cNvPr>
          <p:cNvSpPr txBox="1"/>
          <p:nvPr/>
        </p:nvSpPr>
        <p:spPr>
          <a:xfrm>
            <a:off x="281948" y="1475385"/>
            <a:ext cx="2661277" cy="1154162"/>
          </a:xfrm>
          <a:prstGeom prst="rect">
            <a:avLst/>
          </a:prstGeom>
          <a:noFill/>
        </p:spPr>
        <p:txBody>
          <a:bodyPr wrap="square" tIns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Offload development and testing environments on public cloud to facilitate concurrent development / agility / cost savings. Production environment remains On-premises.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BA9350-A925-A31C-C52B-40174AED0FAB}"/>
              </a:ext>
            </a:extLst>
          </p:cNvPr>
          <p:cNvSpPr txBox="1"/>
          <p:nvPr/>
        </p:nvSpPr>
        <p:spPr>
          <a:xfrm>
            <a:off x="3370010" y="1475385"/>
            <a:ext cx="2661277" cy="784830"/>
          </a:xfrm>
          <a:prstGeom prst="rect">
            <a:avLst/>
          </a:prstGeom>
          <a:noFill/>
        </p:spPr>
        <p:txBody>
          <a:bodyPr wrap="square" lIns="0" tIns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Enable Cloud Bursting by provisioning additional capacity on Public cloud for temporary spike in private cloud    workload.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F35CF5-5EC1-8F9A-050B-40857E0B0CFE}"/>
              </a:ext>
            </a:extLst>
          </p:cNvPr>
          <p:cNvSpPr txBox="1"/>
          <p:nvPr/>
        </p:nvSpPr>
        <p:spPr>
          <a:xfrm>
            <a:off x="6360537" y="1475385"/>
            <a:ext cx="2463282" cy="1154162"/>
          </a:xfrm>
          <a:prstGeom prst="rect">
            <a:avLst/>
          </a:prstGeom>
          <a:noFill/>
        </p:spPr>
        <p:txBody>
          <a:bodyPr wrap="square" lIns="0" tIns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Integration between System of Engagement applications and System of Record applications on legacy platforms / private datacenters / distributed physical infrastructure.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4B6478-71C1-46F9-D619-C6D4381D2FE3}"/>
              </a:ext>
            </a:extLst>
          </p:cNvPr>
          <p:cNvSpPr txBox="1"/>
          <p:nvPr/>
        </p:nvSpPr>
        <p:spPr>
          <a:xfrm>
            <a:off x="9350303" y="1475385"/>
            <a:ext cx="2661277" cy="600164"/>
          </a:xfrm>
          <a:prstGeom prst="rect">
            <a:avLst/>
          </a:prstGeom>
          <a:noFill/>
        </p:spPr>
        <p:txBody>
          <a:bodyPr wrap="square" lIns="0" tIns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Maintain portability of application workloads across Private and Public clouds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7398A2-AC5A-2C73-5E7F-6669818B8736}"/>
              </a:ext>
            </a:extLst>
          </p:cNvPr>
          <p:cNvSpPr txBox="1"/>
          <p:nvPr/>
        </p:nvSpPr>
        <p:spPr>
          <a:xfrm>
            <a:off x="1628626" y="2323520"/>
            <a:ext cx="1242000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>
              <a:lnSpc>
                <a:spcPct val="90000"/>
              </a:lnSpc>
              <a:spcAft>
                <a:spcPts val="450"/>
              </a:spcAft>
              <a:defRPr/>
            </a:pPr>
            <a:r>
              <a:rPr lang="en-AU" sz="4000" b="1" dirty="0">
                <a:solidFill>
                  <a:srgbClr val="FFFFFF">
                    <a:alpha val="10000"/>
                  </a:srgbClr>
                </a:solidFill>
                <a:latin typeface="Graphik" panose="020B0503030202060203" pitchFamily="34" charset="0"/>
                <a:ea typeface="Arial" charset="0"/>
                <a:cs typeface="Arial" charset="0"/>
              </a:rPr>
              <a:t>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DA9C20-C2DF-324B-E1D8-85BE408C8267}"/>
              </a:ext>
            </a:extLst>
          </p:cNvPr>
          <p:cNvSpPr txBox="1"/>
          <p:nvPr/>
        </p:nvSpPr>
        <p:spPr>
          <a:xfrm>
            <a:off x="4592050" y="2323520"/>
            <a:ext cx="1242000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>
              <a:lnSpc>
                <a:spcPct val="90000"/>
              </a:lnSpc>
              <a:spcAft>
                <a:spcPts val="450"/>
              </a:spcAft>
              <a:defRPr/>
            </a:pPr>
            <a:r>
              <a:rPr lang="en-AU" sz="4000" b="1" dirty="0">
                <a:solidFill>
                  <a:srgbClr val="FFFFFF">
                    <a:alpha val="10000"/>
                  </a:srgbClr>
                </a:solidFill>
                <a:latin typeface="Graphik" panose="020B0503030202060203" pitchFamily="34" charset="0"/>
                <a:ea typeface="Arial" charset="0"/>
                <a:cs typeface="Arial" charset="0"/>
              </a:rPr>
              <a:t>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C5772C-E709-5F3A-A6D2-E3D2CB0AC17F}"/>
              </a:ext>
            </a:extLst>
          </p:cNvPr>
          <p:cNvSpPr txBox="1"/>
          <p:nvPr/>
        </p:nvSpPr>
        <p:spPr>
          <a:xfrm>
            <a:off x="7581818" y="2323520"/>
            <a:ext cx="1242000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>
              <a:lnSpc>
                <a:spcPct val="90000"/>
              </a:lnSpc>
              <a:spcAft>
                <a:spcPts val="450"/>
              </a:spcAft>
              <a:defRPr/>
            </a:pPr>
            <a:r>
              <a:rPr lang="en-AU" sz="4000" b="1" dirty="0">
                <a:solidFill>
                  <a:srgbClr val="FFFFFF">
                    <a:alpha val="10000"/>
                  </a:srgbClr>
                </a:solidFill>
                <a:latin typeface="Graphik" panose="020B0503030202060203" pitchFamily="34" charset="0"/>
                <a:ea typeface="Arial" charset="0"/>
                <a:cs typeface="Arial" charset="0"/>
              </a:rPr>
              <a:t>03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6902B0-D3A3-AED2-019C-0615453CF15C}"/>
              </a:ext>
            </a:extLst>
          </p:cNvPr>
          <p:cNvSpPr txBox="1"/>
          <p:nvPr/>
        </p:nvSpPr>
        <p:spPr>
          <a:xfrm>
            <a:off x="10571585" y="2323520"/>
            <a:ext cx="1242000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>
              <a:lnSpc>
                <a:spcPct val="90000"/>
              </a:lnSpc>
              <a:spcAft>
                <a:spcPts val="450"/>
              </a:spcAft>
              <a:defRPr/>
            </a:pPr>
            <a:r>
              <a:rPr lang="en-AU" sz="4000" b="1" dirty="0">
                <a:solidFill>
                  <a:srgbClr val="FFFFFF">
                    <a:alpha val="10000"/>
                  </a:srgbClr>
                </a:solidFill>
                <a:latin typeface="Graphik" panose="020B0503030202060203" pitchFamily="34" charset="0"/>
                <a:ea typeface="Arial" charset="0"/>
                <a:cs typeface="Arial" charset="0"/>
              </a:rPr>
              <a:t>04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5D59C35-C9C3-E05F-4835-48E2E466C828}"/>
              </a:ext>
            </a:extLst>
          </p:cNvPr>
          <p:cNvGrpSpPr/>
          <p:nvPr/>
        </p:nvGrpSpPr>
        <p:grpSpPr>
          <a:xfrm>
            <a:off x="495300" y="2990850"/>
            <a:ext cx="2247900" cy="3321050"/>
            <a:chOff x="495300" y="2990850"/>
            <a:chExt cx="2247900" cy="332105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1CB15C3-EBDD-9A4F-C35A-745319B45066}"/>
                </a:ext>
              </a:extLst>
            </p:cNvPr>
            <p:cNvSpPr/>
            <p:nvPr/>
          </p:nvSpPr>
          <p:spPr>
            <a:xfrm>
              <a:off x="495300" y="3368922"/>
              <a:ext cx="2247900" cy="216904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endParaRPr lang="en-US" err="1">
                <a:latin typeface="+mj-l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FFD87CB-5F24-8B4E-C5DE-50BDAF71FFB8}"/>
                </a:ext>
              </a:extLst>
            </p:cNvPr>
            <p:cNvSpPr/>
            <p:nvPr/>
          </p:nvSpPr>
          <p:spPr>
            <a:xfrm>
              <a:off x="641057" y="3550661"/>
              <a:ext cx="936000" cy="28097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r>
                <a:rPr lang="en-US" sz="10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On Premise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5BAA345-2B59-D56C-ACFC-F64987C316CB}"/>
                </a:ext>
              </a:extLst>
            </p:cNvPr>
            <p:cNvSpPr/>
            <p:nvPr/>
          </p:nvSpPr>
          <p:spPr>
            <a:xfrm>
              <a:off x="1661444" y="3550661"/>
              <a:ext cx="936000" cy="280977"/>
            </a:xfrm>
            <a:prstGeom prst="rect">
              <a:avLst/>
            </a:prstGeom>
            <a:solidFill>
              <a:srgbClr val="FF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r>
                <a:rPr lang="en-US" sz="100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Off Premise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6FBDB1-B7E1-58FB-9F01-E1927A716829}"/>
                </a:ext>
              </a:extLst>
            </p:cNvPr>
            <p:cNvSpPr/>
            <p:nvPr/>
          </p:nvSpPr>
          <p:spPr>
            <a:xfrm>
              <a:off x="495300" y="2990850"/>
              <a:ext cx="2247900" cy="378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Public Dev-Test – On Prem Prod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937F03B-EE69-5441-A247-60D481934FB4}"/>
                </a:ext>
              </a:extLst>
            </p:cNvPr>
            <p:cNvSpPr/>
            <p:nvPr/>
          </p:nvSpPr>
          <p:spPr>
            <a:xfrm>
              <a:off x="495300" y="5581650"/>
              <a:ext cx="2247900" cy="73025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Production workloads</a:t>
              </a:r>
            </a:p>
            <a:p>
              <a:pPr algn="ctr"/>
              <a:r>
                <a:rPr lang="en-US" sz="10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On Premise and Test Development Off Premise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79FF3A6-4D28-6303-49DB-996EE7FB0F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153" y="3830569"/>
              <a:ext cx="0" cy="3780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6C0CCEC-FE10-7C4F-7F01-4402463069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00809" y="3830569"/>
              <a:ext cx="0" cy="3780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38A70EB-C351-CC9E-303C-5A86B512EC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37307" y="3830569"/>
              <a:ext cx="0" cy="3780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231D1FB-6101-996D-5CA6-8C5F563D9C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13347" y="3830569"/>
              <a:ext cx="0" cy="3780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3E8341A-97C7-334A-24B7-E301ADED65C3}"/>
                </a:ext>
              </a:extLst>
            </p:cNvPr>
            <p:cNvSpPr/>
            <p:nvPr/>
          </p:nvSpPr>
          <p:spPr>
            <a:xfrm>
              <a:off x="590719" y="4256609"/>
              <a:ext cx="470393" cy="30245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40" rIns="0" bIns="91440"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+mj-lt"/>
                </a:rPr>
                <a:t>Prod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C0F0991-24E4-BE64-1F37-1095EFEB1A97}"/>
                </a:ext>
              </a:extLst>
            </p:cNvPr>
            <p:cNvSpPr/>
            <p:nvPr/>
          </p:nvSpPr>
          <p:spPr>
            <a:xfrm>
              <a:off x="1119609" y="4254139"/>
              <a:ext cx="470393" cy="30245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40" rIns="0" bIns="91440" rtlCol="0" anchor="ctr"/>
            <a:lstStyle/>
            <a:p>
              <a:pPr algn="ctr"/>
              <a:r>
                <a:rPr lang="en-US" sz="80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Stage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6157A18-4266-C1C9-95B3-EEED7128F831}"/>
                </a:ext>
              </a:extLst>
            </p:cNvPr>
            <p:cNvSpPr/>
            <p:nvPr/>
          </p:nvSpPr>
          <p:spPr>
            <a:xfrm>
              <a:off x="1648498" y="4254140"/>
              <a:ext cx="470393" cy="30245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40" rIns="0" bIns="91440" rtlCol="0" anchor="ctr"/>
            <a:lstStyle/>
            <a:p>
              <a:pPr algn="ctr"/>
              <a:r>
                <a:rPr lang="en-US" sz="80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Test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200212F-B862-A865-CBBF-A514F5183A2E}"/>
                </a:ext>
              </a:extLst>
            </p:cNvPr>
            <p:cNvSpPr/>
            <p:nvPr/>
          </p:nvSpPr>
          <p:spPr>
            <a:xfrm>
              <a:off x="2177389" y="4254140"/>
              <a:ext cx="470393" cy="30245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40" rIns="0" bIns="91440" rtlCol="0" anchor="ctr"/>
            <a:lstStyle/>
            <a:p>
              <a:pPr algn="ctr"/>
              <a:r>
                <a:rPr lang="en-US" sz="80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Dev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66CF3ACA-A314-F31D-1AED-BC5FF317F27A}"/>
              </a:ext>
            </a:extLst>
          </p:cNvPr>
          <p:cNvSpPr/>
          <p:nvPr/>
        </p:nvSpPr>
        <p:spPr>
          <a:xfrm>
            <a:off x="6468227" y="3368922"/>
            <a:ext cx="2247900" cy="21690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US" err="1">
              <a:latin typeface="+mj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794B4E3-FE08-0C0C-5485-0E77FEA99BF6}"/>
              </a:ext>
            </a:extLst>
          </p:cNvPr>
          <p:cNvSpPr/>
          <p:nvPr/>
        </p:nvSpPr>
        <p:spPr>
          <a:xfrm>
            <a:off x="6613984" y="3550661"/>
            <a:ext cx="936000" cy="2809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r>
              <a:rPr lang="en-US" sz="10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On Premise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1ACE8A9-75B5-07E6-7B4D-C10892FA5722}"/>
              </a:ext>
            </a:extLst>
          </p:cNvPr>
          <p:cNvSpPr/>
          <p:nvPr/>
        </p:nvSpPr>
        <p:spPr>
          <a:xfrm>
            <a:off x="7634371" y="3550661"/>
            <a:ext cx="936000" cy="280977"/>
          </a:xfrm>
          <a:prstGeom prst="rect">
            <a:avLst/>
          </a:prstGeom>
          <a:solidFill>
            <a:srgbClr val="FF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r>
              <a:rPr lang="en-US" sz="10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Off Premise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6C20E24-B832-FACD-CCFE-232AB49B2910}"/>
              </a:ext>
            </a:extLst>
          </p:cNvPr>
          <p:cNvSpPr/>
          <p:nvPr/>
        </p:nvSpPr>
        <p:spPr>
          <a:xfrm>
            <a:off x="6468227" y="2990850"/>
            <a:ext cx="2247900" cy="378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1000" b="1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SoR</a:t>
            </a:r>
            <a:r>
              <a:rPr lang="en-US" sz="1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&amp; </a:t>
            </a:r>
            <a:r>
              <a:rPr lang="en-US" sz="1000" b="1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SoE</a:t>
            </a:r>
            <a:r>
              <a:rPr lang="en-US" sz="1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Integration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EAB9C4-1BA6-9700-CB69-D0421E33020A}"/>
              </a:ext>
            </a:extLst>
          </p:cNvPr>
          <p:cNvSpPr/>
          <p:nvPr/>
        </p:nvSpPr>
        <p:spPr>
          <a:xfrm>
            <a:off x="6468227" y="5581650"/>
            <a:ext cx="2247900" cy="7302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Systems of Record On Premise and Systems of Engagement Off Premise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6C4A642-B4DD-F6FD-916E-2271EAA36AD9}"/>
              </a:ext>
            </a:extLst>
          </p:cNvPr>
          <p:cNvCxnSpPr>
            <a:cxnSpLocks/>
          </p:cNvCxnSpPr>
          <p:nvPr/>
        </p:nvCxnSpPr>
        <p:spPr>
          <a:xfrm flipH="1" flipV="1">
            <a:off x="6798080" y="3830569"/>
            <a:ext cx="0" cy="37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66FD369-654A-1F09-5E7B-63861A9C2D16}"/>
              </a:ext>
            </a:extLst>
          </p:cNvPr>
          <p:cNvCxnSpPr>
            <a:cxnSpLocks/>
          </p:cNvCxnSpPr>
          <p:nvPr/>
        </p:nvCxnSpPr>
        <p:spPr>
          <a:xfrm flipH="1" flipV="1">
            <a:off x="7273736" y="3830569"/>
            <a:ext cx="0" cy="37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AF16953-D1FB-3EB8-4130-EBCD1D56DD47}"/>
              </a:ext>
            </a:extLst>
          </p:cNvPr>
          <p:cNvCxnSpPr>
            <a:cxnSpLocks/>
          </p:cNvCxnSpPr>
          <p:nvPr/>
        </p:nvCxnSpPr>
        <p:spPr>
          <a:xfrm flipH="1" flipV="1">
            <a:off x="7910234" y="3830569"/>
            <a:ext cx="0" cy="37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0526BC1-ECDE-4B32-7518-C2D5B17E2596}"/>
              </a:ext>
            </a:extLst>
          </p:cNvPr>
          <p:cNvCxnSpPr>
            <a:cxnSpLocks/>
          </p:cNvCxnSpPr>
          <p:nvPr/>
        </p:nvCxnSpPr>
        <p:spPr>
          <a:xfrm flipH="1" flipV="1">
            <a:off x="8386274" y="3830569"/>
            <a:ext cx="0" cy="37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D05604ED-5C5E-A136-C1C3-8CABF88EFEDE}"/>
              </a:ext>
            </a:extLst>
          </p:cNvPr>
          <p:cNvSpPr/>
          <p:nvPr/>
        </p:nvSpPr>
        <p:spPr>
          <a:xfrm>
            <a:off x="9457994" y="3368922"/>
            <a:ext cx="2247900" cy="21690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US" err="1">
              <a:latin typeface="+mj-l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B990BD2-29E9-8E22-3A24-62FABA24362F}"/>
              </a:ext>
            </a:extLst>
          </p:cNvPr>
          <p:cNvSpPr/>
          <p:nvPr/>
        </p:nvSpPr>
        <p:spPr>
          <a:xfrm>
            <a:off x="9603751" y="3550661"/>
            <a:ext cx="936000" cy="2809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r>
              <a:rPr lang="en-US" sz="10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On Premise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C9ECF26-A873-0BF1-6888-B271A6667D0F}"/>
              </a:ext>
            </a:extLst>
          </p:cNvPr>
          <p:cNvSpPr/>
          <p:nvPr/>
        </p:nvSpPr>
        <p:spPr>
          <a:xfrm>
            <a:off x="10624138" y="3550661"/>
            <a:ext cx="936000" cy="280977"/>
          </a:xfrm>
          <a:prstGeom prst="rect">
            <a:avLst/>
          </a:prstGeom>
          <a:solidFill>
            <a:srgbClr val="FF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r>
              <a:rPr lang="en-US" sz="10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Off Premise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89FC97B-9223-2922-DA42-3697CEA9F43D}"/>
              </a:ext>
            </a:extLst>
          </p:cNvPr>
          <p:cNvSpPr/>
          <p:nvPr/>
        </p:nvSpPr>
        <p:spPr>
          <a:xfrm>
            <a:off x="9457994" y="2990850"/>
            <a:ext cx="2247900" cy="378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Portable Workloads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58E0A87-0233-0D03-D459-D14E0AD7ED01}"/>
              </a:ext>
            </a:extLst>
          </p:cNvPr>
          <p:cNvSpPr/>
          <p:nvPr/>
        </p:nvSpPr>
        <p:spPr>
          <a:xfrm>
            <a:off x="9457994" y="5581650"/>
            <a:ext cx="2247900" cy="7302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Application and data are portable across On and Off Premise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E28C1AE-D61D-5FCA-92A6-488597B43365}"/>
              </a:ext>
            </a:extLst>
          </p:cNvPr>
          <p:cNvCxnSpPr>
            <a:cxnSpLocks/>
          </p:cNvCxnSpPr>
          <p:nvPr/>
        </p:nvCxnSpPr>
        <p:spPr>
          <a:xfrm flipH="1" flipV="1">
            <a:off x="9787847" y="3830569"/>
            <a:ext cx="0" cy="37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C6B29E9-0C10-1C5F-C2C8-D4C07F89FF22}"/>
              </a:ext>
            </a:extLst>
          </p:cNvPr>
          <p:cNvCxnSpPr>
            <a:cxnSpLocks/>
          </p:cNvCxnSpPr>
          <p:nvPr/>
        </p:nvCxnSpPr>
        <p:spPr>
          <a:xfrm flipH="1" flipV="1">
            <a:off x="10263503" y="3830569"/>
            <a:ext cx="0" cy="37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1E211D7-DB00-1605-A06D-D472157ED3F7}"/>
              </a:ext>
            </a:extLst>
          </p:cNvPr>
          <p:cNvCxnSpPr>
            <a:cxnSpLocks/>
          </p:cNvCxnSpPr>
          <p:nvPr/>
        </p:nvCxnSpPr>
        <p:spPr>
          <a:xfrm flipH="1" flipV="1">
            <a:off x="10900001" y="3830569"/>
            <a:ext cx="0" cy="37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429399B-C812-F75E-9095-BD3C3048853A}"/>
              </a:ext>
            </a:extLst>
          </p:cNvPr>
          <p:cNvCxnSpPr>
            <a:cxnSpLocks/>
          </p:cNvCxnSpPr>
          <p:nvPr/>
        </p:nvCxnSpPr>
        <p:spPr>
          <a:xfrm flipH="1" flipV="1">
            <a:off x="11376041" y="3830569"/>
            <a:ext cx="0" cy="37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3E5D9B64-5528-4060-DBC1-1B0CD5C4A796}"/>
              </a:ext>
            </a:extLst>
          </p:cNvPr>
          <p:cNvSpPr/>
          <p:nvPr/>
        </p:nvSpPr>
        <p:spPr>
          <a:xfrm>
            <a:off x="3478459" y="3368922"/>
            <a:ext cx="2247900" cy="21690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US" err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FE2559A-1AD8-2D2C-DCBE-57F73D2A4D31}"/>
              </a:ext>
            </a:extLst>
          </p:cNvPr>
          <p:cNvSpPr/>
          <p:nvPr/>
        </p:nvSpPr>
        <p:spPr>
          <a:xfrm>
            <a:off x="3624216" y="3550661"/>
            <a:ext cx="936000" cy="28097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r>
              <a:rPr lang="en-US" sz="10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On Premise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7CB371-699F-A1AE-63F5-D5179AA74002}"/>
              </a:ext>
            </a:extLst>
          </p:cNvPr>
          <p:cNvSpPr/>
          <p:nvPr/>
        </p:nvSpPr>
        <p:spPr>
          <a:xfrm>
            <a:off x="4644603" y="3550661"/>
            <a:ext cx="936000" cy="280977"/>
          </a:xfrm>
          <a:prstGeom prst="rect">
            <a:avLst/>
          </a:prstGeom>
          <a:solidFill>
            <a:srgbClr val="FF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r>
              <a:rPr lang="en-US" sz="100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Off Premise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05C46D9-E0FB-2130-1F6D-3F162E5AD216}"/>
              </a:ext>
            </a:extLst>
          </p:cNvPr>
          <p:cNvSpPr/>
          <p:nvPr/>
        </p:nvSpPr>
        <p:spPr>
          <a:xfrm>
            <a:off x="3478459" y="2990850"/>
            <a:ext cx="2247900" cy="378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10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Bursting for Capacity needs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9B85BBD-D970-0361-8335-3172C5003C7C}"/>
              </a:ext>
            </a:extLst>
          </p:cNvPr>
          <p:cNvSpPr/>
          <p:nvPr/>
        </p:nvSpPr>
        <p:spPr>
          <a:xfrm>
            <a:off x="3478459" y="5581650"/>
            <a:ext cx="2247900" cy="7302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App dynamically uses Off Premise in case of resource shortage On Premise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E091959-6B48-D3C4-2BE6-9F34481A7442}"/>
              </a:ext>
            </a:extLst>
          </p:cNvPr>
          <p:cNvCxnSpPr>
            <a:cxnSpLocks/>
          </p:cNvCxnSpPr>
          <p:nvPr/>
        </p:nvCxnSpPr>
        <p:spPr>
          <a:xfrm flipH="1" flipV="1">
            <a:off x="4073697" y="3897470"/>
            <a:ext cx="0" cy="37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718E895-D939-30F2-0346-91917CF957C1}"/>
              </a:ext>
            </a:extLst>
          </p:cNvPr>
          <p:cNvCxnSpPr>
            <a:cxnSpLocks/>
          </p:cNvCxnSpPr>
          <p:nvPr/>
        </p:nvCxnSpPr>
        <p:spPr>
          <a:xfrm flipH="1" flipV="1">
            <a:off x="5146783" y="3922141"/>
            <a:ext cx="0" cy="37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C666173F-53F2-38AC-C8A2-AE9CB0D1C62B}"/>
              </a:ext>
            </a:extLst>
          </p:cNvPr>
          <p:cNvSpPr/>
          <p:nvPr/>
        </p:nvSpPr>
        <p:spPr>
          <a:xfrm>
            <a:off x="3573877" y="4256609"/>
            <a:ext cx="999641" cy="302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9144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+mj-lt"/>
              </a:rPr>
              <a:t>App A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EE08EFA-1D49-3F86-48B9-FF56522F8912}"/>
              </a:ext>
            </a:extLst>
          </p:cNvPr>
          <p:cNvSpPr/>
          <p:nvPr/>
        </p:nvSpPr>
        <p:spPr>
          <a:xfrm>
            <a:off x="4650097" y="4256609"/>
            <a:ext cx="999641" cy="302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9144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+mj-lt"/>
              </a:rPr>
              <a:t>App 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D47B664-1572-8F7C-DAE7-5C5EE24FCBEA}"/>
              </a:ext>
            </a:extLst>
          </p:cNvPr>
          <p:cNvSpPr txBox="1"/>
          <p:nvPr/>
        </p:nvSpPr>
        <p:spPr>
          <a:xfrm>
            <a:off x="4237375" y="3854475"/>
            <a:ext cx="748841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raphik"/>
                <a:ea typeface="+mn-ea"/>
                <a:cs typeface="Arial" panose="020B0604020202020204" pitchFamily="34" charset="0"/>
              </a:rPr>
              <a:t>Cloud Burst</a:t>
            </a:r>
          </a:p>
        </p:txBody>
      </p:sp>
      <p:sp>
        <p:nvSpPr>
          <p:cNvPr id="59" name="Block Arc 58">
            <a:extLst>
              <a:ext uri="{FF2B5EF4-FFF2-40B4-BE49-F238E27FC236}">
                <a16:creationId xmlns:a16="http://schemas.microsoft.com/office/drawing/2014/main" id="{4672A977-9833-7FA4-73CE-F24494D20B62}"/>
              </a:ext>
            </a:extLst>
          </p:cNvPr>
          <p:cNvSpPr/>
          <p:nvPr/>
        </p:nvSpPr>
        <p:spPr>
          <a:xfrm>
            <a:off x="4466725" y="4030764"/>
            <a:ext cx="263996" cy="302459"/>
          </a:xfrm>
          <a:prstGeom prst="blockArc">
            <a:avLst>
              <a:gd name="adj1" fmla="val 8875430"/>
              <a:gd name="adj2" fmla="val 2049025"/>
              <a:gd name="adj3" fmla="val 6270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US" err="1">
              <a:solidFill>
                <a:schemeClr val="tx1"/>
              </a:solidFill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E387F62-3D71-FE3F-F22F-7192A84E2A30}"/>
              </a:ext>
            </a:extLst>
          </p:cNvPr>
          <p:cNvGrpSpPr/>
          <p:nvPr/>
        </p:nvGrpSpPr>
        <p:grpSpPr>
          <a:xfrm>
            <a:off x="3926456" y="4773266"/>
            <a:ext cx="294482" cy="656821"/>
            <a:chOff x="3908181" y="4742558"/>
            <a:chExt cx="294482" cy="656821"/>
          </a:xfrm>
        </p:grpSpPr>
        <p:grpSp>
          <p:nvGrpSpPr>
            <p:cNvPr id="61" name="Group 40">
              <a:extLst>
                <a:ext uri="{FF2B5EF4-FFF2-40B4-BE49-F238E27FC236}">
                  <a16:creationId xmlns:a16="http://schemas.microsoft.com/office/drawing/2014/main" id="{14551FD8-0995-A73D-539A-DB7F583AA2A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8181" y="5148302"/>
              <a:ext cx="294482" cy="251077"/>
              <a:chOff x="4653" y="690"/>
              <a:chExt cx="441" cy="376"/>
            </a:xfrm>
            <a:solidFill>
              <a:schemeClr val="tx2"/>
            </a:solidFill>
          </p:grpSpPr>
          <p:sp>
            <p:nvSpPr>
              <p:cNvPr id="71" name="Freeform 41">
                <a:extLst>
                  <a:ext uri="{FF2B5EF4-FFF2-40B4-BE49-F238E27FC236}">
                    <a16:creationId xmlns:a16="http://schemas.microsoft.com/office/drawing/2014/main" id="{EC266D9F-0A00-30E2-B6C7-2E6F6DD6575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53" y="815"/>
                <a:ext cx="110" cy="180"/>
              </a:xfrm>
              <a:custGeom>
                <a:avLst/>
                <a:gdLst>
                  <a:gd name="T0" fmla="*/ 54 w 72"/>
                  <a:gd name="T1" fmla="*/ 120 h 120"/>
                  <a:gd name="T2" fmla="*/ 18 w 72"/>
                  <a:gd name="T3" fmla="*/ 120 h 120"/>
                  <a:gd name="T4" fmla="*/ 12 w 72"/>
                  <a:gd name="T5" fmla="*/ 114 h 120"/>
                  <a:gd name="T6" fmla="*/ 12 w 72"/>
                  <a:gd name="T7" fmla="*/ 65 h 120"/>
                  <a:gd name="T8" fmla="*/ 0 w 72"/>
                  <a:gd name="T9" fmla="*/ 42 h 120"/>
                  <a:gd name="T10" fmla="*/ 0 w 72"/>
                  <a:gd name="T11" fmla="*/ 6 h 120"/>
                  <a:gd name="T12" fmla="*/ 6 w 72"/>
                  <a:gd name="T13" fmla="*/ 0 h 120"/>
                  <a:gd name="T14" fmla="*/ 66 w 72"/>
                  <a:gd name="T15" fmla="*/ 0 h 120"/>
                  <a:gd name="T16" fmla="*/ 72 w 72"/>
                  <a:gd name="T17" fmla="*/ 6 h 120"/>
                  <a:gd name="T18" fmla="*/ 72 w 72"/>
                  <a:gd name="T19" fmla="*/ 42 h 120"/>
                  <a:gd name="T20" fmla="*/ 60 w 72"/>
                  <a:gd name="T21" fmla="*/ 65 h 120"/>
                  <a:gd name="T22" fmla="*/ 60 w 72"/>
                  <a:gd name="T23" fmla="*/ 114 h 120"/>
                  <a:gd name="T24" fmla="*/ 54 w 72"/>
                  <a:gd name="T25" fmla="*/ 120 h 120"/>
                  <a:gd name="T26" fmla="*/ 24 w 72"/>
                  <a:gd name="T27" fmla="*/ 108 h 120"/>
                  <a:gd name="T28" fmla="*/ 48 w 72"/>
                  <a:gd name="T29" fmla="*/ 108 h 120"/>
                  <a:gd name="T30" fmla="*/ 48 w 72"/>
                  <a:gd name="T31" fmla="*/ 60 h 120"/>
                  <a:gd name="T32" fmla="*/ 54 w 72"/>
                  <a:gd name="T33" fmla="*/ 54 h 120"/>
                  <a:gd name="T34" fmla="*/ 60 w 72"/>
                  <a:gd name="T35" fmla="*/ 42 h 120"/>
                  <a:gd name="T36" fmla="*/ 60 w 72"/>
                  <a:gd name="T37" fmla="*/ 12 h 120"/>
                  <a:gd name="T38" fmla="*/ 12 w 72"/>
                  <a:gd name="T39" fmla="*/ 12 h 120"/>
                  <a:gd name="T40" fmla="*/ 12 w 72"/>
                  <a:gd name="T41" fmla="*/ 42 h 120"/>
                  <a:gd name="T42" fmla="*/ 18 w 72"/>
                  <a:gd name="T43" fmla="*/ 54 h 120"/>
                  <a:gd name="T44" fmla="*/ 24 w 72"/>
                  <a:gd name="T45" fmla="*/ 60 h 120"/>
                  <a:gd name="T46" fmla="*/ 24 w 72"/>
                  <a:gd name="T47" fmla="*/ 10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2" h="120">
                    <a:moveTo>
                      <a:pt x="54" y="120"/>
                    </a:moveTo>
                    <a:cubicBezTo>
                      <a:pt x="18" y="120"/>
                      <a:pt x="18" y="120"/>
                      <a:pt x="18" y="120"/>
                    </a:cubicBezTo>
                    <a:cubicBezTo>
                      <a:pt x="15" y="120"/>
                      <a:pt x="12" y="117"/>
                      <a:pt x="12" y="114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4" y="62"/>
                      <a:pt x="0" y="55"/>
                      <a:pt x="0" y="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9" y="0"/>
                      <a:pt x="72" y="2"/>
                      <a:pt x="72" y="6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2" y="55"/>
                      <a:pt x="68" y="62"/>
                      <a:pt x="60" y="65"/>
                    </a:cubicBezTo>
                    <a:cubicBezTo>
                      <a:pt x="60" y="114"/>
                      <a:pt x="60" y="114"/>
                      <a:pt x="60" y="114"/>
                    </a:cubicBezTo>
                    <a:cubicBezTo>
                      <a:pt x="60" y="117"/>
                      <a:pt x="57" y="120"/>
                      <a:pt x="54" y="120"/>
                    </a:cubicBezTo>
                    <a:close/>
                    <a:moveTo>
                      <a:pt x="24" y="108"/>
                    </a:moveTo>
                    <a:cubicBezTo>
                      <a:pt x="48" y="108"/>
                      <a:pt x="48" y="108"/>
                      <a:pt x="48" y="108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48" y="56"/>
                      <a:pt x="51" y="54"/>
                      <a:pt x="54" y="54"/>
                    </a:cubicBezTo>
                    <a:cubicBezTo>
                      <a:pt x="57" y="54"/>
                      <a:pt x="60" y="54"/>
                      <a:pt x="60" y="42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54"/>
                      <a:pt x="15" y="54"/>
                      <a:pt x="18" y="54"/>
                    </a:cubicBezTo>
                    <a:cubicBezTo>
                      <a:pt x="21" y="54"/>
                      <a:pt x="24" y="56"/>
                      <a:pt x="24" y="60"/>
                    </a:cubicBezTo>
                    <a:lnTo>
                      <a:pt x="24" y="10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72" name="Freeform 42">
                <a:extLst>
                  <a:ext uri="{FF2B5EF4-FFF2-40B4-BE49-F238E27FC236}">
                    <a16:creationId xmlns:a16="http://schemas.microsoft.com/office/drawing/2014/main" id="{BA8A399C-7CD9-9FF7-4ED3-2B46080953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84" y="815"/>
                <a:ext cx="110" cy="180"/>
              </a:xfrm>
              <a:custGeom>
                <a:avLst/>
                <a:gdLst>
                  <a:gd name="T0" fmla="*/ 54 w 72"/>
                  <a:gd name="T1" fmla="*/ 120 h 120"/>
                  <a:gd name="T2" fmla="*/ 18 w 72"/>
                  <a:gd name="T3" fmla="*/ 120 h 120"/>
                  <a:gd name="T4" fmla="*/ 12 w 72"/>
                  <a:gd name="T5" fmla="*/ 114 h 120"/>
                  <a:gd name="T6" fmla="*/ 12 w 72"/>
                  <a:gd name="T7" fmla="*/ 65 h 120"/>
                  <a:gd name="T8" fmla="*/ 0 w 72"/>
                  <a:gd name="T9" fmla="*/ 42 h 120"/>
                  <a:gd name="T10" fmla="*/ 0 w 72"/>
                  <a:gd name="T11" fmla="*/ 6 h 120"/>
                  <a:gd name="T12" fmla="*/ 6 w 72"/>
                  <a:gd name="T13" fmla="*/ 0 h 120"/>
                  <a:gd name="T14" fmla="*/ 66 w 72"/>
                  <a:gd name="T15" fmla="*/ 0 h 120"/>
                  <a:gd name="T16" fmla="*/ 72 w 72"/>
                  <a:gd name="T17" fmla="*/ 6 h 120"/>
                  <a:gd name="T18" fmla="*/ 72 w 72"/>
                  <a:gd name="T19" fmla="*/ 42 h 120"/>
                  <a:gd name="T20" fmla="*/ 60 w 72"/>
                  <a:gd name="T21" fmla="*/ 65 h 120"/>
                  <a:gd name="T22" fmla="*/ 60 w 72"/>
                  <a:gd name="T23" fmla="*/ 114 h 120"/>
                  <a:gd name="T24" fmla="*/ 54 w 72"/>
                  <a:gd name="T25" fmla="*/ 120 h 120"/>
                  <a:gd name="T26" fmla="*/ 24 w 72"/>
                  <a:gd name="T27" fmla="*/ 108 h 120"/>
                  <a:gd name="T28" fmla="*/ 48 w 72"/>
                  <a:gd name="T29" fmla="*/ 108 h 120"/>
                  <a:gd name="T30" fmla="*/ 48 w 72"/>
                  <a:gd name="T31" fmla="*/ 60 h 120"/>
                  <a:gd name="T32" fmla="*/ 54 w 72"/>
                  <a:gd name="T33" fmla="*/ 54 h 120"/>
                  <a:gd name="T34" fmla="*/ 60 w 72"/>
                  <a:gd name="T35" fmla="*/ 42 h 120"/>
                  <a:gd name="T36" fmla="*/ 60 w 72"/>
                  <a:gd name="T37" fmla="*/ 12 h 120"/>
                  <a:gd name="T38" fmla="*/ 12 w 72"/>
                  <a:gd name="T39" fmla="*/ 12 h 120"/>
                  <a:gd name="T40" fmla="*/ 12 w 72"/>
                  <a:gd name="T41" fmla="*/ 42 h 120"/>
                  <a:gd name="T42" fmla="*/ 18 w 72"/>
                  <a:gd name="T43" fmla="*/ 54 h 120"/>
                  <a:gd name="T44" fmla="*/ 24 w 72"/>
                  <a:gd name="T45" fmla="*/ 60 h 120"/>
                  <a:gd name="T46" fmla="*/ 24 w 72"/>
                  <a:gd name="T47" fmla="*/ 10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2" h="120">
                    <a:moveTo>
                      <a:pt x="54" y="120"/>
                    </a:moveTo>
                    <a:cubicBezTo>
                      <a:pt x="18" y="120"/>
                      <a:pt x="18" y="120"/>
                      <a:pt x="18" y="120"/>
                    </a:cubicBezTo>
                    <a:cubicBezTo>
                      <a:pt x="15" y="120"/>
                      <a:pt x="12" y="117"/>
                      <a:pt x="12" y="114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4" y="62"/>
                      <a:pt x="0" y="55"/>
                      <a:pt x="0" y="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9" y="0"/>
                      <a:pt x="72" y="2"/>
                      <a:pt x="72" y="6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2" y="55"/>
                      <a:pt x="68" y="62"/>
                      <a:pt x="60" y="65"/>
                    </a:cubicBezTo>
                    <a:cubicBezTo>
                      <a:pt x="60" y="114"/>
                      <a:pt x="60" y="114"/>
                      <a:pt x="60" y="114"/>
                    </a:cubicBezTo>
                    <a:cubicBezTo>
                      <a:pt x="60" y="117"/>
                      <a:pt x="57" y="120"/>
                      <a:pt x="54" y="120"/>
                    </a:cubicBezTo>
                    <a:close/>
                    <a:moveTo>
                      <a:pt x="24" y="108"/>
                    </a:moveTo>
                    <a:cubicBezTo>
                      <a:pt x="48" y="108"/>
                      <a:pt x="48" y="108"/>
                      <a:pt x="48" y="108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48" y="56"/>
                      <a:pt x="51" y="54"/>
                      <a:pt x="54" y="54"/>
                    </a:cubicBezTo>
                    <a:cubicBezTo>
                      <a:pt x="57" y="54"/>
                      <a:pt x="60" y="54"/>
                      <a:pt x="60" y="42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54"/>
                      <a:pt x="15" y="54"/>
                      <a:pt x="18" y="54"/>
                    </a:cubicBezTo>
                    <a:cubicBezTo>
                      <a:pt x="21" y="54"/>
                      <a:pt x="24" y="56"/>
                      <a:pt x="24" y="60"/>
                    </a:cubicBezTo>
                    <a:lnTo>
                      <a:pt x="24" y="10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73" name="Freeform 43">
                <a:extLst>
                  <a:ext uri="{FF2B5EF4-FFF2-40B4-BE49-F238E27FC236}">
                    <a16:creationId xmlns:a16="http://schemas.microsoft.com/office/drawing/2014/main" id="{BDF64EEA-65CF-DF8D-729F-46B2FBC11AC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00" y="815"/>
                <a:ext cx="147" cy="251"/>
              </a:xfrm>
              <a:custGeom>
                <a:avLst/>
                <a:gdLst>
                  <a:gd name="T0" fmla="*/ 66 w 96"/>
                  <a:gd name="T1" fmla="*/ 168 h 168"/>
                  <a:gd name="T2" fmla="*/ 30 w 96"/>
                  <a:gd name="T3" fmla="*/ 168 h 168"/>
                  <a:gd name="T4" fmla="*/ 24 w 96"/>
                  <a:gd name="T5" fmla="*/ 162 h 168"/>
                  <a:gd name="T6" fmla="*/ 24 w 96"/>
                  <a:gd name="T7" fmla="*/ 95 h 168"/>
                  <a:gd name="T8" fmla="*/ 0 w 96"/>
                  <a:gd name="T9" fmla="*/ 66 h 168"/>
                  <a:gd name="T10" fmla="*/ 0 w 96"/>
                  <a:gd name="T11" fmla="*/ 6 h 168"/>
                  <a:gd name="T12" fmla="*/ 6 w 96"/>
                  <a:gd name="T13" fmla="*/ 0 h 168"/>
                  <a:gd name="T14" fmla="*/ 90 w 96"/>
                  <a:gd name="T15" fmla="*/ 0 h 168"/>
                  <a:gd name="T16" fmla="*/ 96 w 96"/>
                  <a:gd name="T17" fmla="*/ 6 h 168"/>
                  <a:gd name="T18" fmla="*/ 96 w 96"/>
                  <a:gd name="T19" fmla="*/ 66 h 168"/>
                  <a:gd name="T20" fmla="*/ 72 w 96"/>
                  <a:gd name="T21" fmla="*/ 95 h 168"/>
                  <a:gd name="T22" fmla="*/ 72 w 96"/>
                  <a:gd name="T23" fmla="*/ 162 h 168"/>
                  <a:gd name="T24" fmla="*/ 66 w 96"/>
                  <a:gd name="T25" fmla="*/ 168 h 168"/>
                  <a:gd name="T26" fmla="*/ 36 w 96"/>
                  <a:gd name="T27" fmla="*/ 156 h 168"/>
                  <a:gd name="T28" fmla="*/ 60 w 96"/>
                  <a:gd name="T29" fmla="*/ 156 h 168"/>
                  <a:gd name="T30" fmla="*/ 60 w 96"/>
                  <a:gd name="T31" fmla="*/ 90 h 168"/>
                  <a:gd name="T32" fmla="*/ 66 w 96"/>
                  <a:gd name="T33" fmla="*/ 84 h 168"/>
                  <a:gd name="T34" fmla="*/ 84 w 96"/>
                  <a:gd name="T35" fmla="*/ 66 h 168"/>
                  <a:gd name="T36" fmla="*/ 84 w 96"/>
                  <a:gd name="T37" fmla="*/ 12 h 168"/>
                  <a:gd name="T38" fmla="*/ 12 w 96"/>
                  <a:gd name="T39" fmla="*/ 12 h 168"/>
                  <a:gd name="T40" fmla="*/ 12 w 96"/>
                  <a:gd name="T41" fmla="*/ 66 h 168"/>
                  <a:gd name="T42" fmla="*/ 30 w 96"/>
                  <a:gd name="T43" fmla="*/ 84 h 168"/>
                  <a:gd name="T44" fmla="*/ 36 w 96"/>
                  <a:gd name="T45" fmla="*/ 90 h 168"/>
                  <a:gd name="T46" fmla="*/ 36 w 96"/>
                  <a:gd name="T47" fmla="*/ 15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6" h="168">
                    <a:moveTo>
                      <a:pt x="66" y="168"/>
                    </a:moveTo>
                    <a:cubicBezTo>
                      <a:pt x="30" y="168"/>
                      <a:pt x="30" y="168"/>
                      <a:pt x="30" y="168"/>
                    </a:cubicBezTo>
                    <a:cubicBezTo>
                      <a:pt x="27" y="168"/>
                      <a:pt x="24" y="165"/>
                      <a:pt x="24" y="162"/>
                    </a:cubicBezTo>
                    <a:cubicBezTo>
                      <a:pt x="24" y="95"/>
                      <a:pt x="24" y="95"/>
                      <a:pt x="24" y="95"/>
                    </a:cubicBezTo>
                    <a:cubicBezTo>
                      <a:pt x="10" y="92"/>
                      <a:pt x="0" y="80"/>
                      <a:pt x="0" y="6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93" y="0"/>
                      <a:pt x="96" y="2"/>
                      <a:pt x="96" y="6"/>
                    </a:cubicBezTo>
                    <a:cubicBezTo>
                      <a:pt x="96" y="66"/>
                      <a:pt x="96" y="66"/>
                      <a:pt x="96" y="66"/>
                    </a:cubicBezTo>
                    <a:cubicBezTo>
                      <a:pt x="96" y="80"/>
                      <a:pt x="86" y="92"/>
                      <a:pt x="72" y="95"/>
                    </a:cubicBezTo>
                    <a:cubicBezTo>
                      <a:pt x="72" y="162"/>
                      <a:pt x="72" y="162"/>
                      <a:pt x="72" y="162"/>
                    </a:cubicBezTo>
                    <a:cubicBezTo>
                      <a:pt x="72" y="165"/>
                      <a:pt x="69" y="168"/>
                      <a:pt x="66" y="168"/>
                    </a:cubicBezTo>
                    <a:close/>
                    <a:moveTo>
                      <a:pt x="36" y="156"/>
                    </a:moveTo>
                    <a:cubicBezTo>
                      <a:pt x="60" y="156"/>
                      <a:pt x="60" y="156"/>
                      <a:pt x="60" y="156"/>
                    </a:cubicBezTo>
                    <a:cubicBezTo>
                      <a:pt x="60" y="90"/>
                      <a:pt x="60" y="90"/>
                      <a:pt x="60" y="90"/>
                    </a:cubicBezTo>
                    <a:cubicBezTo>
                      <a:pt x="60" y="86"/>
                      <a:pt x="63" y="84"/>
                      <a:pt x="66" y="84"/>
                    </a:cubicBezTo>
                    <a:cubicBezTo>
                      <a:pt x="76" y="84"/>
                      <a:pt x="84" y="76"/>
                      <a:pt x="84" y="66"/>
                    </a:cubicBezTo>
                    <a:cubicBezTo>
                      <a:pt x="84" y="12"/>
                      <a:pt x="84" y="12"/>
                      <a:pt x="84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66"/>
                      <a:pt x="12" y="66"/>
                      <a:pt x="12" y="66"/>
                    </a:cubicBezTo>
                    <a:cubicBezTo>
                      <a:pt x="12" y="76"/>
                      <a:pt x="20" y="84"/>
                      <a:pt x="30" y="84"/>
                    </a:cubicBezTo>
                    <a:cubicBezTo>
                      <a:pt x="33" y="84"/>
                      <a:pt x="36" y="86"/>
                      <a:pt x="36" y="90"/>
                    </a:cubicBezTo>
                    <a:lnTo>
                      <a:pt x="36" y="1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74" name="Freeform 44">
                <a:extLst>
                  <a:ext uri="{FF2B5EF4-FFF2-40B4-BE49-F238E27FC236}">
                    <a16:creationId xmlns:a16="http://schemas.microsoft.com/office/drawing/2014/main" id="{F59AD832-5C89-5C9C-E9DE-B012058B862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71" y="726"/>
                <a:ext cx="74" cy="71"/>
              </a:xfrm>
              <a:custGeom>
                <a:avLst/>
                <a:gdLst>
                  <a:gd name="T0" fmla="*/ 24 w 48"/>
                  <a:gd name="T1" fmla="*/ 48 h 48"/>
                  <a:gd name="T2" fmla="*/ 0 w 48"/>
                  <a:gd name="T3" fmla="*/ 24 h 48"/>
                  <a:gd name="T4" fmla="*/ 24 w 48"/>
                  <a:gd name="T5" fmla="*/ 0 h 48"/>
                  <a:gd name="T6" fmla="*/ 48 w 48"/>
                  <a:gd name="T7" fmla="*/ 24 h 48"/>
                  <a:gd name="T8" fmla="*/ 24 w 48"/>
                  <a:gd name="T9" fmla="*/ 48 h 48"/>
                  <a:gd name="T10" fmla="*/ 24 w 48"/>
                  <a:gd name="T11" fmla="*/ 12 h 48"/>
                  <a:gd name="T12" fmla="*/ 12 w 48"/>
                  <a:gd name="T13" fmla="*/ 24 h 48"/>
                  <a:gd name="T14" fmla="*/ 24 w 48"/>
                  <a:gd name="T15" fmla="*/ 36 h 48"/>
                  <a:gd name="T16" fmla="*/ 36 w 48"/>
                  <a:gd name="T17" fmla="*/ 24 h 48"/>
                  <a:gd name="T18" fmla="*/ 24 w 48"/>
                  <a:gd name="T19" fmla="*/ 1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" h="48">
                    <a:moveTo>
                      <a:pt x="24" y="48"/>
                    </a:moveTo>
                    <a:cubicBezTo>
                      <a:pt x="11" y="48"/>
                      <a:pt x="0" y="37"/>
                      <a:pt x="0" y="24"/>
                    </a:cubicBezTo>
                    <a:cubicBezTo>
                      <a:pt x="0" y="10"/>
                      <a:pt x="11" y="0"/>
                      <a:pt x="24" y="0"/>
                    </a:cubicBezTo>
                    <a:cubicBezTo>
                      <a:pt x="37" y="0"/>
                      <a:pt x="48" y="10"/>
                      <a:pt x="48" y="24"/>
                    </a:cubicBezTo>
                    <a:cubicBezTo>
                      <a:pt x="48" y="37"/>
                      <a:pt x="37" y="48"/>
                      <a:pt x="24" y="48"/>
                    </a:cubicBezTo>
                    <a:close/>
                    <a:moveTo>
                      <a:pt x="24" y="12"/>
                    </a:moveTo>
                    <a:cubicBezTo>
                      <a:pt x="17" y="12"/>
                      <a:pt x="12" y="17"/>
                      <a:pt x="12" y="24"/>
                    </a:cubicBezTo>
                    <a:cubicBezTo>
                      <a:pt x="12" y="30"/>
                      <a:pt x="17" y="36"/>
                      <a:pt x="24" y="36"/>
                    </a:cubicBezTo>
                    <a:cubicBezTo>
                      <a:pt x="31" y="36"/>
                      <a:pt x="36" y="30"/>
                      <a:pt x="36" y="24"/>
                    </a:cubicBezTo>
                    <a:cubicBezTo>
                      <a:pt x="36" y="17"/>
                      <a:pt x="31" y="12"/>
                      <a:pt x="24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75" name="Freeform 45">
                <a:extLst>
                  <a:ext uri="{FF2B5EF4-FFF2-40B4-BE49-F238E27FC236}">
                    <a16:creationId xmlns:a16="http://schemas.microsoft.com/office/drawing/2014/main" id="{D598C592-C576-C218-F954-EB8B9BEA198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02" y="726"/>
                <a:ext cx="74" cy="71"/>
              </a:xfrm>
              <a:custGeom>
                <a:avLst/>
                <a:gdLst>
                  <a:gd name="T0" fmla="*/ 24 w 48"/>
                  <a:gd name="T1" fmla="*/ 48 h 48"/>
                  <a:gd name="T2" fmla="*/ 0 w 48"/>
                  <a:gd name="T3" fmla="*/ 24 h 48"/>
                  <a:gd name="T4" fmla="*/ 24 w 48"/>
                  <a:gd name="T5" fmla="*/ 0 h 48"/>
                  <a:gd name="T6" fmla="*/ 48 w 48"/>
                  <a:gd name="T7" fmla="*/ 24 h 48"/>
                  <a:gd name="T8" fmla="*/ 24 w 48"/>
                  <a:gd name="T9" fmla="*/ 48 h 48"/>
                  <a:gd name="T10" fmla="*/ 24 w 48"/>
                  <a:gd name="T11" fmla="*/ 12 h 48"/>
                  <a:gd name="T12" fmla="*/ 12 w 48"/>
                  <a:gd name="T13" fmla="*/ 24 h 48"/>
                  <a:gd name="T14" fmla="*/ 24 w 48"/>
                  <a:gd name="T15" fmla="*/ 36 h 48"/>
                  <a:gd name="T16" fmla="*/ 36 w 48"/>
                  <a:gd name="T17" fmla="*/ 24 h 48"/>
                  <a:gd name="T18" fmla="*/ 24 w 48"/>
                  <a:gd name="T19" fmla="*/ 1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" h="48">
                    <a:moveTo>
                      <a:pt x="24" y="48"/>
                    </a:moveTo>
                    <a:cubicBezTo>
                      <a:pt x="11" y="48"/>
                      <a:pt x="0" y="37"/>
                      <a:pt x="0" y="24"/>
                    </a:cubicBezTo>
                    <a:cubicBezTo>
                      <a:pt x="0" y="10"/>
                      <a:pt x="11" y="0"/>
                      <a:pt x="24" y="0"/>
                    </a:cubicBezTo>
                    <a:cubicBezTo>
                      <a:pt x="37" y="0"/>
                      <a:pt x="48" y="10"/>
                      <a:pt x="48" y="24"/>
                    </a:cubicBezTo>
                    <a:cubicBezTo>
                      <a:pt x="48" y="37"/>
                      <a:pt x="37" y="48"/>
                      <a:pt x="24" y="48"/>
                    </a:cubicBezTo>
                    <a:close/>
                    <a:moveTo>
                      <a:pt x="24" y="12"/>
                    </a:moveTo>
                    <a:cubicBezTo>
                      <a:pt x="17" y="12"/>
                      <a:pt x="12" y="17"/>
                      <a:pt x="12" y="24"/>
                    </a:cubicBezTo>
                    <a:cubicBezTo>
                      <a:pt x="12" y="30"/>
                      <a:pt x="17" y="36"/>
                      <a:pt x="24" y="36"/>
                    </a:cubicBezTo>
                    <a:cubicBezTo>
                      <a:pt x="31" y="36"/>
                      <a:pt x="36" y="30"/>
                      <a:pt x="36" y="24"/>
                    </a:cubicBezTo>
                    <a:cubicBezTo>
                      <a:pt x="36" y="17"/>
                      <a:pt x="31" y="12"/>
                      <a:pt x="24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76" name="Freeform 46">
                <a:extLst>
                  <a:ext uri="{FF2B5EF4-FFF2-40B4-BE49-F238E27FC236}">
                    <a16:creationId xmlns:a16="http://schemas.microsoft.com/office/drawing/2014/main" id="{98739562-A531-011B-0765-B6AFC7122BA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18" y="690"/>
                <a:ext cx="111" cy="107"/>
              </a:xfrm>
              <a:custGeom>
                <a:avLst/>
                <a:gdLst>
                  <a:gd name="T0" fmla="*/ 36 w 72"/>
                  <a:gd name="T1" fmla="*/ 72 h 72"/>
                  <a:gd name="T2" fmla="*/ 0 w 72"/>
                  <a:gd name="T3" fmla="*/ 36 h 72"/>
                  <a:gd name="T4" fmla="*/ 36 w 72"/>
                  <a:gd name="T5" fmla="*/ 0 h 72"/>
                  <a:gd name="T6" fmla="*/ 72 w 72"/>
                  <a:gd name="T7" fmla="*/ 36 h 72"/>
                  <a:gd name="T8" fmla="*/ 36 w 72"/>
                  <a:gd name="T9" fmla="*/ 72 h 72"/>
                  <a:gd name="T10" fmla="*/ 36 w 72"/>
                  <a:gd name="T11" fmla="*/ 12 h 72"/>
                  <a:gd name="T12" fmla="*/ 12 w 72"/>
                  <a:gd name="T13" fmla="*/ 36 h 72"/>
                  <a:gd name="T14" fmla="*/ 36 w 72"/>
                  <a:gd name="T15" fmla="*/ 60 h 72"/>
                  <a:gd name="T16" fmla="*/ 60 w 72"/>
                  <a:gd name="T17" fmla="*/ 36 h 72"/>
                  <a:gd name="T18" fmla="*/ 36 w 72"/>
                  <a:gd name="T19" fmla="*/ 1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" h="72">
                    <a:moveTo>
                      <a:pt x="36" y="72"/>
                    </a:moveTo>
                    <a:cubicBezTo>
                      <a:pt x="16" y="72"/>
                      <a:pt x="0" y="55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56" y="0"/>
                      <a:pt x="72" y="16"/>
                      <a:pt x="72" y="36"/>
                    </a:cubicBezTo>
                    <a:cubicBezTo>
                      <a:pt x="72" y="55"/>
                      <a:pt x="56" y="72"/>
                      <a:pt x="36" y="72"/>
                    </a:cubicBezTo>
                    <a:close/>
                    <a:moveTo>
                      <a:pt x="36" y="12"/>
                    </a:moveTo>
                    <a:cubicBezTo>
                      <a:pt x="23" y="12"/>
                      <a:pt x="12" y="22"/>
                      <a:pt x="12" y="36"/>
                    </a:cubicBezTo>
                    <a:cubicBezTo>
                      <a:pt x="12" y="49"/>
                      <a:pt x="23" y="60"/>
                      <a:pt x="36" y="60"/>
                    </a:cubicBezTo>
                    <a:cubicBezTo>
                      <a:pt x="49" y="60"/>
                      <a:pt x="60" y="49"/>
                      <a:pt x="60" y="36"/>
                    </a:cubicBezTo>
                    <a:cubicBezTo>
                      <a:pt x="60" y="22"/>
                      <a:pt x="49" y="12"/>
                      <a:pt x="3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4E63907-64BF-364C-EA81-8F4B482A777E}"/>
                </a:ext>
              </a:extLst>
            </p:cNvPr>
            <p:cNvGrpSpPr/>
            <p:nvPr/>
          </p:nvGrpSpPr>
          <p:grpSpPr>
            <a:xfrm>
              <a:off x="3954127" y="4946354"/>
              <a:ext cx="202591" cy="179627"/>
              <a:chOff x="4436239" y="5045391"/>
              <a:chExt cx="202591" cy="179627"/>
            </a:xfrm>
            <a:solidFill>
              <a:schemeClr val="tx2"/>
            </a:solidFill>
          </p:grpSpPr>
          <p:sp>
            <p:nvSpPr>
              <p:cNvPr id="66" name="Freeform 41">
                <a:extLst>
                  <a:ext uri="{FF2B5EF4-FFF2-40B4-BE49-F238E27FC236}">
                    <a16:creationId xmlns:a16="http://schemas.microsoft.com/office/drawing/2014/main" id="{07C7D4FB-3F3B-7EB5-17BF-DE32FAC86FB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36239" y="5104822"/>
                <a:ext cx="73454" cy="120196"/>
              </a:xfrm>
              <a:custGeom>
                <a:avLst/>
                <a:gdLst>
                  <a:gd name="T0" fmla="*/ 54 w 72"/>
                  <a:gd name="T1" fmla="*/ 120 h 120"/>
                  <a:gd name="T2" fmla="*/ 18 w 72"/>
                  <a:gd name="T3" fmla="*/ 120 h 120"/>
                  <a:gd name="T4" fmla="*/ 12 w 72"/>
                  <a:gd name="T5" fmla="*/ 114 h 120"/>
                  <a:gd name="T6" fmla="*/ 12 w 72"/>
                  <a:gd name="T7" fmla="*/ 65 h 120"/>
                  <a:gd name="T8" fmla="*/ 0 w 72"/>
                  <a:gd name="T9" fmla="*/ 42 h 120"/>
                  <a:gd name="T10" fmla="*/ 0 w 72"/>
                  <a:gd name="T11" fmla="*/ 6 h 120"/>
                  <a:gd name="T12" fmla="*/ 6 w 72"/>
                  <a:gd name="T13" fmla="*/ 0 h 120"/>
                  <a:gd name="T14" fmla="*/ 66 w 72"/>
                  <a:gd name="T15" fmla="*/ 0 h 120"/>
                  <a:gd name="T16" fmla="*/ 72 w 72"/>
                  <a:gd name="T17" fmla="*/ 6 h 120"/>
                  <a:gd name="T18" fmla="*/ 72 w 72"/>
                  <a:gd name="T19" fmla="*/ 42 h 120"/>
                  <a:gd name="T20" fmla="*/ 60 w 72"/>
                  <a:gd name="T21" fmla="*/ 65 h 120"/>
                  <a:gd name="T22" fmla="*/ 60 w 72"/>
                  <a:gd name="T23" fmla="*/ 114 h 120"/>
                  <a:gd name="T24" fmla="*/ 54 w 72"/>
                  <a:gd name="T25" fmla="*/ 120 h 120"/>
                  <a:gd name="T26" fmla="*/ 24 w 72"/>
                  <a:gd name="T27" fmla="*/ 108 h 120"/>
                  <a:gd name="T28" fmla="*/ 48 w 72"/>
                  <a:gd name="T29" fmla="*/ 108 h 120"/>
                  <a:gd name="T30" fmla="*/ 48 w 72"/>
                  <a:gd name="T31" fmla="*/ 60 h 120"/>
                  <a:gd name="T32" fmla="*/ 54 w 72"/>
                  <a:gd name="T33" fmla="*/ 54 h 120"/>
                  <a:gd name="T34" fmla="*/ 60 w 72"/>
                  <a:gd name="T35" fmla="*/ 42 h 120"/>
                  <a:gd name="T36" fmla="*/ 60 w 72"/>
                  <a:gd name="T37" fmla="*/ 12 h 120"/>
                  <a:gd name="T38" fmla="*/ 12 w 72"/>
                  <a:gd name="T39" fmla="*/ 12 h 120"/>
                  <a:gd name="T40" fmla="*/ 12 w 72"/>
                  <a:gd name="T41" fmla="*/ 42 h 120"/>
                  <a:gd name="T42" fmla="*/ 18 w 72"/>
                  <a:gd name="T43" fmla="*/ 54 h 120"/>
                  <a:gd name="T44" fmla="*/ 24 w 72"/>
                  <a:gd name="T45" fmla="*/ 60 h 120"/>
                  <a:gd name="T46" fmla="*/ 24 w 72"/>
                  <a:gd name="T47" fmla="*/ 10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2" h="120">
                    <a:moveTo>
                      <a:pt x="54" y="120"/>
                    </a:moveTo>
                    <a:cubicBezTo>
                      <a:pt x="18" y="120"/>
                      <a:pt x="18" y="120"/>
                      <a:pt x="18" y="120"/>
                    </a:cubicBezTo>
                    <a:cubicBezTo>
                      <a:pt x="15" y="120"/>
                      <a:pt x="12" y="117"/>
                      <a:pt x="12" y="114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4" y="62"/>
                      <a:pt x="0" y="55"/>
                      <a:pt x="0" y="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9" y="0"/>
                      <a:pt x="72" y="2"/>
                      <a:pt x="72" y="6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2" y="55"/>
                      <a:pt x="68" y="62"/>
                      <a:pt x="60" y="65"/>
                    </a:cubicBezTo>
                    <a:cubicBezTo>
                      <a:pt x="60" y="114"/>
                      <a:pt x="60" y="114"/>
                      <a:pt x="60" y="114"/>
                    </a:cubicBezTo>
                    <a:cubicBezTo>
                      <a:pt x="60" y="117"/>
                      <a:pt x="57" y="120"/>
                      <a:pt x="54" y="120"/>
                    </a:cubicBezTo>
                    <a:close/>
                    <a:moveTo>
                      <a:pt x="24" y="108"/>
                    </a:moveTo>
                    <a:cubicBezTo>
                      <a:pt x="48" y="108"/>
                      <a:pt x="48" y="108"/>
                      <a:pt x="48" y="108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48" y="56"/>
                      <a:pt x="51" y="54"/>
                      <a:pt x="54" y="54"/>
                    </a:cubicBezTo>
                    <a:cubicBezTo>
                      <a:pt x="57" y="54"/>
                      <a:pt x="60" y="54"/>
                      <a:pt x="60" y="42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54"/>
                      <a:pt x="15" y="54"/>
                      <a:pt x="18" y="54"/>
                    </a:cubicBezTo>
                    <a:cubicBezTo>
                      <a:pt x="21" y="54"/>
                      <a:pt x="24" y="56"/>
                      <a:pt x="24" y="60"/>
                    </a:cubicBezTo>
                    <a:lnTo>
                      <a:pt x="24" y="10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67" name="Freeform 44">
                <a:extLst>
                  <a:ext uri="{FF2B5EF4-FFF2-40B4-BE49-F238E27FC236}">
                    <a16:creationId xmlns:a16="http://schemas.microsoft.com/office/drawing/2014/main" id="{06E9123C-8C4B-7A22-3215-543B07FC93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48259" y="5045391"/>
                <a:ext cx="49414" cy="47411"/>
              </a:xfrm>
              <a:custGeom>
                <a:avLst/>
                <a:gdLst>
                  <a:gd name="T0" fmla="*/ 24 w 48"/>
                  <a:gd name="T1" fmla="*/ 48 h 48"/>
                  <a:gd name="T2" fmla="*/ 0 w 48"/>
                  <a:gd name="T3" fmla="*/ 24 h 48"/>
                  <a:gd name="T4" fmla="*/ 24 w 48"/>
                  <a:gd name="T5" fmla="*/ 0 h 48"/>
                  <a:gd name="T6" fmla="*/ 48 w 48"/>
                  <a:gd name="T7" fmla="*/ 24 h 48"/>
                  <a:gd name="T8" fmla="*/ 24 w 48"/>
                  <a:gd name="T9" fmla="*/ 48 h 48"/>
                  <a:gd name="T10" fmla="*/ 24 w 48"/>
                  <a:gd name="T11" fmla="*/ 12 h 48"/>
                  <a:gd name="T12" fmla="*/ 12 w 48"/>
                  <a:gd name="T13" fmla="*/ 24 h 48"/>
                  <a:gd name="T14" fmla="*/ 24 w 48"/>
                  <a:gd name="T15" fmla="*/ 36 h 48"/>
                  <a:gd name="T16" fmla="*/ 36 w 48"/>
                  <a:gd name="T17" fmla="*/ 24 h 48"/>
                  <a:gd name="T18" fmla="*/ 24 w 48"/>
                  <a:gd name="T19" fmla="*/ 1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" h="48">
                    <a:moveTo>
                      <a:pt x="24" y="48"/>
                    </a:moveTo>
                    <a:cubicBezTo>
                      <a:pt x="11" y="48"/>
                      <a:pt x="0" y="37"/>
                      <a:pt x="0" y="24"/>
                    </a:cubicBezTo>
                    <a:cubicBezTo>
                      <a:pt x="0" y="10"/>
                      <a:pt x="11" y="0"/>
                      <a:pt x="24" y="0"/>
                    </a:cubicBezTo>
                    <a:cubicBezTo>
                      <a:pt x="37" y="0"/>
                      <a:pt x="48" y="10"/>
                      <a:pt x="48" y="24"/>
                    </a:cubicBezTo>
                    <a:cubicBezTo>
                      <a:pt x="48" y="37"/>
                      <a:pt x="37" y="48"/>
                      <a:pt x="24" y="48"/>
                    </a:cubicBezTo>
                    <a:close/>
                    <a:moveTo>
                      <a:pt x="24" y="12"/>
                    </a:moveTo>
                    <a:cubicBezTo>
                      <a:pt x="17" y="12"/>
                      <a:pt x="12" y="17"/>
                      <a:pt x="12" y="24"/>
                    </a:cubicBezTo>
                    <a:cubicBezTo>
                      <a:pt x="12" y="30"/>
                      <a:pt x="17" y="36"/>
                      <a:pt x="24" y="36"/>
                    </a:cubicBezTo>
                    <a:cubicBezTo>
                      <a:pt x="31" y="36"/>
                      <a:pt x="36" y="30"/>
                      <a:pt x="36" y="24"/>
                    </a:cubicBezTo>
                    <a:cubicBezTo>
                      <a:pt x="36" y="17"/>
                      <a:pt x="31" y="12"/>
                      <a:pt x="24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611CCD8F-5507-9FA3-4286-035D0C6BBECC}"/>
                  </a:ext>
                </a:extLst>
              </p:cNvPr>
              <p:cNvGrpSpPr/>
              <p:nvPr/>
            </p:nvGrpSpPr>
            <p:grpSpPr>
              <a:xfrm>
                <a:off x="4565376" y="5045391"/>
                <a:ext cx="73454" cy="179627"/>
                <a:chOff x="4657267" y="5045391"/>
                <a:chExt cx="73454" cy="179627"/>
              </a:xfrm>
              <a:grpFill/>
            </p:grpSpPr>
            <p:sp>
              <p:nvSpPr>
                <p:cNvPr id="69" name="Freeform 42">
                  <a:extLst>
                    <a:ext uri="{FF2B5EF4-FFF2-40B4-BE49-F238E27FC236}">
                      <a16:creationId xmlns:a16="http://schemas.microsoft.com/office/drawing/2014/main" id="{44F4301F-B15D-2507-5471-EE53F97754E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57267" y="5104822"/>
                  <a:ext cx="73454" cy="120196"/>
                </a:xfrm>
                <a:custGeom>
                  <a:avLst/>
                  <a:gdLst>
                    <a:gd name="T0" fmla="*/ 54 w 72"/>
                    <a:gd name="T1" fmla="*/ 120 h 120"/>
                    <a:gd name="T2" fmla="*/ 18 w 72"/>
                    <a:gd name="T3" fmla="*/ 120 h 120"/>
                    <a:gd name="T4" fmla="*/ 12 w 72"/>
                    <a:gd name="T5" fmla="*/ 114 h 120"/>
                    <a:gd name="T6" fmla="*/ 12 w 72"/>
                    <a:gd name="T7" fmla="*/ 65 h 120"/>
                    <a:gd name="T8" fmla="*/ 0 w 72"/>
                    <a:gd name="T9" fmla="*/ 42 h 120"/>
                    <a:gd name="T10" fmla="*/ 0 w 72"/>
                    <a:gd name="T11" fmla="*/ 6 h 120"/>
                    <a:gd name="T12" fmla="*/ 6 w 72"/>
                    <a:gd name="T13" fmla="*/ 0 h 120"/>
                    <a:gd name="T14" fmla="*/ 66 w 72"/>
                    <a:gd name="T15" fmla="*/ 0 h 120"/>
                    <a:gd name="T16" fmla="*/ 72 w 72"/>
                    <a:gd name="T17" fmla="*/ 6 h 120"/>
                    <a:gd name="T18" fmla="*/ 72 w 72"/>
                    <a:gd name="T19" fmla="*/ 42 h 120"/>
                    <a:gd name="T20" fmla="*/ 60 w 72"/>
                    <a:gd name="T21" fmla="*/ 65 h 120"/>
                    <a:gd name="T22" fmla="*/ 60 w 72"/>
                    <a:gd name="T23" fmla="*/ 114 h 120"/>
                    <a:gd name="T24" fmla="*/ 54 w 72"/>
                    <a:gd name="T25" fmla="*/ 120 h 120"/>
                    <a:gd name="T26" fmla="*/ 24 w 72"/>
                    <a:gd name="T27" fmla="*/ 108 h 120"/>
                    <a:gd name="T28" fmla="*/ 48 w 72"/>
                    <a:gd name="T29" fmla="*/ 108 h 120"/>
                    <a:gd name="T30" fmla="*/ 48 w 72"/>
                    <a:gd name="T31" fmla="*/ 60 h 120"/>
                    <a:gd name="T32" fmla="*/ 54 w 72"/>
                    <a:gd name="T33" fmla="*/ 54 h 120"/>
                    <a:gd name="T34" fmla="*/ 60 w 72"/>
                    <a:gd name="T35" fmla="*/ 42 h 120"/>
                    <a:gd name="T36" fmla="*/ 60 w 72"/>
                    <a:gd name="T37" fmla="*/ 12 h 120"/>
                    <a:gd name="T38" fmla="*/ 12 w 72"/>
                    <a:gd name="T39" fmla="*/ 12 h 120"/>
                    <a:gd name="T40" fmla="*/ 12 w 72"/>
                    <a:gd name="T41" fmla="*/ 42 h 120"/>
                    <a:gd name="T42" fmla="*/ 18 w 72"/>
                    <a:gd name="T43" fmla="*/ 54 h 120"/>
                    <a:gd name="T44" fmla="*/ 24 w 72"/>
                    <a:gd name="T45" fmla="*/ 60 h 120"/>
                    <a:gd name="T46" fmla="*/ 24 w 72"/>
                    <a:gd name="T47" fmla="*/ 108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72" h="120">
                      <a:moveTo>
                        <a:pt x="54" y="120"/>
                      </a:moveTo>
                      <a:cubicBezTo>
                        <a:pt x="18" y="120"/>
                        <a:pt x="18" y="120"/>
                        <a:pt x="18" y="120"/>
                      </a:cubicBezTo>
                      <a:cubicBezTo>
                        <a:pt x="15" y="120"/>
                        <a:pt x="12" y="117"/>
                        <a:pt x="12" y="114"/>
                      </a:cubicBezTo>
                      <a:cubicBezTo>
                        <a:pt x="12" y="65"/>
                        <a:pt x="12" y="65"/>
                        <a:pt x="12" y="65"/>
                      </a:cubicBezTo>
                      <a:cubicBezTo>
                        <a:pt x="4" y="62"/>
                        <a:pt x="0" y="55"/>
                        <a:pt x="0" y="42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66" y="0"/>
                        <a:pt x="66" y="0"/>
                        <a:pt x="66" y="0"/>
                      </a:cubicBezTo>
                      <a:cubicBezTo>
                        <a:pt x="69" y="0"/>
                        <a:pt x="72" y="2"/>
                        <a:pt x="72" y="6"/>
                      </a:cubicBezTo>
                      <a:cubicBezTo>
                        <a:pt x="72" y="42"/>
                        <a:pt x="72" y="42"/>
                        <a:pt x="72" y="42"/>
                      </a:cubicBezTo>
                      <a:cubicBezTo>
                        <a:pt x="72" y="55"/>
                        <a:pt x="68" y="62"/>
                        <a:pt x="60" y="65"/>
                      </a:cubicBezTo>
                      <a:cubicBezTo>
                        <a:pt x="60" y="114"/>
                        <a:pt x="60" y="114"/>
                        <a:pt x="60" y="114"/>
                      </a:cubicBezTo>
                      <a:cubicBezTo>
                        <a:pt x="60" y="117"/>
                        <a:pt x="57" y="120"/>
                        <a:pt x="54" y="120"/>
                      </a:cubicBezTo>
                      <a:close/>
                      <a:moveTo>
                        <a:pt x="24" y="108"/>
                      </a:moveTo>
                      <a:cubicBezTo>
                        <a:pt x="48" y="108"/>
                        <a:pt x="48" y="108"/>
                        <a:pt x="48" y="108"/>
                      </a:cubicBezTo>
                      <a:cubicBezTo>
                        <a:pt x="48" y="60"/>
                        <a:pt x="48" y="60"/>
                        <a:pt x="48" y="60"/>
                      </a:cubicBezTo>
                      <a:cubicBezTo>
                        <a:pt x="48" y="56"/>
                        <a:pt x="51" y="54"/>
                        <a:pt x="54" y="54"/>
                      </a:cubicBezTo>
                      <a:cubicBezTo>
                        <a:pt x="57" y="54"/>
                        <a:pt x="60" y="54"/>
                        <a:pt x="60" y="42"/>
                      </a:cubicBezTo>
                      <a:cubicBezTo>
                        <a:pt x="60" y="12"/>
                        <a:pt x="60" y="12"/>
                        <a:pt x="60" y="12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cubicBezTo>
                        <a:pt x="12" y="42"/>
                        <a:pt x="12" y="42"/>
                        <a:pt x="12" y="42"/>
                      </a:cubicBezTo>
                      <a:cubicBezTo>
                        <a:pt x="12" y="54"/>
                        <a:pt x="15" y="54"/>
                        <a:pt x="18" y="54"/>
                      </a:cubicBezTo>
                      <a:cubicBezTo>
                        <a:pt x="21" y="54"/>
                        <a:pt x="24" y="56"/>
                        <a:pt x="24" y="60"/>
                      </a:cubicBezTo>
                      <a:lnTo>
                        <a:pt x="24" y="10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cs typeface="Arial" charset="0"/>
                  </a:endParaRPr>
                </a:p>
              </p:txBody>
            </p:sp>
            <p:sp>
              <p:nvSpPr>
                <p:cNvPr id="70" name="Freeform 45">
                  <a:extLst>
                    <a:ext uri="{FF2B5EF4-FFF2-40B4-BE49-F238E27FC236}">
                      <a16:creationId xmlns:a16="http://schemas.microsoft.com/office/drawing/2014/main" id="{6626C41A-AE5E-E61F-7BF3-1F42C047811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69287" y="5045391"/>
                  <a:ext cx="49414" cy="47411"/>
                </a:xfrm>
                <a:custGeom>
                  <a:avLst/>
                  <a:gdLst>
                    <a:gd name="T0" fmla="*/ 24 w 48"/>
                    <a:gd name="T1" fmla="*/ 48 h 48"/>
                    <a:gd name="T2" fmla="*/ 0 w 48"/>
                    <a:gd name="T3" fmla="*/ 24 h 48"/>
                    <a:gd name="T4" fmla="*/ 24 w 48"/>
                    <a:gd name="T5" fmla="*/ 0 h 48"/>
                    <a:gd name="T6" fmla="*/ 48 w 48"/>
                    <a:gd name="T7" fmla="*/ 24 h 48"/>
                    <a:gd name="T8" fmla="*/ 24 w 48"/>
                    <a:gd name="T9" fmla="*/ 48 h 48"/>
                    <a:gd name="T10" fmla="*/ 24 w 48"/>
                    <a:gd name="T11" fmla="*/ 12 h 48"/>
                    <a:gd name="T12" fmla="*/ 12 w 48"/>
                    <a:gd name="T13" fmla="*/ 24 h 48"/>
                    <a:gd name="T14" fmla="*/ 24 w 48"/>
                    <a:gd name="T15" fmla="*/ 36 h 48"/>
                    <a:gd name="T16" fmla="*/ 36 w 48"/>
                    <a:gd name="T17" fmla="*/ 24 h 48"/>
                    <a:gd name="T18" fmla="*/ 24 w 48"/>
                    <a:gd name="T19" fmla="*/ 12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8" h="48">
                      <a:moveTo>
                        <a:pt x="24" y="48"/>
                      </a:moveTo>
                      <a:cubicBezTo>
                        <a:pt x="11" y="48"/>
                        <a:pt x="0" y="37"/>
                        <a:pt x="0" y="24"/>
                      </a:cubicBezTo>
                      <a:cubicBezTo>
                        <a:pt x="0" y="10"/>
                        <a:pt x="11" y="0"/>
                        <a:pt x="24" y="0"/>
                      </a:cubicBezTo>
                      <a:cubicBezTo>
                        <a:pt x="37" y="0"/>
                        <a:pt x="48" y="10"/>
                        <a:pt x="48" y="24"/>
                      </a:cubicBezTo>
                      <a:cubicBezTo>
                        <a:pt x="48" y="37"/>
                        <a:pt x="37" y="48"/>
                        <a:pt x="24" y="48"/>
                      </a:cubicBezTo>
                      <a:close/>
                      <a:moveTo>
                        <a:pt x="24" y="12"/>
                      </a:moveTo>
                      <a:cubicBezTo>
                        <a:pt x="17" y="12"/>
                        <a:pt x="12" y="17"/>
                        <a:pt x="12" y="24"/>
                      </a:cubicBezTo>
                      <a:cubicBezTo>
                        <a:pt x="12" y="30"/>
                        <a:pt x="17" y="36"/>
                        <a:pt x="24" y="36"/>
                      </a:cubicBezTo>
                      <a:cubicBezTo>
                        <a:pt x="31" y="36"/>
                        <a:pt x="36" y="30"/>
                        <a:pt x="36" y="24"/>
                      </a:cubicBezTo>
                      <a:cubicBezTo>
                        <a:pt x="36" y="17"/>
                        <a:pt x="31" y="12"/>
                        <a:pt x="24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cs typeface="Arial" charset="0"/>
                  </a:endParaRPr>
                </a:p>
              </p:txBody>
            </p:sp>
          </p:grp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9A0C649-4851-E734-8F86-C3E38D00EA2B}"/>
                </a:ext>
              </a:extLst>
            </p:cNvPr>
            <p:cNvGrpSpPr/>
            <p:nvPr/>
          </p:nvGrpSpPr>
          <p:grpSpPr>
            <a:xfrm>
              <a:off x="4015561" y="4742558"/>
              <a:ext cx="73454" cy="179627"/>
              <a:chOff x="4657267" y="5045391"/>
              <a:chExt cx="73454" cy="179627"/>
            </a:xfrm>
            <a:solidFill>
              <a:schemeClr val="tx2"/>
            </a:solidFill>
          </p:grpSpPr>
          <p:sp>
            <p:nvSpPr>
              <p:cNvPr id="64" name="Freeform 42">
                <a:extLst>
                  <a:ext uri="{FF2B5EF4-FFF2-40B4-BE49-F238E27FC236}">
                    <a16:creationId xmlns:a16="http://schemas.microsoft.com/office/drawing/2014/main" id="{11463B0C-72EE-9DDB-A6F3-694908CD710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57267" y="5104822"/>
                <a:ext cx="73454" cy="120196"/>
              </a:xfrm>
              <a:custGeom>
                <a:avLst/>
                <a:gdLst>
                  <a:gd name="T0" fmla="*/ 54 w 72"/>
                  <a:gd name="T1" fmla="*/ 120 h 120"/>
                  <a:gd name="T2" fmla="*/ 18 w 72"/>
                  <a:gd name="T3" fmla="*/ 120 h 120"/>
                  <a:gd name="T4" fmla="*/ 12 w 72"/>
                  <a:gd name="T5" fmla="*/ 114 h 120"/>
                  <a:gd name="T6" fmla="*/ 12 w 72"/>
                  <a:gd name="T7" fmla="*/ 65 h 120"/>
                  <a:gd name="T8" fmla="*/ 0 w 72"/>
                  <a:gd name="T9" fmla="*/ 42 h 120"/>
                  <a:gd name="T10" fmla="*/ 0 w 72"/>
                  <a:gd name="T11" fmla="*/ 6 h 120"/>
                  <a:gd name="T12" fmla="*/ 6 w 72"/>
                  <a:gd name="T13" fmla="*/ 0 h 120"/>
                  <a:gd name="T14" fmla="*/ 66 w 72"/>
                  <a:gd name="T15" fmla="*/ 0 h 120"/>
                  <a:gd name="T16" fmla="*/ 72 w 72"/>
                  <a:gd name="T17" fmla="*/ 6 h 120"/>
                  <a:gd name="T18" fmla="*/ 72 w 72"/>
                  <a:gd name="T19" fmla="*/ 42 h 120"/>
                  <a:gd name="T20" fmla="*/ 60 w 72"/>
                  <a:gd name="T21" fmla="*/ 65 h 120"/>
                  <a:gd name="T22" fmla="*/ 60 w 72"/>
                  <a:gd name="T23" fmla="*/ 114 h 120"/>
                  <a:gd name="T24" fmla="*/ 54 w 72"/>
                  <a:gd name="T25" fmla="*/ 120 h 120"/>
                  <a:gd name="T26" fmla="*/ 24 w 72"/>
                  <a:gd name="T27" fmla="*/ 108 h 120"/>
                  <a:gd name="T28" fmla="*/ 48 w 72"/>
                  <a:gd name="T29" fmla="*/ 108 h 120"/>
                  <a:gd name="T30" fmla="*/ 48 w 72"/>
                  <a:gd name="T31" fmla="*/ 60 h 120"/>
                  <a:gd name="T32" fmla="*/ 54 w 72"/>
                  <a:gd name="T33" fmla="*/ 54 h 120"/>
                  <a:gd name="T34" fmla="*/ 60 w 72"/>
                  <a:gd name="T35" fmla="*/ 42 h 120"/>
                  <a:gd name="T36" fmla="*/ 60 w 72"/>
                  <a:gd name="T37" fmla="*/ 12 h 120"/>
                  <a:gd name="T38" fmla="*/ 12 w 72"/>
                  <a:gd name="T39" fmla="*/ 12 h 120"/>
                  <a:gd name="T40" fmla="*/ 12 w 72"/>
                  <a:gd name="T41" fmla="*/ 42 h 120"/>
                  <a:gd name="T42" fmla="*/ 18 w 72"/>
                  <a:gd name="T43" fmla="*/ 54 h 120"/>
                  <a:gd name="T44" fmla="*/ 24 w 72"/>
                  <a:gd name="T45" fmla="*/ 60 h 120"/>
                  <a:gd name="T46" fmla="*/ 24 w 72"/>
                  <a:gd name="T47" fmla="*/ 10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2" h="120">
                    <a:moveTo>
                      <a:pt x="54" y="120"/>
                    </a:moveTo>
                    <a:cubicBezTo>
                      <a:pt x="18" y="120"/>
                      <a:pt x="18" y="120"/>
                      <a:pt x="18" y="120"/>
                    </a:cubicBezTo>
                    <a:cubicBezTo>
                      <a:pt x="15" y="120"/>
                      <a:pt x="12" y="117"/>
                      <a:pt x="12" y="114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4" y="62"/>
                      <a:pt x="0" y="55"/>
                      <a:pt x="0" y="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9" y="0"/>
                      <a:pt x="72" y="2"/>
                      <a:pt x="72" y="6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2" y="55"/>
                      <a:pt x="68" y="62"/>
                      <a:pt x="60" y="65"/>
                    </a:cubicBezTo>
                    <a:cubicBezTo>
                      <a:pt x="60" y="114"/>
                      <a:pt x="60" y="114"/>
                      <a:pt x="60" y="114"/>
                    </a:cubicBezTo>
                    <a:cubicBezTo>
                      <a:pt x="60" y="117"/>
                      <a:pt x="57" y="120"/>
                      <a:pt x="54" y="120"/>
                    </a:cubicBezTo>
                    <a:close/>
                    <a:moveTo>
                      <a:pt x="24" y="108"/>
                    </a:moveTo>
                    <a:cubicBezTo>
                      <a:pt x="48" y="108"/>
                      <a:pt x="48" y="108"/>
                      <a:pt x="48" y="108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48" y="56"/>
                      <a:pt x="51" y="54"/>
                      <a:pt x="54" y="54"/>
                    </a:cubicBezTo>
                    <a:cubicBezTo>
                      <a:pt x="57" y="54"/>
                      <a:pt x="60" y="54"/>
                      <a:pt x="60" y="42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54"/>
                      <a:pt x="15" y="54"/>
                      <a:pt x="18" y="54"/>
                    </a:cubicBezTo>
                    <a:cubicBezTo>
                      <a:pt x="21" y="54"/>
                      <a:pt x="24" y="56"/>
                      <a:pt x="24" y="60"/>
                    </a:cubicBezTo>
                    <a:lnTo>
                      <a:pt x="24" y="10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65" name="Freeform 45">
                <a:extLst>
                  <a:ext uri="{FF2B5EF4-FFF2-40B4-BE49-F238E27FC236}">
                    <a16:creationId xmlns:a16="http://schemas.microsoft.com/office/drawing/2014/main" id="{16B719BE-7ACA-F819-E4B2-8CB2CF3796D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69287" y="5045391"/>
                <a:ext cx="49414" cy="47411"/>
              </a:xfrm>
              <a:custGeom>
                <a:avLst/>
                <a:gdLst>
                  <a:gd name="T0" fmla="*/ 24 w 48"/>
                  <a:gd name="T1" fmla="*/ 48 h 48"/>
                  <a:gd name="T2" fmla="*/ 0 w 48"/>
                  <a:gd name="T3" fmla="*/ 24 h 48"/>
                  <a:gd name="T4" fmla="*/ 24 w 48"/>
                  <a:gd name="T5" fmla="*/ 0 h 48"/>
                  <a:gd name="T6" fmla="*/ 48 w 48"/>
                  <a:gd name="T7" fmla="*/ 24 h 48"/>
                  <a:gd name="T8" fmla="*/ 24 w 48"/>
                  <a:gd name="T9" fmla="*/ 48 h 48"/>
                  <a:gd name="T10" fmla="*/ 24 w 48"/>
                  <a:gd name="T11" fmla="*/ 12 h 48"/>
                  <a:gd name="T12" fmla="*/ 12 w 48"/>
                  <a:gd name="T13" fmla="*/ 24 h 48"/>
                  <a:gd name="T14" fmla="*/ 24 w 48"/>
                  <a:gd name="T15" fmla="*/ 36 h 48"/>
                  <a:gd name="T16" fmla="*/ 36 w 48"/>
                  <a:gd name="T17" fmla="*/ 24 h 48"/>
                  <a:gd name="T18" fmla="*/ 24 w 48"/>
                  <a:gd name="T19" fmla="*/ 1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" h="48">
                    <a:moveTo>
                      <a:pt x="24" y="48"/>
                    </a:moveTo>
                    <a:cubicBezTo>
                      <a:pt x="11" y="48"/>
                      <a:pt x="0" y="37"/>
                      <a:pt x="0" y="24"/>
                    </a:cubicBezTo>
                    <a:cubicBezTo>
                      <a:pt x="0" y="10"/>
                      <a:pt x="11" y="0"/>
                      <a:pt x="24" y="0"/>
                    </a:cubicBezTo>
                    <a:cubicBezTo>
                      <a:pt x="37" y="0"/>
                      <a:pt x="48" y="10"/>
                      <a:pt x="48" y="24"/>
                    </a:cubicBezTo>
                    <a:cubicBezTo>
                      <a:pt x="48" y="37"/>
                      <a:pt x="37" y="48"/>
                      <a:pt x="24" y="48"/>
                    </a:cubicBezTo>
                    <a:close/>
                    <a:moveTo>
                      <a:pt x="24" y="12"/>
                    </a:moveTo>
                    <a:cubicBezTo>
                      <a:pt x="17" y="12"/>
                      <a:pt x="12" y="17"/>
                      <a:pt x="12" y="24"/>
                    </a:cubicBezTo>
                    <a:cubicBezTo>
                      <a:pt x="12" y="30"/>
                      <a:pt x="17" y="36"/>
                      <a:pt x="24" y="36"/>
                    </a:cubicBezTo>
                    <a:cubicBezTo>
                      <a:pt x="31" y="36"/>
                      <a:pt x="36" y="30"/>
                      <a:pt x="36" y="24"/>
                    </a:cubicBezTo>
                    <a:cubicBezTo>
                      <a:pt x="36" y="17"/>
                      <a:pt x="31" y="12"/>
                      <a:pt x="24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EE05E5D-1B6B-4A95-723F-3CE592E218EF}"/>
              </a:ext>
            </a:extLst>
          </p:cNvPr>
          <p:cNvGrpSpPr/>
          <p:nvPr/>
        </p:nvGrpSpPr>
        <p:grpSpPr>
          <a:xfrm>
            <a:off x="5002676" y="4773266"/>
            <a:ext cx="294482" cy="656821"/>
            <a:chOff x="3908181" y="4742558"/>
            <a:chExt cx="294482" cy="656821"/>
          </a:xfrm>
        </p:grpSpPr>
        <p:grpSp>
          <p:nvGrpSpPr>
            <p:cNvPr id="78" name="Group 40">
              <a:extLst>
                <a:ext uri="{FF2B5EF4-FFF2-40B4-BE49-F238E27FC236}">
                  <a16:creationId xmlns:a16="http://schemas.microsoft.com/office/drawing/2014/main" id="{73482B65-1B9E-502E-83C9-8ED788F7D03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8181" y="5148302"/>
              <a:ext cx="294482" cy="251077"/>
              <a:chOff x="4653" y="690"/>
              <a:chExt cx="441" cy="376"/>
            </a:xfrm>
            <a:solidFill>
              <a:schemeClr val="tx2"/>
            </a:solidFill>
          </p:grpSpPr>
          <p:sp>
            <p:nvSpPr>
              <p:cNvPr id="88" name="Freeform 41">
                <a:extLst>
                  <a:ext uri="{FF2B5EF4-FFF2-40B4-BE49-F238E27FC236}">
                    <a16:creationId xmlns:a16="http://schemas.microsoft.com/office/drawing/2014/main" id="{9FBA90D2-D5BB-3893-C150-87CBDF550F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53" y="815"/>
                <a:ext cx="110" cy="180"/>
              </a:xfrm>
              <a:custGeom>
                <a:avLst/>
                <a:gdLst>
                  <a:gd name="T0" fmla="*/ 54 w 72"/>
                  <a:gd name="T1" fmla="*/ 120 h 120"/>
                  <a:gd name="T2" fmla="*/ 18 w 72"/>
                  <a:gd name="T3" fmla="*/ 120 h 120"/>
                  <a:gd name="T4" fmla="*/ 12 w 72"/>
                  <a:gd name="T5" fmla="*/ 114 h 120"/>
                  <a:gd name="T6" fmla="*/ 12 w 72"/>
                  <a:gd name="T7" fmla="*/ 65 h 120"/>
                  <a:gd name="T8" fmla="*/ 0 w 72"/>
                  <a:gd name="T9" fmla="*/ 42 h 120"/>
                  <a:gd name="T10" fmla="*/ 0 w 72"/>
                  <a:gd name="T11" fmla="*/ 6 h 120"/>
                  <a:gd name="T12" fmla="*/ 6 w 72"/>
                  <a:gd name="T13" fmla="*/ 0 h 120"/>
                  <a:gd name="T14" fmla="*/ 66 w 72"/>
                  <a:gd name="T15" fmla="*/ 0 h 120"/>
                  <a:gd name="T16" fmla="*/ 72 w 72"/>
                  <a:gd name="T17" fmla="*/ 6 h 120"/>
                  <a:gd name="T18" fmla="*/ 72 w 72"/>
                  <a:gd name="T19" fmla="*/ 42 h 120"/>
                  <a:gd name="T20" fmla="*/ 60 w 72"/>
                  <a:gd name="T21" fmla="*/ 65 h 120"/>
                  <a:gd name="T22" fmla="*/ 60 w 72"/>
                  <a:gd name="T23" fmla="*/ 114 h 120"/>
                  <a:gd name="T24" fmla="*/ 54 w 72"/>
                  <a:gd name="T25" fmla="*/ 120 h 120"/>
                  <a:gd name="T26" fmla="*/ 24 w 72"/>
                  <a:gd name="T27" fmla="*/ 108 h 120"/>
                  <a:gd name="T28" fmla="*/ 48 w 72"/>
                  <a:gd name="T29" fmla="*/ 108 h 120"/>
                  <a:gd name="T30" fmla="*/ 48 w 72"/>
                  <a:gd name="T31" fmla="*/ 60 h 120"/>
                  <a:gd name="T32" fmla="*/ 54 w 72"/>
                  <a:gd name="T33" fmla="*/ 54 h 120"/>
                  <a:gd name="T34" fmla="*/ 60 w 72"/>
                  <a:gd name="T35" fmla="*/ 42 h 120"/>
                  <a:gd name="T36" fmla="*/ 60 w 72"/>
                  <a:gd name="T37" fmla="*/ 12 h 120"/>
                  <a:gd name="T38" fmla="*/ 12 w 72"/>
                  <a:gd name="T39" fmla="*/ 12 h 120"/>
                  <a:gd name="T40" fmla="*/ 12 w 72"/>
                  <a:gd name="T41" fmla="*/ 42 h 120"/>
                  <a:gd name="T42" fmla="*/ 18 w 72"/>
                  <a:gd name="T43" fmla="*/ 54 h 120"/>
                  <a:gd name="T44" fmla="*/ 24 w 72"/>
                  <a:gd name="T45" fmla="*/ 60 h 120"/>
                  <a:gd name="T46" fmla="*/ 24 w 72"/>
                  <a:gd name="T47" fmla="*/ 10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2" h="120">
                    <a:moveTo>
                      <a:pt x="54" y="120"/>
                    </a:moveTo>
                    <a:cubicBezTo>
                      <a:pt x="18" y="120"/>
                      <a:pt x="18" y="120"/>
                      <a:pt x="18" y="120"/>
                    </a:cubicBezTo>
                    <a:cubicBezTo>
                      <a:pt x="15" y="120"/>
                      <a:pt x="12" y="117"/>
                      <a:pt x="12" y="114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4" y="62"/>
                      <a:pt x="0" y="55"/>
                      <a:pt x="0" y="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9" y="0"/>
                      <a:pt x="72" y="2"/>
                      <a:pt x="72" y="6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2" y="55"/>
                      <a:pt x="68" y="62"/>
                      <a:pt x="60" y="65"/>
                    </a:cubicBezTo>
                    <a:cubicBezTo>
                      <a:pt x="60" y="114"/>
                      <a:pt x="60" y="114"/>
                      <a:pt x="60" y="114"/>
                    </a:cubicBezTo>
                    <a:cubicBezTo>
                      <a:pt x="60" y="117"/>
                      <a:pt x="57" y="120"/>
                      <a:pt x="54" y="120"/>
                    </a:cubicBezTo>
                    <a:close/>
                    <a:moveTo>
                      <a:pt x="24" y="108"/>
                    </a:moveTo>
                    <a:cubicBezTo>
                      <a:pt x="48" y="108"/>
                      <a:pt x="48" y="108"/>
                      <a:pt x="48" y="108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48" y="56"/>
                      <a:pt x="51" y="54"/>
                      <a:pt x="54" y="54"/>
                    </a:cubicBezTo>
                    <a:cubicBezTo>
                      <a:pt x="57" y="54"/>
                      <a:pt x="60" y="54"/>
                      <a:pt x="60" y="42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54"/>
                      <a:pt x="15" y="54"/>
                      <a:pt x="18" y="54"/>
                    </a:cubicBezTo>
                    <a:cubicBezTo>
                      <a:pt x="21" y="54"/>
                      <a:pt x="24" y="56"/>
                      <a:pt x="24" y="60"/>
                    </a:cubicBezTo>
                    <a:lnTo>
                      <a:pt x="24" y="10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89" name="Freeform 42">
                <a:extLst>
                  <a:ext uri="{FF2B5EF4-FFF2-40B4-BE49-F238E27FC236}">
                    <a16:creationId xmlns:a16="http://schemas.microsoft.com/office/drawing/2014/main" id="{7EAEC7C5-7EA2-5C84-06C5-96E0BF68A44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84" y="815"/>
                <a:ext cx="110" cy="180"/>
              </a:xfrm>
              <a:custGeom>
                <a:avLst/>
                <a:gdLst>
                  <a:gd name="T0" fmla="*/ 54 w 72"/>
                  <a:gd name="T1" fmla="*/ 120 h 120"/>
                  <a:gd name="T2" fmla="*/ 18 w 72"/>
                  <a:gd name="T3" fmla="*/ 120 h 120"/>
                  <a:gd name="T4" fmla="*/ 12 w 72"/>
                  <a:gd name="T5" fmla="*/ 114 h 120"/>
                  <a:gd name="T6" fmla="*/ 12 w 72"/>
                  <a:gd name="T7" fmla="*/ 65 h 120"/>
                  <a:gd name="T8" fmla="*/ 0 w 72"/>
                  <a:gd name="T9" fmla="*/ 42 h 120"/>
                  <a:gd name="T10" fmla="*/ 0 w 72"/>
                  <a:gd name="T11" fmla="*/ 6 h 120"/>
                  <a:gd name="T12" fmla="*/ 6 w 72"/>
                  <a:gd name="T13" fmla="*/ 0 h 120"/>
                  <a:gd name="T14" fmla="*/ 66 w 72"/>
                  <a:gd name="T15" fmla="*/ 0 h 120"/>
                  <a:gd name="T16" fmla="*/ 72 w 72"/>
                  <a:gd name="T17" fmla="*/ 6 h 120"/>
                  <a:gd name="T18" fmla="*/ 72 w 72"/>
                  <a:gd name="T19" fmla="*/ 42 h 120"/>
                  <a:gd name="T20" fmla="*/ 60 w 72"/>
                  <a:gd name="T21" fmla="*/ 65 h 120"/>
                  <a:gd name="T22" fmla="*/ 60 w 72"/>
                  <a:gd name="T23" fmla="*/ 114 h 120"/>
                  <a:gd name="T24" fmla="*/ 54 w 72"/>
                  <a:gd name="T25" fmla="*/ 120 h 120"/>
                  <a:gd name="T26" fmla="*/ 24 w 72"/>
                  <a:gd name="T27" fmla="*/ 108 h 120"/>
                  <a:gd name="T28" fmla="*/ 48 w 72"/>
                  <a:gd name="T29" fmla="*/ 108 h 120"/>
                  <a:gd name="T30" fmla="*/ 48 w 72"/>
                  <a:gd name="T31" fmla="*/ 60 h 120"/>
                  <a:gd name="T32" fmla="*/ 54 w 72"/>
                  <a:gd name="T33" fmla="*/ 54 h 120"/>
                  <a:gd name="T34" fmla="*/ 60 w 72"/>
                  <a:gd name="T35" fmla="*/ 42 h 120"/>
                  <a:gd name="T36" fmla="*/ 60 w 72"/>
                  <a:gd name="T37" fmla="*/ 12 h 120"/>
                  <a:gd name="T38" fmla="*/ 12 w 72"/>
                  <a:gd name="T39" fmla="*/ 12 h 120"/>
                  <a:gd name="T40" fmla="*/ 12 w 72"/>
                  <a:gd name="T41" fmla="*/ 42 h 120"/>
                  <a:gd name="T42" fmla="*/ 18 w 72"/>
                  <a:gd name="T43" fmla="*/ 54 h 120"/>
                  <a:gd name="T44" fmla="*/ 24 w 72"/>
                  <a:gd name="T45" fmla="*/ 60 h 120"/>
                  <a:gd name="T46" fmla="*/ 24 w 72"/>
                  <a:gd name="T47" fmla="*/ 10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2" h="120">
                    <a:moveTo>
                      <a:pt x="54" y="120"/>
                    </a:moveTo>
                    <a:cubicBezTo>
                      <a:pt x="18" y="120"/>
                      <a:pt x="18" y="120"/>
                      <a:pt x="18" y="120"/>
                    </a:cubicBezTo>
                    <a:cubicBezTo>
                      <a:pt x="15" y="120"/>
                      <a:pt x="12" y="117"/>
                      <a:pt x="12" y="114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4" y="62"/>
                      <a:pt x="0" y="55"/>
                      <a:pt x="0" y="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9" y="0"/>
                      <a:pt x="72" y="2"/>
                      <a:pt x="72" y="6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2" y="55"/>
                      <a:pt x="68" y="62"/>
                      <a:pt x="60" y="65"/>
                    </a:cubicBezTo>
                    <a:cubicBezTo>
                      <a:pt x="60" y="114"/>
                      <a:pt x="60" y="114"/>
                      <a:pt x="60" y="114"/>
                    </a:cubicBezTo>
                    <a:cubicBezTo>
                      <a:pt x="60" y="117"/>
                      <a:pt x="57" y="120"/>
                      <a:pt x="54" y="120"/>
                    </a:cubicBezTo>
                    <a:close/>
                    <a:moveTo>
                      <a:pt x="24" y="108"/>
                    </a:moveTo>
                    <a:cubicBezTo>
                      <a:pt x="48" y="108"/>
                      <a:pt x="48" y="108"/>
                      <a:pt x="48" y="108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48" y="56"/>
                      <a:pt x="51" y="54"/>
                      <a:pt x="54" y="54"/>
                    </a:cubicBezTo>
                    <a:cubicBezTo>
                      <a:pt x="57" y="54"/>
                      <a:pt x="60" y="54"/>
                      <a:pt x="60" y="42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54"/>
                      <a:pt x="15" y="54"/>
                      <a:pt x="18" y="54"/>
                    </a:cubicBezTo>
                    <a:cubicBezTo>
                      <a:pt x="21" y="54"/>
                      <a:pt x="24" y="56"/>
                      <a:pt x="24" y="60"/>
                    </a:cubicBezTo>
                    <a:lnTo>
                      <a:pt x="24" y="10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90" name="Freeform 43">
                <a:extLst>
                  <a:ext uri="{FF2B5EF4-FFF2-40B4-BE49-F238E27FC236}">
                    <a16:creationId xmlns:a16="http://schemas.microsoft.com/office/drawing/2014/main" id="{6135D894-6D86-B5FD-5902-6DFD5BAEFDC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00" y="815"/>
                <a:ext cx="147" cy="251"/>
              </a:xfrm>
              <a:custGeom>
                <a:avLst/>
                <a:gdLst>
                  <a:gd name="T0" fmla="*/ 66 w 96"/>
                  <a:gd name="T1" fmla="*/ 168 h 168"/>
                  <a:gd name="T2" fmla="*/ 30 w 96"/>
                  <a:gd name="T3" fmla="*/ 168 h 168"/>
                  <a:gd name="T4" fmla="*/ 24 w 96"/>
                  <a:gd name="T5" fmla="*/ 162 h 168"/>
                  <a:gd name="T6" fmla="*/ 24 w 96"/>
                  <a:gd name="T7" fmla="*/ 95 h 168"/>
                  <a:gd name="T8" fmla="*/ 0 w 96"/>
                  <a:gd name="T9" fmla="*/ 66 h 168"/>
                  <a:gd name="T10" fmla="*/ 0 w 96"/>
                  <a:gd name="T11" fmla="*/ 6 h 168"/>
                  <a:gd name="T12" fmla="*/ 6 w 96"/>
                  <a:gd name="T13" fmla="*/ 0 h 168"/>
                  <a:gd name="T14" fmla="*/ 90 w 96"/>
                  <a:gd name="T15" fmla="*/ 0 h 168"/>
                  <a:gd name="T16" fmla="*/ 96 w 96"/>
                  <a:gd name="T17" fmla="*/ 6 h 168"/>
                  <a:gd name="T18" fmla="*/ 96 w 96"/>
                  <a:gd name="T19" fmla="*/ 66 h 168"/>
                  <a:gd name="T20" fmla="*/ 72 w 96"/>
                  <a:gd name="T21" fmla="*/ 95 h 168"/>
                  <a:gd name="T22" fmla="*/ 72 w 96"/>
                  <a:gd name="T23" fmla="*/ 162 h 168"/>
                  <a:gd name="T24" fmla="*/ 66 w 96"/>
                  <a:gd name="T25" fmla="*/ 168 h 168"/>
                  <a:gd name="T26" fmla="*/ 36 w 96"/>
                  <a:gd name="T27" fmla="*/ 156 h 168"/>
                  <a:gd name="T28" fmla="*/ 60 w 96"/>
                  <a:gd name="T29" fmla="*/ 156 h 168"/>
                  <a:gd name="T30" fmla="*/ 60 w 96"/>
                  <a:gd name="T31" fmla="*/ 90 h 168"/>
                  <a:gd name="T32" fmla="*/ 66 w 96"/>
                  <a:gd name="T33" fmla="*/ 84 h 168"/>
                  <a:gd name="T34" fmla="*/ 84 w 96"/>
                  <a:gd name="T35" fmla="*/ 66 h 168"/>
                  <a:gd name="T36" fmla="*/ 84 w 96"/>
                  <a:gd name="T37" fmla="*/ 12 h 168"/>
                  <a:gd name="T38" fmla="*/ 12 w 96"/>
                  <a:gd name="T39" fmla="*/ 12 h 168"/>
                  <a:gd name="T40" fmla="*/ 12 w 96"/>
                  <a:gd name="T41" fmla="*/ 66 h 168"/>
                  <a:gd name="T42" fmla="*/ 30 w 96"/>
                  <a:gd name="T43" fmla="*/ 84 h 168"/>
                  <a:gd name="T44" fmla="*/ 36 w 96"/>
                  <a:gd name="T45" fmla="*/ 90 h 168"/>
                  <a:gd name="T46" fmla="*/ 36 w 96"/>
                  <a:gd name="T47" fmla="*/ 15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6" h="168">
                    <a:moveTo>
                      <a:pt x="66" y="168"/>
                    </a:moveTo>
                    <a:cubicBezTo>
                      <a:pt x="30" y="168"/>
                      <a:pt x="30" y="168"/>
                      <a:pt x="30" y="168"/>
                    </a:cubicBezTo>
                    <a:cubicBezTo>
                      <a:pt x="27" y="168"/>
                      <a:pt x="24" y="165"/>
                      <a:pt x="24" y="162"/>
                    </a:cubicBezTo>
                    <a:cubicBezTo>
                      <a:pt x="24" y="95"/>
                      <a:pt x="24" y="95"/>
                      <a:pt x="24" y="95"/>
                    </a:cubicBezTo>
                    <a:cubicBezTo>
                      <a:pt x="10" y="92"/>
                      <a:pt x="0" y="80"/>
                      <a:pt x="0" y="6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93" y="0"/>
                      <a:pt x="96" y="2"/>
                      <a:pt x="96" y="6"/>
                    </a:cubicBezTo>
                    <a:cubicBezTo>
                      <a:pt x="96" y="66"/>
                      <a:pt x="96" y="66"/>
                      <a:pt x="96" y="66"/>
                    </a:cubicBezTo>
                    <a:cubicBezTo>
                      <a:pt x="96" y="80"/>
                      <a:pt x="86" y="92"/>
                      <a:pt x="72" y="95"/>
                    </a:cubicBezTo>
                    <a:cubicBezTo>
                      <a:pt x="72" y="162"/>
                      <a:pt x="72" y="162"/>
                      <a:pt x="72" y="162"/>
                    </a:cubicBezTo>
                    <a:cubicBezTo>
                      <a:pt x="72" y="165"/>
                      <a:pt x="69" y="168"/>
                      <a:pt x="66" y="168"/>
                    </a:cubicBezTo>
                    <a:close/>
                    <a:moveTo>
                      <a:pt x="36" y="156"/>
                    </a:moveTo>
                    <a:cubicBezTo>
                      <a:pt x="60" y="156"/>
                      <a:pt x="60" y="156"/>
                      <a:pt x="60" y="156"/>
                    </a:cubicBezTo>
                    <a:cubicBezTo>
                      <a:pt x="60" y="90"/>
                      <a:pt x="60" y="90"/>
                      <a:pt x="60" y="90"/>
                    </a:cubicBezTo>
                    <a:cubicBezTo>
                      <a:pt x="60" y="86"/>
                      <a:pt x="63" y="84"/>
                      <a:pt x="66" y="84"/>
                    </a:cubicBezTo>
                    <a:cubicBezTo>
                      <a:pt x="76" y="84"/>
                      <a:pt x="84" y="76"/>
                      <a:pt x="84" y="66"/>
                    </a:cubicBezTo>
                    <a:cubicBezTo>
                      <a:pt x="84" y="12"/>
                      <a:pt x="84" y="12"/>
                      <a:pt x="84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66"/>
                      <a:pt x="12" y="66"/>
                      <a:pt x="12" y="66"/>
                    </a:cubicBezTo>
                    <a:cubicBezTo>
                      <a:pt x="12" y="76"/>
                      <a:pt x="20" y="84"/>
                      <a:pt x="30" y="84"/>
                    </a:cubicBezTo>
                    <a:cubicBezTo>
                      <a:pt x="33" y="84"/>
                      <a:pt x="36" y="86"/>
                      <a:pt x="36" y="90"/>
                    </a:cubicBezTo>
                    <a:lnTo>
                      <a:pt x="36" y="1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91" name="Freeform 44">
                <a:extLst>
                  <a:ext uri="{FF2B5EF4-FFF2-40B4-BE49-F238E27FC236}">
                    <a16:creationId xmlns:a16="http://schemas.microsoft.com/office/drawing/2014/main" id="{5B328195-8DB0-2CA8-38C1-D50D5C874A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71" y="726"/>
                <a:ext cx="74" cy="71"/>
              </a:xfrm>
              <a:custGeom>
                <a:avLst/>
                <a:gdLst>
                  <a:gd name="T0" fmla="*/ 24 w 48"/>
                  <a:gd name="T1" fmla="*/ 48 h 48"/>
                  <a:gd name="T2" fmla="*/ 0 w 48"/>
                  <a:gd name="T3" fmla="*/ 24 h 48"/>
                  <a:gd name="T4" fmla="*/ 24 w 48"/>
                  <a:gd name="T5" fmla="*/ 0 h 48"/>
                  <a:gd name="T6" fmla="*/ 48 w 48"/>
                  <a:gd name="T7" fmla="*/ 24 h 48"/>
                  <a:gd name="T8" fmla="*/ 24 w 48"/>
                  <a:gd name="T9" fmla="*/ 48 h 48"/>
                  <a:gd name="T10" fmla="*/ 24 w 48"/>
                  <a:gd name="T11" fmla="*/ 12 h 48"/>
                  <a:gd name="T12" fmla="*/ 12 w 48"/>
                  <a:gd name="T13" fmla="*/ 24 h 48"/>
                  <a:gd name="T14" fmla="*/ 24 w 48"/>
                  <a:gd name="T15" fmla="*/ 36 h 48"/>
                  <a:gd name="T16" fmla="*/ 36 w 48"/>
                  <a:gd name="T17" fmla="*/ 24 h 48"/>
                  <a:gd name="T18" fmla="*/ 24 w 48"/>
                  <a:gd name="T19" fmla="*/ 1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" h="48">
                    <a:moveTo>
                      <a:pt x="24" y="48"/>
                    </a:moveTo>
                    <a:cubicBezTo>
                      <a:pt x="11" y="48"/>
                      <a:pt x="0" y="37"/>
                      <a:pt x="0" y="24"/>
                    </a:cubicBezTo>
                    <a:cubicBezTo>
                      <a:pt x="0" y="10"/>
                      <a:pt x="11" y="0"/>
                      <a:pt x="24" y="0"/>
                    </a:cubicBezTo>
                    <a:cubicBezTo>
                      <a:pt x="37" y="0"/>
                      <a:pt x="48" y="10"/>
                      <a:pt x="48" y="24"/>
                    </a:cubicBezTo>
                    <a:cubicBezTo>
                      <a:pt x="48" y="37"/>
                      <a:pt x="37" y="48"/>
                      <a:pt x="24" y="48"/>
                    </a:cubicBezTo>
                    <a:close/>
                    <a:moveTo>
                      <a:pt x="24" y="12"/>
                    </a:moveTo>
                    <a:cubicBezTo>
                      <a:pt x="17" y="12"/>
                      <a:pt x="12" y="17"/>
                      <a:pt x="12" y="24"/>
                    </a:cubicBezTo>
                    <a:cubicBezTo>
                      <a:pt x="12" y="30"/>
                      <a:pt x="17" y="36"/>
                      <a:pt x="24" y="36"/>
                    </a:cubicBezTo>
                    <a:cubicBezTo>
                      <a:pt x="31" y="36"/>
                      <a:pt x="36" y="30"/>
                      <a:pt x="36" y="24"/>
                    </a:cubicBezTo>
                    <a:cubicBezTo>
                      <a:pt x="36" y="17"/>
                      <a:pt x="31" y="12"/>
                      <a:pt x="24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92" name="Freeform 45">
                <a:extLst>
                  <a:ext uri="{FF2B5EF4-FFF2-40B4-BE49-F238E27FC236}">
                    <a16:creationId xmlns:a16="http://schemas.microsoft.com/office/drawing/2014/main" id="{9339AD5A-5460-8939-26E5-282D1E89CC8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02" y="726"/>
                <a:ext cx="74" cy="71"/>
              </a:xfrm>
              <a:custGeom>
                <a:avLst/>
                <a:gdLst>
                  <a:gd name="T0" fmla="*/ 24 w 48"/>
                  <a:gd name="T1" fmla="*/ 48 h 48"/>
                  <a:gd name="T2" fmla="*/ 0 w 48"/>
                  <a:gd name="T3" fmla="*/ 24 h 48"/>
                  <a:gd name="T4" fmla="*/ 24 w 48"/>
                  <a:gd name="T5" fmla="*/ 0 h 48"/>
                  <a:gd name="T6" fmla="*/ 48 w 48"/>
                  <a:gd name="T7" fmla="*/ 24 h 48"/>
                  <a:gd name="T8" fmla="*/ 24 w 48"/>
                  <a:gd name="T9" fmla="*/ 48 h 48"/>
                  <a:gd name="T10" fmla="*/ 24 w 48"/>
                  <a:gd name="T11" fmla="*/ 12 h 48"/>
                  <a:gd name="T12" fmla="*/ 12 w 48"/>
                  <a:gd name="T13" fmla="*/ 24 h 48"/>
                  <a:gd name="T14" fmla="*/ 24 w 48"/>
                  <a:gd name="T15" fmla="*/ 36 h 48"/>
                  <a:gd name="T16" fmla="*/ 36 w 48"/>
                  <a:gd name="T17" fmla="*/ 24 h 48"/>
                  <a:gd name="T18" fmla="*/ 24 w 48"/>
                  <a:gd name="T19" fmla="*/ 1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" h="48">
                    <a:moveTo>
                      <a:pt x="24" y="48"/>
                    </a:moveTo>
                    <a:cubicBezTo>
                      <a:pt x="11" y="48"/>
                      <a:pt x="0" y="37"/>
                      <a:pt x="0" y="24"/>
                    </a:cubicBezTo>
                    <a:cubicBezTo>
                      <a:pt x="0" y="10"/>
                      <a:pt x="11" y="0"/>
                      <a:pt x="24" y="0"/>
                    </a:cubicBezTo>
                    <a:cubicBezTo>
                      <a:pt x="37" y="0"/>
                      <a:pt x="48" y="10"/>
                      <a:pt x="48" y="24"/>
                    </a:cubicBezTo>
                    <a:cubicBezTo>
                      <a:pt x="48" y="37"/>
                      <a:pt x="37" y="48"/>
                      <a:pt x="24" y="48"/>
                    </a:cubicBezTo>
                    <a:close/>
                    <a:moveTo>
                      <a:pt x="24" y="12"/>
                    </a:moveTo>
                    <a:cubicBezTo>
                      <a:pt x="17" y="12"/>
                      <a:pt x="12" y="17"/>
                      <a:pt x="12" y="24"/>
                    </a:cubicBezTo>
                    <a:cubicBezTo>
                      <a:pt x="12" y="30"/>
                      <a:pt x="17" y="36"/>
                      <a:pt x="24" y="36"/>
                    </a:cubicBezTo>
                    <a:cubicBezTo>
                      <a:pt x="31" y="36"/>
                      <a:pt x="36" y="30"/>
                      <a:pt x="36" y="24"/>
                    </a:cubicBezTo>
                    <a:cubicBezTo>
                      <a:pt x="36" y="17"/>
                      <a:pt x="31" y="12"/>
                      <a:pt x="24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93" name="Freeform 46">
                <a:extLst>
                  <a:ext uri="{FF2B5EF4-FFF2-40B4-BE49-F238E27FC236}">
                    <a16:creationId xmlns:a16="http://schemas.microsoft.com/office/drawing/2014/main" id="{C1229261-DAF1-1E08-68FA-9677F4F6C38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18" y="690"/>
                <a:ext cx="111" cy="107"/>
              </a:xfrm>
              <a:custGeom>
                <a:avLst/>
                <a:gdLst>
                  <a:gd name="T0" fmla="*/ 36 w 72"/>
                  <a:gd name="T1" fmla="*/ 72 h 72"/>
                  <a:gd name="T2" fmla="*/ 0 w 72"/>
                  <a:gd name="T3" fmla="*/ 36 h 72"/>
                  <a:gd name="T4" fmla="*/ 36 w 72"/>
                  <a:gd name="T5" fmla="*/ 0 h 72"/>
                  <a:gd name="T6" fmla="*/ 72 w 72"/>
                  <a:gd name="T7" fmla="*/ 36 h 72"/>
                  <a:gd name="T8" fmla="*/ 36 w 72"/>
                  <a:gd name="T9" fmla="*/ 72 h 72"/>
                  <a:gd name="T10" fmla="*/ 36 w 72"/>
                  <a:gd name="T11" fmla="*/ 12 h 72"/>
                  <a:gd name="T12" fmla="*/ 12 w 72"/>
                  <a:gd name="T13" fmla="*/ 36 h 72"/>
                  <a:gd name="T14" fmla="*/ 36 w 72"/>
                  <a:gd name="T15" fmla="*/ 60 h 72"/>
                  <a:gd name="T16" fmla="*/ 60 w 72"/>
                  <a:gd name="T17" fmla="*/ 36 h 72"/>
                  <a:gd name="T18" fmla="*/ 36 w 72"/>
                  <a:gd name="T19" fmla="*/ 1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" h="72">
                    <a:moveTo>
                      <a:pt x="36" y="72"/>
                    </a:moveTo>
                    <a:cubicBezTo>
                      <a:pt x="16" y="72"/>
                      <a:pt x="0" y="55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56" y="0"/>
                      <a:pt x="72" y="16"/>
                      <a:pt x="72" y="36"/>
                    </a:cubicBezTo>
                    <a:cubicBezTo>
                      <a:pt x="72" y="55"/>
                      <a:pt x="56" y="72"/>
                      <a:pt x="36" y="72"/>
                    </a:cubicBezTo>
                    <a:close/>
                    <a:moveTo>
                      <a:pt x="36" y="12"/>
                    </a:moveTo>
                    <a:cubicBezTo>
                      <a:pt x="23" y="12"/>
                      <a:pt x="12" y="22"/>
                      <a:pt x="12" y="36"/>
                    </a:cubicBezTo>
                    <a:cubicBezTo>
                      <a:pt x="12" y="49"/>
                      <a:pt x="23" y="60"/>
                      <a:pt x="36" y="60"/>
                    </a:cubicBezTo>
                    <a:cubicBezTo>
                      <a:pt x="49" y="60"/>
                      <a:pt x="60" y="49"/>
                      <a:pt x="60" y="36"/>
                    </a:cubicBezTo>
                    <a:cubicBezTo>
                      <a:pt x="60" y="22"/>
                      <a:pt x="49" y="12"/>
                      <a:pt x="3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B177738F-8921-18C9-408F-379E874084F0}"/>
                </a:ext>
              </a:extLst>
            </p:cNvPr>
            <p:cNvGrpSpPr/>
            <p:nvPr/>
          </p:nvGrpSpPr>
          <p:grpSpPr>
            <a:xfrm>
              <a:off x="3954127" y="4946354"/>
              <a:ext cx="202591" cy="179627"/>
              <a:chOff x="4436239" y="5045391"/>
              <a:chExt cx="202591" cy="179627"/>
            </a:xfrm>
            <a:solidFill>
              <a:schemeClr val="tx2"/>
            </a:solidFill>
          </p:grpSpPr>
          <p:sp>
            <p:nvSpPr>
              <p:cNvPr id="83" name="Freeform 41">
                <a:extLst>
                  <a:ext uri="{FF2B5EF4-FFF2-40B4-BE49-F238E27FC236}">
                    <a16:creationId xmlns:a16="http://schemas.microsoft.com/office/drawing/2014/main" id="{04D32576-32B8-45CC-74D3-B0B2CFD1CB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36239" y="5104822"/>
                <a:ext cx="73454" cy="120196"/>
              </a:xfrm>
              <a:custGeom>
                <a:avLst/>
                <a:gdLst>
                  <a:gd name="T0" fmla="*/ 54 w 72"/>
                  <a:gd name="T1" fmla="*/ 120 h 120"/>
                  <a:gd name="T2" fmla="*/ 18 w 72"/>
                  <a:gd name="T3" fmla="*/ 120 h 120"/>
                  <a:gd name="T4" fmla="*/ 12 w 72"/>
                  <a:gd name="T5" fmla="*/ 114 h 120"/>
                  <a:gd name="T6" fmla="*/ 12 w 72"/>
                  <a:gd name="T7" fmla="*/ 65 h 120"/>
                  <a:gd name="T8" fmla="*/ 0 w 72"/>
                  <a:gd name="T9" fmla="*/ 42 h 120"/>
                  <a:gd name="T10" fmla="*/ 0 w 72"/>
                  <a:gd name="T11" fmla="*/ 6 h 120"/>
                  <a:gd name="T12" fmla="*/ 6 w 72"/>
                  <a:gd name="T13" fmla="*/ 0 h 120"/>
                  <a:gd name="T14" fmla="*/ 66 w 72"/>
                  <a:gd name="T15" fmla="*/ 0 h 120"/>
                  <a:gd name="T16" fmla="*/ 72 w 72"/>
                  <a:gd name="T17" fmla="*/ 6 h 120"/>
                  <a:gd name="T18" fmla="*/ 72 w 72"/>
                  <a:gd name="T19" fmla="*/ 42 h 120"/>
                  <a:gd name="T20" fmla="*/ 60 w 72"/>
                  <a:gd name="T21" fmla="*/ 65 h 120"/>
                  <a:gd name="T22" fmla="*/ 60 w 72"/>
                  <a:gd name="T23" fmla="*/ 114 h 120"/>
                  <a:gd name="T24" fmla="*/ 54 w 72"/>
                  <a:gd name="T25" fmla="*/ 120 h 120"/>
                  <a:gd name="T26" fmla="*/ 24 w 72"/>
                  <a:gd name="T27" fmla="*/ 108 h 120"/>
                  <a:gd name="T28" fmla="*/ 48 w 72"/>
                  <a:gd name="T29" fmla="*/ 108 h 120"/>
                  <a:gd name="T30" fmla="*/ 48 w 72"/>
                  <a:gd name="T31" fmla="*/ 60 h 120"/>
                  <a:gd name="T32" fmla="*/ 54 w 72"/>
                  <a:gd name="T33" fmla="*/ 54 h 120"/>
                  <a:gd name="T34" fmla="*/ 60 w 72"/>
                  <a:gd name="T35" fmla="*/ 42 h 120"/>
                  <a:gd name="T36" fmla="*/ 60 w 72"/>
                  <a:gd name="T37" fmla="*/ 12 h 120"/>
                  <a:gd name="T38" fmla="*/ 12 w 72"/>
                  <a:gd name="T39" fmla="*/ 12 h 120"/>
                  <a:gd name="T40" fmla="*/ 12 w 72"/>
                  <a:gd name="T41" fmla="*/ 42 h 120"/>
                  <a:gd name="T42" fmla="*/ 18 w 72"/>
                  <a:gd name="T43" fmla="*/ 54 h 120"/>
                  <a:gd name="T44" fmla="*/ 24 w 72"/>
                  <a:gd name="T45" fmla="*/ 60 h 120"/>
                  <a:gd name="T46" fmla="*/ 24 w 72"/>
                  <a:gd name="T47" fmla="*/ 10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2" h="120">
                    <a:moveTo>
                      <a:pt x="54" y="120"/>
                    </a:moveTo>
                    <a:cubicBezTo>
                      <a:pt x="18" y="120"/>
                      <a:pt x="18" y="120"/>
                      <a:pt x="18" y="120"/>
                    </a:cubicBezTo>
                    <a:cubicBezTo>
                      <a:pt x="15" y="120"/>
                      <a:pt x="12" y="117"/>
                      <a:pt x="12" y="114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4" y="62"/>
                      <a:pt x="0" y="55"/>
                      <a:pt x="0" y="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9" y="0"/>
                      <a:pt x="72" y="2"/>
                      <a:pt x="72" y="6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2" y="55"/>
                      <a:pt x="68" y="62"/>
                      <a:pt x="60" y="65"/>
                    </a:cubicBezTo>
                    <a:cubicBezTo>
                      <a:pt x="60" y="114"/>
                      <a:pt x="60" y="114"/>
                      <a:pt x="60" y="114"/>
                    </a:cubicBezTo>
                    <a:cubicBezTo>
                      <a:pt x="60" y="117"/>
                      <a:pt x="57" y="120"/>
                      <a:pt x="54" y="120"/>
                    </a:cubicBezTo>
                    <a:close/>
                    <a:moveTo>
                      <a:pt x="24" y="108"/>
                    </a:moveTo>
                    <a:cubicBezTo>
                      <a:pt x="48" y="108"/>
                      <a:pt x="48" y="108"/>
                      <a:pt x="48" y="108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48" y="56"/>
                      <a:pt x="51" y="54"/>
                      <a:pt x="54" y="54"/>
                    </a:cubicBezTo>
                    <a:cubicBezTo>
                      <a:pt x="57" y="54"/>
                      <a:pt x="60" y="54"/>
                      <a:pt x="60" y="42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54"/>
                      <a:pt x="15" y="54"/>
                      <a:pt x="18" y="54"/>
                    </a:cubicBezTo>
                    <a:cubicBezTo>
                      <a:pt x="21" y="54"/>
                      <a:pt x="24" y="56"/>
                      <a:pt x="24" y="60"/>
                    </a:cubicBezTo>
                    <a:lnTo>
                      <a:pt x="24" y="10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84" name="Freeform 44">
                <a:extLst>
                  <a:ext uri="{FF2B5EF4-FFF2-40B4-BE49-F238E27FC236}">
                    <a16:creationId xmlns:a16="http://schemas.microsoft.com/office/drawing/2014/main" id="{3372A409-6477-8AC7-0CFB-7A03DC01F09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48259" y="5045391"/>
                <a:ext cx="49414" cy="47411"/>
              </a:xfrm>
              <a:custGeom>
                <a:avLst/>
                <a:gdLst>
                  <a:gd name="T0" fmla="*/ 24 w 48"/>
                  <a:gd name="T1" fmla="*/ 48 h 48"/>
                  <a:gd name="T2" fmla="*/ 0 w 48"/>
                  <a:gd name="T3" fmla="*/ 24 h 48"/>
                  <a:gd name="T4" fmla="*/ 24 w 48"/>
                  <a:gd name="T5" fmla="*/ 0 h 48"/>
                  <a:gd name="T6" fmla="*/ 48 w 48"/>
                  <a:gd name="T7" fmla="*/ 24 h 48"/>
                  <a:gd name="T8" fmla="*/ 24 w 48"/>
                  <a:gd name="T9" fmla="*/ 48 h 48"/>
                  <a:gd name="T10" fmla="*/ 24 w 48"/>
                  <a:gd name="T11" fmla="*/ 12 h 48"/>
                  <a:gd name="T12" fmla="*/ 12 w 48"/>
                  <a:gd name="T13" fmla="*/ 24 h 48"/>
                  <a:gd name="T14" fmla="*/ 24 w 48"/>
                  <a:gd name="T15" fmla="*/ 36 h 48"/>
                  <a:gd name="T16" fmla="*/ 36 w 48"/>
                  <a:gd name="T17" fmla="*/ 24 h 48"/>
                  <a:gd name="T18" fmla="*/ 24 w 48"/>
                  <a:gd name="T19" fmla="*/ 1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" h="48">
                    <a:moveTo>
                      <a:pt x="24" y="48"/>
                    </a:moveTo>
                    <a:cubicBezTo>
                      <a:pt x="11" y="48"/>
                      <a:pt x="0" y="37"/>
                      <a:pt x="0" y="24"/>
                    </a:cubicBezTo>
                    <a:cubicBezTo>
                      <a:pt x="0" y="10"/>
                      <a:pt x="11" y="0"/>
                      <a:pt x="24" y="0"/>
                    </a:cubicBezTo>
                    <a:cubicBezTo>
                      <a:pt x="37" y="0"/>
                      <a:pt x="48" y="10"/>
                      <a:pt x="48" y="24"/>
                    </a:cubicBezTo>
                    <a:cubicBezTo>
                      <a:pt x="48" y="37"/>
                      <a:pt x="37" y="48"/>
                      <a:pt x="24" y="48"/>
                    </a:cubicBezTo>
                    <a:close/>
                    <a:moveTo>
                      <a:pt x="24" y="12"/>
                    </a:moveTo>
                    <a:cubicBezTo>
                      <a:pt x="17" y="12"/>
                      <a:pt x="12" y="17"/>
                      <a:pt x="12" y="24"/>
                    </a:cubicBezTo>
                    <a:cubicBezTo>
                      <a:pt x="12" y="30"/>
                      <a:pt x="17" y="36"/>
                      <a:pt x="24" y="36"/>
                    </a:cubicBezTo>
                    <a:cubicBezTo>
                      <a:pt x="31" y="36"/>
                      <a:pt x="36" y="30"/>
                      <a:pt x="36" y="24"/>
                    </a:cubicBezTo>
                    <a:cubicBezTo>
                      <a:pt x="36" y="17"/>
                      <a:pt x="31" y="12"/>
                      <a:pt x="24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D25C4EE3-68E0-8F8A-CC25-10DF1E9BD193}"/>
                  </a:ext>
                </a:extLst>
              </p:cNvPr>
              <p:cNvGrpSpPr/>
              <p:nvPr/>
            </p:nvGrpSpPr>
            <p:grpSpPr>
              <a:xfrm>
                <a:off x="4565376" y="5045391"/>
                <a:ext cx="73454" cy="179627"/>
                <a:chOff x="4657267" y="5045391"/>
                <a:chExt cx="73454" cy="179627"/>
              </a:xfrm>
              <a:grpFill/>
            </p:grpSpPr>
            <p:sp>
              <p:nvSpPr>
                <p:cNvPr id="86" name="Freeform 42">
                  <a:extLst>
                    <a:ext uri="{FF2B5EF4-FFF2-40B4-BE49-F238E27FC236}">
                      <a16:creationId xmlns:a16="http://schemas.microsoft.com/office/drawing/2014/main" id="{6E3FB295-0865-87A3-F4AD-3FF13626AB1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57267" y="5104822"/>
                  <a:ext cx="73454" cy="120196"/>
                </a:xfrm>
                <a:custGeom>
                  <a:avLst/>
                  <a:gdLst>
                    <a:gd name="T0" fmla="*/ 54 w 72"/>
                    <a:gd name="T1" fmla="*/ 120 h 120"/>
                    <a:gd name="T2" fmla="*/ 18 w 72"/>
                    <a:gd name="T3" fmla="*/ 120 h 120"/>
                    <a:gd name="T4" fmla="*/ 12 w 72"/>
                    <a:gd name="T5" fmla="*/ 114 h 120"/>
                    <a:gd name="T6" fmla="*/ 12 w 72"/>
                    <a:gd name="T7" fmla="*/ 65 h 120"/>
                    <a:gd name="T8" fmla="*/ 0 w 72"/>
                    <a:gd name="T9" fmla="*/ 42 h 120"/>
                    <a:gd name="T10" fmla="*/ 0 w 72"/>
                    <a:gd name="T11" fmla="*/ 6 h 120"/>
                    <a:gd name="T12" fmla="*/ 6 w 72"/>
                    <a:gd name="T13" fmla="*/ 0 h 120"/>
                    <a:gd name="T14" fmla="*/ 66 w 72"/>
                    <a:gd name="T15" fmla="*/ 0 h 120"/>
                    <a:gd name="T16" fmla="*/ 72 w 72"/>
                    <a:gd name="T17" fmla="*/ 6 h 120"/>
                    <a:gd name="T18" fmla="*/ 72 w 72"/>
                    <a:gd name="T19" fmla="*/ 42 h 120"/>
                    <a:gd name="T20" fmla="*/ 60 w 72"/>
                    <a:gd name="T21" fmla="*/ 65 h 120"/>
                    <a:gd name="T22" fmla="*/ 60 w 72"/>
                    <a:gd name="T23" fmla="*/ 114 h 120"/>
                    <a:gd name="T24" fmla="*/ 54 w 72"/>
                    <a:gd name="T25" fmla="*/ 120 h 120"/>
                    <a:gd name="T26" fmla="*/ 24 w 72"/>
                    <a:gd name="T27" fmla="*/ 108 h 120"/>
                    <a:gd name="T28" fmla="*/ 48 w 72"/>
                    <a:gd name="T29" fmla="*/ 108 h 120"/>
                    <a:gd name="T30" fmla="*/ 48 w 72"/>
                    <a:gd name="T31" fmla="*/ 60 h 120"/>
                    <a:gd name="T32" fmla="*/ 54 w 72"/>
                    <a:gd name="T33" fmla="*/ 54 h 120"/>
                    <a:gd name="T34" fmla="*/ 60 w 72"/>
                    <a:gd name="T35" fmla="*/ 42 h 120"/>
                    <a:gd name="T36" fmla="*/ 60 w 72"/>
                    <a:gd name="T37" fmla="*/ 12 h 120"/>
                    <a:gd name="T38" fmla="*/ 12 w 72"/>
                    <a:gd name="T39" fmla="*/ 12 h 120"/>
                    <a:gd name="T40" fmla="*/ 12 w 72"/>
                    <a:gd name="T41" fmla="*/ 42 h 120"/>
                    <a:gd name="T42" fmla="*/ 18 w 72"/>
                    <a:gd name="T43" fmla="*/ 54 h 120"/>
                    <a:gd name="T44" fmla="*/ 24 w 72"/>
                    <a:gd name="T45" fmla="*/ 60 h 120"/>
                    <a:gd name="T46" fmla="*/ 24 w 72"/>
                    <a:gd name="T47" fmla="*/ 108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72" h="120">
                      <a:moveTo>
                        <a:pt x="54" y="120"/>
                      </a:moveTo>
                      <a:cubicBezTo>
                        <a:pt x="18" y="120"/>
                        <a:pt x="18" y="120"/>
                        <a:pt x="18" y="120"/>
                      </a:cubicBezTo>
                      <a:cubicBezTo>
                        <a:pt x="15" y="120"/>
                        <a:pt x="12" y="117"/>
                        <a:pt x="12" y="114"/>
                      </a:cubicBezTo>
                      <a:cubicBezTo>
                        <a:pt x="12" y="65"/>
                        <a:pt x="12" y="65"/>
                        <a:pt x="12" y="65"/>
                      </a:cubicBezTo>
                      <a:cubicBezTo>
                        <a:pt x="4" y="62"/>
                        <a:pt x="0" y="55"/>
                        <a:pt x="0" y="42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66" y="0"/>
                        <a:pt x="66" y="0"/>
                        <a:pt x="66" y="0"/>
                      </a:cubicBezTo>
                      <a:cubicBezTo>
                        <a:pt x="69" y="0"/>
                        <a:pt x="72" y="2"/>
                        <a:pt x="72" y="6"/>
                      </a:cubicBezTo>
                      <a:cubicBezTo>
                        <a:pt x="72" y="42"/>
                        <a:pt x="72" y="42"/>
                        <a:pt x="72" y="42"/>
                      </a:cubicBezTo>
                      <a:cubicBezTo>
                        <a:pt x="72" y="55"/>
                        <a:pt x="68" y="62"/>
                        <a:pt x="60" y="65"/>
                      </a:cubicBezTo>
                      <a:cubicBezTo>
                        <a:pt x="60" y="114"/>
                        <a:pt x="60" y="114"/>
                        <a:pt x="60" y="114"/>
                      </a:cubicBezTo>
                      <a:cubicBezTo>
                        <a:pt x="60" y="117"/>
                        <a:pt x="57" y="120"/>
                        <a:pt x="54" y="120"/>
                      </a:cubicBezTo>
                      <a:close/>
                      <a:moveTo>
                        <a:pt x="24" y="108"/>
                      </a:moveTo>
                      <a:cubicBezTo>
                        <a:pt x="48" y="108"/>
                        <a:pt x="48" y="108"/>
                        <a:pt x="48" y="108"/>
                      </a:cubicBezTo>
                      <a:cubicBezTo>
                        <a:pt x="48" y="60"/>
                        <a:pt x="48" y="60"/>
                        <a:pt x="48" y="60"/>
                      </a:cubicBezTo>
                      <a:cubicBezTo>
                        <a:pt x="48" y="56"/>
                        <a:pt x="51" y="54"/>
                        <a:pt x="54" y="54"/>
                      </a:cubicBezTo>
                      <a:cubicBezTo>
                        <a:pt x="57" y="54"/>
                        <a:pt x="60" y="54"/>
                        <a:pt x="60" y="42"/>
                      </a:cubicBezTo>
                      <a:cubicBezTo>
                        <a:pt x="60" y="12"/>
                        <a:pt x="60" y="12"/>
                        <a:pt x="60" y="12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cubicBezTo>
                        <a:pt x="12" y="42"/>
                        <a:pt x="12" y="42"/>
                        <a:pt x="12" y="42"/>
                      </a:cubicBezTo>
                      <a:cubicBezTo>
                        <a:pt x="12" y="54"/>
                        <a:pt x="15" y="54"/>
                        <a:pt x="18" y="54"/>
                      </a:cubicBezTo>
                      <a:cubicBezTo>
                        <a:pt x="21" y="54"/>
                        <a:pt x="24" y="56"/>
                        <a:pt x="24" y="60"/>
                      </a:cubicBezTo>
                      <a:lnTo>
                        <a:pt x="24" y="10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cs typeface="Arial" charset="0"/>
                  </a:endParaRPr>
                </a:p>
              </p:txBody>
            </p:sp>
            <p:sp>
              <p:nvSpPr>
                <p:cNvPr id="87" name="Freeform 45">
                  <a:extLst>
                    <a:ext uri="{FF2B5EF4-FFF2-40B4-BE49-F238E27FC236}">
                      <a16:creationId xmlns:a16="http://schemas.microsoft.com/office/drawing/2014/main" id="{934F061D-3552-C03C-385D-AB221D6C07C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69287" y="5045391"/>
                  <a:ext cx="49414" cy="47411"/>
                </a:xfrm>
                <a:custGeom>
                  <a:avLst/>
                  <a:gdLst>
                    <a:gd name="T0" fmla="*/ 24 w 48"/>
                    <a:gd name="T1" fmla="*/ 48 h 48"/>
                    <a:gd name="T2" fmla="*/ 0 w 48"/>
                    <a:gd name="T3" fmla="*/ 24 h 48"/>
                    <a:gd name="T4" fmla="*/ 24 w 48"/>
                    <a:gd name="T5" fmla="*/ 0 h 48"/>
                    <a:gd name="T6" fmla="*/ 48 w 48"/>
                    <a:gd name="T7" fmla="*/ 24 h 48"/>
                    <a:gd name="T8" fmla="*/ 24 w 48"/>
                    <a:gd name="T9" fmla="*/ 48 h 48"/>
                    <a:gd name="T10" fmla="*/ 24 w 48"/>
                    <a:gd name="T11" fmla="*/ 12 h 48"/>
                    <a:gd name="T12" fmla="*/ 12 w 48"/>
                    <a:gd name="T13" fmla="*/ 24 h 48"/>
                    <a:gd name="T14" fmla="*/ 24 w 48"/>
                    <a:gd name="T15" fmla="*/ 36 h 48"/>
                    <a:gd name="T16" fmla="*/ 36 w 48"/>
                    <a:gd name="T17" fmla="*/ 24 h 48"/>
                    <a:gd name="T18" fmla="*/ 24 w 48"/>
                    <a:gd name="T19" fmla="*/ 12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8" h="48">
                      <a:moveTo>
                        <a:pt x="24" y="48"/>
                      </a:moveTo>
                      <a:cubicBezTo>
                        <a:pt x="11" y="48"/>
                        <a:pt x="0" y="37"/>
                        <a:pt x="0" y="24"/>
                      </a:cubicBezTo>
                      <a:cubicBezTo>
                        <a:pt x="0" y="10"/>
                        <a:pt x="11" y="0"/>
                        <a:pt x="24" y="0"/>
                      </a:cubicBezTo>
                      <a:cubicBezTo>
                        <a:pt x="37" y="0"/>
                        <a:pt x="48" y="10"/>
                        <a:pt x="48" y="24"/>
                      </a:cubicBezTo>
                      <a:cubicBezTo>
                        <a:pt x="48" y="37"/>
                        <a:pt x="37" y="48"/>
                        <a:pt x="24" y="48"/>
                      </a:cubicBezTo>
                      <a:close/>
                      <a:moveTo>
                        <a:pt x="24" y="12"/>
                      </a:moveTo>
                      <a:cubicBezTo>
                        <a:pt x="17" y="12"/>
                        <a:pt x="12" y="17"/>
                        <a:pt x="12" y="24"/>
                      </a:cubicBezTo>
                      <a:cubicBezTo>
                        <a:pt x="12" y="30"/>
                        <a:pt x="17" y="36"/>
                        <a:pt x="24" y="36"/>
                      </a:cubicBezTo>
                      <a:cubicBezTo>
                        <a:pt x="31" y="36"/>
                        <a:pt x="36" y="30"/>
                        <a:pt x="36" y="24"/>
                      </a:cubicBezTo>
                      <a:cubicBezTo>
                        <a:pt x="36" y="17"/>
                        <a:pt x="31" y="12"/>
                        <a:pt x="24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cs typeface="Arial" charset="0"/>
                  </a:endParaRPr>
                </a:p>
              </p:txBody>
            </p:sp>
          </p:grp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1690E10E-E564-7918-F603-4D20309EA80A}"/>
                </a:ext>
              </a:extLst>
            </p:cNvPr>
            <p:cNvGrpSpPr/>
            <p:nvPr/>
          </p:nvGrpSpPr>
          <p:grpSpPr>
            <a:xfrm>
              <a:off x="4015561" y="4742558"/>
              <a:ext cx="73454" cy="179627"/>
              <a:chOff x="4657267" y="5045391"/>
              <a:chExt cx="73454" cy="179627"/>
            </a:xfrm>
            <a:solidFill>
              <a:schemeClr val="tx2"/>
            </a:solidFill>
          </p:grpSpPr>
          <p:sp>
            <p:nvSpPr>
              <p:cNvPr id="81" name="Freeform 42">
                <a:extLst>
                  <a:ext uri="{FF2B5EF4-FFF2-40B4-BE49-F238E27FC236}">
                    <a16:creationId xmlns:a16="http://schemas.microsoft.com/office/drawing/2014/main" id="{5A7C22C3-4E84-7A52-012F-435868F3766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57267" y="5104822"/>
                <a:ext cx="73454" cy="120196"/>
              </a:xfrm>
              <a:custGeom>
                <a:avLst/>
                <a:gdLst>
                  <a:gd name="T0" fmla="*/ 54 w 72"/>
                  <a:gd name="T1" fmla="*/ 120 h 120"/>
                  <a:gd name="T2" fmla="*/ 18 w 72"/>
                  <a:gd name="T3" fmla="*/ 120 h 120"/>
                  <a:gd name="T4" fmla="*/ 12 w 72"/>
                  <a:gd name="T5" fmla="*/ 114 h 120"/>
                  <a:gd name="T6" fmla="*/ 12 w 72"/>
                  <a:gd name="T7" fmla="*/ 65 h 120"/>
                  <a:gd name="T8" fmla="*/ 0 w 72"/>
                  <a:gd name="T9" fmla="*/ 42 h 120"/>
                  <a:gd name="T10" fmla="*/ 0 w 72"/>
                  <a:gd name="T11" fmla="*/ 6 h 120"/>
                  <a:gd name="T12" fmla="*/ 6 w 72"/>
                  <a:gd name="T13" fmla="*/ 0 h 120"/>
                  <a:gd name="T14" fmla="*/ 66 w 72"/>
                  <a:gd name="T15" fmla="*/ 0 h 120"/>
                  <a:gd name="T16" fmla="*/ 72 w 72"/>
                  <a:gd name="T17" fmla="*/ 6 h 120"/>
                  <a:gd name="T18" fmla="*/ 72 w 72"/>
                  <a:gd name="T19" fmla="*/ 42 h 120"/>
                  <a:gd name="T20" fmla="*/ 60 w 72"/>
                  <a:gd name="T21" fmla="*/ 65 h 120"/>
                  <a:gd name="T22" fmla="*/ 60 w 72"/>
                  <a:gd name="T23" fmla="*/ 114 h 120"/>
                  <a:gd name="T24" fmla="*/ 54 w 72"/>
                  <a:gd name="T25" fmla="*/ 120 h 120"/>
                  <a:gd name="T26" fmla="*/ 24 w 72"/>
                  <a:gd name="T27" fmla="*/ 108 h 120"/>
                  <a:gd name="T28" fmla="*/ 48 w 72"/>
                  <a:gd name="T29" fmla="*/ 108 h 120"/>
                  <a:gd name="T30" fmla="*/ 48 w 72"/>
                  <a:gd name="T31" fmla="*/ 60 h 120"/>
                  <a:gd name="T32" fmla="*/ 54 w 72"/>
                  <a:gd name="T33" fmla="*/ 54 h 120"/>
                  <a:gd name="T34" fmla="*/ 60 w 72"/>
                  <a:gd name="T35" fmla="*/ 42 h 120"/>
                  <a:gd name="T36" fmla="*/ 60 w 72"/>
                  <a:gd name="T37" fmla="*/ 12 h 120"/>
                  <a:gd name="T38" fmla="*/ 12 w 72"/>
                  <a:gd name="T39" fmla="*/ 12 h 120"/>
                  <a:gd name="T40" fmla="*/ 12 w 72"/>
                  <a:gd name="T41" fmla="*/ 42 h 120"/>
                  <a:gd name="T42" fmla="*/ 18 w 72"/>
                  <a:gd name="T43" fmla="*/ 54 h 120"/>
                  <a:gd name="T44" fmla="*/ 24 w 72"/>
                  <a:gd name="T45" fmla="*/ 60 h 120"/>
                  <a:gd name="T46" fmla="*/ 24 w 72"/>
                  <a:gd name="T47" fmla="*/ 10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2" h="120">
                    <a:moveTo>
                      <a:pt x="54" y="120"/>
                    </a:moveTo>
                    <a:cubicBezTo>
                      <a:pt x="18" y="120"/>
                      <a:pt x="18" y="120"/>
                      <a:pt x="18" y="120"/>
                    </a:cubicBezTo>
                    <a:cubicBezTo>
                      <a:pt x="15" y="120"/>
                      <a:pt x="12" y="117"/>
                      <a:pt x="12" y="114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4" y="62"/>
                      <a:pt x="0" y="55"/>
                      <a:pt x="0" y="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9" y="0"/>
                      <a:pt x="72" y="2"/>
                      <a:pt x="72" y="6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2" y="55"/>
                      <a:pt x="68" y="62"/>
                      <a:pt x="60" y="65"/>
                    </a:cubicBezTo>
                    <a:cubicBezTo>
                      <a:pt x="60" y="114"/>
                      <a:pt x="60" y="114"/>
                      <a:pt x="60" y="114"/>
                    </a:cubicBezTo>
                    <a:cubicBezTo>
                      <a:pt x="60" y="117"/>
                      <a:pt x="57" y="120"/>
                      <a:pt x="54" y="120"/>
                    </a:cubicBezTo>
                    <a:close/>
                    <a:moveTo>
                      <a:pt x="24" y="108"/>
                    </a:moveTo>
                    <a:cubicBezTo>
                      <a:pt x="48" y="108"/>
                      <a:pt x="48" y="108"/>
                      <a:pt x="48" y="108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48" y="56"/>
                      <a:pt x="51" y="54"/>
                      <a:pt x="54" y="54"/>
                    </a:cubicBezTo>
                    <a:cubicBezTo>
                      <a:pt x="57" y="54"/>
                      <a:pt x="60" y="54"/>
                      <a:pt x="60" y="42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54"/>
                      <a:pt x="15" y="54"/>
                      <a:pt x="18" y="54"/>
                    </a:cubicBezTo>
                    <a:cubicBezTo>
                      <a:pt x="21" y="54"/>
                      <a:pt x="24" y="56"/>
                      <a:pt x="24" y="60"/>
                    </a:cubicBezTo>
                    <a:lnTo>
                      <a:pt x="24" y="10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82" name="Freeform 45">
                <a:extLst>
                  <a:ext uri="{FF2B5EF4-FFF2-40B4-BE49-F238E27FC236}">
                    <a16:creationId xmlns:a16="http://schemas.microsoft.com/office/drawing/2014/main" id="{11D5F3ED-4A46-7EC2-67D3-15C76B1A5A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69287" y="5045391"/>
                <a:ext cx="49414" cy="47411"/>
              </a:xfrm>
              <a:custGeom>
                <a:avLst/>
                <a:gdLst>
                  <a:gd name="T0" fmla="*/ 24 w 48"/>
                  <a:gd name="T1" fmla="*/ 48 h 48"/>
                  <a:gd name="T2" fmla="*/ 0 w 48"/>
                  <a:gd name="T3" fmla="*/ 24 h 48"/>
                  <a:gd name="T4" fmla="*/ 24 w 48"/>
                  <a:gd name="T5" fmla="*/ 0 h 48"/>
                  <a:gd name="T6" fmla="*/ 48 w 48"/>
                  <a:gd name="T7" fmla="*/ 24 h 48"/>
                  <a:gd name="T8" fmla="*/ 24 w 48"/>
                  <a:gd name="T9" fmla="*/ 48 h 48"/>
                  <a:gd name="T10" fmla="*/ 24 w 48"/>
                  <a:gd name="T11" fmla="*/ 12 h 48"/>
                  <a:gd name="T12" fmla="*/ 12 w 48"/>
                  <a:gd name="T13" fmla="*/ 24 h 48"/>
                  <a:gd name="T14" fmla="*/ 24 w 48"/>
                  <a:gd name="T15" fmla="*/ 36 h 48"/>
                  <a:gd name="T16" fmla="*/ 36 w 48"/>
                  <a:gd name="T17" fmla="*/ 24 h 48"/>
                  <a:gd name="T18" fmla="*/ 24 w 48"/>
                  <a:gd name="T19" fmla="*/ 1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" h="48">
                    <a:moveTo>
                      <a:pt x="24" y="48"/>
                    </a:moveTo>
                    <a:cubicBezTo>
                      <a:pt x="11" y="48"/>
                      <a:pt x="0" y="37"/>
                      <a:pt x="0" y="24"/>
                    </a:cubicBezTo>
                    <a:cubicBezTo>
                      <a:pt x="0" y="10"/>
                      <a:pt x="11" y="0"/>
                      <a:pt x="24" y="0"/>
                    </a:cubicBezTo>
                    <a:cubicBezTo>
                      <a:pt x="37" y="0"/>
                      <a:pt x="48" y="10"/>
                      <a:pt x="48" y="24"/>
                    </a:cubicBezTo>
                    <a:cubicBezTo>
                      <a:pt x="48" y="37"/>
                      <a:pt x="37" y="48"/>
                      <a:pt x="24" y="48"/>
                    </a:cubicBezTo>
                    <a:close/>
                    <a:moveTo>
                      <a:pt x="24" y="12"/>
                    </a:moveTo>
                    <a:cubicBezTo>
                      <a:pt x="17" y="12"/>
                      <a:pt x="12" y="17"/>
                      <a:pt x="12" y="24"/>
                    </a:cubicBezTo>
                    <a:cubicBezTo>
                      <a:pt x="12" y="30"/>
                      <a:pt x="17" y="36"/>
                      <a:pt x="24" y="36"/>
                    </a:cubicBezTo>
                    <a:cubicBezTo>
                      <a:pt x="31" y="36"/>
                      <a:pt x="36" y="30"/>
                      <a:pt x="36" y="24"/>
                    </a:cubicBezTo>
                    <a:cubicBezTo>
                      <a:pt x="36" y="17"/>
                      <a:pt x="31" y="12"/>
                      <a:pt x="24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</p:grp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765DE3C-48EA-1E34-E5FF-5F6CCFE0857E}"/>
              </a:ext>
            </a:extLst>
          </p:cNvPr>
          <p:cNvCxnSpPr>
            <a:cxnSpLocks/>
          </p:cNvCxnSpPr>
          <p:nvPr/>
        </p:nvCxnSpPr>
        <p:spPr>
          <a:xfrm flipV="1">
            <a:off x="4070563" y="4568282"/>
            <a:ext cx="0" cy="174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58D9F0C-5D5D-F61B-13AE-33BBCAE479AB}"/>
              </a:ext>
            </a:extLst>
          </p:cNvPr>
          <p:cNvCxnSpPr>
            <a:cxnSpLocks/>
          </p:cNvCxnSpPr>
          <p:nvPr/>
        </p:nvCxnSpPr>
        <p:spPr>
          <a:xfrm flipV="1">
            <a:off x="5146783" y="4568282"/>
            <a:ext cx="0" cy="174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46FF641E-29F3-80C7-4CDF-A803549EB030}"/>
              </a:ext>
            </a:extLst>
          </p:cNvPr>
          <p:cNvGrpSpPr/>
          <p:nvPr/>
        </p:nvGrpSpPr>
        <p:grpSpPr>
          <a:xfrm>
            <a:off x="7991130" y="4773266"/>
            <a:ext cx="294482" cy="656821"/>
            <a:chOff x="3908181" y="4742558"/>
            <a:chExt cx="294482" cy="656821"/>
          </a:xfrm>
        </p:grpSpPr>
        <p:grpSp>
          <p:nvGrpSpPr>
            <p:cNvPr id="97" name="Group 40">
              <a:extLst>
                <a:ext uri="{FF2B5EF4-FFF2-40B4-BE49-F238E27FC236}">
                  <a16:creationId xmlns:a16="http://schemas.microsoft.com/office/drawing/2014/main" id="{8D6545C4-818E-4EDB-0E1A-A1E4C9BB581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908181" y="5148302"/>
              <a:ext cx="294482" cy="251077"/>
              <a:chOff x="4653" y="690"/>
              <a:chExt cx="441" cy="376"/>
            </a:xfrm>
            <a:solidFill>
              <a:schemeClr val="tx2"/>
            </a:solidFill>
          </p:grpSpPr>
          <p:sp>
            <p:nvSpPr>
              <p:cNvPr id="107" name="Freeform 41">
                <a:extLst>
                  <a:ext uri="{FF2B5EF4-FFF2-40B4-BE49-F238E27FC236}">
                    <a16:creationId xmlns:a16="http://schemas.microsoft.com/office/drawing/2014/main" id="{F13D3506-E13B-75EB-DCAA-DF63783318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53" y="815"/>
                <a:ext cx="110" cy="180"/>
              </a:xfrm>
              <a:custGeom>
                <a:avLst/>
                <a:gdLst>
                  <a:gd name="T0" fmla="*/ 54 w 72"/>
                  <a:gd name="T1" fmla="*/ 120 h 120"/>
                  <a:gd name="T2" fmla="*/ 18 w 72"/>
                  <a:gd name="T3" fmla="*/ 120 h 120"/>
                  <a:gd name="T4" fmla="*/ 12 w 72"/>
                  <a:gd name="T5" fmla="*/ 114 h 120"/>
                  <a:gd name="T6" fmla="*/ 12 w 72"/>
                  <a:gd name="T7" fmla="*/ 65 h 120"/>
                  <a:gd name="T8" fmla="*/ 0 w 72"/>
                  <a:gd name="T9" fmla="*/ 42 h 120"/>
                  <a:gd name="T10" fmla="*/ 0 w 72"/>
                  <a:gd name="T11" fmla="*/ 6 h 120"/>
                  <a:gd name="T12" fmla="*/ 6 w 72"/>
                  <a:gd name="T13" fmla="*/ 0 h 120"/>
                  <a:gd name="T14" fmla="*/ 66 w 72"/>
                  <a:gd name="T15" fmla="*/ 0 h 120"/>
                  <a:gd name="T16" fmla="*/ 72 w 72"/>
                  <a:gd name="T17" fmla="*/ 6 h 120"/>
                  <a:gd name="T18" fmla="*/ 72 w 72"/>
                  <a:gd name="T19" fmla="*/ 42 h 120"/>
                  <a:gd name="T20" fmla="*/ 60 w 72"/>
                  <a:gd name="T21" fmla="*/ 65 h 120"/>
                  <a:gd name="T22" fmla="*/ 60 w 72"/>
                  <a:gd name="T23" fmla="*/ 114 h 120"/>
                  <a:gd name="T24" fmla="*/ 54 w 72"/>
                  <a:gd name="T25" fmla="*/ 120 h 120"/>
                  <a:gd name="T26" fmla="*/ 24 w 72"/>
                  <a:gd name="T27" fmla="*/ 108 h 120"/>
                  <a:gd name="T28" fmla="*/ 48 w 72"/>
                  <a:gd name="T29" fmla="*/ 108 h 120"/>
                  <a:gd name="T30" fmla="*/ 48 w 72"/>
                  <a:gd name="T31" fmla="*/ 60 h 120"/>
                  <a:gd name="T32" fmla="*/ 54 w 72"/>
                  <a:gd name="T33" fmla="*/ 54 h 120"/>
                  <a:gd name="T34" fmla="*/ 60 w 72"/>
                  <a:gd name="T35" fmla="*/ 42 h 120"/>
                  <a:gd name="T36" fmla="*/ 60 w 72"/>
                  <a:gd name="T37" fmla="*/ 12 h 120"/>
                  <a:gd name="T38" fmla="*/ 12 w 72"/>
                  <a:gd name="T39" fmla="*/ 12 h 120"/>
                  <a:gd name="T40" fmla="*/ 12 w 72"/>
                  <a:gd name="T41" fmla="*/ 42 h 120"/>
                  <a:gd name="T42" fmla="*/ 18 w 72"/>
                  <a:gd name="T43" fmla="*/ 54 h 120"/>
                  <a:gd name="T44" fmla="*/ 24 w 72"/>
                  <a:gd name="T45" fmla="*/ 60 h 120"/>
                  <a:gd name="T46" fmla="*/ 24 w 72"/>
                  <a:gd name="T47" fmla="*/ 10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2" h="120">
                    <a:moveTo>
                      <a:pt x="54" y="120"/>
                    </a:moveTo>
                    <a:cubicBezTo>
                      <a:pt x="18" y="120"/>
                      <a:pt x="18" y="120"/>
                      <a:pt x="18" y="120"/>
                    </a:cubicBezTo>
                    <a:cubicBezTo>
                      <a:pt x="15" y="120"/>
                      <a:pt x="12" y="117"/>
                      <a:pt x="12" y="114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4" y="62"/>
                      <a:pt x="0" y="55"/>
                      <a:pt x="0" y="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9" y="0"/>
                      <a:pt x="72" y="2"/>
                      <a:pt x="72" y="6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2" y="55"/>
                      <a:pt x="68" y="62"/>
                      <a:pt x="60" y="65"/>
                    </a:cubicBezTo>
                    <a:cubicBezTo>
                      <a:pt x="60" y="114"/>
                      <a:pt x="60" y="114"/>
                      <a:pt x="60" y="114"/>
                    </a:cubicBezTo>
                    <a:cubicBezTo>
                      <a:pt x="60" y="117"/>
                      <a:pt x="57" y="120"/>
                      <a:pt x="54" y="120"/>
                    </a:cubicBezTo>
                    <a:close/>
                    <a:moveTo>
                      <a:pt x="24" y="108"/>
                    </a:moveTo>
                    <a:cubicBezTo>
                      <a:pt x="48" y="108"/>
                      <a:pt x="48" y="108"/>
                      <a:pt x="48" y="108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48" y="56"/>
                      <a:pt x="51" y="54"/>
                      <a:pt x="54" y="54"/>
                    </a:cubicBezTo>
                    <a:cubicBezTo>
                      <a:pt x="57" y="54"/>
                      <a:pt x="60" y="54"/>
                      <a:pt x="60" y="42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54"/>
                      <a:pt x="15" y="54"/>
                      <a:pt x="18" y="54"/>
                    </a:cubicBezTo>
                    <a:cubicBezTo>
                      <a:pt x="21" y="54"/>
                      <a:pt x="24" y="56"/>
                      <a:pt x="24" y="60"/>
                    </a:cubicBezTo>
                    <a:lnTo>
                      <a:pt x="24" y="10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108" name="Freeform 42">
                <a:extLst>
                  <a:ext uri="{FF2B5EF4-FFF2-40B4-BE49-F238E27FC236}">
                    <a16:creationId xmlns:a16="http://schemas.microsoft.com/office/drawing/2014/main" id="{3FE911A8-3D7F-8402-FEEA-A7A8C154843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984" y="815"/>
                <a:ext cx="110" cy="180"/>
              </a:xfrm>
              <a:custGeom>
                <a:avLst/>
                <a:gdLst>
                  <a:gd name="T0" fmla="*/ 54 w 72"/>
                  <a:gd name="T1" fmla="*/ 120 h 120"/>
                  <a:gd name="T2" fmla="*/ 18 w 72"/>
                  <a:gd name="T3" fmla="*/ 120 h 120"/>
                  <a:gd name="T4" fmla="*/ 12 w 72"/>
                  <a:gd name="T5" fmla="*/ 114 h 120"/>
                  <a:gd name="T6" fmla="*/ 12 w 72"/>
                  <a:gd name="T7" fmla="*/ 65 h 120"/>
                  <a:gd name="T8" fmla="*/ 0 w 72"/>
                  <a:gd name="T9" fmla="*/ 42 h 120"/>
                  <a:gd name="T10" fmla="*/ 0 w 72"/>
                  <a:gd name="T11" fmla="*/ 6 h 120"/>
                  <a:gd name="T12" fmla="*/ 6 w 72"/>
                  <a:gd name="T13" fmla="*/ 0 h 120"/>
                  <a:gd name="T14" fmla="*/ 66 w 72"/>
                  <a:gd name="T15" fmla="*/ 0 h 120"/>
                  <a:gd name="T16" fmla="*/ 72 w 72"/>
                  <a:gd name="T17" fmla="*/ 6 h 120"/>
                  <a:gd name="T18" fmla="*/ 72 w 72"/>
                  <a:gd name="T19" fmla="*/ 42 h 120"/>
                  <a:gd name="T20" fmla="*/ 60 w 72"/>
                  <a:gd name="T21" fmla="*/ 65 h 120"/>
                  <a:gd name="T22" fmla="*/ 60 w 72"/>
                  <a:gd name="T23" fmla="*/ 114 h 120"/>
                  <a:gd name="T24" fmla="*/ 54 w 72"/>
                  <a:gd name="T25" fmla="*/ 120 h 120"/>
                  <a:gd name="T26" fmla="*/ 24 w 72"/>
                  <a:gd name="T27" fmla="*/ 108 h 120"/>
                  <a:gd name="T28" fmla="*/ 48 w 72"/>
                  <a:gd name="T29" fmla="*/ 108 h 120"/>
                  <a:gd name="T30" fmla="*/ 48 w 72"/>
                  <a:gd name="T31" fmla="*/ 60 h 120"/>
                  <a:gd name="T32" fmla="*/ 54 w 72"/>
                  <a:gd name="T33" fmla="*/ 54 h 120"/>
                  <a:gd name="T34" fmla="*/ 60 w 72"/>
                  <a:gd name="T35" fmla="*/ 42 h 120"/>
                  <a:gd name="T36" fmla="*/ 60 w 72"/>
                  <a:gd name="T37" fmla="*/ 12 h 120"/>
                  <a:gd name="T38" fmla="*/ 12 w 72"/>
                  <a:gd name="T39" fmla="*/ 12 h 120"/>
                  <a:gd name="T40" fmla="*/ 12 w 72"/>
                  <a:gd name="T41" fmla="*/ 42 h 120"/>
                  <a:gd name="T42" fmla="*/ 18 w 72"/>
                  <a:gd name="T43" fmla="*/ 54 h 120"/>
                  <a:gd name="T44" fmla="*/ 24 w 72"/>
                  <a:gd name="T45" fmla="*/ 60 h 120"/>
                  <a:gd name="T46" fmla="*/ 24 w 72"/>
                  <a:gd name="T47" fmla="*/ 10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2" h="120">
                    <a:moveTo>
                      <a:pt x="54" y="120"/>
                    </a:moveTo>
                    <a:cubicBezTo>
                      <a:pt x="18" y="120"/>
                      <a:pt x="18" y="120"/>
                      <a:pt x="18" y="120"/>
                    </a:cubicBezTo>
                    <a:cubicBezTo>
                      <a:pt x="15" y="120"/>
                      <a:pt x="12" y="117"/>
                      <a:pt x="12" y="114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4" y="62"/>
                      <a:pt x="0" y="55"/>
                      <a:pt x="0" y="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9" y="0"/>
                      <a:pt x="72" y="2"/>
                      <a:pt x="72" y="6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2" y="55"/>
                      <a:pt x="68" y="62"/>
                      <a:pt x="60" y="65"/>
                    </a:cubicBezTo>
                    <a:cubicBezTo>
                      <a:pt x="60" y="114"/>
                      <a:pt x="60" y="114"/>
                      <a:pt x="60" y="114"/>
                    </a:cubicBezTo>
                    <a:cubicBezTo>
                      <a:pt x="60" y="117"/>
                      <a:pt x="57" y="120"/>
                      <a:pt x="54" y="120"/>
                    </a:cubicBezTo>
                    <a:close/>
                    <a:moveTo>
                      <a:pt x="24" y="108"/>
                    </a:moveTo>
                    <a:cubicBezTo>
                      <a:pt x="48" y="108"/>
                      <a:pt x="48" y="108"/>
                      <a:pt x="48" y="108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48" y="56"/>
                      <a:pt x="51" y="54"/>
                      <a:pt x="54" y="54"/>
                    </a:cubicBezTo>
                    <a:cubicBezTo>
                      <a:pt x="57" y="54"/>
                      <a:pt x="60" y="54"/>
                      <a:pt x="60" y="42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54"/>
                      <a:pt x="15" y="54"/>
                      <a:pt x="18" y="54"/>
                    </a:cubicBezTo>
                    <a:cubicBezTo>
                      <a:pt x="21" y="54"/>
                      <a:pt x="24" y="56"/>
                      <a:pt x="24" y="60"/>
                    </a:cubicBezTo>
                    <a:lnTo>
                      <a:pt x="24" y="10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109" name="Freeform 43">
                <a:extLst>
                  <a:ext uri="{FF2B5EF4-FFF2-40B4-BE49-F238E27FC236}">
                    <a16:creationId xmlns:a16="http://schemas.microsoft.com/office/drawing/2014/main" id="{2BA60865-89C7-3E24-5593-64081C1416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00" y="815"/>
                <a:ext cx="147" cy="251"/>
              </a:xfrm>
              <a:custGeom>
                <a:avLst/>
                <a:gdLst>
                  <a:gd name="T0" fmla="*/ 66 w 96"/>
                  <a:gd name="T1" fmla="*/ 168 h 168"/>
                  <a:gd name="T2" fmla="*/ 30 w 96"/>
                  <a:gd name="T3" fmla="*/ 168 h 168"/>
                  <a:gd name="T4" fmla="*/ 24 w 96"/>
                  <a:gd name="T5" fmla="*/ 162 h 168"/>
                  <a:gd name="T6" fmla="*/ 24 w 96"/>
                  <a:gd name="T7" fmla="*/ 95 h 168"/>
                  <a:gd name="T8" fmla="*/ 0 w 96"/>
                  <a:gd name="T9" fmla="*/ 66 h 168"/>
                  <a:gd name="T10" fmla="*/ 0 w 96"/>
                  <a:gd name="T11" fmla="*/ 6 h 168"/>
                  <a:gd name="T12" fmla="*/ 6 w 96"/>
                  <a:gd name="T13" fmla="*/ 0 h 168"/>
                  <a:gd name="T14" fmla="*/ 90 w 96"/>
                  <a:gd name="T15" fmla="*/ 0 h 168"/>
                  <a:gd name="T16" fmla="*/ 96 w 96"/>
                  <a:gd name="T17" fmla="*/ 6 h 168"/>
                  <a:gd name="T18" fmla="*/ 96 w 96"/>
                  <a:gd name="T19" fmla="*/ 66 h 168"/>
                  <a:gd name="T20" fmla="*/ 72 w 96"/>
                  <a:gd name="T21" fmla="*/ 95 h 168"/>
                  <a:gd name="T22" fmla="*/ 72 w 96"/>
                  <a:gd name="T23" fmla="*/ 162 h 168"/>
                  <a:gd name="T24" fmla="*/ 66 w 96"/>
                  <a:gd name="T25" fmla="*/ 168 h 168"/>
                  <a:gd name="T26" fmla="*/ 36 w 96"/>
                  <a:gd name="T27" fmla="*/ 156 h 168"/>
                  <a:gd name="T28" fmla="*/ 60 w 96"/>
                  <a:gd name="T29" fmla="*/ 156 h 168"/>
                  <a:gd name="T30" fmla="*/ 60 w 96"/>
                  <a:gd name="T31" fmla="*/ 90 h 168"/>
                  <a:gd name="T32" fmla="*/ 66 w 96"/>
                  <a:gd name="T33" fmla="*/ 84 h 168"/>
                  <a:gd name="T34" fmla="*/ 84 w 96"/>
                  <a:gd name="T35" fmla="*/ 66 h 168"/>
                  <a:gd name="T36" fmla="*/ 84 w 96"/>
                  <a:gd name="T37" fmla="*/ 12 h 168"/>
                  <a:gd name="T38" fmla="*/ 12 w 96"/>
                  <a:gd name="T39" fmla="*/ 12 h 168"/>
                  <a:gd name="T40" fmla="*/ 12 w 96"/>
                  <a:gd name="T41" fmla="*/ 66 h 168"/>
                  <a:gd name="T42" fmla="*/ 30 w 96"/>
                  <a:gd name="T43" fmla="*/ 84 h 168"/>
                  <a:gd name="T44" fmla="*/ 36 w 96"/>
                  <a:gd name="T45" fmla="*/ 90 h 168"/>
                  <a:gd name="T46" fmla="*/ 36 w 96"/>
                  <a:gd name="T47" fmla="*/ 15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96" h="168">
                    <a:moveTo>
                      <a:pt x="66" y="168"/>
                    </a:moveTo>
                    <a:cubicBezTo>
                      <a:pt x="30" y="168"/>
                      <a:pt x="30" y="168"/>
                      <a:pt x="30" y="168"/>
                    </a:cubicBezTo>
                    <a:cubicBezTo>
                      <a:pt x="27" y="168"/>
                      <a:pt x="24" y="165"/>
                      <a:pt x="24" y="162"/>
                    </a:cubicBezTo>
                    <a:cubicBezTo>
                      <a:pt x="24" y="95"/>
                      <a:pt x="24" y="95"/>
                      <a:pt x="24" y="95"/>
                    </a:cubicBezTo>
                    <a:cubicBezTo>
                      <a:pt x="10" y="92"/>
                      <a:pt x="0" y="80"/>
                      <a:pt x="0" y="6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93" y="0"/>
                      <a:pt x="96" y="2"/>
                      <a:pt x="96" y="6"/>
                    </a:cubicBezTo>
                    <a:cubicBezTo>
                      <a:pt x="96" y="66"/>
                      <a:pt x="96" y="66"/>
                      <a:pt x="96" y="66"/>
                    </a:cubicBezTo>
                    <a:cubicBezTo>
                      <a:pt x="96" y="80"/>
                      <a:pt x="86" y="92"/>
                      <a:pt x="72" y="95"/>
                    </a:cubicBezTo>
                    <a:cubicBezTo>
                      <a:pt x="72" y="162"/>
                      <a:pt x="72" y="162"/>
                      <a:pt x="72" y="162"/>
                    </a:cubicBezTo>
                    <a:cubicBezTo>
                      <a:pt x="72" y="165"/>
                      <a:pt x="69" y="168"/>
                      <a:pt x="66" y="168"/>
                    </a:cubicBezTo>
                    <a:close/>
                    <a:moveTo>
                      <a:pt x="36" y="156"/>
                    </a:moveTo>
                    <a:cubicBezTo>
                      <a:pt x="60" y="156"/>
                      <a:pt x="60" y="156"/>
                      <a:pt x="60" y="156"/>
                    </a:cubicBezTo>
                    <a:cubicBezTo>
                      <a:pt x="60" y="90"/>
                      <a:pt x="60" y="90"/>
                      <a:pt x="60" y="90"/>
                    </a:cubicBezTo>
                    <a:cubicBezTo>
                      <a:pt x="60" y="86"/>
                      <a:pt x="63" y="84"/>
                      <a:pt x="66" y="84"/>
                    </a:cubicBezTo>
                    <a:cubicBezTo>
                      <a:pt x="76" y="84"/>
                      <a:pt x="84" y="76"/>
                      <a:pt x="84" y="66"/>
                    </a:cubicBezTo>
                    <a:cubicBezTo>
                      <a:pt x="84" y="12"/>
                      <a:pt x="84" y="12"/>
                      <a:pt x="84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66"/>
                      <a:pt x="12" y="66"/>
                      <a:pt x="12" y="66"/>
                    </a:cubicBezTo>
                    <a:cubicBezTo>
                      <a:pt x="12" y="76"/>
                      <a:pt x="20" y="84"/>
                      <a:pt x="30" y="84"/>
                    </a:cubicBezTo>
                    <a:cubicBezTo>
                      <a:pt x="33" y="84"/>
                      <a:pt x="36" y="86"/>
                      <a:pt x="36" y="90"/>
                    </a:cubicBezTo>
                    <a:lnTo>
                      <a:pt x="36" y="1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110" name="Freeform 44">
                <a:extLst>
                  <a:ext uri="{FF2B5EF4-FFF2-40B4-BE49-F238E27FC236}">
                    <a16:creationId xmlns:a16="http://schemas.microsoft.com/office/drawing/2014/main" id="{CE8BDFA5-44F5-BAD3-9E5C-03ED041F2E6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71" y="726"/>
                <a:ext cx="74" cy="71"/>
              </a:xfrm>
              <a:custGeom>
                <a:avLst/>
                <a:gdLst>
                  <a:gd name="T0" fmla="*/ 24 w 48"/>
                  <a:gd name="T1" fmla="*/ 48 h 48"/>
                  <a:gd name="T2" fmla="*/ 0 w 48"/>
                  <a:gd name="T3" fmla="*/ 24 h 48"/>
                  <a:gd name="T4" fmla="*/ 24 w 48"/>
                  <a:gd name="T5" fmla="*/ 0 h 48"/>
                  <a:gd name="T6" fmla="*/ 48 w 48"/>
                  <a:gd name="T7" fmla="*/ 24 h 48"/>
                  <a:gd name="T8" fmla="*/ 24 w 48"/>
                  <a:gd name="T9" fmla="*/ 48 h 48"/>
                  <a:gd name="T10" fmla="*/ 24 w 48"/>
                  <a:gd name="T11" fmla="*/ 12 h 48"/>
                  <a:gd name="T12" fmla="*/ 12 w 48"/>
                  <a:gd name="T13" fmla="*/ 24 h 48"/>
                  <a:gd name="T14" fmla="*/ 24 w 48"/>
                  <a:gd name="T15" fmla="*/ 36 h 48"/>
                  <a:gd name="T16" fmla="*/ 36 w 48"/>
                  <a:gd name="T17" fmla="*/ 24 h 48"/>
                  <a:gd name="T18" fmla="*/ 24 w 48"/>
                  <a:gd name="T19" fmla="*/ 1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" h="48">
                    <a:moveTo>
                      <a:pt x="24" y="48"/>
                    </a:moveTo>
                    <a:cubicBezTo>
                      <a:pt x="11" y="48"/>
                      <a:pt x="0" y="37"/>
                      <a:pt x="0" y="24"/>
                    </a:cubicBezTo>
                    <a:cubicBezTo>
                      <a:pt x="0" y="10"/>
                      <a:pt x="11" y="0"/>
                      <a:pt x="24" y="0"/>
                    </a:cubicBezTo>
                    <a:cubicBezTo>
                      <a:pt x="37" y="0"/>
                      <a:pt x="48" y="10"/>
                      <a:pt x="48" y="24"/>
                    </a:cubicBezTo>
                    <a:cubicBezTo>
                      <a:pt x="48" y="37"/>
                      <a:pt x="37" y="48"/>
                      <a:pt x="24" y="48"/>
                    </a:cubicBezTo>
                    <a:close/>
                    <a:moveTo>
                      <a:pt x="24" y="12"/>
                    </a:moveTo>
                    <a:cubicBezTo>
                      <a:pt x="17" y="12"/>
                      <a:pt x="12" y="17"/>
                      <a:pt x="12" y="24"/>
                    </a:cubicBezTo>
                    <a:cubicBezTo>
                      <a:pt x="12" y="30"/>
                      <a:pt x="17" y="36"/>
                      <a:pt x="24" y="36"/>
                    </a:cubicBezTo>
                    <a:cubicBezTo>
                      <a:pt x="31" y="36"/>
                      <a:pt x="36" y="30"/>
                      <a:pt x="36" y="24"/>
                    </a:cubicBezTo>
                    <a:cubicBezTo>
                      <a:pt x="36" y="17"/>
                      <a:pt x="31" y="12"/>
                      <a:pt x="24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111" name="Freeform 45">
                <a:extLst>
                  <a:ext uri="{FF2B5EF4-FFF2-40B4-BE49-F238E27FC236}">
                    <a16:creationId xmlns:a16="http://schemas.microsoft.com/office/drawing/2014/main" id="{D2A858E3-3C42-6BF5-8908-6072984BDF1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02" y="726"/>
                <a:ext cx="74" cy="71"/>
              </a:xfrm>
              <a:custGeom>
                <a:avLst/>
                <a:gdLst>
                  <a:gd name="T0" fmla="*/ 24 w 48"/>
                  <a:gd name="T1" fmla="*/ 48 h 48"/>
                  <a:gd name="T2" fmla="*/ 0 w 48"/>
                  <a:gd name="T3" fmla="*/ 24 h 48"/>
                  <a:gd name="T4" fmla="*/ 24 w 48"/>
                  <a:gd name="T5" fmla="*/ 0 h 48"/>
                  <a:gd name="T6" fmla="*/ 48 w 48"/>
                  <a:gd name="T7" fmla="*/ 24 h 48"/>
                  <a:gd name="T8" fmla="*/ 24 w 48"/>
                  <a:gd name="T9" fmla="*/ 48 h 48"/>
                  <a:gd name="T10" fmla="*/ 24 w 48"/>
                  <a:gd name="T11" fmla="*/ 12 h 48"/>
                  <a:gd name="T12" fmla="*/ 12 w 48"/>
                  <a:gd name="T13" fmla="*/ 24 h 48"/>
                  <a:gd name="T14" fmla="*/ 24 w 48"/>
                  <a:gd name="T15" fmla="*/ 36 h 48"/>
                  <a:gd name="T16" fmla="*/ 36 w 48"/>
                  <a:gd name="T17" fmla="*/ 24 h 48"/>
                  <a:gd name="T18" fmla="*/ 24 w 48"/>
                  <a:gd name="T19" fmla="*/ 1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" h="48">
                    <a:moveTo>
                      <a:pt x="24" y="48"/>
                    </a:moveTo>
                    <a:cubicBezTo>
                      <a:pt x="11" y="48"/>
                      <a:pt x="0" y="37"/>
                      <a:pt x="0" y="24"/>
                    </a:cubicBezTo>
                    <a:cubicBezTo>
                      <a:pt x="0" y="10"/>
                      <a:pt x="11" y="0"/>
                      <a:pt x="24" y="0"/>
                    </a:cubicBezTo>
                    <a:cubicBezTo>
                      <a:pt x="37" y="0"/>
                      <a:pt x="48" y="10"/>
                      <a:pt x="48" y="24"/>
                    </a:cubicBezTo>
                    <a:cubicBezTo>
                      <a:pt x="48" y="37"/>
                      <a:pt x="37" y="48"/>
                      <a:pt x="24" y="48"/>
                    </a:cubicBezTo>
                    <a:close/>
                    <a:moveTo>
                      <a:pt x="24" y="12"/>
                    </a:moveTo>
                    <a:cubicBezTo>
                      <a:pt x="17" y="12"/>
                      <a:pt x="12" y="17"/>
                      <a:pt x="12" y="24"/>
                    </a:cubicBezTo>
                    <a:cubicBezTo>
                      <a:pt x="12" y="30"/>
                      <a:pt x="17" y="36"/>
                      <a:pt x="24" y="36"/>
                    </a:cubicBezTo>
                    <a:cubicBezTo>
                      <a:pt x="31" y="36"/>
                      <a:pt x="36" y="30"/>
                      <a:pt x="36" y="24"/>
                    </a:cubicBezTo>
                    <a:cubicBezTo>
                      <a:pt x="36" y="17"/>
                      <a:pt x="31" y="12"/>
                      <a:pt x="24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112" name="Freeform 46">
                <a:extLst>
                  <a:ext uri="{FF2B5EF4-FFF2-40B4-BE49-F238E27FC236}">
                    <a16:creationId xmlns:a16="http://schemas.microsoft.com/office/drawing/2014/main" id="{78892336-4F1A-409E-0C01-D08C60B1E1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18" y="690"/>
                <a:ext cx="111" cy="107"/>
              </a:xfrm>
              <a:custGeom>
                <a:avLst/>
                <a:gdLst>
                  <a:gd name="T0" fmla="*/ 36 w 72"/>
                  <a:gd name="T1" fmla="*/ 72 h 72"/>
                  <a:gd name="T2" fmla="*/ 0 w 72"/>
                  <a:gd name="T3" fmla="*/ 36 h 72"/>
                  <a:gd name="T4" fmla="*/ 36 w 72"/>
                  <a:gd name="T5" fmla="*/ 0 h 72"/>
                  <a:gd name="T6" fmla="*/ 72 w 72"/>
                  <a:gd name="T7" fmla="*/ 36 h 72"/>
                  <a:gd name="T8" fmla="*/ 36 w 72"/>
                  <a:gd name="T9" fmla="*/ 72 h 72"/>
                  <a:gd name="T10" fmla="*/ 36 w 72"/>
                  <a:gd name="T11" fmla="*/ 12 h 72"/>
                  <a:gd name="T12" fmla="*/ 12 w 72"/>
                  <a:gd name="T13" fmla="*/ 36 h 72"/>
                  <a:gd name="T14" fmla="*/ 36 w 72"/>
                  <a:gd name="T15" fmla="*/ 60 h 72"/>
                  <a:gd name="T16" fmla="*/ 60 w 72"/>
                  <a:gd name="T17" fmla="*/ 36 h 72"/>
                  <a:gd name="T18" fmla="*/ 36 w 72"/>
                  <a:gd name="T19" fmla="*/ 1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" h="72">
                    <a:moveTo>
                      <a:pt x="36" y="72"/>
                    </a:moveTo>
                    <a:cubicBezTo>
                      <a:pt x="16" y="72"/>
                      <a:pt x="0" y="55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56" y="0"/>
                      <a:pt x="72" y="16"/>
                      <a:pt x="72" y="36"/>
                    </a:cubicBezTo>
                    <a:cubicBezTo>
                      <a:pt x="72" y="55"/>
                      <a:pt x="56" y="72"/>
                      <a:pt x="36" y="72"/>
                    </a:cubicBezTo>
                    <a:close/>
                    <a:moveTo>
                      <a:pt x="36" y="12"/>
                    </a:moveTo>
                    <a:cubicBezTo>
                      <a:pt x="23" y="12"/>
                      <a:pt x="12" y="22"/>
                      <a:pt x="12" y="36"/>
                    </a:cubicBezTo>
                    <a:cubicBezTo>
                      <a:pt x="12" y="49"/>
                      <a:pt x="23" y="60"/>
                      <a:pt x="36" y="60"/>
                    </a:cubicBezTo>
                    <a:cubicBezTo>
                      <a:pt x="49" y="60"/>
                      <a:pt x="60" y="49"/>
                      <a:pt x="60" y="36"/>
                    </a:cubicBezTo>
                    <a:cubicBezTo>
                      <a:pt x="60" y="22"/>
                      <a:pt x="49" y="12"/>
                      <a:pt x="36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64A55EEB-078A-2EC3-1C3B-97075AB64CD6}"/>
                </a:ext>
              </a:extLst>
            </p:cNvPr>
            <p:cNvGrpSpPr/>
            <p:nvPr/>
          </p:nvGrpSpPr>
          <p:grpSpPr>
            <a:xfrm>
              <a:off x="3954127" y="4946354"/>
              <a:ext cx="202591" cy="179627"/>
              <a:chOff x="4436239" y="5045391"/>
              <a:chExt cx="202591" cy="179627"/>
            </a:xfrm>
            <a:solidFill>
              <a:schemeClr val="tx2"/>
            </a:solidFill>
          </p:grpSpPr>
          <p:sp>
            <p:nvSpPr>
              <p:cNvPr id="102" name="Freeform 41">
                <a:extLst>
                  <a:ext uri="{FF2B5EF4-FFF2-40B4-BE49-F238E27FC236}">
                    <a16:creationId xmlns:a16="http://schemas.microsoft.com/office/drawing/2014/main" id="{854180A1-B106-0A79-A999-FEF08CB408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36239" y="5104822"/>
                <a:ext cx="73454" cy="120196"/>
              </a:xfrm>
              <a:custGeom>
                <a:avLst/>
                <a:gdLst>
                  <a:gd name="T0" fmla="*/ 54 w 72"/>
                  <a:gd name="T1" fmla="*/ 120 h 120"/>
                  <a:gd name="T2" fmla="*/ 18 w 72"/>
                  <a:gd name="T3" fmla="*/ 120 h 120"/>
                  <a:gd name="T4" fmla="*/ 12 w 72"/>
                  <a:gd name="T5" fmla="*/ 114 h 120"/>
                  <a:gd name="T6" fmla="*/ 12 w 72"/>
                  <a:gd name="T7" fmla="*/ 65 h 120"/>
                  <a:gd name="T8" fmla="*/ 0 w 72"/>
                  <a:gd name="T9" fmla="*/ 42 h 120"/>
                  <a:gd name="T10" fmla="*/ 0 w 72"/>
                  <a:gd name="T11" fmla="*/ 6 h 120"/>
                  <a:gd name="T12" fmla="*/ 6 w 72"/>
                  <a:gd name="T13" fmla="*/ 0 h 120"/>
                  <a:gd name="T14" fmla="*/ 66 w 72"/>
                  <a:gd name="T15" fmla="*/ 0 h 120"/>
                  <a:gd name="T16" fmla="*/ 72 w 72"/>
                  <a:gd name="T17" fmla="*/ 6 h 120"/>
                  <a:gd name="T18" fmla="*/ 72 w 72"/>
                  <a:gd name="T19" fmla="*/ 42 h 120"/>
                  <a:gd name="T20" fmla="*/ 60 w 72"/>
                  <a:gd name="T21" fmla="*/ 65 h 120"/>
                  <a:gd name="T22" fmla="*/ 60 w 72"/>
                  <a:gd name="T23" fmla="*/ 114 h 120"/>
                  <a:gd name="T24" fmla="*/ 54 w 72"/>
                  <a:gd name="T25" fmla="*/ 120 h 120"/>
                  <a:gd name="T26" fmla="*/ 24 w 72"/>
                  <a:gd name="T27" fmla="*/ 108 h 120"/>
                  <a:gd name="T28" fmla="*/ 48 w 72"/>
                  <a:gd name="T29" fmla="*/ 108 h 120"/>
                  <a:gd name="T30" fmla="*/ 48 w 72"/>
                  <a:gd name="T31" fmla="*/ 60 h 120"/>
                  <a:gd name="T32" fmla="*/ 54 w 72"/>
                  <a:gd name="T33" fmla="*/ 54 h 120"/>
                  <a:gd name="T34" fmla="*/ 60 w 72"/>
                  <a:gd name="T35" fmla="*/ 42 h 120"/>
                  <a:gd name="T36" fmla="*/ 60 w 72"/>
                  <a:gd name="T37" fmla="*/ 12 h 120"/>
                  <a:gd name="T38" fmla="*/ 12 w 72"/>
                  <a:gd name="T39" fmla="*/ 12 h 120"/>
                  <a:gd name="T40" fmla="*/ 12 w 72"/>
                  <a:gd name="T41" fmla="*/ 42 h 120"/>
                  <a:gd name="T42" fmla="*/ 18 w 72"/>
                  <a:gd name="T43" fmla="*/ 54 h 120"/>
                  <a:gd name="T44" fmla="*/ 24 w 72"/>
                  <a:gd name="T45" fmla="*/ 60 h 120"/>
                  <a:gd name="T46" fmla="*/ 24 w 72"/>
                  <a:gd name="T47" fmla="*/ 10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2" h="120">
                    <a:moveTo>
                      <a:pt x="54" y="120"/>
                    </a:moveTo>
                    <a:cubicBezTo>
                      <a:pt x="18" y="120"/>
                      <a:pt x="18" y="120"/>
                      <a:pt x="18" y="120"/>
                    </a:cubicBezTo>
                    <a:cubicBezTo>
                      <a:pt x="15" y="120"/>
                      <a:pt x="12" y="117"/>
                      <a:pt x="12" y="114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4" y="62"/>
                      <a:pt x="0" y="55"/>
                      <a:pt x="0" y="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9" y="0"/>
                      <a:pt x="72" y="2"/>
                      <a:pt x="72" y="6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2" y="55"/>
                      <a:pt x="68" y="62"/>
                      <a:pt x="60" y="65"/>
                    </a:cubicBezTo>
                    <a:cubicBezTo>
                      <a:pt x="60" y="114"/>
                      <a:pt x="60" y="114"/>
                      <a:pt x="60" y="114"/>
                    </a:cubicBezTo>
                    <a:cubicBezTo>
                      <a:pt x="60" y="117"/>
                      <a:pt x="57" y="120"/>
                      <a:pt x="54" y="120"/>
                    </a:cubicBezTo>
                    <a:close/>
                    <a:moveTo>
                      <a:pt x="24" y="108"/>
                    </a:moveTo>
                    <a:cubicBezTo>
                      <a:pt x="48" y="108"/>
                      <a:pt x="48" y="108"/>
                      <a:pt x="48" y="108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48" y="56"/>
                      <a:pt x="51" y="54"/>
                      <a:pt x="54" y="54"/>
                    </a:cubicBezTo>
                    <a:cubicBezTo>
                      <a:pt x="57" y="54"/>
                      <a:pt x="60" y="54"/>
                      <a:pt x="60" y="42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54"/>
                      <a:pt x="15" y="54"/>
                      <a:pt x="18" y="54"/>
                    </a:cubicBezTo>
                    <a:cubicBezTo>
                      <a:pt x="21" y="54"/>
                      <a:pt x="24" y="56"/>
                      <a:pt x="24" y="60"/>
                    </a:cubicBezTo>
                    <a:lnTo>
                      <a:pt x="24" y="10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103" name="Freeform 44">
                <a:extLst>
                  <a:ext uri="{FF2B5EF4-FFF2-40B4-BE49-F238E27FC236}">
                    <a16:creationId xmlns:a16="http://schemas.microsoft.com/office/drawing/2014/main" id="{BDFA6E78-D24A-B07B-2972-C8143ACCD41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48259" y="5045391"/>
                <a:ext cx="49414" cy="47411"/>
              </a:xfrm>
              <a:custGeom>
                <a:avLst/>
                <a:gdLst>
                  <a:gd name="T0" fmla="*/ 24 w 48"/>
                  <a:gd name="T1" fmla="*/ 48 h 48"/>
                  <a:gd name="T2" fmla="*/ 0 w 48"/>
                  <a:gd name="T3" fmla="*/ 24 h 48"/>
                  <a:gd name="T4" fmla="*/ 24 w 48"/>
                  <a:gd name="T5" fmla="*/ 0 h 48"/>
                  <a:gd name="T6" fmla="*/ 48 w 48"/>
                  <a:gd name="T7" fmla="*/ 24 h 48"/>
                  <a:gd name="T8" fmla="*/ 24 w 48"/>
                  <a:gd name="T9" fmla="*/ 48 h 48"/>
                  <a:gd name="T10" fmla="*/ 24 w 48"/>
                  <a:gd name="T11" fmla="*/ 12 h 48"/>
                  <a:gd name="T12" fmla="*/ 12 w 48"/>
                  <a:gd name="T13" fmla="*/ 24 h 48"/>
                  <a:gd name="T14" fmla="*/ 24 w 48"/>
                  <a:gd name="T15" fmla="*/ 36 h 48"/>
                  <a:gd name="T16" fmla="*/ 36 w 48"/>
                  <a:gd name="T17" fmla="*/ 24 h 48"/>
                  <a:gd name="T18" fmla="*/ 24 w 48"/>
                  <a:gd name="T19" fmla="*/ 1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" h="48">
                    <a:moveTo>
                      <a:pt x="24" y="48"/>
                    </a:moveTo>
                    <a:cubicBezTo>
                      <a:pt x="11" y="48"/>
                      <a:pt x="0" y="37"/>
                      <a:pt x="0" y="24"/>
                    </a:cubicBezTo>
                    <a:cubicBezTo>
                      <a:pt x="0" y="10"/>
                      <a:pt x="11" y="0"/>
                      <a:pt x="24" y="0"/>
                    </a:cubicBezTo>
                    <a:cubicBezTo>
                      <a:pt x="37" y="0"/>
                      <a:pt x="48" y="10"/>
                      <a:pt x="48" y="24"/>
                    </a:cubicBezTo>
                    <a:cubicBezTo>
                      <a:pt x="48" y="37"/>
                      <a:pt x="37" y="48"/>
                      <a:pt x="24" y="48"/>
                    </a:cubicBezTo>
                    <a:close/>
                    <a:moveTo>
                      <a:pt x="24" y="12"/>
                    </a:moveTo>
                    <a:cubicBezTo>
                      <a:pt x="17" y="12"/>
                      <a:pt x="12" y="17"/>
                      <a:pt x="12" y="24"/>
                    </a:cubicBezTo>
                    <a:cubicBezTo>
                      <a:pt x="12" y="30"/>
                      <a:pt x="17" y="36"/>
                      <a:pt x="24" y="36"/>
                    </a:cubicBezTo>
                    <a:cubicBezTo>
                      <a:pt x="31" y="36"/>
                      <a:pt x="36" y="30"/>
                      <a:pt x="36" y="24"/>
                    </a:cubicBezTo>
                    <a:cubicBezTo>
                      <a:pt x="36" y="17"/>
                      <a:pt x="31" y="12"/>
                      <a:pt x="24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BE0315A0-7D59-ADB2-2DAA-2838B3740E1C}"/>
                  </a:ext>
                </a:extLst>
              </p:cNvPr>
              <p:cNvGrpSpPr/>
              <p:nvPr/>
            </p:nvGrpSpPr>
            <p:grpSpPr>
              <a:xfrm>
                <a:off x="4565376" y="5045391"/>
                <a:ext cx="73454" cy="179627"/>
                <a:chOff x="4657267" y="5045391"/>
                <a:chExt cx="73454" cy="179627"/>
              </a:xfrm>
              <a:grpFill/>
            </p:grpSpPr>
            <p:sp>
              <p:nvSpPr>
                <p:cNvPr id="105" name="Freeform 42">
                  <a:extLst>
                    <a:ext uri="{FF2B5EF4-FFF2-40B4-BE49-F238E27FC236}">
                      <a16:creationId xmlns:a16="http://schemas.microsoft.com/office/drawing/2014/main" id="{4A61EA84-94C8-11E0-006C-A79B0B12769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57267" y="5104822"/>
                  <a:ext cx="73454" cy="120196"/>
                </a:xfrm>
                <a:custGeom>
                  <a:avLst/>
                  <a:gdLst>
                    <a:gd name="T0" fmla="*/ 54 w 72"/>
                    <a:gd name="T1" fmla="*/ 120 h 120"/>
                    <a:gd name="T2" fmla="*/ 18 w 72"/>
                    <a:gd name="T3" fmla="*/ 120 h 120"/>
                    <a:gd name="T4" fmla="*/ 12 w 72"/>
                    <a:gd name="T5" fmla="*/ 114 h 120"/>
                    <a:gd name="T6" fmla="*/ 12 w 72"/>
                    <a:gd name="T7" fmla="*/ 65 h 120"/>
                    <a:gd name="T8" fmla="*/ 0 w 72"/>
                    <a:gd name="T9" fmla="*/ 42 h 120"/>
                    <a:gd name="T10" fmla="*/ 0 w 72"/>
                    <a:gd name="T11" fmla="*/ 6 h 120"/>
                    <a:gd name="T12" fmla="*/ 6 w 72"/>
                    <a:gd name="T13" fmla="*/ 0 h 120"/>
                    <a:gd name="T14" fmla="*/ 66 w 72"/>
                    <a:gd name="T15" fmla="*/ 0 h 120"/>
                    <a:gd name="T16" fmla="*/ 72 w 72"/>
                    <a:gd name="T17" fmla="*/ 6 h 120"/>
                    <a:gd name="T18" fmla="*/ 72 w 72"/>
                    <a:gd name="T19" fmla="*/ 42 h 120"/>
                    <a:gd name="T20" fmla="*/ 60 w 72"/>
                    <a:gd name="T21" fmla="*/ 65 h 120"/>
                    <a:gd name="T22" fmla="*/ 60 w 72"/>
                    <a:gd name="T23" fmla="*/ 114 h 120"/>
                    <a:gd name="T24" fmla="*/ 54 w 72"/>
                    <a:gd name="T25" fmla="*/ 120 h 120"/>
                    <a:gd name="T26" fmla="*/ 24 w 72"/>
                    <a:gd name="T27" fmla="*/ 108 h 120"/>
                    <a:gd name="T28" fmla="*/ 48 w 72"/>
                    <a:gd name="T29" fmla="*/ 108 h 120"/>
                    <a:gd name="T30" fmla="*/ 48 w 72"/>
                    <a:gd name="T31" fmla="*/ 60 h 120"/>
                    <a:gd name="T32" fmla="*/ 54 w 72"/>
                    <a:gd name="T33" fmla="*/ 54 h 120"/>
                    <a:gd name="T34" fmla="*/ 60 w 72"/>
                    <a:gd name="T35" fmla="*/ 42 h 120"/>
                    <a:gd name="T36" fmla="*/ 60 w 72"/>
                    <a:gd name="T37" fmla="*/ 12 h 120"/>
                    <a:gd name="T38" fmla="*/ 12 w 72"/>
                    <a:gd name="T39" fmla="*/ 12 h 120"/>
                    <a:gd name="T40" fmla="*/ 12 w 72"/>
                    <a:gd name="T41" fmla="*/ 42 h 120"/>
                    <a:gd name="T42" fmla="*/ 18 w 72"/>
                    <a:gd name="T43" fmla="*/ 54 h 120"/>
                    <a:gd name="T44" fmla="*/ 24 w 72"/>
                    <a:gd name="T45" fmla="*/ 60 h 120"/>
                    <a:gd name="T46" fmla="*/ 24 w 72"/>
                    <a:gd name="T47" fmla="*/ 108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72" h="120">
                      <a:moveTo>
                        <a:pt x="54" y="120"/>
                      </a:moveTo>
                      <a:cubicBezTo>
                        <a:pt x="18" y="120"/>
                        <a:pt x="18" y="120"/>
                        <a:pt x="18" y="120"/>
                      </a:cubicBezTo>
                      <a:cubicBezTo>
                        <a:pt x="15" y="120"/>
                        <a:pt x="12" y="117"/>
                        <a:pt x="12" y="114"/>
                      </a:cubicBezTo>
                      <a:cubicBezTo>
                        <a:pt x="12" y="65"/>
                        <a:pt x="12" y="65"/>
                        <a:pt x="12" y="65"/>
                      </a:cubicBezTo>
                      <a:cubicBezTo>
                        <a:pt x="4" y="62"/>
                        <a:pt x="0" y="55"/>
                        <a:pt x="0" y="42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2"/>
                        <a:pt x="3" y="0"/>
                        <a:pt x="6" y="0"/>
                      </a:cubicBezTo>
                      <a:cubicBezTo>
                        <a:pt x="66" y="0"/>
                        <a:pt x="66" y="0"/>
                        <a:pt x="66" y="0"/>
                      </a:cubicBezTo>
                      <a:cubicBezTo>
                        <a:pt x="69" y="0"/>
                        <a:pt x="72" y="2"/>
                        <a:pt x="72" y="6"/>
                      </a:cubicBezTo>
                      <a:cubicBezTo>
                        <a:pt x="72" y="42"/>
                        <a:pt x="72" y="42"/>
                        <a:pt x="72" y="42"/>
                      </a:cubicBezTo>
                      <a:cubicBezTo>
                        <a:pt x="72" y="55"/>
                        <a:pt x="68" y="62"/>
                        <a:pt x="60" y="65"/>
                      </a:cubicBezTo>
                      <a:cubicBezTo>
                        <a:pt x="60" y="114"/>
                        <a:pt x="60" y="114"/>
                        <a:pt x="60" y="114"/>
                      </a:cubicBezTo>
                      <a:cubicBezTo>
                        <a:pt x="60" y="117"/>
                        <a:pt x="57" y="120"/>
                        <a:pt x="54" y="120"/>
                      </a:cubicBezTo>
                      <a:close/>
                      <a:moveTo>
                        <a:pt x="24" y="108"/>
                      </a:moveTo>
                      <a:cubicBezTo>
                        <a:pt x="48" y="108"/>
                        <a:pt x="48" y="108"/>
                        <a:pt x="48" y="108"/>
                      </a:cubicBezTo>
                      <a:cubicBezTo>
                        <a:pt x="48" y="60"/>
                        <a:pt x="48" y="60"/>
                        <a:pt x="48" y="60"/>
                      </a:cubicBezTo>
                      <a:cubicBezTo>
                        <a:pt x="48" y="56"/>
                        <a:pt x="51" y="54"/>
                        <a:pt x="54" y="54"/>
                      </a:cubicBezTo>
                      <a:cubicBezTo>
                        <a:pt x="57" y="54"/>
                        <a:pt x="60" y="54"/>
                        <a:pt x="60" y="42"/>
                      </a:cubicBezTo>
                      <a:cubicBezTo>
                        <a:pt x="60" y="12"/>
                        <a:pt x="60" y="12"/>
                        <a:pt x="60" y="12"/>
                      </a:cubicBezTo>
                      <a:cubicBezTo>
                        <a:pt x="12" y="12"/>
                        <a:pt x="12" y="12"/>
                        <a:pt x="12" y="12"/>
                      </a:cubicBezTo>
                      <a:cubicBezTo>
                        <a:pt x="12" y="42"/>
                        <a:pt x="12" y="42"/>
                        <a:pt x="12" y="42"/>
                      </a:cubicBezTo>
                      <a:cubicBezTo>
                        <a:pt x="12" y="54"/>
                        <a:pt x="15" y="54"/>
                        <a:pt x="18" y="54"/>
                      </a:cubicBezTo>
                      <a:cubicBezTo>
                        <a:pt x="21" y="54"/>
                        <a:pt x="24" y="56"/>
                        <a:pt x="24" y="60"/>
                      </a:cubicBezTo>
                      <a:lnTo>
                        <a:pt x="24" y="10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cs typeface="Arial" charset="0"/>
                  </a:endParaRPr>
                </a:p>
              </p:txBody>
            </p:sp>
            <p:sp>
              <p:nvSpPr>
                <p:cNvPr id="106" name="Freeform 45">
                  <a:extLst>
                    <a:ext uri="{FF2B5EF4-FFF2-40B4-BE49-F238E27FC236}">
                      <a16:creationId xmlns:a16="http://schemas.microsoft.com/office/drawing/2014/main" id="{28C183AA-A427-FB1B-3163-718B7B3133B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69287" y="5045391"/>
                  <a:ext cx="49414" cy="47411"/>
                </a:xfrm>
                <a:custGeom>
                  <a:avLst/>
                  <a:gdLst>
                    <a:gd name="T0" fmla="*/ 24 w 48"/>
                    <a:gd name="T1" fmla="*/ 48 h 48"/>
                    <a:gd name="T2" fmla="*/ 0 w 48"/>
                    <a:gd name="T3" fmla="*/ 24 h 48"/>
                    <a:gd name="T4" fmla="*/ 24 w 48"/>
                    <a:gd name="T5" fmla="*/ 0 h 48"/>
                    <a:gd name="T6" fmla="*/ 48 w 48"/>
                    <a:gd name="T7" fmla="*/ 24 h 48"/>
                    <a:gd name="T8" fmla="*/ 24 w 48"/>
                    <a:gd name="T9" fmla="*/ 48 h 48"/>
                    <a:gd name="T10" fmla="*/ 24 w 48"/>
                    <a:gd name="T11" fmla="*/ 12 h 48"/>
                    <a:gd name="T12" fmla="*/ 12 w 48"/>
                    <a:gd name="T13" fmla="*/ 24 h 48"/>
                    <a:gd name="T14" fmla="*/ 24 w 48"/>
                    <a:gd name="T15" fmla="*/ 36 h 48"/>
                    <a:gd name="T16" fmla="*/ 36 w 48"/>
                    <a:gd name="T17" fmla="*/ 24 h 48"/>
                    <a:gd name="T18" fmla="*/ 24 w 48"/>
                    <a:gd name="T19" fmla="*/ 12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8" h="48">
                      <a:moveTo>
                        <a:pt x="24" y="48"/>
                      </a:moveTo>
                      <a:cubicBezTo>
                        <a:pt x="11" y="48"/>
                        <a:pt x="0" y="37"/>
                        <a:pt x="0" y="24"/>
                      </a:cubicBezTo>
                      <a:cubicBezTo>
                        <a:pt x="0" y="10"/>
                        <a:pt x="11" y="0"/>
                        <a:pt x="24" y="0"/>
                      </a:cubicBezTo>
                      <a:cubicBezTo>
                        <a:pt x="37" y="0"/>
                        <a:pt x="48" y="10"/>
                        <a:pt x="48" y="24"/>
                      </a:cubicBezTo>
                      <a:cubicBezTo>
                        <a:pt x="48" y="37"/>
                        <a:pt x="37" y="48"/>
                        <a:pt x="24" y="48"/>
                      </a:cubicBezTo>
                      <a:close/>
                      <a:moveTo>
                        <a:pt x="24" y="12"/>
                      </a:moveTo>
                      <a:cubicBezTo>
                        <a:pt x="17" y="12"/>
                        <a:pt x="12" y="17"/>
                        <a:pt x="12" y="24"/>
                      </a:cubicBezTo>
                      <a:cubicBezTo>
                        <a:pt x="12" y="30"/>
                        <a:pt x="17" y="36"/>
                        <a:pt x="24" y="36"/>
                      </a:cubicBezTo>
                      <a:cubicBezTo>
                        <a:pt x="31" y="36"/>
                        <a:pt x="36" y="30"/>
                        <a:pt x="36" y="24"/>
                      </a:cubicBezTo>
                      <a:cubicBezTo>
                        <a:pt x="36" y="17"/>
                        <a:pt x="31" y="12"/>
                        <a:pt x="24" y="1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cs typeface="Arial" charset="0"/>
                  </a:endParaRPr>
                </a:p>
              </p:txBody>
            </p:sp>
          </p:grp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51796EFE-3B6F-C8EE-69A0-C9269B67E7A8}"/>
                </a:ext>
              </a:extLst>
            </p:cNvPr>
            <p:cNvGrpSpPr/>
            <p:nvPr/>
          </p:nvGrpSpPr>
          <p:grpSpPr>
            <a:xfrm>
              <a:off x="4015561" y="4742558"/>
              <a:ext cx="73454" cy="179627"/>
              <a:chOff x="4657267" y="5045391"/>
              <a:chExt cx="73454" cy="179627"/>
            </a:xfrm>
            <a:solidFill>
              <a:schemeClr val="tx2"/>
            </a:solidFill>
          </p:grpSpPr>
          <p:sp>
            <p:nvSpPr>
              <p:cNvPr id="100" name="Freeform 42">
                <a:extLst>
                  <a:ext uri="{FF2B5EF4-FFF2-40B4-BE49-F238E27FC236}">
                    <a16:creationId xmlns:a16="http://schemas.microsoft.com/office/drawing/2014/main" id="{6B0EEC1F-AEE1-E57B-189C-295C8DEA742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57267" y="5104822"/>
                <a:ext cx="73454" cy="120196"/>
              </a:xfrm>
              <a:custGeom>
                <a:avLst/>
                <a:gdLst>
                  <a:gd name="T0" fmla="*/ 54 w 72"/>
                  <a:gd name="T1" fmla="*/ 120 h 120"/>
                  <a:gd name="T2" fmla="*/ 18 w 72"/>
                  <a:gd name="T3" fmla="*/ 120 h 120"/>
                  <a:gd name="T4" fmla="*/ 12 w 72"/>
                  <a:gd name="T5" fmla="*/ 114 h 120"/>
                  <a:gd name="T6" fmla="*/ 12 w 72"/>
                  <a:gd name="T7" fmla="*/ 65 h 120"/>
                  <a:gd name="T8" fmla="*/ 0 w 72"/>
                  <a:gd name="T9" fmla="*/ 42 h 120"/>
                  <a:gd name="T10" fmla="*/ 0 w 72"/>
                  <a:gd name="T11" fmla="*/ 6 h 120"/>
                  <a:gd name="T12" fmla="*/ 6 w 72"/>
                  <a:gd name="T13" fmla="*/ 0 h 120"/>
                  <a:gd name="T14" fmla="*/ 66 w 72"/>
                  <a:gd name="T15" fmla="*/ 0 h 120"/>
                  <a:gd name="T16" fmla="*/ 72 w 72"/>
                  <a:gd name="T17" fmla="*/ 6 h 120"/>
                  <a:gd name="T18" fmla="*/ 72 w 72"/>
                  <a:gd name="T19" fmla="*/ 42 h 120"/>
                  <a:gd name="T20" fmla="*/ 60 w 72"/>
                  <a:gd name="T21" fmla="*/ 65 h 120"/>
                  <a:gd name="T22" fmla="*/ 60 w 72"/>
                  <a:gd name="T23" fmla="*/ 114 h 120"/>
                  <a:gd name="T24" fmla="*/ 54 w 72"/>
                  <a:gd name="T25" fmla="*/ 120 h 120"/>
                  <a:gd name="T26" fmla="*/ 24 w 72"/>
                  <a:gd name="T27" fmla="*/ 108 h 120"/>
                  <a:gd name="T28" fmla="*/ 48 w 72"/>
                  <a:gd name="T29" fmla="*/ 108 h 120"/>
                  <a:gd name="T30" fmla="*/ 48 w 72"/>
                  <a:gd name="T31" fmla="*/ 60 h 120"/>
                  <a:gd name="T32" fmla="*/ 54 w 72"/>
                  <a:gd name="T33" fmla="*/ 54 h 120"/>
                  <a:gd name="T34" fmla="*/ 60 w 72"/>
                  <a:gd name="T35" fmla="*/ 42 h 120"/>
                  <a:gd name="T36" fmla="*/ 60 w 72"/>
                  <a:gd name="T37" fmla="*/ 12 h 120"/>
                  <a:gd name="T38" fmla="*/ 12 w 72"/>
                  <a:gd name="T39" fmla="*/ 12 h 120"/>
                  <a:gd name="T40" fmla="*/ 12 w 72"/>
                  <a:gd name="T41" fmla="*/ 42 h 120"/>
                  <a:gd name="T42" fmla="*/ 18 w 72"/>
                  <a:gd name="T43" fmla="*/ 54 h 120"/>
                  <a:gd name="T44" fmla="*/ 24 w 72"/>
                  <a:gd name="T45" fmla="*/ 60 h 120"/>
                  <a:gd name="T46" fmla="*/ 24 w 72"/>
                  <a:gd name="T47" fmla="*/ 108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2" h="120">
                    <a:moveTo>
                      <a:pt x="54" y="120"/>
                    </a:moveTo>
                    <a:cubicBezTo>
                      <a:pt x="18" y="120"/>
                      <a:pt x="18" y="120"/>
                      <a:pt x="18" y="120"/>
                    </a:cubicBezTo>
                    <a:cubicBezTo>
                      <a:pt x="15" y="120"/>
                      <a:pt x="12" y="117"/>
                      <a:pt x="12" y="114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4" y="62"/>
                      <a:pt x="0" y="55"/>
                      <a:pt x="0" y="4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2"/>
                      <a:pt x="3" y="0"/>
                      <a:pt x="6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9" y="0"/>
                      <a:pt x="72" y="2"/>
                      <a:pt x="72" y="6"/>
                    </a:cubicBezTo>
                    <a:cubicBezTo>
                      <a:pt x="72" y="42"/>
                      <a:pt x="72" y="42"/>
                      <a:pt x="72" y="42"/>
                    </a:cubicBezTo>
                    <a:cubicBezTo>
                      <a:pt x="72" y="55"/>
                      <a:pt x="68" y="62"/>
                      <a:pt x="60" y="65"/>
                    </a:cubicBezTo>
                    <a:cubicBezTo>
                      <a:pt x="60" y="114"/>
                      <a:pt x="60" y="114"/>
                      <a:pt x="60" y="114"/>
                    </a:cubicBezTo>
                    <a:cubicBezTo>
                      <a:pt x="60" y="117"/>
                      <a:pt x="57" y="120"/>
                      <a:pt x="54" y="120"/>
                    </a:cubicBezTo>
                    <a:close/>
                    <a:moveTo>
                      <a:pt x="24" y="108"/>
                    </a:moveTo>
                    <a:cubicBezTo>
                      <a:pt x="48" y="108"/>
                      <a:pt x="48" y="108"/>
                      <a:pt x="48" y="108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48" y="56"/>
                      <a:pt x="51" y="54"/>
                      <a:pt x="54" y="54"/>
                    </a:cubicBezTo>
                    <a:cubicBezTo>
                      <a:pt x="57" y="54"/>
                      <a:pt x="60" y="54"/>
                      <a:pt x="60" y="42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12" y="12"/>
                      <a:pt x="12" y="12"/>
                      <a:pt x="12" y="12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2" y="54"/>
                      <a:pt x="15" y="54"/>
                      <a:pt x="18" y="54"/>
                    </a:cubicBezTo>
                    <a:cubicBezTo>
                      <a:pt x="21" y="54"/>
                      <a:pt x="24" y="56"/>
                      <a:pt x="24" y="60"/>
                    </a:cubicBezTo>
                    <a:lnTo>
                      <a:pt x="24" y="10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  <p:sp>
            <p:nvSpPr>
              <p:cNvPr id="101" name="Freeform 45">
                <a:extLst>
                  <a:ext uri="{FF2B5EF4-FFF2-40B4-BE49-F238E27FC236}">
                    <a16:creationId xmlns:a16="http://schemas.microsoft.com/office/drawing/2014/main" id="{093BF6F5-871C-FCEA-A88A-D9B51B9AC1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69287" y="5045391"/>
                <a:ext cx="49414" cy="47411"/>
              </a:xfrm>
              <a:custGeom>
                <a:avLst/>
                <a:gdLst>
                  <a:gd name="T0" fmla="*/ 24 w 48"/>
                  <a:gd name="T1" fmla="*/ 48 h 48"/>
                  <a:gd name="T2" fmla="*/ 0 w 48"/>
                  <a:gd name="T3" fmla="*/ 24 h 48"/>
                  <a:gd name="T4" fmla="*/ 24 w 48"/>
                  <a:gd name="T5" fmla="*/ 0 h 48"/>
                  <a:gd name="T6" fmla="*/ 48 w 48"/>
                  <a:gd name="T7" fmla="*/ 24 h 48"/>
                  <a:gd name="T8" fmla="*/ 24 w 48"/>
                  <a:gd name="T9" fmla="*/ 48 h 48"/>
                  <a:gd name="T10" fmla="*/ 24 w 48"/>
                  <a:gd name="T11" fmla="*/ 12 h 48"/>
                  <a:gd name="T12" fmla="*/ 12 w 48"/>
                  <a:gd name="T13" fmla="*/ 24 h 48"/>
                  <a:gd name="T14" fmla="*/ 24 w 48"/>
                  <a:gd name="T15" fmla="*/ 36 h 48"/>
                  <a:gd name="T16" fmla="*/ 36 w 48"/>
                  <a:gd name="T17" fmla="*/ 24 h 48"/>
                  <a:gd name="T18" fmla="*/ 24 w 48"/>
                  <a:gd name="T19" fmla="*/ 1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8" h="48">
                    <a:moveTo>
                      <a:pt x="24" y="48"/>
                    </a:moveTo>
                    <a:cubicBezTo>
                      <a:pt x="11" y="48"/>
                      <a:pt x="0" y="37"/>
                      <a:pt x="0" y="24"/>
                    </a:cubicBezTo>
                    <a:cubicBezTo>
                      <a:pt x="0" y="10"/>
                      <a:pt x="11" y="0"/>
                      <a:pt x="24" y="0"/>
                    </a:cubicBezTo>
                    <a:cubicBezTo>
                      <a:pt x="37" y="0"/>
                      <a:pt x="48" y="10"/>
                      <a:pt x="48" y="24"/>
                    </a:cubicBezTo>
                    <a:cubicBezTo>
                      <a:pt x="48" y="37"/>
                      <a:pt x="37" y="48"/>
                      <a:pt x="24" y="48"/>
                    </a:cubicBezTo>
                    <a:close/>
                    <a:moveTo>
                      <a:pt x="24" y="12"/>
                    </a:moveTo>
                    <a:cubicBezTo>
                      <a:pt x="17" y="12"/>
                      <a:pt x="12" y="17"/>
                      <a:pt x="12" y="24"/>
                    </a:cubicBezTo>
                    <a:cubicBezTo>
                      <a:pt x="12" y="30"/>
                      <a:pt x="17" y="36"/>
                      <a:pt x="24" y="36"/>
                    </a:cubicBezTo>
                    <a:cubicBezTo>
                      <a:pt x="31" y="36"/>
                      <a:pt x="36" y="30"/>
                      <a:pt x="36" y="24"/>
                    </a:cubicBezTo>
                    <a:cubicBezTo>
                      <a:pt x="36" y="17"/>
                      <a:pt x="31" y="12"/>
                      <a:pt x="24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cs typeface="Arial" charset="0"/>
                </a:endParaRPr>
              </a:p>
            </p:txBody>
          </p:sp>
        </p:grpSp>
      </p:grp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CDEA623-3DA5-29A5-2C9B-A5A6B1F8F53A}"/>
              </a:ext>
            </a:extLst>
          </p:cNvPr>
          <p:cNvCxnSpPr>
            <a:cxnSpLocks/>
          </p:cNvCxnSpPr>
          <p:nvPr/>
        </p:nvCxnSpPr>
        <p:spPr>
          <a:xfrm flipV="1">
            <a:off x="8138371" y="4568282"/>
            <a:ext cx="0" cy="174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16C051C-D7C4-3763-4E66-BE80A3BBCB53}"/>
              </a:ext>
            </a:extLst>
          </p:cNvPr>
          <p:cNvSpPr/>
          <p:nvPr/>
        </p:nvSpPr>
        <p:spPr>
          <a:xfrm>
            <a:off x="6608053" y="4256609"/>
            <a:ext cx="864000" cy="302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9144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+mj-lt"/>
              </a:rPr>
              <a:t>App A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692A875-7287-2F83-0E95-2F491D27B79D}"/>
              </a:ext>
            </a:extLst>
          </p:cNvPr>
          <p:cNvSpPr/>
          <p:nvPr/>
        </p:nvSpPr>
        <p:spPr>
          <a:xfrm>
            <a:off x="7706371" y="4256609"/>
            <a:ext cx="864000" cy="302458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9144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+mj-lt"/>
              </a:rPr>
              <a:t>App B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318A3CA-1011-0655-8D7F-E8CB3733EAF9}"/>
              </a:ext>
            </a:extLst>
          </p:cNvPr>
          <p:cNvCxnSpPr>
            <a:cxnSpLocks/>
            <a:endCxn id="115" idx="1"/>
          </p:cNvCxnSpPr>
          <p:nvPr/>
        </p:nvCxnSpPr>
        <p:spPr>
          <a:xfrm>
            <a:off x="7472053" y="4407838"/>
            <a:ext cx="23431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7A17D07-F965-D1AA-457C-40D1F25A5422}"/>
              </a:ext>
            </a:extLst>
          </p:cNvPr>
          <p:cNvSpPr/>
          <p:nvPr/>
        </p:nvSpPr>
        <p:spPr>
          <a:xfrm>
            <a:off x="9603751" y="4256609"/>
            <a:ext cx="864000" cy="302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9144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+mj-lt"/>
              </a:rPr>
              <a:t>App A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EAAD1E8-20E5-489C-2CBF-7E3E7ACD1E05}"/>
              </a:ext>
            </a:extLst>
          </p:cNvPr>
          <p:cNvSpPr/>
          <p:nvPr/>
        </p:nvSpPr>
        <p:spPr>
          <a:xfrm>
            <a:off x="10696138" y="4256609"/>
            <a:ext cx="864000" cy="302458"/>
          </a:xfrm>
          <a:prstGeom prst="rect">
            <a:avLst/>
          </a:prstGeom>
          <a:solidFill>
            <a:schemeClr val="accent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9144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+mj-lt"/>
              </a:rPr>
              <a:t>App A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C99B415-7CFB-415D-9DCE-5AD3D853FDA8}"/>
              </a:ext>
            </a:extLst>
          </p:cNvPr>
          <p:cNvCxnSpPr>
            <a:cxnSpLocks/>
            <a:stCxn id="117" idx="3"/>
            <a:endCxn id="118" idx="1"/>
          </p:cNvCxnSpPr>
          <p:nvPr/>
        </p:nvCxnSpPr>
        <p:spPr>
          <a:xfrm>
            <a:off x="10467751" y="4407838"/>
            <a:ext cx="2283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BCBEC284-32F7-849F-8C60-26FAC92791E8}"/>
              </a:ext>
            </a:extLst>
          </p:cNvPr>
          <p:cNvSpPr/>
          <p:nvPr/>
        </p:nvSpPr>
        <p:spPr>
          <a:xfrm>
            <a:off x="9603751" y="4617429"/>
            <a:ext cx="864000" cy="3024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9144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+mj-lt"/>
              </a:rPr>
              <a:t>App B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9BBE141-4E30-073F-D401-8994B9BD650F}"/>
              </a:ext>
            </a:extLst>
          </p:cNvPr>
          <p:cNvSpPr/>
          <p:nvPr/>
        </p:nvSpPr>
        <p:spPr>
          <a:xfrm>
            <a:off x="10696138" y="4617429"/>
            <a:ext cx="864000" cy="302458"/>
          </a:xfrm>
          <a:prstGeom prst="rect">
            <a:avLst/>
          </a:prstGeom>
          <a:solidFill>
            <a:schemeClr val="tx2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9144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+mj-lt"/>
              </a:rPr>
              <a:t>App B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903789C-A55D-BD39-A415-9EA87A1188F3}"/>
              </a:ext>
            </a:extLst>
          </p:cNvPr>
          <p:cNvCxnSpPr>
            <a:cxnSpLocks/>
            <a:stCxn id="120" idx="3"/>
            <a:endCxn id="121" idx="1"/>
          </p:cNvCxnSpPr>
          <p:nvPr/>
        </p:nvCxnSpPr>
        <p:spPr>
          <a:xfrm>
            <a:off x="10467751" y="4768658"/>
            <a:ext cx="2283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F7D49CB-6FA9-3273-45F5-CD3BEFE1F420}"/>
              </a:ext>
            </a:extLst>
          </p:cNvPr>
          <p:cNvSpPr/>
          <p:nvPr/>
        </p:nvSpPr>
        <p:spPr>
          <a:xfrm>
            <a:off x="9603751" y="4978249"/>
            <a:ext cx="864000" cy="3024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9144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+mj-lt"/>
              </a:rPr>
              <a:t>App C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1202185-1C97-77CD-95EE-F534EA8F333E}"/>
              </a:ext>
            </a:extLst>
          </p:cNvPr>
          <p:cNvSpPr/>
          <p:nvPr/>
        </p:nvSpPr>
        <p:spPr>
          <a:xfrm>
            <a:off x="10696138" y="4978249"/>
            <a:ext cx="864000" cy="302458"/>
          </a:xfrm>
          <a:prstGeom prst="rect">
            <a:avLst/>
          </a:prstGeom>
          <a:solidFill>
            <a:schemeClr val="accent4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bIns="91440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+mj-lt"/>
              </a:rPr>
              <a:t>App C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94767C15-387C-2762-B2A0-4336832E83F6}"/>
              </a:ext>
            </a:extLst>
          </p:cNvPr>
          <p:cNvCxnSpPr>
            <a:cxnSpLocks/>
            <a:stCxn id="123" idx="3"/>
            <a:endCxn id="124" idx="1"/>
          </p:cNvCxnSpPr>
          <p:nvPr/>
        </p:nvCxnSpPr>
        <p:spPr>
          <a:xfrm>
            <a:off x="10467751" y="5129478"/>
            <a:ext cx="2283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473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E63B9-0BD4-F544-C776-5A85FFBC3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DevOps on hybrid infra/cloud use-cases</a:t>
            </a:r>
          </a:p>
        </p:txBody>
      </p:sp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22BCD542-724C-FE98-3C22-31C69C7B82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304925"/>
            <a:ext cx="12192000" cy="1779873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55E32627-6BCB-C318-FFEA-D5C87D8F2107}"/>
              </a:ext>
            </a:extLst>
          </p:cNvPr>
          <p:cNvSpPr txBox="1"/>
          <p:nvPr/>
        </p:nvSpPr>
        <p:spPr>
          <a:xfrm>
            <a:off x="281948" y="1475385"/>
            <a:ext cx="2661277" cy="784830"/>
          </a:xfrm>
          <a:prstGeom prst="rect">
            <a:avLst/>
          </a:prstGeom>
          <a:noFill/>
        </p:spPr>
        <p:txBody>
          <a:bodyPr wrap="square" tIns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Carry innovative trials / proof of concepts on public cloud and implement / scale the established ideas on private infrastructure.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AE6878F-5428-FB5C-5DDD-B26B9C594DAF}"/>
              </a:ext>
            </a:extLst>
          </p:cNvPr>
          <p:cNvSpPr txBox="1"/>
          <p:nvPr/>
        </p:nvSpPr>
        <p:spPr>
          <a:xfrm>
            <a:off x="3370010" y="1475385"/>
            <a:ext cx="2661277" cy="969496"/>
          </a:xfrm>
          <a:prstGeom prst="rect">
            <a:avLst/>
          </a:prstGeom>
          <a:noFill/>
        </p:spPr>
        <p:txBody>
          <a:bodyPr wrap="square" lIns="0" tIns="0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Facilitate organizations to outsource their testing work on to public clouds while maintaining production workloads on premises. 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7AFBC09-BA05-1277-5B73-BCA6A6DB1CAD}"/>
              </a:ext>
            </a:extLst>
          </p:cNvPr>
          <p:cNvSpPr txBox="1"/>
          <p:nvPr/>
        </p:nvSpPr>
        <p:spPr>
          <a:xfrm>
            <a:off x="1628626" y="2323520"/>
            <a:ext cx="1242000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>
              <a:lnSpc>
                <a:spcPct val="90000"/>
              </a:lnSpc>
              <a:spcAft>
                <a:spcPts val="450"/>
              </a:spcAft>
              <a:defRPr/>
            </a:pPr>
            <a:r>
              <a:rPr lang="en-AU" sz="4000" b="1" dirty="0">
                <a:solidFill>
                  <a:srgbClr val="FFFFFF">
                    <a:alpha val="10000"/>
                  </a:srgbClr>
                </a:solidFill>
                <a:latin typeface="Graphik" panose="020B0503030202060203" pitchFamily="34" charset="0"/>
                <a:ea typeface="Arial" charset="0"/>
                <a:cs typeface="Arial" charset="0"/>
              </a:rPr>
              <a:t>05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CEC0412-FBCE-CA0B-5E72-B8C26CB8D1D1}"/>
              </a:ext>
            </a:extLst>
          </p:cNvPr>
          <p:cNvSpPr txBox="1"/>
          <p:nvPr/>
        </p:nvSpPr>
        <p:spPr>
          <a:xfrm>
            <a:off x="4592050" y="2323520"/>
            <a:ext cx="1242000" cy="55399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>
              <a:lnSpc>
                <a:spcPct val="90000"/>
              </a:lnSpc>
              <a:spcAft>
                <a:spcPts val="450"/>
              </a:spcAft>
              <a:defRPr/>
            </a:pPr>
            <a:r>
              <a:rPr lang="en-AU" sz="4000" b="1" dirty="0">
                <a:solidFill>
                  <a:srgbClr val="FFFFFF">
                    <a:alpha val="10000"/>
                  </a:srgbClr>
                </a:solidFill>
                <a:latin typeface="Graphik" panose="020B0503030202060203" pitchFamily="34" charset="0"/>
                <a:ea typeface="Arial" charset="0"/>
                <a:cs typeface="Arial" charset="0"/>
              </a:rPr>
              <a:t>06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BC190866-DB0C-6A98-C9EC-FBCC0C8EE64C}"/>
              </a:ext>
            </a:extLst>
          </p:cNvPr>
          <p:cNvGrpSpPr/>
          <p:nvPr/>
        </p:nvGrpSpPr>
        <p:grpSpPr>
          <a:xfrm>
            <a:off x="495300" y="2990850"/>
            <a:ext cx="2247900" cy="2672531"/>
            <a:chOff x="3585324" y="3231872"/>
            <a:chExt cx="2247900" cy="2672531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EF2B4B65-A52C-0CE0-250D-A2F12087CA1D}"/>
                </a:ext>
              </a:extLst>
            </p:cNvPr>
            <p:cNvSpPr/>
            <p:nvPr/>
          </p:nvSpPr>
          <p:spPr>
            <a:xfrm>
              <a:off x="3585324" y="3609944"/>
              <a:ext cx="2247900" cy="22944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endParaRPr lang="en-US" err="1">
                <a:latin typeface="+mj-lt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76037083-C904-F615-B501-755149CA0152}"/>
                </a:ext>
              </a:extLst>
            </p:cNvPr>
            <p:cNvSpPr/>
            <p:nvPr/>
          </p:nvSpPr>
          <p:spPr>
            <a:xfrm>
              <a:off x="3731080" y="4131457"/>
              <a:ext cx="936000" cy="28097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r>
                <a:rPr lang="en-US" sz="10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On Premise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B9521050-678C-7CED-36C0-42BA2E762915}"/>
                </a:ext>
              </a:extLst>
            </p:cNvPr>
            <p:cNvSpPr/>
            <p:nvPr/>
          </p:nvSpPr>
          <p:spPr>
            <a:xfrm>
              <a:off x="4751468" y="4131457"/>
              <a:ext cx="936000" cy="280977"/>
            </a:xfrm>
            <a:prstGeom prst="rect">
              <a:avLst/>
            </a:prstGeom>
            <a:solidFill>
              <a:srgbClr val="FF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r>
                <a:rPr lang="en-US" sz="10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Off Premise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731E6540-7E59-5211-426D-35F6C75532E4}"/>
                </a:ext>
              </a:extLst>
            </p:cNvPr>
            <p:cNvSpPr/>
            <p:nvPr/>
          </p:nvSpPr>
          <p:spPr>
            <a:xfrm>
              <a:off x="3585324" y="3231872"/>
              <a:ext cx="2247900" cy="378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Public cloud brought on-prem</a:t>
              </a:r>
            </a:p>
          </p:txBody>
        </p: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F5E7DE17-047D-FAD5-6D89-0F61465D57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15177" y="4412434"/>
              <a:ext cx="0" cy="288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B1178D08-3431-9FFB-AE82-16F87C8F0F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90833" y="4412434"/>
              <a:ext cx="0" cy="288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E5C2164B-49E1-F336-ABF8-445B834E27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27331" y="4412434"/>
              <a:ext cx="0" cy="288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EC960986-018F-95C5-D2D6-986D889D35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03371" y="4412434"/>
              <a:ext cx="0" cy="288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577BED97-B6B9-7DA8-846F-C28C0B1BF96C}"/>
                </a:ext>
              </a:extLst>
            </p:cNvPr>
            <p:cNvSpPr/>
            <p:nvPr/>
          </p:nvSpPr>
          <p:spPr>
            <a:xfrm>
              <a:off x="3731081" y="4707516"/>
              <a:ext cx="864000" cy="30245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40" rIns="0" bIns="91440"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+mj-lt"/>
                </a:rPr>
                <a:t>App A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1AEEAA5C-5E69-A39D-99CA-E3DE153B1EB5}"/>
                </a:ext>
              </a:extLst>
            </p:cNvPr>
            <p:cNvSpPr/>
            <p:nvPr/>
          </p:nvSpPr>
          <p:spPr>
            <a:xfrm>
              <a:off x="4823468" y="4707516"/>
              <a:ext cx="864000" cy="302458"/>
            </a:xfrm>
            <a:prstGeom prst="rect">
              <a:avLst/>
            </a:prstGeom>
            <a:solidFill>
              <a:schemeClr val="accent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40" rIns="0" bIns="91440"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+mj-lt"/>
                </a:rPr>
                <a:t>App A</a:t>
              </a:r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70ADD3C4-B211-C4E4-E34D-F38D287651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95081" y="4858745"/>
              <a:ext cx="228387" cy="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DE976BDF-B036-1686-A03B-1FAD82070660}"/>
                </a:ext>
              </a:extLst>
            </p:cNvPr>
            <p:cNvSpPr/>
            <p:nvPr/>
          </p:nvSpPr>
          <p:spPr>
            <a:xfrm>
              <a:off x="3731081" y="5068336"/>
              <a:ext cx="864000" cy="30245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40" rIns="0" bIns="91440"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+mj-lt"/>
                </a:rPr>
                <a:t>App B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FD9A12BB-C88A-A6E6-9D68-EF7F0DB58E95}"/>
                </a:ext>
              </a:extLst>
            </p:cNvPr>
            <p:cNvSpPr/>
            <p:nvPr/>
          </p:nvSpPr>
          <p:spPr>
            <a:xfrm>
              <a:off x="4823468" y="5068336"/>
              <a:ext cx="864000" cy="302458"/>
            </a:xfrm>
            <a:prstGeom prst="rect">
              <a:avLst/>
            </a:prstGeom>
            <a:solidFill>
              <a:schemeClr val="tx2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40" rIns="0" bIns="91440"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+mj-lt"/>
                </a:rPr>
                <a:t>App B</a:t>
              </a:r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3C69A8CD-75A6-8088-75DB-3F1485390A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95081" y="5219565"/>
              <a:ext cx="228387" cy="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B02EE624-3199-A9EE-8380-03F7E6B8660A}"/>
                </a:ext>
              </a:extLst>
            </p:cNvPr>
            <p:cNvSpPr/>
            <p:nvPr/>
          </p:nvSpPr>
          <p:spPr>
            <a:xfrm>
              <a:off x="3731081" y="5429156"/>
              <a:ext cx="864000" cy="30245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40" rIns="0" bIns="91440"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+mj-lt"/>
                </a:rPr>
                <a:t>App C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AD3A134B-B888-2D69-8FA8-AF0ACE494EA8}"/>
                </a:ext>
              </a:extLst>
            </p:cNvPr>
            <p:cNvSpPr/>
            <p:nvPr/>
          </p:nvSpPr>
          <p:spPr>
            <a:xfrm>
              <a:off x="4823468" y="5429156"/>
              <a:ext cx="864000" cy="302458"/>
            </a:xfrm>
            <a:prstGeom prst="rect">
              <a:avLst/>
            </a:prstGeom>
            <a:solidFill>
              <a:schemeClr val="accent4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40" rIns="0" bIns="91440"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+mj-lt"/>
                </a:rPr>
                <a:t>App C</a:t>
              </a:r>
            </a:p>
          </p:txBody>
        </p: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F429EABD-E0CB-6EF4-D7D7-58EA8497FB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95081" y="5580385"/>
              <a:ext cx="228387" cy="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A7C97AD3-523F-91F0-36C6-2C4C76D2730A}"/>
                </a:ext>
              </a:extLst>
            </p:cNvPr>
            <p:cNvSpPr txBox="1"/>
            <p:nvPr/>
          </p:nvSpPr>
          <p:spPr>
            <a:xfrm>
              <a:off x="3731080" y="3724194"/>
              <a:ext cx="936001" cy="338554"/>
            </a:xfrm>
            <a:prstGeom prst="rect">
              <a:avLst/>
            </a:prstGeom>
            <a:noFill/>
          </p:spPr>
          <p:txBody>
            <a:bodyPr wrap="square" lIns="0" rIns="0">
              <a:spAutoFit/>
            </a:bodyPr>
            <a:lstStyle/>
            <a:p>
              <a:pPr algn="ctr" defTabSz="228600">
                <a:spcAft>
                  <a:spcPts val="1200"/>
                </a:spcAft>
              </a:pPr>
              <a:r>
                <a:rPr lang="en-US" sz="800" noProof="0" dirty="0">
                  <a:latin typeface="+mj-lt"/>
                  <a:cs typeface="Arial" panose="020B0604020202020204" pitchFamily="34" charset="0"/>
                </a:rPr>
                <a:t>Mature production</a:t>
              </a:r>
              <a:r>
                <a:rPr lang="en-US" sz="800" dirty="0">
                  <a:latin typeface="+mj-lt"/>
                  <a:cs typeface="Arial" panose="020B0604020202020204" pitchFamily="34" charset="0"/>
                </a:rPr>
                <a:t> workload</a:t>
              </a:r>
              <a:endParaRPr lang="en-US" sz="800" noProof="0" dirty="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778333AB-2D0D-A903-BC49-15D75682BF00}"/>
                </a:ext>
              </a:extLst>
            </p:cNvPr>
            <p:cNvSpPr txBox="1"/>
            <p:nvPr/>
          </p:nvSpPr>
          <p:spPr>
            <a:xfrm>
              <a:off x="4832339" y="3724194"/>
              <a:ext cx="774259" cy="338554"/>
            </a:xfrm>
            <a:prstGeom prst="rect">
              <a:avLst/>
            </a:prstGeom>
            <a:noFill/>
          </p:spPr>
          <p:txBody>
            <a:bodyPr wrap="square" lIns="0" rIns="0">
              <a:spAutoFit/>
            </a:bodyPr>
            <a:lstStyle/>
            <a:p>
              <a:pPr algn="ctr" defTabSz="228600">
                <a:spcAft>
                  <a:spcPts val="1200"/>
                </a:spcAft>
              </a:pPr>
              <a:r>
                <a:rPr lang="en-US" sz="800" noProof="0" dirty="0">
                  <a:latin typeface="+mj-lt"/>
                  <a:cs typeface="Arial" panose="020B0604020202020204" pitchFamily="34" charset="0"/>
                </a:rPr>
                <a:t>Proof of concept</a:t>
              </a: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C2244B8F-4570-DF24-131A-B3E99F1FC731}"/>
              </a:ext>
            </a:extLst>
          </p:cNvPr>
          <p:cNvGrpSpPr/>
          <p:nvPr/>
        </p:nvGrpSpPr>
        <p:grpSpPr>
          <a:xfrm>
            <a:off x="3478459" y="2990850"/>
            <a:ext cx="2247900" cy="2672531"/>
            <a:chOff x="6214223" y="3231872"/>
            <a:chExt cx="2247900" cy="2672531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D36605BA-34C0-125F-0550-BF2A41D31156}"/>
                </a:ext>
              </a:extLst>
            </p:cNvPr>
            <p:cNvSpPr/>
            <p:nvPr/>
          </p:nvSpPr>
          <p:spPr>
            <a:xfrm>
              <a:off x="6214223" y="3609944"/>
              <a:ext cx="2247900" cy="22944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endParaRPr lang="en-US" err="1">
                <a:latin typeface="+mj-lt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D655692C-D917-50DF-CF91-50B29AEFE299}"/>
                </a:ext>
              </a:extLst>
            </p:cNvPr>
            <p:cNvSpPr/>
            <p:nvPr/>
          </p:nvSpPr>
          <p:spPr>
            <a:xfrm>
              <a:off x="6359980" y="4131457"/>
              <a:ext cx="936000" cy="280977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r>
                <a:rPr lang="en-US" sz="10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On Premise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BB0099D3-E1E9-5D87-8B17-8692D214C19B}"/>
                </a:ext>
              </a:extLst>
            </p:cNvPr>
            <p:cNvSpPr/>
            <p:nvPr/>
          </p:nvSpPr>
          <p:spPr>
            <a:xfrm>
              <a:off x="7380367" y="4131457"/>
              <a:ext cx="936000" cy="280977"/>
            </a:xfrm>
            <a:prstGeom prst="rect">
              <a:avLst/>
            </a:prstGeom>
            <a:solidFill>
              <a:srgbClr val="FF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r>
                <a:rPr lang="en-US" sz="1000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Off Premise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80A5B30C-C618-4876-E6F4-C3921C90BBF0}"/>
                </a:ext>
              </a:extLst>
            </p:cNvPr>
            <p:cNvSpPr/>
            <p:nvPr/>
          </p:nvSpPr>
          <p:spPr>
            <a:xfrm>
              <a:off x="6214223" y="3231872"/>
              <a:ext cx="2247900" cy="378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+mj-lt"/>
                  <a:cs typeface="Arial" panose="020B0604020202020204" pitchFamily="34" charset="0"/>
                </a:rPr>
                <a:t>Outsource test environment</a:t>
              </a:r>
            </a:p>
          </p:txBody>
        </p: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BF18E754-8B74-B721-92C2-035CB4FBA5E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44076" y="4412434"/>
              <a:ext cx="0" cy="288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A7D0F849-DD45-A42D-E1AA-7FC606D1E8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19732" y="4412434"/>
              <a:ext cx="0" cy="288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229EED90-58BE-029A-16AC-C909B3E21D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56230" y="4412434"/>
              <a:ext cx="0" cy="288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3C171BD5-7421-2992-C179-AFDC7EE05E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32270" y="4412434"/>
              <a:ext cx="0" cy="288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3DBC5EB5-FA71-7CC9-72A0-7F6651A528E9}"/>
                </a:ext>
              </a:extLst>
            </p:cNvPr>
            <p:cNvSpPr/>
            <p:nvPr/>
          </p:nvSpPr>
          <p:spPr>
            <a:xfrm>
              <a:off x="6359980" y="4707516"/>
              <a:ext cx="864000" cy="30245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40" rIns="0" bIns="91440"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+mj-lt"/>
                </a:rPr>
                <a:t>App A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EFCD5C30-AB1B-0C5D-862E-9851A83CB4F2}"/>
                </a:ext>
              </a:extLst>
            </p:cNvPr>
            <p:cNvSpPr/>
            <p:nvPr/>
          </p:nvSpPr>
          <p:spPr>
            <a:xfrm>
              <a:off x="7452367" y="4707516"/>
              <a:ext cx="864000" cy="302458"/>
            </a:xfrm>
            <a:prstGeom prst="rect">
              <a:avLst/>
            </a:prstGeom>
            <a:solidFill>
              <a:schemeClr val="accent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40" rIns="0" bIns="91440"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+mj-lt"/>
                </a:rPr>
                <a:t>App A</a:t>
              </a:r>
            </a:p>
          </p:txBody>
        </p: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44706C46-5BD6-C721-A881-D89E649518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3980" y="4858745"/>
              <a:ext cx="228387" cy="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AF07A6D7-0DF0-C1F3-F811-6B400EF380C1}"/>
                </a:ext>
              </a:extLst>
            </p:cNvPr>
            <p:cNvSpPr/>
            <p:nvPr/>
          </p:nvSpPr>
          <p:spPr>
            <a:xfrm>
              <a:off x="6359980" y="5068336"/>
              <a:ext cx="864000" cy="30245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40" rIns="0" bIns="91440"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+mj-lt"/>
                </a:rPr>
                <a:t>App B</a:t>
              </a: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7EAA3178-2133-8D3A-0680-D2D4318DE0BC}"/>
                </a:ext>
              </a:extLst>
            </p:cNvPr>
            <p:cNvSpPr/>
            <p:nvPr/>
          </p:nvSpPr>
          <p:spPr>
            <a:xfrm>
              <a:off x="7452367" y="5068336"/>
              <a:ext cx="864000" cy="302458"/>
            </a:xfrm>
            <a:prstGeom prst="rect">
              <a:avLst/>
            </a:prstGeom>
            <a:solidFill>
              <a:schemeClr val="tx2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40" rIns="0" bIns="91440"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+mj-lt"/>
                </a:rPr>
                <a:t>App B</a:t>
              </a:r>
            </a:p>
          </p:txBody>
        </p: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DA7933AA-DF6F-9CBA-DEED-79FC3F2AEB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3980" y="5219565"/>
              <a:ext cx="228387" cy="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B8F2D4F7-3ED1-E05C-F6A9-4C7A29E5323D}"/>
                </a:ext>
              </a:extLst>
            </p:cNvPr>
            <p:cNvSpPr/>
            <p:nvPr/>
          </p:nvSpPr>
          <p:spPr>
            <a:xfrm>
              <a:off x="6359980" y="5429156"/>
              <a:ext cx="864000" cy="30245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40" rIns="0" bIns="91440"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+mj-lt"/>
                </a:rPr>
                <a:t>App C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ED22CA40-C947-5887-F8D8-8EE9B4D4EC2F}"/>
                </a:ext>
              </a:extLst>
            </p:cNvPr>
            <p:cNvSpPr/>
            <p:nvPr/>
          </p:nvSpPr>
          <p:spPr>
            <a:xfrm>
              <a:off x="7452367" y="5429156"/>
              <a:ext cx="864000" cy="302458"/>
            </a:xfrm>
            <a:prstGeom prst="rect">
              <a:avLst/>
            </a:prstGeom>
            <a:solidFill>
              <a:schemeClr val="accent4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91440" rIns="0" bIns="91440"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  <a:latin typeface="+mj-lt"/>
                </a:rPr>
                <a:t>App C</a:t>
              </a:r>
            </a:p>
          </p:txBody>
        </p: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6C52D39A-112C-E8B4-6B65-62C0E735C4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3980" y="5580385"/>
              <a:ext cx="228387" cy="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C7FDEAEA-4AD4-F2B1-39BA-C46303E6EF73}"/>
                </a:ext>
              </a:extLst>
            </p:cNvPr>
            <p:cNvSpPr txBox="1"/>
            <p:nvPr/>
          </p:nvSpPr>
          <p:spPr>
            <a:xfrm>
              <a:off x="6448493" y="3724194"/>
              <a:ext cx="758974" cy="338554"/>
            </a:xfrm>
            <a:prstGeom prst="rect">
              <a:avLst/>
            </a:prstGeom>
            <a:noFill/>
          </p:spPr>
          <p:txBody>
            <a:bodyPr wrap="square" lIns="0" rIns="0">
              <a:spAutoFit/>
            </a:bodyPr>
            <a:lstStyle/>
            <a:p>
              <a:pPr algn="ctr" defTabSz="228600">
                <a:spcAft>
                  <a:spcPts val="1200"/>
                </a:spcAft>
              </a:pPr>
              <a:r>
                <a:rPr lang="en-US" sz="800" noProof="0" dirty="0">
                  <a:latin typeface="+mj-lt"/>
                  <a:cs typeface="Arial" panose="020B0604020202020204" pitchFamily="34" charset="0"/>
                </a:rPr>
                <a:t>Production</a:t>
              </a:r>
              <a:r>
                <a:rPr lang="en-US" sz="800" dirty="0">
                  <a:latin typeface="+mj-lt"/>
                  <a:cs typeface="Arial" panose="020B0604020202020204" pitchFamily="34" charset="0"/>
                </a:rPr>
                <a:t> workload</a:t>
              </a:r>
              <a:endParaRPr lang="en-US" sz="800" noProof="0" dirty="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AAB942F7-F1BA-1447-3308-0082671DD332}"/>
                </a:ext>
              </a:extLst>
            </p:cNvPr>
            <p:cNvSpPr txBox="1"/>
            <p:nvPr/>
          </p:nvSpPr>
          <p:spPr>
            <a:xfrm>
              <a:off x="7461238" y="3724194"/>
              <a:ext cx="774259" cy="338554"/>
            </a:xfrm>
            <a:prstGeom prst="rect">
              <a:avLst/>
            </a:prstGeom>
            <a:noFill/>
          </p:spPr>
          <p:txBody>
            <a:bodyPr wrap="square" lIns="0" rIns="0">
              <a:spAutoFit/>
            </a:bodyPr>
            <a:lstStyle/>
            <a:p>
              <a:pPr algn="ctr" defTabSz="228600">
                <a:spcAft>
                  <a:spcPts val="1200"/>
                </a:spcAft>
              </a:pPr>
              <a:r>
                <a:rPr lang="en-US" sz="800" noProof="0" dirty="0">
                  <a:latin typeface="+mj-lt"/>
                  <a:cs typeface="Arial" panose="020B0604020202020204" pitchFamily="34" charset="0"/>
                </a:rPr>
                <a:t>Testing outsource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0507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A82DD-3804-97AB-C7FA-03007804A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DFCF0-B468-27B8-04FA-D6628D8038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956884-7018-F7F0-33CF-5E95767E2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5182"/>
            <a:ext cx="11421257" cy="619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2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0B63C5-20E1-BD02-31C5-823CFC5AC3D9}"/>
              </a:ext>
            </a:extLst>
          </p:cNvPr>
          <p:cNvSpPr txBox="1"/>
          <p:nvPr/>
        </p:nvSpPr>
        <p:spPr>
          <a:xfrm>
            <a:off x="304800" y="1479550"/>
            <a:ext cx="5791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Public cloud not answer to everything, changing needs, not a static destination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Is utilities highly regulated? Certain challenges unique to the industry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Harmonize the complexity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Reason for adapting hybrid cloud – legal, compliance, vendor lock-in, specific solution case </a:t>
            </a:r>
            <a:r>
              <a:rPr lang="en-US" sz="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detailed understanding of the role each application and its data plays in accelerating business growth and optimizing operations. It requires a clear strategy that identifies the right combination of cloud 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000000"/>
                </a:solidFill>
                <a:ea typeface="Calibri" panose="020F0502020204030204" pitchFamily="34" charset="0"/>
              </a:rPr>
              <a:t>Right operating model,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000000"/>
                </a:solidFill>
                <a:ea typeface="Calibri" panose="020F0502020204030204" pitchFamily="34" charset="0"/>
              </a:rPr>
              <a:t>Fragmented </a:t>
            </a:r>
            <a:r>
              <a:rPr lang="en-US" sz="800" dirty="0"/>
              <a:t>environment, multiple siloed solutions used for different daily activities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D88C7A-0731-0527-D063-F655587F0D4C}"/>
              </a:ext>
            </a:extLst>
          </p:cNvPr>
          <p:cNvSpPr txBox="1"/>
          <p:nvPr/>
        </p:nvSpPr>
        <p:spPr>
          <a:xfrm>
            <a:off x="6096000" y="3461979"/>
            <a:ext cx="579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/>
              <a:t>Optimal placement of workloads to harness full power of hybrid space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0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nables smooth integration across a hybrid/multi-cloud landscape and provides unprecedented visibility throughout the enterprise.</a:t>
            </a:r>
            <a:r>
              <a:rPr lang="en-US" sz="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Arial" panose="020B0604020202020204" pitchFamily="34" charset="0"/>
              </a:rPr>
              <a:t> It acts as a unified command, control and decision support center for managing complex, hybrid </a:t>
            </a:r>
            <a:r>
              <a:rPr lang="en-US" sz="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environments.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As enterprises mature in their cloud adoption, the Continuum Control Plane would encompass applications, data, </a:t>
            </a:r>
            <a:r>
              <a:rPr lang="en-US" sz="800" dirty="0">
                <a:solidFill>
                  <a:srgbClr val="000000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networks</a:t>
            </a:r>
            <a:r>
              <a:rPr lang="en-US" sz="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, people and processes, allowing developers and operators to automate everyday tasks and workflows at scale.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en-US" sz="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lients’ burning need to gain oversight of their entire enterprise IT &amp; biz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ea typeface="Calibri" panose="020F0502020204030204" pitchFamily="34" charset="0"/>
                <a:cs typeface="Arial" panose="020B0604020202020204" pitchFamily="34" charset="0"/>
              </a:rPr>
              <a:t>Sovereign cloud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0AC61A-8677-6238-A44D-FC5A328C8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71" y="2873700"/>
            <a:ext cx="3070744" cy="16074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E04589-C3C8-EC12-079D-E55BE2EA87A2}"/>
              </a:ext>
            </a:extLst>
          </p:cNvPr>
          <p:cNvSpPr txBox="1"/>
          <p:nvPr/>
        </p:nvSpPr>
        <p:spPr>
          <a:xfrm>
            <a:off x="6027174" y="1479550"/>
            <a:ext cx="5791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ea typeface="Calibri" panose="020F0502020204030204" pitchFamily="34" charset="0"/>
                <a:cs typeface="Arial" panose="020B0604020202020204" pitchFamily="34" charset="0"/>
              </a:rPr>
              <a:t>Hybrid multi-cloud, single pane window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ea typeface="Calibri" panose="020F0502020204030204" pitchFamily="34" charset="0"/>
                <a:cs typeface="Arial" panose="020B0604020202020204" pitchFamily="34" charset="0"/>
              </a:rPr>
              <a:t>Benefits – people, tools, technology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ea typeface="Calibri" panose="020F0502020204030204" pitchFamily="34" charset="0"/>
                <a:cs typeface="Arial" panose="020B0604020202020204" pitchFamily="34" charset="0"/>
              </a:rPr>
              <a:t>Take existing org – how will they socialize? Re-org and be able to manage service catalog, infra operating,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ea typeface="Calibri" panose="020F0502020204030204" pitchFamily="34" charset="0"/>
                <a:cs typeface="Arial" panose="020B0604020202020204" pitchFamily="34" charset="0"/>
              </a:rPr>
              <a:t>What is biz case – infra org supporting on-prem workloads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ea typeface="Calibri" panose="020F0502020204030204" pitchFamily="34" charset="0"/>
                <a:cs typeface="Arial" panose="020B0604020202020204" pitchFamily="34" charset="0"/>
              </a:rPr>
              <a:t>Each of biz units have apps in cloud with own ops teams,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417997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1458E-F898-4F4C-AE9F-32DA6DF27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Understanding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CFCDF67-3EEF-4058-9888-40918EBAA896}"/>
              </a:ext>
            </a:extLst>
          </p:cNvPr>
          <p:cNvSpPr/>
          <p:nvPr/>
        </p:nvSpPr>
        <p:spPr>
          <a:xfrm>
            <a:off x="268823" y="1394129"/>
            <a:ext cx="10896133" cy="5072931"/>
          </a:xfrm>
          <a:prstGeom prst="roundRect">
            <a:avLst>
              <a:gd name="adj" fmla="val 3741"/>
            </a:avLst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45720" tIns="45720" rIns="45720" bIns="45720" rtlCol="0" anchor="t" anchorCtr="0">
            <a:noAutofit/>
          </a:bodyPr>
          <a:lstStyle/>
          <a:p>
            <a:pPr marL="176213" lvl="0" indent="-176213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76213" algn="l"/>
              </a:tabLst>
            </a:pPr>
            <a:r>
              <a:rPr lang="en-US" sz="1600" dirty="0">
                <a:solidFill>
                  <a:srgbClr val="454545"/>
                </a:solidFill>
                <a:latin typeface="Graphik" panose="020B0503030202060203" pitchFamily="34" charset="0"/>
              </a:rPr>
              <a:t>Ameren currently has about 10% of its applications in the public cloud with the rest of the applications in traditional datacenters.</a:t>
            </a:r>
          </a:p>
          <a:p>
            <a:pPr marL="176213" lvl="0" indent="-176213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76213" algn="l"/>
              </a:tabLst>
            </a:pPr>
            <a:r>
              <a:rPr lang="en-US" sz="1600" dirty="0">
                <a:solidFill>
                  <a:srgbClr val="454545"/>
                </a:solidFill>
                <a:latin typeface="Graphik" panose="020B0503030202060203" pitchFamily="34" charset="0"/>
              </a:rPr>
              <a:t>Cloud Operations is currently fragmented and part of the application teams across the organization and Ameren is looking for a POV on the leading practices in the industry.</a:t>
            </a:r>
          </a:p>
          <a:p>
            <a:pPr marL="176213" lvl="0" indent="-176213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176213" algn="l"/>
              </a:tabLst>
            </a:pPr>
            <a:r>
              <a:rPr lang="en-US" sz="1600" dirty="0">
                <a:solidFill>
                  <a:srgbClr val="454545"/>
                </a:solidFill>
                <a:latin typeface="Graphik" panose="020B0503030202060203" pitchFamily="34" charset="0"/>
              </a:rPr>
              <a:t>The organization would like to streamline its Operations, reduce its O&amp;M cost and define a target state Operating Model.</a:t>
            </a:r>
          </a:p>
        </p:txBody>
      </p:sp>
    </p:spTree>
    <p:extLst>
      <p:ext uri="{BB962C8B-B14F-4D97-AF65-F5344CB8AC3E}">
        <p14:creationId xmlns:p14="http://schemas.microsoft.com/office/powerpoint/2010/main" val="2496208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6ED691-27B9-285F-FF89-AF67E56917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leading practice approach to manage Cloud Operations is to centralize and drive significant efficiencies in processes, tools and people.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62FFA6-9BE3-562B-CE98-91B9B56EC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Leading practice Approach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6D3DA1-E060-FA67-A527-F9C395CCC6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0909" y="1835960"/>
            <a:ext cx="5944603" cy="4560403"/>
          </a:xfrm>
        </p:spPr>
        <p:txBody>
          <a:bodyPr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Enables App teams to focus on business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Drive common practices across both on-prem and cloud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Leverage standardized process to drive on-prem and cloud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Cross-train resources across on-prem and cloud service teams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Leverage common tools and platforms to drive efficiencies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common governance frameworks across both on-prem and cloud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Typical productivity benefits range from 20% - 50%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EE52D9F-0BCC-142D-99E6-B1C79515686B}"/>
              </a:ext>
            </a:extLst>
          </p:cNvPr>
          <p:cNvGrpSpPr/>
          <p:nvPr/>
        </p:nvGrpSpPr>
        <p:grpSpPr>
          <a:xfrm>
            <a:off x="6384235" y="2065082"/>
            <a:ext cx="5128593" cy="4112086"/>
            <a:chOff x="6384235" y="2123063"/>
            <a:chExt cx="5128593" cy="4112086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CE037F8-146E-DD73-7ABD-CF8006DC951B}"/>
                </a:ext>
              </a:extLst>
            </p:cNvPr>
            <p:cNvSpPr/>
            <p:nvPr/>
          </p:nvSpPr>
          <p:spPr>
            <a:xfrm>
              <a:off x="6473688" y="2630555"/>
              <a:ext cx="1205948" cy="255766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89EF766-07EA-622F-9584-6B195E9004B9}"/>
                </a:ext>
              </a:extLst>
            </p:cNvPr>
            <p:cNvSpPr/>
            <p:nvPr/>
          </p:nvSpPr>
          <p:spPr>
            <a:xfrm>
              <a:off x="10217427" y="2630556"/>
              <a:ext cx="1205948" cy="255766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F56523F-A94A-DBED-B8AF-8625DBBA943E}"/>
                </a:ext>
              </a:extLst>
            </p:cNvPr>
            <p:cNvSpPr/>
            <p:nvPr/>
          </p:nvSpPr>
          <p:spPr>
            <a:xfrm>
              <a:off x="7742583" y="2630557"/>
              <a:ext cx="2395330" cy="79844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F5CBCBB-30DC-96ED-FD1D-765C42425D8F}"/>
                </a:ext>
              </a:extLst>
            </p:cNvPr>
            <p:cNvSpPr/>
            <p:nvPr/>
          </p:nvSpPr>
          <p:spPr>
            <a:xfrm>
              <a:off x="7742583" y="3510167"/>
              <a:ext cx="2395330" cy="167805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0359A73-8590-1C20-3397-3B5841E6C239}"/>
                </a:ext>
              </a:extLst>
            </p:cNvPr>
            <p:cNvSpPr/>
            <p:nvPr/>
          </p:nvSpPr>
          <p:spPr>
            <a:xfrm>
              <a:off x="6473688" y="5269389"/>
              <a:ext cx="4949687" cy="44229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349FE23-1D59-D926-AA5B-53C8AF122EAC}"/>
                </a:ext>
              </a:extLst>
            </p:cNvPr>
            <p:cNvSpPr/>
            <p:nvPr/>
          </p:nvSpPr>
          <p:spPr>
            <a:xfrm>
              <a:off x="6473687" y="5792852"/>
              <a:ext cx="4949687" cy="44229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6EAB7CC-9A23-D6ED-BAAE-AA5C6F3384BC}"/>
                </a:ext>
              </a:extLst>
            </p:cNvPr>
            <p:cNvSpPr txBox="1"/>
            <p:nvPr/>
          </p:nvSpPr>
          <p:spPr>
            <a:xfrm>
              <a:off x="6384235" y="2948876"/>
              <a:ext cx="1384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Strategy &amp; Governance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ECAAA9F-38F1-8758-8A72-1C9A103F8602}"/>
                </a:ext>
              </a:extLst>
            </p:cNvPr>
            <p:cNvSpPr txBox="1"/>
            <p:nvPr/>
          </p:nvSpPr>
          <p:spPr>
            <a:xfrm>
              <a:off x="6384235" y="3960828"/>
              <a:ext cx="13848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Architecture &amp; Design Standards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7B65B13-88A2-9376-012B-F81763FE1727}"/>
                </a:ext>
              </a:extLst>
            </p:cNvPr>
            <p:cNvSpPr txBox="1"/>
            <p:nvPr/>
          </p:nvSpPr>
          <p:spPr>
            <a:xfrm>
              <a:off x="8247821" y="2772729"/>
              <a:ext cx="1384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Service Intake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4C50F3F-E363-F605-9AF9-9A14F2A9BA86}"/>
                </a:ext>
              </a:extLst>
            </p:cNvPr>
            <p:cNvSpPr txBox="1"/>
            <p:nvPr/>
          </p:nvSpPr>
          <p:spPr>
            <a:xfrm>
              <a:off x="7880808" y="3571173"/>
              <a:ext cx="21188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Service Development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0D1ED3B-614F-7984-6FE2-4AF9E469E71C}"/>
                </a:ext>
              </a:extLst>
            </p:cNvPr>
            <p:cNvSpPr txBox="1"/>
            <p:nvPr/>
          </p:nvSpPr>
          <p:spPr>
            <a:xfrm>
              <a:off x="7769089" y="4389778"/>
              <a:ext cx="11761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On Prem Operations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C00F2BB-52A3-3DDC-E738-2557D23B4374}"/>
                </a:ext>
              </a:extLst>
            </p:cNvPr>
            <p:cNvSpPr txBox="1"/>
            <p:nvPr/>
          </p:nvSpPr>
          <p:spPr>
            <a:xfrm>
              <a:off x="8935281" y="4389778"/>
              <a:ext cx="11761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Cloud Operations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B30B140-3520-CB95-6911-C3D28BCD59BD}"/>
                </a:ext>
              </a:extLst>
            </p:cNvPr>
            <p:cNvSpPr/>
            <p:nvPr/>
          </p:nvSpPr>
          <p:spPr>
            <a:xfrm>
              <a:off x="7769089" y="4174143"/>
              <a:ext cx="2342320" cy="960777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9E53C68-9B05-6BA1-BFDD-B1DADCCF703A}"/>
                </a:ext>
              </a:extLst>
            </p:cNvPr>
            <p:cNvSpPr txBox="1"/>
            <p:nvPr/>
          </p:nvSpPr>
          <p:spPr>
            <a:xfrm>
              <a:off x="10127974" y="3725632"/>
              <a:ext cx="1384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Business Office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C52E94F-3144-9B2B-9591-05CA141AB48E}"/>
                </a:ext>
              </a:extLst>
            </p:cNvPr>
            <p:cNvSpPr txBox="1"/>
            <p:nvPr/>
          </p:nvSpPr>
          <p:spPr>
            <a:xfrm>
              <a:off x="8247821" y="5355013"/>
              <a:ext cx="1384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Security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79947DF-164C-A79F-FC75-8E8D0D9C52B8}"/>
                </a:ext>
              </a:extLst>
            </p:cNvPr>
            <p:cNvSpPr txBox="1"/>
            <p:nvPr/>
          </p:nvSpPr>
          <p:spPr>
            <a:xfrm>
              <a:off x="8247821" y="5841355"/>
              <a:ext cx="1384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Providers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2D539E2-E920-4CBA-EFD3-3A885B5391E9}"/>
                </a:ext>
              </a:extLst>
            </p:cNvPr>
            <p:cNvCxnSpPr/>
            <p:nvPr/>
          </p:nvCxnSpPr>
          <p:spPr>
            <a:xfrm>
              <a:off x="8935281" y="4349195"/>
              <a:ext cx="0" cy="623806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7C3772E-1F65-9191-8A6F-88F1B7E031B3}"/>
                </a:ext>
              </a:extLst>
            </p:cNvPr>
            <p:cNvSpPr/>
            <p:nvPr/>
          </p:nvSpPr>
          <p:spPr>
            <a:xfrm>
              <a:off x="6473688" y="2123063"/>
              <a:ext cx="4949687" cy="44229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Business Value Streams &amp; Application Services</a:t>
              </a:r>
            </a:p>
          </p:txBody>
        </p:sp>
      </p:grpSp>
      <p:sp>
        <p:nvSpPr>
          <p:cNvPr id="71" name="Rectangle 70">
            <a:extLst>
              <a:ext uri="{FF2B5EF4-FFF2-40B4-BE49-F238E27FC236}">
                <a16:creationId xmlns:a16="http://schemas.microsoft.com/office/drawing/2014/main" id="{C5E73933-DDBA-1B4E-2180-C18EC1DB1B11}"/>
              </a:ext>
            </a:extLst>
          </p:cNvPr>
          <p:cNvSpPr/>
          <p:nvPr/>
        </p:nvSpPr>
        <p:spPr>
          <a:xfrm>
            <a:off x="9580318" y="322213"/>
            <a:ext cx="248016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illustrative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5B033E4-A591-8524-5E26-04EF16B6DE42}"/>
              </a:ext>
            </a:extLst>
          </p:cNvPr>
          <p:cNvSpPr/>
          <p:nvPr/>
        </p:nvSpPr>
        <p:spPr>
          <a:xfrm>
            <a:off x="6473687" y="2572574"/>
            <a:ext cx="4949688" cy="25528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A19DAB-FE11-66BE-27CB-1CA03ECEBF9E}"/>
              </a:ext>
            </a:extLst>
          </p:cNvPr>
          <p:cNvSpPr txBox="1"/>
          <p:nvPr/>
        </p:nvSpPr>
        <p:spPr>
          <a:xfrm>
            <a:off x="6588502" y="3364237"/>
            <a:ext cx="93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bg1"/>
                </a:solidFill>
              </a:rPr>
              <a:t>Set the Hybrid Infra Strategy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D32730-57A8-3496-421D-E5D659416E76}"/>
              </a:ext>
            </a:extLst>
          </p:cNvPr>
          <p:cNvSpPr txBox="1"/>
          <p:nvPr/>
        </p:nvSpPr>
        <p:spPr>
          <a:xfrm>
            <a:off x="6588502" y="4629164"/>
            <a:ext cx="93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bg1"/>
                </a:solidFill>
              </a:rPr>
              <a:t>Define guiding principles and standards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5CE835-AE1E-52A2-E48B-C94FB395B2E9}"/>
              </a:ext>
            </a:extLst>
          </p:cNvPr>
          <p:cNvSpPr txBox="1"/>
          <p:nvPr/>
        </p:nvSpPr>
        <p:spPr>
          <a:xfrm>
            <a:off x="8026963" y="3015999"/>
            <a:ext cx="2022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bg1"/>
                </a:solidFill>
              </a:rPr>
              <a:t>Facilitate introduction of new services and capture requirements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E1AB07-86F3-F76E-DE76-2D65CEF89FA0}"/>
              </a:ext>
            </a:extLst>
          </p:cNvPr>
          <p:cNvSpPr txBox="1"/>
          <p:nvPr/>
        </p:nvSpPr>
        <p:spPr>
          <a:xfrm>
            <a:off x="7679636" y="3816661"/>
            <a:ext cx="25576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>
                <a:solidFill>
                  <a:schemeClr val="bg1"/>
                </a:solidFill>
              </a:rPr>
              <a:t>Develop new and enhance existing services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1AD3FB-27AF-6FDB-91D7-38F4CF53DEFA}"/>
              </a:ext>
            </a:extLst>
          </p:cNvPr>
          <p:cNvSpPr txBox="1"/>
          <p:nvPr/>
        </p:nvSpPr>
        <p:spPr>
          <a:xfrm>
            <a:off x="7638569" y="4116352"/>
            <a:ext cx="25576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>
                <a:solidFill>
                  <a:schemeClr val="bg1"/>
                </a:solidFill>
              </a:rPr>
              <a:t>Support the On-prem and Cloud operations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25D542-C3FD-ADD3-691C-1328C0303AEF}"/>
              </a:ext>
            </a:extLst>
          </p:cNvPr>
          <p:cNvSpPr txBox="1"/>
          <p:nvPr/>
        </p:nvSpPr>
        <p:spPr>
          <a:xfrm>
            <a:off x="10217427" y="4239474"/>
            <a:ext cx="11857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>
                <a:solidFill>
                  <a:schemeClr val="bg1"/>
                </a:solidFill>
              </a:rPr>
              <a:t>Drive performance management, cost management and Talent enablement</a:t>
            </a:r>
          </a:p>
        </p:txBody>
      </p:sp>
    </p:spTree>
    <p:extLst>
      <p:ext uri="{BB962C8B-B14F-4D97-AF65-F5344CB8AC3E}">
        <p14:creationId xmlns:p14="http://schemas.microsoft.com/office/powerpoint/2010/main" val="656474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F97349-F725-439D-DD33-5B495038E7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6 critical capabilities enable the Hybrid Infra Operating Model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874223-7DE9-702D-66CA-F736C8EE7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Infra operating model - capabilities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DDC28D4-31A4-6ACF-DDE7-3A014158704D}"/>
              </a:ext>
            </a:extLst>
          </p:cNvPr>
          <p:cNvGrpSpPr/>
          <p:nvPr/>
        </p:nvGrpSpPr>
        <p:grpSpPr>
          <a:xfrm>
            <a:off x="124837" y="1878949"/>
            <a:ext cx="5128593" cy="4099437"/>
            <a:chOff x="6384235" y="2135712"/>
            <a:chExt cx="5128593" cy="409943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04D0C97-E3C3-764C-26D1-C8C82FB93B9C}"/>
                </a:ext>
              </a:extLst>
            </p:cNvPr>
            <p:cNvSpPr/>
            <p:nvPr/>
          </p:nvSpPr>
          <p:spPr>
            <a:xfrm>
              <a:off x="6473688" y="2630555"/>
              <a:ext cx="1205948" cy="255766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A49A752-A749-BB35-85F4-90D85CCB5C45}"/>
                </a:ext>
              </a:extLst>
            </p:cNvPr>
            <p:cNvSpPr/>
            <p:nvPr/>
          </p:nvSpPr>
          <p:spPr>
            <a:xfrm>
              <a:off x="10217427" y="2630556"/>
              <a:ext cx="1205948" cy="255766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D8EC968-4876-F7E1-3508-99665FFB62B3}"/>
                </a:ext>
              </a:extLst>
            </p:cNvPr>
            <p:cNvSpPr/>
            <p:nvPr/>
          </p:nvSpPr>
          <p:spPr>
            <a:xfrm>
              <a:off x="7742583" y="2630557"/>
              <a:ext cx="2395330" cy="79844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7006C63-95BD-2F71-CD37-066BEE082E72}"/>
                </a:ext>
              </a:extLst>
            </p:cNvPr>
            <p:cNvSpPr/>
            <p:nvPr/>
          </p:nvSpPr>
          <p:spPr>
            <a:xfrm>
              <a:off x="7742583" y="3510167"/>
              <a:ext cx="2395330" cy="167805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DDA5AB3-BCB6-5C7F-087B-7A914ECDDAF2}"/>
                </a:ext>
              </a:extLst>
            </p:cNvPr>
            <p:cNvSpPr/>
            <p:nvPr/>
          </p:nvSpPr>
          <p:spPr>
            <a:xfrm>
              <a:off x="6473688" y="5269389"/>
              <a:ext cx="4949687" cy="44229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BE26CCC-5314-F08C-C266-0C09D7DC5662}"/>
                </a:ext>
              </a:extLst>
            </p:cNvPr>
            <p:cNvSpPr/>
            <p:nvPr/>
          </p:nvSpPr>
          <p:spPr>
            <a:xfrm>
              <a:off x="6473687" y="5792852"/>
              <a:ext cx="4949687" cy="44229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9B92D40-5AD5-2570-69B3-F92A0ACD5850}"/>
                </a:ext>
              </a:extLst>
            </p:cNvPr>
            <p:cNvSpPr txBox="1"/>
            <p:nvPr/>
          </p:nvSpPr>
          <p:spPr>
            <a:xfrm>
              <a:off x="6384235" y="2948876"/>
              <a:ext cx="1384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Strategy &amp; Governance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1104C87-21F2-55EA-89C7-09C9B81F3451}"/>
                </a:ext>
              </a:extLst>
            </p:cNvPr>
            <p:cNvSpPr txBox="1"/>
            <p:nvPr/>
          </p:nvSpPr>
          <p:spPr>
            <a:xfrm>
              <a:off x="6384235" y="4234337"/>
              <a:ext cx="13848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Architecture &amp; Design Standards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4D4FF06-A32E-AE5E-8179-7EF39ACA6A64}"/>
                </a:ext>
              </a:extLst>
            </p:cNvPr>
            <p:cNvSpPr txBox="1"/>
            <p:nvPr/>
          </p:nvSpPr>
          <p:spPr>
            <a:xfrm>
              <a:off x="8247821" y="2771312"/>
              <a:ext cx="1384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Service Intake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7A2FFFA-E8C1-3AFF-1EB2-801A13956F93}"/>
                </a:ext>
              </a:extLst>
            </p:cNvPr>
            <p:cNvSpPr txBox="1"/>
            <p:nvPr/>
          </p:nvSpPr>
          <p:spPr>
            <a:xfrm>
              <a:off x="8247821" y="3517863"/>
              <a:ext cx="1384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Service Development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B6A438-DD2C-981D-A6B8-50382339C62A}"/>
                </a:ext>
              </a:extLst>
            </p:cNvPr>
            <p:cNvSpPr txBox="1"/>
            <p:nvPr/>
          </p:nvSpPr>
          <p:spPr>
            <a:xfrm>
              <a:off x="7769089" y="4304342"/>
              <a:ext cx="11761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On Prem Operations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927D1FA-7D33-A7D0-0CF0-D580E14DE481}"/>
                </a:ext>
              </a:extLst>
            </p:cNvPr>
            <p:cNvSpPr txBox="1"/>
            <p:nvPr/>
          </p:nvSpPr>
          <p:spPr>
            <a:xfrm>
              <a:off x="8935281" y="4304342"/>
              <a:ext cx="11761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Cloud Operations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DCE8841-18CA-9836-8E32-DC7CC4E736C4}"/>
                </a:ext>
              </a:extLst>
            </p:cNvPr>
            <p:cNvSpPr/>
            <p:nvPr/>
          </p:nvSpPr>
          <p:spPr>
            <a:xfrm>
              <a:off x="7769089" y="4174143"/>
              <a:ext cx="2342320" cy="960777"/>
            </a:xfrm>
            <a:prstGeom prst="rect">
              <a:avLst/>
            </a:prstGeom>
            <a:noFill/>
            <a:ln>
              <a:solidFill>
                <a:schemeClr val="accent4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B3C8915-CAA9-1623-EA25-9275480FC0B3}"/>
                </a:ext>
              </a:extLst>
            </p:cNvPr>
            <p:cNvSpPr txBox="1"/>
            <p:nvPr/>
          </p:nvSpPr>
          <p:spPr>
            <a:xfrm>
              <a:off x="10127974" y="3725632"/>
              <a:ext cx="1384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</a:rPr>
                <a:t>Business Office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20D287C-0308-935D-EC8C-FE895983BC59}"/>
                </a:ext>
              </a:extLst>
            </p:cNvPr>
            <p:cNvSpPr txBox="1"/>
            <p:nvPr/>
          </p:nvSpPr>
          <p:spPr>
            <a:xfrm>
              <a:off x="8247821" y="5355013"/>
              <a:ext cx="1384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Security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6C9E818-4D81-586C-9A83-C11AC474164A}"/>
                </a:ext>
              </a:extLst>
            </p:cNvPr>
            <p:cNvSpPr txBox="1"/>
            <p:nvPr/>
          </p:nvSpPr>
          <p:spPr>
            <a:xfrm>
              <a:off x="8247821" y="5841355"/>
              <a:ext cx="13848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Providers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8300ECB-5D20-2F15-8790-D28E28099B49}"/>
                </a:ext>
              </a:extLst>
            </p:cNvPr>
            <p:cNvCxnSpPr/>
            <p:nvPr/>
          </p:nvCxnSpPr>
          <p:spPr>
            <a:xfrm>
              <a:off x="8935281" y="4349195"/>
              <a:ext cx="0" cy="623806"/>
            </a:xfrm>
            <a:prstGeom prst="line">
              <a:avLst/>
            </a:prstGeom>
            <a:ln w="9525" cap="flat" cmpd="sng" algn="ctr">
              <a:solidFill>
                <a:schemeClr val="accent3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BFA38BD-B9AE-EF04-A1BF-B3EA6C0FEA75}"/>
                </a:ext>
              </a:extLst>
            </p:cNvPr>
            <p:cNvSpPr/>
            <p:nvPr/>
          </p:nvSpPr>
          <p:spPr>
            <a:xfrm>
              <a:off x="6473688" y="2135712"/>
              <a:ext cx="4949687" cy="44229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Business Value Streams &amp; Application Services</a:t>
              </a:r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D1C89EBF-6D96-F3B2-547D-5FBC052D90DC}"/>
              </a:ext>
            </a:extLst>
          </p:cNvPr>
          <p:cNvSpPr/>
          <p:nvPr/>
        </p:nvSpPr>
        <p:spPr>
          <a:xfrm>
            <a:off x="680575" y="2460678"/>
            <a:ext cx="273378" cy="273378"/>
          </a:xfrm>
          <a:prstGeom prst="ellipse">
            <a:avLst/>
          </a:prstGeom>
          <a:solidFill>
            <a:schemeClr val="accent4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4DAB175-DC6A-338C-8DB6-382BB1D56D50}"/>
              </a:ext>
            </a:extLst>
          </p:cNvPr>
          <p:cNvSpPr/>
          <p:nvPr/>
        </p:nvSpPr>
        <p:spPr>
          <a:xfrm>
            <a:off x="680575" y="3735290"/>
            <a:ext cx="273378" cy="273378"/>
          </a:xfrm>
          <a:prstGeom prst="ellipse">
            <a:avLst/>
          </a:prstGeom>
          <a:solidFill>
            <a:schemeClr val="accent4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0F2E17A-C909-7151-ECC2-CD4DB8FF6453}"/>
              </a:ext>
            </a:extLst>
          </p:cNvPr>
          <p:cNvSpPr/>
          <p:nvPr/>
        </p:nvSpPr>
        <p:spPr>
          <a:xfrm>
            <a:off x="3152550" y="2460678"/>
            <a:ext cx="273378" cy="273378"/>
          </a:xfrm>
          <a:prstGeom prst="ellipse">
            <a:avLst/>
          </a:prstGeom>
          <a:solidFill>
            <a:schemeClr val="accent4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3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38A3A60-CC79-88A2-E721-B0BD99E7C40C}"/>
              </a:ext>
            </a:extLst>
          </p:cNvPr>
          <p:cNvSpPr/>
          <p:nvPr/>
        </p:nvSpPr>
        <p:spPr>
          <a:xfrm>
            <a:off x="3152550" y="3269705"/>
            <a:ext cx="273378" cy="273378"/>
          </a:xfrm>
          <a:prstGeom prst="ellipse">
            <a:avLst/>
          </a:prstGeom>
          <a:solidFill>
            <a:schemeClr val="accent4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4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D98BBFD-B737-E994-EE6F-CA3631612640}"/>
              </a:ext>
            </a:extLst>
          </p:cNvPr>
          <p:cNvSpPr/>
          <p:nvPr/>
        </p:nvSpPr>
        <p:spPr>
          <a:xfrm>
            <a:off x="2532875" y="3815682"/>
            <a:ext cx="273378" cy="273378"/>
          </a:xfrm>
          <a:prstGeom prst="ellipse">
            <a:avLst/>
          </a:prstGeom>
          <a:solidFill>
            <a:schemeClr val="accent4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C50DFBB-97BD-D275-3452-17104C8972D5}"/>
              </a:ext>
            </a:extLst>
          </p:cNvPr>
          <p:cNvSpPr/>
          <p:nvPr/>
        </p:nvSpPr>
        <p:spPr>
          <a:xfrm>
            <a:off x="4418716" y="3289172"/>
            <a:ext cx="273378" cy="273378"/>
          </a:xfrm>
          <a:prstGeom prst="ellipse">
            <a:avLst/>
          </a:prstGeom>
          <a:solidFill>
            <a:schemeClr val="accent4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591C7FB-AFBD-AD33-3912-4BCC2239FC83}"/>
              </a:ext>
            </a:extLst>
          </p:cNvPr>
          <p:cNvSpPr/>
          <p:nvPr/>
        </p:nvSpPr>
        <p:spPr>
          <a:xfrm>
            <a:off x="9631834" y="701218"/>
            <a:ext cx="248016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illustrative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375D66A-0B6C-6DBD-2463-70F4E7E01D17}"/>
              </a:ext>
            </a:extLst>
          </p:cNvPr>
          <p:cNvCxnSpPr>
            <a:cxnSpLocks/>
          </p:cNvCxnSpPr>
          <p:nvPr/>
        </p:nvCxnSpPr>
        <p:spPr>
          <a:xfrm>
            <a:off x="5910606" y="1511538"/>
            <a:ext cx="6201394" cy="0"/>
          </a:xfrm>
          <a:prstGeom prst="lin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C846BD5-C8D0-635D-1303-A8308C0E3628}"/>
              </a:ext>
            </a:extLst>
          </p:cNvPr>
          <p:cNvCxnSpPr>
            <a:cxnSpLocks/>
          </p:cNvCxnSpPr>
          <p:nvPr/>
        </p:nvCxnSpPr>
        <p:spPr>
          <a:xfrm>
            <a:off x="5910606" y="2383492"/>
            <a:ext cx="6201394" cy="0"/>
          </a:xfrm>
          <a:prstGeom prst="line">
            <a:avLst/>
          </a:prstGeom>
          <a:noFill/>
          <a:ln w="12700" cap="flat" cmpd="sng" algn="ctr">
            <a:solidFill>
              <a:srgbClr val="FFFFFF">
                <a:lumMod val="65000"/>
              </a:srgbClr>
            </a:solidFill>
            <a:prstDash val="solid"/>
            <a:miter lim="800000"/>
          </a:ln>
          <a:effectLst/>
        </p:spPr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A9B6BA76-892A-9461-AF11-966ADE41E5F5}"/>
              </a:ext>
            </a:extLst>
          </p:cNvPr>
          <p:cNvSpPr/>
          <p:nvPr/>
        </p:nvSpPr>
        <p:spPr>
          <a:xfrm>
            <a:off x="5896910" y="1532550"/>
            <a:ext cx="6201394" cy="829930"/>
          </a:xfrm>
          <a:prstGeom prst="rect">
            <a:avLst/>
          </a:prstGeom>
        </p:spPr>
        <p:txBody>
          <a:bodyPr wrap="square" lIns="45720" rIns="4572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Strategy &amp; Governance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- Sets the strategic guidelines for the evolution of the Operating Model, keeping it aligned with business objectives and the broader corporate strategy. 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Calibri" panose="020F0502020204030204" pitchFamily="34" charset="0"/>
                <a:cs typeface="Times New Roman" panose="02020603050405020304" pitchFamily="18" charset="0"/>
              </a:rPr>
              <a:t>Acts as the central governance body that interfaces into existing architecture, strategy and governance bodies. 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1BA173D-9745-E2DD-F9C0-F3853A803051}"/>
              </a:ext>
            </a:extLst>
          </p:cNvPr>
          <p:cNvSpPr/>
          <p:nvPr/>
        </p:nvSpPr>
        <p:spPr>
          <a:xfrm>
            <a:off x="5896910" y="2404504"/>
            <a:ext cx="6201394" cy="829930"/>
          </a:xfrm>
          <a:prstGeom prst="rect">
            <a:avLst/>
          </a:prstGeom>
        </p:spPr>
        <p:txBody>
          <a:bodyPr wrap="square" lIns="45720" rIns="4572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A000FF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Reference Architecture &amp; Design Standards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- Governs Enterprise Services and Standard Architectures.  Ensures that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Development teams adhere to tightly controlled security and resilience standards.  Defines controls that enable development team’s autonomy using proven, resilient and secure services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4DFEBF5-E78A-99B0-AE4F-3787168B74F5}"/>
              </a:ext>
            </a:extLst>
          </p:cNvPr>
          <p:cNvSpPr/>
          <p:nvPr/>
        </p:nvSpPr>
        <p:spPr>
          <a:xfrm>
            <a:off x="5896910" y="4148412"/>
            <a:ext cx="6201394" cy="829930"/>
          </a:xfrm>
          <a:prstGeom prst="rect">
            <a:avLst/>
          </a:prstGeom>
        </p:spPr>
        <p:txBody>
          <a:bodyPr wrap="square" lIns="45720" rIns="4572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rgbClr val="A000FF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Service Development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- Develops new services</a:t>
            </a:r>
            <a:r>
              <a:rPr lang="en-US" sz="1200" kern="0" dirty="0">
                <a:solidFill>
                  <a:prstClr val="black"/>
                </a:solidFill>
                <a:cs typeface="Arial" panose="020B0604020202020204" pitchFamily="34" charset="0"/>
              </a:rPr>
              <a:t>, both for on-prem and cloud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, makes them available through the service catalog, and manages the catalog while providing end-to-end integration services.</a:t>
            </a:r>
            <a:endParaRPr kumimoji="0" lang="en-AU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4398073-4502-DDDF-7EE3-F02C77F0EF09}"/>
              </a:ext>
            </a:extLst>
          </p:cNvPr>
          <p:cNvSpPr/>
          <p:nvPr/>
        </p:nvSpPr>
        <p:spPr>
          <a:xfrm>
            <a:off x="5896910" y="5020366"/>
            <a:ext cx="6201394" cy="829930"/>
          </a:xfrm>
          <a:prstGeom prst="rect">
            <a:avLst/>
          </a:prstGeom>
        </p:spPr>
        <p:txBody>
          <a:bodyPr wrap="square" lIns="45720" rIns="4572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rgbClr val="A000FF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Operations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- Supports the On-prem and cloud operations and issue resolution. Provides service support and optimizes cloud assets with a focus on continuous improvement. The issue resolution is managed through a common service desk across on-prem and cloud.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29BB0F-0C99-1A3B-20F0-27236ED33F57}"/>
              </a:ext>
            </a:extLst>
          </p:cNvPr>
          <p:cNvSpPr/>
          <p:nvPr/>
        </p:nvSpPr>
        <p:spPr>
          <a:xfrm>
            <a:off x="5896910" y="5892325"/>
            <a:ext cx="6201394" cy="829930"/>
          </a:xfrm>
          <a:prstGeom prst="rect">
            <a:avLst/>
          </a:prstGeom>
        </p:spPr>
        <p:txBody>
          <a:bodyPr wrap="square" lIns="45720" rIns="4572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rgbClr val="A000FF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Business Office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- Enables the </a:t>
            </a:r>
            <a:r>
              <a:rPr lang="en-US" sz="1200" kern="0" dirty="0">
                <a:solidFill>
                  <a:prstClr val="black"/>
                </a:solidFill>
                <a:cs typeface="Arial" panose="020B0604020202020204" pitchFamily="34" charset="0"/>
              </a:rPr>
              <a:t>overall Infrastructure organization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to deliver its commitments by driving performance management and security management and coordinating internal and external functions  Manages show backs / charge back actions, training and talent management functions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07B3537-A001-7EBD-557A-B2B69D4B54B6}"/>
              </a:ext>
            </a:extLst>
          </p:cNvPr>
          <p:cNvSpPr/>
          <p:nvPr/>
        </p:nvSpPr>
        <p:spPr>
          <a:xfrm>
            <a:off x="5896910" y="3276458"/>
            <a:ext cx="6201394" cy="829930"/>
          </a:xfrm>
          <a:prstGeom prst="rect">
            <a:avLst/>
          </a:prstGeom>
        </p:spPr>
        <p:txBody>
          <a:bodyPr wrap="square" lIns="45720" rIns="4572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rgbClr val="A000FF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Service Intake and Cloud Enablement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- Facilitates the introduction of new services in alignment with business priorities.. Manages cloud services and on-prem services demand. 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7071F8E-50D3-277E-5DB1-85C9E46CA228}"/>
              </a:ext>
            </a:extLst>
          </p:cNvPr>
          <p:cNvCxnSpPr>
            <a:cxnSpLocks/>
          </p:cNvCxnSpPr>
          <p:nvPr/>
        </p:nvCxnSpPr>
        <p:spPr>
          <a:xfrm>
            <a:off x="5910606" y="5871308"/>
            <a:ext cx="6201394" cy="0"/>
          </a:xfrm>
          <a:prstGeom prst="line">
            <a:avLst/>
          </a:prstGeom>
          <a:noFill/>
          <a:ln w="12700" cap="flat" cmpd="sng" algn="ctr">
            <a:solidFill>
              <a:srgbClr val="FFFFFF">
                <a:lumMod val="65000"/>
              </a:srgbClr>
            </a:solidFill>
            <a:prstDash val="solid"/>
            <a:miter lim="800000"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40F6E5A-03FB-E277-EA0A-89D7983ADBBC}"/>
              </a:ext>
            </a:extLst>
          </p:cNvPr>
          <p:cNvCxnSpPr>
            <a:cxnSpLocks/>
          </p:cNvCxnSpPr>
          <p:nvPr/>
        </p:nvCxnSpPr>
        <p:spPr>
          <a:xfrm>
            <a:off x="5910606" y="4999354"/>
            <a:ext cx="6201394" cy="0"/>
          </a:xfrm>
          <a:prstGeom prst="line">
            <a:avLst/>
          </a:prstGeom>
          <a:noFill/>
          <a:ln w="12700" cap="flat" cmpd="sng" algn="ctr">
            <a:solidFill>
              <a:srgbClr val="FFFFFF">
                <a:lumMod val="65000"/>
              </a:srgbClr>
            </a:solidFill>
            <a:prstDash val="solid"/>
            <a:miter lim="800000"/>
          </a:ln>
          <a:effectLst/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7EC6478-31A0-CCA7-434C-BC166095F76C}"/>
              </a:ext>
            </a:extLst>
          </p:cNvPr>
          <p:cNvCxnSpPr>
            <a:cxnSpLocks/>
          </p:cNvCxnSpPr>
          <p:nvPr/>
        </p:nvCxnSpPr>
        <p:spPr>
          <a:xfrm>
            <a:off x="5910606" y="3255446"/>
            <a:ext cx="6201394" cy="0"/>
          </a:xfrm>
          <a:prstGeom prst="line">
            <a:avLst/>
          </a:prstGeom>
          <a:noFill/>
          <a:ln w="12700" cap="flat" cmpd="sng" algn="ctr">
            <a:solidFill>
              <a:srgbClr val="FFFFFF">
                <a:lumMod val="65000"/>
              </a:srgbClr>
            </a:solidFill>
            <a:prstDash val="solid"/>
            <a:miter lim="800000"/>
          </a:ln>
          <a:effectLst/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D5086CA-199A-9D10-BD11-94EA5596FEB2}"/>
              </a:ext>
            </a:extLst>
          </p:cNvPr>
          <p:cNvCxnSpPr>
            <a:cxnSpLocks/>
          </p:cNvCxnSpPr>
          <p:nvPr/>
        </p:nvCxnSpPr>
        <p:spPr>
          <a:xfrm>
            <a:off x="5910606" y="4127400"/>
            <a:ext cx="6201394" cy="0"/>
          </a:xfrm>
          <a:prstGeom prst="line">
            <a:avLst/>
          </a:prstGeom>
          <a:noFill/>
          <a:ln w="12700" cap="flat" cmpd="sng" algn="ctr">
            <a:solidFill>
              <a:srgbClr val="FFFFFF">
                <a:lumMod val="65000"/>
              </a:srgbClr>
            </a:solidFill>
            <a:prstDash val="solid"/>
            <a:miter lim="800000"/>
          </a:ln>
          <a:effectLst/>
        </p:spPr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5188C313-9670-A91B-AE4F-02D02D39A9D9}"/>
              </a:ext>
            </a:extLst>
          </p:cNvPr>
          <p:cNvSpPr/>
          <p:nvPr/>
        </p:nvSpPr>
        <p:spPr>
          <a:xfrm>
            <a:off x="5612736" y="1810826"/>
            <a:ext cx="273378" cy="273378"/>
          </a:xfrm>
          <a:prstGeom prst="ellipse">
            <a:avLst/>
          </a:prstGeom>
          <a:solidFill>
            <a:schemeClr val="accent4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7320DB9-9C1A-C81C-238F-951AF699CFA7}"/>
              </a:ext>
            </a:extLst>
          </p:cNvPr>
          <p:cNvSpPr/>
          <p:nvPr/>
        </p:nvSpPr>
        <p:spPr>
          <a:xfrm>
            <a:off x="5612736" y="2682780"/>
            <a:ext cx="273378" cy="273378"/>
          </a:xfrm>
          <a:prstGeom prst="ellipse">
            <a:avLst/>
          </a:prstGeom>
          <a:solidFill>
            <a:schemeClr val="accent4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2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FAA7DDA-6EBF-7A52-75D0-E6C5AA03C2FC}"/>
              </a:ext>
            </a:extLst>
          </p:cNvPr>
          <p:cNvSpPr/>
          <p:nvPr/>
        </p:nvSpPr>
        <p:spPr>
          <a:xfrm>
            <a:off x="5612736" y="3554734"/>
            <a:ext cx="273378" cy="273378"/>
          </a:xfrm>
          <a:prstGeom prst="ellipse">
            <a:avLst/>
          </a:prstGeom>
          <a:solidFill>
            <a:schemeClr val="accent4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0D38A88-BE8E-C9E2-FCD2-0663E3423E74}"/>
              </a:ext>
            </a:extLst>
          </p:cNvPr>
          <p:cNvSpPr/>
          <p:nvPr/>
        </p:nvSpPr>
        <p:spPr>
          <a:xfrm>
            <a:off x="5612736" y="4426688"/>
            <a:ext cx="273378" cy="273378"/>
          </a:xfrm>
          <a:prstGeom prst="ellipse">
            <a:avLst/>
          </a:prstGeom>
          <a:solidFill>
            <a:schemeClr val="accent4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4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4CD278B-4D25-8DC1-AFEE-6F36A0E6E3AB}"/>
              </a:ext>
            </a:extLst>
          </p:cNvPr>
          <p:cNvSpPr/>
          <p:nvPr/>
        </p:nvSpPr>
        <p:spPr>
          <a:xfrm>
            <a:off x="5612736" y="5298642"/>
            <a:ext cx="273378" cy="273378"/>
          </a:xfrm>
          <a:prstGeom prst="ellipse">
            <a:avLst/>
          </a:prstGeom>
          <a:solidFill>
            <a:schemeClr val="accent4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5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E3A6F02-14DF-85E7-D82B-26C1490833C3}"/>
              </a:ext>
            </a:extLst>
          </p:cNvPr>
          <p:cNvSpPr/>
          <p:nvPr/>
        </p:nvSpPr>
        <p:spPr>
          <a:xfrm>
            <a:off x="5612736" y="6170601"/>
            <a:ext cx="273378" cy="273378"/>
          </a:xfrm>
          <a:prstGeom prst="ellipse">
            <a:avLst/>
          </a:prstGeom>
          <a:solidFill>
            <a:schemeClr val="accent4">
              <a:lumMod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6</a:t>
            </a:r>
          </a:p>
        </p:txBody>
      </p:sp>
      <p:grpSp>
        <p:nvGrpSpPr>
          <p:cNvPr id="41" name="Graphic 24" descr="Continuous Improvement outline">
            <a:extLst>
              <a:ext uri="{FF2B5EF4-FFF2-40B4-BE49-F238E27FC236}">
                <a16:creationId xmlns:a16="http://schemas.microsoft.com/office/drawing/2014/main" id="{D8BCACB8-AB3F-58BA-5B00-84D0F20C3D8B}"/>
              </a:ext>
            </a:extLst>
          </p:cNvPr>
          <p:cNvGrpSpPr/>
          <p:nvPr/>
        </p:nvGrpSpPr>
        <p:grpSpPr>
          <a:xfrm>
            <a:off x="2490678" y="4456230"/>
            <a:ext cx="411874" cy="399472"/>
            <a:chOff x="3112898" y="6114426"/>
            <a:chExt cx="617477" cy="598886"/>
          </a:xfrm>
          <a:solidFill>
            <a:srgbClr val="BEDEC4"/>
          </a:solidFill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D7A3D24-689E-4FDA-5413-FCC78CE19F33}"/>
                </a:ext>
              </a:extLst>
            </p:cNvPr>
            <p:cNvSpPr/>
            <p:nvPr/>
          </p:nvSpPr>
          <p:spPr>
            <a:xfrm>
              <a:off x="3112898" y="6279721"/>
              <a:ext cx="250850" cy="433591"/>
            </a:xfrm>
            <a:custGeom>
              <a:avLst/>
              <a:gdLst>
                <a:gd name="connsiteX0" fmla="*/ 201303 w 250850"/>
                <a:gd name="connsiteY0" fmla="*/ 285804 h 433591"/>
                <a:gd name="connsiteX1" fmla="*/ 188320 w 250850"/>
                <a:gd name="connsiteY1" fmla="*/ 282194 h 433591"/>
                <a:gd name="connsiteX2" fmla="*/ 184710 w 250850"/>
                <a:gd name="connsiteY2" fmla="*/ 295176 h 433591"/>
                <a:gd name="connsiteX3" fmla="*/ 222696 w 250850"/>
                <a:gd name="connsiteY3" fmla="*/ 362337 h 433591"/>
                <a:gd name="connsiteX4" fmla="*/ 222581 w 250850"/>
                <a:gd name="connsiteY4" fmla="*/ 362480 h 433591"/>
                <a:gd name="connsiteX5" fmla="*/ 24835 w 250850"/>
                <a:gd name="connsiteY5" fmla="*/ 56947 h 433591"/>
                <a:gd name="connsiteX6" fmla="*/ 38387 w 250850"/>
                <a:gd name="connsiteY6" fmla="*/ 13160 h 433591"/>
                <a:gd name="connsiteX7" fmla="*/ 33205 w 250850"/>
                <a:gd name="connsiteY7" fmla="*/ 721 h 433591"/>
                <a:gd name="connsiteX8" fmla="*/ 20766 w 250850"/>
                <a:gd name="connsiteY8" fmla="*/ 5902 h 433591"/>
                <a:gd name="connsiteX9" fmla="*/ 171590 w 250850"/>
                <a:gd name="connsiteY9" fmla="*/ 366618 h 433591"/>
                <a:gd name="connsiteX10" fmla="*/ 214057 w 250850"/>
                <a:gd name="connsiteY10" fmla="*/ 380158 h 433591"/>
                <a:gd name="connsiteX11" fmla="*/ 214057 w 250850"/>
                <a:gd name="connsiteY11" fmla="*/ 380320 h 433591"/>
                <a:gd name="connsiteX12" fmla="*/ 151420 w 250850"/>
                <a:gd name="connsiteY12" fmla="*/ 415763 h 433591"/>
                <a:gd name="connsiteX13" fmla="*/ 147815 w 250850"/>
                <a:gd name="connsiteY13" fmla="*/ 428750 h 433591"/>
                <a:gd name="connsiteX14" fmla="*/ 160802 w 250850"/>
                <a:gd name="connsiteY14" fmla="*/ 432356 h 433591"/>
                <a:gd name="connsiteX15" fmla="*/ 246013 w 250850"/>
                <a:gd name="connsiteY15" fmla="*/ 384159 h 433591"/>
                <a:gd name="connsiteX16" fmla="*/ 249615 w 250850"/>
                <a:gd name="connsiteY16" fmla="*/ 371179 h 433591"/>
                <a:gd name="connsiteX17" fmla="*/ 249613 w 250850"/>
                <a:gd name="connsiteY17" fmla="*/ 371176 h 433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50850" h="433591">
                  <a:moveTo>
                    <a:pt x="201303" y="285804"/>
                  </a:moveTo>
                  <a:cubicBezTo>
                    <a:pt x="198715" y="281222"/>
                    <a:pt x="192901" y="279606"/>
                    <a:pt x="188320" y="282194"/>
                  </a:cubicBezTo>
                  <a:cubicBezTo>
                    <a:pt x="183738" y="284782"/>
                    <a:pt x="182122" y="290595"/>
                    <a:pt x="184710" y="295176"/>
                  </a:cubicBezTo>
                  <a:lnTo>
                    <a:pt x="222696" y="362337"/>
                  </a:lnTo>
                  <a:cubicBezTo>
                    <a:pt x="222753" y="362442"/>
                    <a:pt x="222696" y="362499"/>
                    <a:pt x="222581" y="362480"/>
                  </a:cubicBezTo>
                  <a:cubicBezTo>
                    <a:pt x="83604" y="332715"/>
                    <a:pt x="-4930" y="195924"/>
                    <a:pt x="24835" y="56947"/>
                  </a:cubicBezTo>
                  <a:cubicBezTo>
                    <a:pt x="28041" y="41977"/>
                    <a:pt x="32576" y="27324"/>
                    <a:pt x="38387" y="13160"/>
                  </a:cubicBezTo>
                  <a:cubicBezTo>
                    <a:pt x="40391" y="8294"/>
                    <a:pt x="38072" y="2725"/>
                    <a:pt x="33205" y="721"/>
                  </a:cubicBezTo>
                  <a:cubicBezTo>
                    <a:pt x="28339" y="-1283"/>
                    <a:pt x="22770" y="1036"/>
                    <a:pt x="20766" y="5902"/>
                  </a:cubicBezTo>
                  <a:cubicBezTo>
                    <a:pt x="-37194" y="147160"/>
                    <a:pt x="30333" y="308658"/>
                    <a:pt x="171590" y="366618"/>
                  </a:cubicBezTo>
                  <a:cubicBezTo>
                    <a:pt x="185358" y="372267"/>
                    <a:pt x="199559" y="376795"/>
                    <a:pt x="214057" y="380158"/>
                  </a:cubicBezTo>
                  <a:cubicBezTo>
                    <a:pt x="214190" y="380158"/>
                    <a:pt x="214199" y="380263"/>
                    <a:pt x="214057" y="380320"/>
                  </a:cubicBezTo>
                  <a:lnTo>
                    <a:pt x="151420" y="415763"/>
                  </a:lnTo>
                  <a:cubicBezTo>
                    <a:pt x="146839" y="418354"/>
                    <a:pt x="145224" y="424169"/>
                    <a:pt x="147815" y="428750"/>
                  </a:cubicBezTo>
                  <a:cubicBezTo>
                    <a:pt x="150406" y="433332"/>
                    <a:pt x="156221" y="434946"/>
                    <a:pt x="160802" y="432356"/>
                  </a:cubicBezTo>
                  <a:lnTo>
                    <a:pt x="246013" y="384159"/>
                  </a:lnTo>
                  <a:cubicBezTo>
                    <a:pt x="250592" y="381569"/>
                    <a:pt x="252204" y="375758"/>
                    <a:pt x="249615" y="371179"/>
                  </a:cubicBezTo>
                  <a:cubicBezTo>
                    <a:pt x="249614" y="371178"/>
                    <a:pt x="249614" y="371177"/>
                    <a:pt x="249613" y="371176"/>
                  </a:cubicBez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A5F5E76-3737-0C8F-BCB5-599C2CDE54D0}"/>
                </a:ext>
              </a:extLst>
            </p:cNvPr>
            <p:cNvSpPr/>
            <p:nvPr/>
          </p:nvSpPr>
          <p:spPr>
            <a:xfrm>
              <a:off x="3415134" y="6279141"/>
              <a:ext cx="315241" cy="385415"/>
            </a:xfrm>
            <a:custGeom>
              <a:avLst/>
              <a:gdLst>
                <a:gd name="connsiteX0" fmla="*/ 310194 w 315241"/>
                <a:gd name="connsiteY0" fmla="*/ 50840 h 385415"/>
                <a:gd name="connsiteX1" fmla="*/ 225764 w 315241"/>
                <a:gd name="connsiteY1" fmla="*/ 1310 h 385415"/>
                <a:gd name="connsiteX2" fmla="*/ 212734 w 315241"/>
                <a:gd name="connsiteY2" fmla="*/ 4701 h 385415"/>
                <a:gd name="connsiteX3" fmla="*/ 163119 w 315241"/>
                <a:gd name="connsiteY3" fmla="*/ 89273 h 385415"/>
                <a:gd name="connsiteX4" fmla="*/ 166509 w 315241"/>
                <a:gd name="connsiteY4" fmla="*/ 102303 h 385415"/>
                <a:gd name="connsiteX5" fmla="*/ 171320 w 315241"/>
                <a:gd name="connsiteY5" fmla="*/ 103618 h 385415"/>
                <a:gd name="connsiteX6" fmla="*/ 179540 w 315241"/>
                <a:gd name="connsiteY6" fmla="*/ 98913 h 385415"/>
                <a:gd name="connsiteX7" fmla="*/ 218545 w 315241"/>
                <a:gd name="connsiteY7" fmla="*/ 32476 h 385415"/>
                <a:gd name="connsiteX8" fmla="*/ 218726 w 315241"/>
                <a:gd name="connsiteY8" fmla="*/ 32476 h 385415"/>
                <a:gd name="connsiteX9" fmla="*/ 102549 w 315241"/>
                <a:gd name="connsiteY9" fmla="*/ 334228 h 385415"/>
                <a:gd name="connsiteX10" fmla="*/ 8252 w 315241"/>
                <a:gd name="connsiteY10" fmla="*/ 366451 h 385415"/>
                <a:gd name="connsiteX11" fmla="*/ 87 w 315241"/>
                <a:gd name="connsiteY11" fmla="*/ 377165 h 385415"/>
                <a:gd name="connsiteX12" fmla="*/ 9499 w 315241"/>
                <a:gd name="connsiteY12" fmla="*/ 385415 h 385415"/>
                <a:gd name="connsiteX13" fmla="*/ 10785 w 315241"/>
                <a:gd name="connsiteY13" fmla="*/ 385339 h 385415"/>
                <a:gd name="connsiteX14" fmla="*/ 247711 w 315241"/>
                <a:gd name="connsiteY14" fmla="*/ 74341 h 385415"/>
                <a:gd name="connsiteX15" fmla="*/ 238214 w 315241"/>
                <a:gd name="connsiteY15" fmla="*/ 30847 h 385415"/>
                <a:gd name="connsiteX16" fmla="*/ 238347 w 315241"/>
                <a:gd name="connsiteY16" fmla="*/ 30742 h 385415"/>
                <a:gd name="connsiteX17" fmla="*/ 300583 w 315241"/>
                <a:gd name="connsiteY17" fmla="*/ 67271 h 385415"/>
                <a:gd name="connsiteX18" fmla="*/ 313739 w 315241"/>
                <a:gd name="connsiteY18" fmla="*/ 64378 h 385415"/>
                <a:gd name="connsiteX19" fmla="*/ 310847 w 315241"/>
                <a:gd name="connsiteY19" fmla="*/ 51222 h 385415"/>
                <a:gd name="connsiteX20" fmla="*/ 310194 w 315241"/>
                <a:gd name="connsiteY20" fmla="*/ 50840 h 385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15241" h="385415">
                  <a:moveTo>
                    <a:pt x="310194" y="50840"/>
                  </a:moveTo>
                  <a:lnTo>
                    <a:pt x="225764" y="1310"/>
                  </a:lnTo>
                  <a:cubicBezTo>
                    <a:pt x="221230" y="-1349"/>
                    <a:pt x="215397" y="169"/>
                    <a:pt x="212734" y="4701"/>
                  </a:cubicBezTo>
                  <a:lnTo>
                    <a:pt x="163119" y="89273"/>
                  </a:lnTo>
                  <a:cubicBezTo>
                    <a:pt x="160459" y="93808"/>
                    <a:pt x="161977" y="99640"/>
                    <a:pt x="166509" y="102303"/>
                  </a:cubicBezTo>
                  <a:cubicBezTo>
                    <a:pt x="167966" y="103166"/>
                    <a:pt x="169627" y="103620"/>
                    <a:pt x="171320" y="103618"/>
                  </a:cubicBezTo>
                  <a:cubicBezTo>
                    <a:pt x="174701" y="103620"/>
                    <a:pt x="177829" y="101829"/>
                    <a:pt x="179540" y="98913"/>
                  </a:cubicBezTo>
                  <a:lnTo>
                    <a:pt x="218545" y="32476"/>
                  </a:lnTo>
                  <a:cubicBezTo>
                    <a:pt x="218602" y="32371"/>
                    <a:pt x="218687" y="32380"/>
                    <a:pt x="218726" y="32476"/>
                  </a:cubicBezTo>
                  <a:cubicBezTo>
                    <a:pt x="255581" y="147859"/>
                    <a:pt x="207265" y="273351"/>
                    <a:pt x="102549" y="334228"/>
                  </a:cubicBezTo>
                  <a:cubicBezTo>
                    <a:pt x="73536" y="351053"/>
                    <a:pt x="41494" y="362002"/>
                    <a:pt x="8252" y="366451"/>
                  </a:cubicBezTo>
                  <a:cubicBezTo>
                    <a:pt x="3039" y="367155"/>
                    <a:pt x="-617" y="371951"/>
                    <a:pt x="87" y="377165"/>
                  </a:cubicBezTo>
                  <a:cubicBezTo>
                    <a:pt x="724" y="381879"/>
                    <a:pt x="4742" y="385402"/>
                    <a:pt x="9499" y="385415"/>
                  </a:cubicBezTo>
                  <a:cubicBezTo>
                    <a:pt x="9929" y="385413"/>
                    <a:pt x="10359" y="385388"/>
                    <a:pt x="10785" y="385339"/>
                  </a:cubicBezTo>
                  <a:cubicBezTo>
                    <a:pt x="162090" y="364885"/>
                    <a:pt x="268165" y="225647"/>
                    <a:pt x="247711" y="74341"/>
                  </a:cubicBezTo>
                  <a:cubicBezTo>
                    <a:pt x="245719" y="59612"/>
                    <a:pt x="242544" y="45066"/>
                    <a:pt x="238214" y="30847"/>
                  </a:cubicBezTo>
                  <a:cubicBezTo>
                    <a:pt x="238214" y="30723"/>
                    <a:pt x="238214" y="30676"/>
                    <a:pt x="238347" y="30742"/>
                  </a:cubicBezTo>
                  <a:lnTo>
                    <a:pt x="300583" y="67271"/>
                  </a:lnTo>
                  <a:cubicBezTo>
                    <a:pt x="305015" y="70104"/>
                    <a:pt x="310906" y="68810"/>
                    <a:pt x="313739" y="64378"/>
                  </a:cubicBezTo>
                  <a:cubicBezTo>
                    <a:pt x="316574" y="59946"/>
                    <a:pt x="315279" y="54056"/>
                    <a:pt x="310847" y="51222"/>
                  </a:cubicBezTo>
                  <a:cubicBezTo>
                    <a:pt x="310634" y="51086"/>
                    <a:pt x="310416" y="50958"/>
                    <a:pt x="310194" y="50840"/>
                  </a:cubicBez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A76EE6E-B4F0-9F14-78BC-824B446B0709}"/>
                </a:ext>
              </a:extLst>
            </p:cNvPr>
            <p:cNvSpPr/>
            <p:nvPr/>
          </p:nvSpPr>
          <p:spPr>
            <a:xfrm>
              <a:off x="3167658" y="6114426"/>
              <a:ext cx="442275" cy="123219"/>
            </a:xfrm>
            <a:custGeom>
              <a:avLst/>
              <a:gdLst>
                <a:gd name="connsiteX0" fmla="*/ 9477 w 442275"/>
                <a:gd name="connsiteY0" fmla="*/ 122724 h 123219"/>
                <a:gd name="connsiteX1" fmla="*/ 107585 w 442275"/>
                <a:gd name="connsiteY1" fmla="*/ 123219 h 123219"/>
                <a:gd name="connsiteX2" fmla="*/ 107585 w 442275"/>
                <a:gd name="connsiteY2" fmla="*/ 123219 h 123219"/>
                <a:gd name="connsiteX3" fmla="*/ 117134 w 442275"/>
                <a:gd name="connsiteY3" fmla="*/ 113718 h 123219"/>
                <a:gd name="connsiteX4" fmla="*/ 107632 w 442275"/>
                <a:gd name="connsiteY4" fmla="*/ 104169 h 123219"/>
                <a:gd name="connsiteX5" fmla="*/ 31052 w 442275"/>
                <a:gd name="connsiteY5" fmla="*/ 103779 h 123219"/>
                <a:gd name="connsiteX6" fmla="*/ 30975 w 442275"/>
                <a:gd name="connsiteY6" fmla="*/ 103617 h 123219"/>
                <a:gd name="connsiteX7" fmla="*/ 394343 w 442275"/>
                <a:gd name="connsiteY7" fmla="*/ 85717 h 123219"/>
                <a:gd name="connsiteX8" fmla="*/ 425177 w 442275"/>
                <a:gd name="connsiteY8" fmla="*/ 119066 h 123219"/>
                <a:gd name="connsiteX9" fmla="*/ 438527 w 442275"/>
                <a:gd name="connsiteY9" fmla="*/ 120863 h 123219"/>
                <a:gd name="connsiteX10" fmla="*/ 440324 w 442275"/>
                <a:gd name="connsiteY10" fmla="*/ 107513 h 123219"/>
                <a:gd name="connsiteX11" fmla="*/ 440265 w 442275"/>
                <a:gd name="connsiteY11" fmla="*/ 107436 h 123219"/>
                <a:gd name="connsiteX12" fmla="*/ 52489 w 442275"/>
                <a:gd name="connsiteY12" fmla="*/ 57704 h 123219"/>
                <a:gd name="connsiteX13" fmla="*/ 19336 w 442275"/>
                <a:gd name="connsiteY13" fmla="*/ 87920 h 123219"/>
                <a:gd name="connsiteX14" fmla="*/ 19174 w 442275"/>
                <a:gd name="connsiteY14" fmla="*/ 87863 h 123219"/>
                <a:gd name="connsiteX15" fmla="*/ 19536 w 442275"/>
                <a:gd name="connsiteY15" fmla="*/ 15358 h 123219"/>
                <a:gd name="connsiteX16" fmla="*/ 10011 w 442275"/>
                <a:gd name="connsiteY16" fmla="*/ 5833 h 123219"/>
                <a:gd name="connsiteX17" fmla="*/ 10011 w 442275"/>
                <a:gd name="connsiteY17" fmla="*/ 5833 h 123219"/>
                <a:gd name="connsiteX18" fmla="*/ 486 w 442275"/>
                <a:gd name="connsiteY18" fmla="*/ 15311 h 123219"/>
                <a:gd name="connsiteX19" fmla="*/ 0 w 442275"/>
                <a:gd name="connsiteY19" fmla="*/ 113199 h 123219"/>
                <a:gd name="connsiteX20" fmla="*/ 9477 w 442275"/>
                <a:gd name="connsiteY20" fmla="*/ 122724 h 123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42275" h="123219">
                  <a:moveTo>
                    <a:pt x="9477" y="122724"/>
                  </a:moveTo>
                  <a:lnTo>
                    <a:pt x="107585" y="123219"/>
                  </a:lnTo>
                  <a:lnTo>
                    <a:pt x="107585" y="123219"/>
                  </a:lnTo>
                  <a:cubicBezTo>
                    <a:pt x="112846" y="123233"/>
                    <a:pt x="117120" y="118979"/>
                    <a:pt x="117134" y="113718"/>
                  </a:cubicBezTo>
                  <a:cubicBezTo>
                    <a:pt x="117147" y="108458"/>
                    <a:pt x="112893" y="104183"/>
                    <a:pt x="107632" y="104169"/>
                  </a:cubicBezTo>
                  <a:lnTo>
                    <a:pt x="31052" y="103779"/>
                  </a:lnTo>
                  <a:cubicBezTo>
                    <a:pt x="30928" y="103779"/>
                    <a:pt x="30899" y="103712"/>
                    <a:pt x="30975" y="103617"/>
                  </a:cubicBezTo>
                  <a:cubicBezTo>
                    <a:pt x="126374" y="-1668"/>
                    <a:pt x="289059" y="-9681"/>
                    <a:pt x="394343" y="85717"/>
                  </a:cubicBezTo>
                  <a:cubicBezTo>
                    <a:pt x="405584" y="95903"/>
                    <a:pt x="415902" y="107062"/>
                    <a:pt x="425177" y="119066"/>
                  </a:cubicBezTo>
                  <a:cubicBezTo>
                    <a:pt x="428368" y="123249"/>
                    <a:pt x="434345" y="124054"/>
                    <a:pt x="438527" y="120863"/>
                  </a:cubicBezTo>
                  <a:cubicBezTo>
                    <a:pt x="442710" y="117673"/>
                    <a:pt x="443514" y="111696"/>
                    <a:pt x="440324" y="107513"/>
                  </a:cubicBezTo>
                  <a:cubicBezTo>
                    <a:pt x="440304" y="107487"/>
                    <a:pt x="440285" y="107462"/>
                    <a:pt x="440265" y="107436"/>
                  </a:cubicBezTo>
                  <a:cubicBezTo>
                    <a:pt x="346917" y="-13378"/>
                    <a:pt x="173304" y="-35644"/>
                    <a:pt x="52489" y="57704"/>
                  </a:cubicBezTo>
                  <a:cubicBezTo>
                    <a:pt x="40638" y="66861"/>
                    <a:pt x="29550" y="76966"/>
                    <a:pt x="19336" y="87920"/>
                  </a:cubicBezTo>
                  <a:cubicBezTo>
                    <a:pt x="19250" y="88015"/>
                    <a:pt x="19174" y="87986"/>
                    <a:pt x="19174" y="87863"/>
                  </a:cubicBezTo>
                  <a:lnTo>
                    <a:pt x="19536" y="15358"/>
                  </a:lnTo>
                  <a:cubicBezTo>
                    <a:pt x="19536" y="10098"/>
                    <a:pt x="15271" y="5833"/>
                    <a:pt x="10011" y="5833"/>
                  </a:cubicBezTo>
                  <a:lnTo>
                    <a:pt x="10011" y="5833"/>
                  </a:lnTo>
                  <a:cubicBezTo>
                    <a:pt x="4769" y="5833"/>
                    <a:pt x="512" y="10069"/>
                    <a:pt x="486" y="15311"/>
                  </a:cubicBezTo>
                  <a:lnTo>
                    <a:pt x="0" y="113199"/>
                  </a:lnTo>
                  <a:cubicBezTo>
                    <a:pt x="0" y="118441"/>
                    <a:pt x="4236" y="122697"/>
                    <a:pt x="9477" y="122724"/>
                  </a:cubicBezTo>
                  <a:close/>
                </a:path>
              </a:pathLst>
            </a:custGeom>
            <a:grpFill/>
            <a:ln w="127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95B91142-E2C3-EE78-DFCC-AAC24634A6C6}"/>
              </a:ext>
            </a:extLst>
          </p:cNvPr>
          <p:cNvSpPr txBox="1"/>
          <p:nvPr/>
        </p:nvSpPr>
        <p:spPr>
          <a:xfrm>
            <a:off x="221673" y="6053498"/>
            <a:ext cx="4787649" cy="442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Cross-train Operations resources to support both on-prem and cloud operations</a:t>
            </a:r>
          </a:p>
        </p:txBody>
      </p:sp>
    </p:spTree>
    <p:extLst>
      <p:ext uri="{BB962C8B-B14F-4D97-AF65-F5344CB8AC3E}">
        <p14:creationId xmlns:p14="http://schemas.microsoft.com/office/powerpoint/2010/main" val="3307948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A19AC7-5ACF-6AAC-8427-21B4A29D10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Some common operational processes that can be used to operate the Infra/Cloud operations and drive standardization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A3D07A-5D45-1FA4-1B3C-AB61FDD91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 Common processes across on-prem and cloud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B7251-42F7-2BAF-1007-6839861D1E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Incident Management-support levels, IM process management, recovery, triaging, prioritization of defects, communication b/w teams, reports, single poc for end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Patch/Update Management-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Capacity Planning-impact of technology due to projects, performance of systems during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Security Management – security config, code, testing new security, KPIs, impact of security changes,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Monitoring and Logging-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Backup and Disaster Recovery-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Change Management-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/>
              <a:t>Automation and Orchestration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D35487-E98B-5975-08A3-0A5192A5D793}"/>
              </a:ext>
            </a:extLst>
          </p:cNvPr>
          <p:cNvSpPr/>
          <p:nvPr/>
        </p:nvSpPr>
        <p:spPr>
          <a:xfrm>
            <a:off x="9176837" y="610829"/>
            <a:ext cx="286007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Non-Exhaustive</a:t>
            </a:r>
          </a:p>
        </p:txBody>
      </p:sp>
    </p:spTree>
    <p:extLst>
      <p:ext uri="{BB962C8B-B14F-4D97-AF65-F5344CB8AC3E}">
        <p14:creationId xmlns:p14="http://schemas.microsoft.com/office/powerpoint/2010/main" val="890601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936A08-28EC-F7C9-716F-4D857412B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activities to build a business case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5514C-DF3D-ADA4-0EEA-7F7F321088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0909" y="923248"/>
            <a:ext cx="11656291" cy="5538512"/>
          </a:xfrm>
        </p:spPr>
        <p:txBody>
          <a:bodyPr/>
          <a:lstStyle/>
          <a:p>
            <a:r>
              <a:rPr lang="en-US" sz="1600" b="1" dirty="0"/>
              <a:t>Key activities to develop a business case for consolidating the Cloud Operations as part of Infrastructure Operations: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Identify the key stakeholders and business teams supporting Cloud Operations currently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Conduct workshops with each business team to analyze:</a:t>
            </a:r>
          </a:p>
          <a:p>
            <a:pPr lvl="4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Processes and tools</a:t>
            </a:r>
          </a:p>
          <a:p>
            <a:pPr lvl="4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Resources</a:t>
            </a:r>
          </a:p>
          <a:p>
            <a:pPr lvl="4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Roles and responsibilities</a:t>
            </a:r>
          </a:p>
          <a:p>
            <a:pPr lvl="4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Skills</a:t>
            </a:r>
          </a:p>
          <a:p>
            <a:pPr lvl="4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Ticket analysis</a:t>
            </a:r>
          </a:p>
          <a:p>
            <a:pPr lvl="4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Automation</a:t>
            </a:r>
          </a:p>
          <a:p>
            <a:pPr lvl="4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Methodologies (Agile, DevOps, SRE, etc.)</a:t>
            </a:r>
          </a:p>
          <a:p>
            <a:pPr lvl="4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Metrics</a:t>
            </a:r>
          </a:p>
          <a:p>
            <a:pPr lvl="3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Conduct a current state Operating Model assessment of the Infrastructure Operations</a:t>
            </a:r>
            <a:endParaRPr lang="en-US" sz="1400" dirty="0"/>
          </a:p>
          <a:p>
            <a:pPr lvl="4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Skills required</a:t>
            </a:r>
          </a:p>
          <a:p>
            <a:pPr lvl="4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Roles and responsibilities</a:t>
            </a:r>
          </a:p>
          <a:p>
            <a:pPr lvl="4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Processes and tools</a:t>
            </a:r>
          </a:p>
          <a:p>
            <a:pPr lvl="4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Methodologies used (Agile, DevOps, SRE, etc.)</a:t>
            </a:r>
          </a:p>
          <a:p>
            <a:pPr lvl="4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Governance</a:t>
            </a:r>
          </a:p>
          <a:p>
            <a:pPr lvl="3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Analyze the current state costs, standardization, and roles to leading practice Operating Model</a:t>
            </a:r>
          </a:p>
          <a:p>
            <a:pPr lvl="4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Organizational Structure</a:t>
            </a:r>
          </a:p>
          <a:p>
            <a:pPr lvl="4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COE</a:t>
            </a:r>
          </a:p>
          <a:p>
            <a:pPr lvl="4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Roles and responsibilities</a:t>
            </a:r>
          </a:p>
          <a:p>
            <a:pPr lvl="4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Processes, tools</a:t>
            </a:r>
          </a:p>
          <a:p>
            <a:pPr lvl="4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Governance </a:t>
            </a:r>
          </a:p>
          <a:p>
            <a:pPr lvl="3">
              <a:spcBef>
                <a:spcPts val="0"/>
              </a:spcBef>
              <a:spcAft>
                <a:spcPts val="0"/>
              </a:spcAft>
            </a:pPr>
            <a:endParaRPr lang="en-US" sz="1400" dirty="0"/>
          </a:p>
          <a:p>
            <a:pPr lvl="4">
              <a:spcBef>
                <a:spcPts val="0"/>
              </a:spcBef>
              <a:spcAft>
                <a:spcPts val="0"/>
              </a:spcAft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09064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573EF20-3FDB-4F17-904D-099C04C24C9D}"/>
              </a:ext>
            </a:extLst>
          </p:cNvPr>
          <p:cNvGrpSpPr/>
          <p:nvPr/>
        </p:nvGrpSpPr>
        <p:grpSpPr>
          <a:xfrm>
            <a:off x="192314" y="1437668"/>
            <a:ext cx="11430000" cy="4946022"/>
            <a:chOff x="192314" y="1274371"/>
            <a:chExt cx="11807372" cy="510931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64D2B6E-B458-4F4B-8A94-44E8C28780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092"/>
            <a:stretch/>
          </p:blipFill>
          <p:spPr>
            <a:xfrm>
              <a:off x="192314" y="1274371"/>
              <a:ext cx="11807372" cy="5109319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876A23A-DC4B-4AA2-8D36-CBC7D8DBB4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81000" y="2406050"/>
              <a:ext cx="1620520" cy="3977640"/>
            </a:xfrm>
            <a:prstGeom prst="rect">
              <a:avLst/>
            </a:prstGeom>
          </p:spPr>
        </p:pic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4903B0E2-5E12-4B0D-9710-3A71BE72D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800100"/>
          </a:xfrm>
        </p:spPr>
        <p:txBody>
          <a:bodyPr/>
          <a:lstStyle/>
          <a:p>
            <a:r>
              <a:rPr lang="en-US" dirty="0"/>
              <a:t>Hybrid Infra/Cloud Control Plane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814FF2-F284-407E-AA8A-B963D699C8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1234440"/>
            <a:ext cx="11430000" cy="384048"/>
          </a:xfrm>
        </p:spPr>
        <p:txBody>
          <a:bodyPr/>
          <a:lstStyle/>
          <a:p>
            <a:r>
              <a:rPr lang="en-US" sz="1600" b="1" dirty="0">
                <a:solidFill>
                  <a:srgbClr val="0070C0"/>
                </a:solidFill>
                <a:latin typeface="Graphik "/>
              </a:rPr>
              <a:t>Client Hybrid Environment build and transformation enablement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34885484-6D97-431A-B3E4-CDA6C6D8201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noFill/>
                <a:latin typeface="+mj-lt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7</a:t>
            </a:fld>
            <a:endParaRPr lang="en-US"/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D6B60B0F-227A-4534-B106-BA854CA23BF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en-US" sz="800" kern="1200" smtClean="0">
                <a:noFill/>
                <a:latin typeface="+mj-lt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7</a:t>
            </a:fld>
            <a:endParaRPr lang="en-US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0D367405-47CB-4099-BA0A-FA1A2C5703B2}"/>
              </a:ext>
            </a:extLst>
          </p:cNvPr>
          <p:cNvSpPr txBox="1">
            <a:spLocks/>
          </p:cNvSpPr>
          <p:nvPr/>
        </p:nvSpPr>
        <p:spPr>
          <a:xfrm>
            <a:off x="449580" y="3169194"/>
            <a:ext cx="1696760" cy="1269977"/>
          </a:xfrm>
          <a:prstGeom prst="rect">
            <a:avLst/>
          </a:prstGeom>
        </p:spPr>
        <p:txBody>
          <a:bodyPr vert="horz" wrap="square" lIns="0" tIns="10583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583" marR="4233"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Features Supported</a:t>
            </a:r>
          </a:p>
        </p:txBody>
      </p:sp>
      <p:sp>
        <p:nvSpPr>
          <p:cNvPr id="14" name="object 3">
            <a:extLst>
              <a:ext uri="{FF2B5EF4-FFF2-40B4-BE49-F238E27FC236}">
                <a16:creationId xmlns:a16="http://schemas.microsoft.com/office/drawing/2014/main" id="{0D5A538A-37CA-4D09-8433-59EE75C6F47B}"/>
              </a:ext>
            </a:extLst>
          </p:cNvPr>
          <p:cNvSpPr txBox="1">
            <a:spLocks/>
          </p:cNvSpPr>
          <p:nvPr/>
        </p:nvSpPr>
        <p:spPr>
          <a:xfrm>
            <a:off x="449580" y="4485215"/>
            <a:ext cx="1696760" cy="1216803"/>
          </a:xfrm>
          <a:prstGeom prst="rect">
            <a:avLst/>
          </a:prstGeom>
        </p:spPr>
        <p:txBody>
          <a:bodyPr vert="horz" wrap="square" lIns="0" tIns="10583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583" marR="4233"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Multi &amp; Hybrid Cloud cross Platform</a:t>
            </a:r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4B1640A2-2676-4580-AEF2-369742C772A3}"/>
              </a:ext>
            </a:extLst>
          </p:cNvPr>
          <p:cNvSpPr txBox="1">
            <a:spLocks/>
          </p:cNvSpPr>
          <p:nvPr/>
        </p:nvSpPr>
        <p:spPr>
          <a:xfrm>
            <a:off x="449580" y="5801236"/>
            <a:ext cx="1696760" cy="483236"/>
          </a:xfrm>
          <a:prstGeom prst="rect">
            <a:avLst/>
          </a:prstGeom>
        </p:spPr>
        <p:txBody>
          <a:bodyPr vert="horz" wrap="square" lIns="0" tIns="10583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583" marR="4233"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Platforms &amp; Infrastructure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603D51-6007-4246-BAB2-BEBE892C7363}"/>
              </a:ext>
            </a:extLst>
          </p:cNvPr>
          <p:cNvSpPr/>
          <p:nvPr/>
        </p:nvSpPr>
        <p:spPr>
          <a:xfrm>
            <a:off x="2274605" y="5817029"/>
            <a:ext cx="8410812" cy="48323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IN" dirty="0" err="1"/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id="{A89D1834-201E-4444-B6D2-3BE30306F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5632" y="5937771"/>
            <a:ext cx="403840" cy="24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4">
            <a:extLst>
              <a:ext uri="{FF2B5EF4-FFF2-40B4-BE49-F238E27FC236}">
                <a16:creationId xmlns:a16="http://schemas.microsoft.com/office/drawing/2014/main" id="{E5895BE2-A268-49B5-9D79-3732A557D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3255" y="5942080"/>
            <a:ext cx="806231" cy="23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8" descr="Platform Icon #415007 - Free Icons Library">
            <a:extLst>
              <a:ext uri="{FF2B5EF4-FFF2-40B4-BE49-F238E27FC236}">
                <a16:creationId xmlns:a16="http://schemas.microsoft.com/office/drawing/2014/main" id="{99752D33-6D85-4B8D-9ED9-A21D2704B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269" y="5911834"/>
            <a:ext cx="293627" cy="29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0" descr="Google Logo transparent PNG - StickPNG">
            <a:extLst>
              <a:ext uri="{FF2B5EF4-FFF2-40B4-BE49-F238E27FC236}">
                <a16:creationId xmlns:a16="http://schemas.microsoft.com/office/drawing/2014/main" id="{35970F52-02D2-43C5-8A2F-C3D577548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100000" contras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679" y="5960555"/>
            <a:ext cx="580391" cy="19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2" descr="Red Hat (RedHat) – Logos Download">
            <a:extLst>
              <a:ext uri="{FF2B5EF4-FFF2-40B4-BE49-F238E27FC236}">
                <a16:creationId xmlns:a16="http://schemas.microsoft.com/office/drawing/2014/main" id="{08415EE0-4F1A-4E9C-9D2F-E3CFC5969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690" y="5924584"/>
            <a:ext cx="795063" cy="268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4">
            <a:extLst>
              <a:ext uri="{FF2B5EF4-FFF2-40B4-BE49-F238E27FC236}">
                <a16:creationId xmlns:a16="http://schemas.microsoft.com/office/drawing/2014/main" id="{D7C1F341-A1CE-45C3-A44B-FBC25EDA4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536" y="5977950"/>
            <a:ext cx="643570" cy="16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6" descr="Vmware Png Logo - Free Transparent PNG Logos">
            <a:extLst>
              <a:ext uri="{FF2B5EF4-FFF2-40B4-BE49-F238E27FC236}">
                <a16:creationId xmlns:a16="http://schemas.microsoft.com/office/drawing/2014/main" id="{94DC434A-8286-4BCD-A9AF-E7E184633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889" y="5988673"/>
            <a:ext cx="918637" cy="13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8">
            <a:extLst>
              <a:ext uri="{FF2B5EF4-FFF2-40B4-BE49-F238E27FC236}">
                <a16:creationId xmlns:a16="http://schemas.microsoft.com/office/drawing/2014/main" id="{20848D94-4681-4834-BE38-358D4672D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309" y="5938017"/>
            <a:ext cx="576146" cy="24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2" descr="Alibaba Cloud Logo Vector (.AI) Free Download">
            <a:extLst>
              <a:ext uri="{FF2B5EF4-FFF2-40B4-BE49-F238E27FC236}">
                <a16:creationId xmlns:a16="http://schemas.microsoft.com/office/drawing/2014/main" id="{81743A9C-98EB-4487-BC5E-96CE85AF4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853" y="5934561"/>
            <a:ext cx="503054" cy="24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4">
            <a:extLst>
              <a:ext uri="{FF2B5EF4-FFF2-40B4-BE49-F238E27FC236}">
                <a16:creationId xmlns:a16="http://schemas.microsoft.com/office/drawing/2014/main" id="{1538B3D6-F451-4382-B0D0-FAC09B157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0238" y="5939295"/>
            <a:ext cx="238705" cy="238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3434" name="Picture 26">
            <a:extLst>
              <a:ext uri="{FF2B5EF4-FFF2-40B4-BE49-F238E27FC236}">
                <a16:creationId xmlns:a16="http://schemas.microsoft.com/office/drawing/2014/main" id="{677C5152-030D-4711-87F3-231DAB15C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2725" y="5906792"/>
            <a:ext cx="569686" cy="275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428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6B0EE9-427C-4455-927B-D61BD9FB863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998030" y="1190308"/>
            <a:ext cx="5061206" cy="1653940"/>
          </a:xfrm>
        </p:spPr>
        <p:txBody>
          <a:bodyPr/>
          <a:lstStyle/>
          <a:p>
            <a:r>
              <a:rPr lang="en-US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47368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E5884F-F1D5-1A1E-DA2C-5227614DA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Enterprises have largely moved to a hybrid cloud strategy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6A7739-ED2A-1EDD-2EAA-55F492A68476}"/>
              </a:ext>
            </a:extLst>
          </p:cNvPr>
          <p:cNvSpPr/>
          <p:nvPr/>
        </p:nvSpPr>
        <p:spPr>
          <a:xfrm>
            <a:off x="6333449" y="3098971"/>
            <a:ext cx="5466248" cy="192392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>
              <a:lnSpc>
                <a:spcPct val="80000"/>
              </a:lnSpc>
            </a:pPr>
            <a:r>
              <a:rPr lang="en-US" sz="1000">
                <a:solidFill>
                  <a:schemeClr val="accent2"/>
                </a:solidFill>
              </a:rPr>
              <a:t>Enterprise </a:t>
            </a:r>
            <a:br>
              <a:rPr lang="en-US" sz="1000">
                <a:solidFill>
                  <a:schemeClr val="accent2"/>
                </a:solidFill>
              </a:rPr>
            </a:br>
            <a:r>
              <a:rPr lang="en-US" sz="1000">
                <a:solidFill>
                  <a:schemeClr val="accent2"/>
                </a:solidFill>
              </a:rPr>
              <a:t>Cloud Strategy</a:t>
            </a:r>
          </a:p>
        </p:txBody>
      </p:sp>
      <p:sp>
        <p:nvSpPr>
          <p:cNvPr id="6" name="Oval 40">
            <a:extLst>
              <a:ext uri="{FF2B5EF4-FFF2-40B4-BE49-F238E27FC236}">
                <a16:creationId xmlns:a16="http://schemas.microsoft.com/office/drawing/2014/main" id="{D545D21E-B87C-70A7-A96D-A116766279CE}"/>
              </a:ext>
            </a:extLst>
          </p:cNvPr>
          <p:cNvSpPr/>
          <p:nvPr/>
        </p:nvSpPr>
        <p:spPr>
          <a:xfrm>
            <a:off x="3474720" y="2386721"/>
            <a:ext cx="2926080" cy="1356562"/>
          </a:xfrm>
          <a:prstGeom prst="ellipse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DB63E4-FCED-2351-CBCA-FDD11DD75DFE}"/>
              </a:ext>
            </a:extLst>
          </p:cNvPr>
          <p:cNvSpPr txBox="1">
            <a:spLocks/>
          </p:cNvSpPr>
          <p:nvPr/>
        </p:nvSpPr>
        <p:spPr>
          <a:xfrm>
            <a:off x="392303" y="5934068"/>
            <a:ext cx="5280710" cy="401255"/>
          </a:xfrm>
          <a:prstGeom prst="rect">
            <a:avLst/>
          </a:prstGeom>
          <a:noFill/>
        </p:spPr>
        <p:txBody>
          <a:bodyPr wrap="square" lIns="0" tIns="0" rIns="0" bIns="45720" rtlCol="0" anchor="ctr" anchorCtr="0">
            <a:noAutofit/>
          </a:bodyPr>
          <a:lstStyle/>
          <a:p>
            <a:r>
              <a:rPr lang="en-US" sz="800" dirty="0">
                <a:latin typeface="Graphik" panose="020B0503030202060203" pitchFamily="34" charset="0"/>
              </a:rPr>
              <a:t>Sources: IDC. Worldwide Whole Cloud Forecast, 2020–2024,</a:t>
            </a:r>
          </a:p>
          <a:p>
            <a:r>
              <a:rPr lang="en-US" sz="800" dirty="0">
                <a:latin typeface="Graphik" panose="020B0503030202060203" pitchFamily="34" charset="0"/>
              </a:rPr>
              <a:t>Gartner. Forecast Analysis: Cloud Consulting and Implementation Services, Worldwide, Mar. 2020</a:t>
            </a:r>
          </a:p>
          <a:p>
            <a:r>
              <a:rPr lang="en-US" sz="800" dirty="0">
                <a:latin typeface="Graphik" panose="020B0503030202060203" pitchFamily="34" charset="0"/>
              </a:rPr>
              <a:t>October 2020. Flexera. 2020 State of the Cloud Report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F7A991-83B5-EEDF-3A7F-B975168930D2}"/>
              </a:ext>
            </a:extLst>
          </p:cNvPr>
          <p:cNvSpPr/>
          <p:nvPr/>
        </p:nvSpPr>
        <p:spPr>
          <a:xfrm>
            <a:off x="6599151" y="4044518"/>
            <a:ext cx="10214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kern="0" dirty="0">
                <a:solidFill>
                  <a:schemeClr val="accent5"/>
                </a:solidFill>
                <a:latin typeface="+mj-lt"/>
              </a:rPr>
              <a:t>Single Private</a:t>
            </a:r>
            <a:endParaRPr lang="en-US" sz="1000" dirty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8B639A-EDC9-08F5-52F6-423E8AB9A822}"/>
              </a:ext>
            </a:extLst>
          </p:cNvPr>
          <p:cNvSpPr/>
          <p:nvPr/>
        </p:nvSpPr>
        <p:spPr>
          <a:xfrm>
            <a:off x="6333449" y="5071925"/>
            <a:ext cx="5466248" cy="126585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 anchorCtr="0"/>
          <a:lstStyle/>
          <a:p>
            <a:pPr>
              <a:lnSpc>
                <a:spcPct val="80000"/>
              </a:lnSpc>
            </a:pPr>
            <a:r>
              <a:rPr lang="en-US" sz="1000">
                <a:solidFill>
                  <a:schemeClr val="accent2"/>
                </a:solidFill>
              </a:rPr>
              <a:t>Hybrid Cloud </a:t>
            </a:r>
            <a:br>
              <a:rPr lang="en-US" sz="1000">
                <a:solidFill>
                  <a:schemeClr val="accent2"/>
                </a:solidFill>
              </a:rPr>
            </a:br>
            <a:r>
              <a:rPr lang="en-US" sz="1000">
                <a:solidFill>
                  <a:schemeClr val="accent2"/>
                </a:solidFill>
              </a:rPr>
              <a:t>Dominant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8CB06C4-084E-6089-63F5-970A9A2E1B4A}"/>
              </a:ext>
            </a:extLst>
          </p:cNvPr>
          <p:cNvSpPr/>
          <p:nvPr/>
        </p:nvSpPr>
        <p:spPr>
          <a:xfrm>
            <a:off x="8663562" y="3566388"/>
            <a:ext cx="882159" cy="1297840"/>
          </a:xfrm>
          <a:custGeom>
            <a:avLst/>
            <a:gdLst>
              <a:gd name="connsiteX0" fmla="*/ 1008668 w 1008668"/>
              <a:gd name="connsiteY0" fmla="*/ 622169 h 1743959"/>
              <a:gd name="connsiteX1" fmla="*/ 0 w 1008668"/>
              <a:gd name="connsiteY1" fmla="*/ 0 h 1743959"/>
              <a:gd name="connsiteX2" fmla="*/ 0 w 1008668"/>
              <a:gd name="connsiteY2" fmla="*/ 1743959 h 1743959"/>
              <a:gd name="connsiteX3" fmla="*/ 1008668 w 1008668"/>
              <a:gd name="connsiteY3" fmla="*/ 1715678 h 1743959"/>
              <a:gd name="connsiteX4" fmla="*/ 1008668 w 1008668"/>
              <a:gd name="connsiteY4" fmla="*/ 622169 h 1743959"/>
              <a:gd name="connsiteX0" fmla="*/ 1008668 w 1008668"/>
              <a:gd name="connsiteY0" fmla="*/ 622169 h 1749541"/>
              <a:gd name="connsiteX1" fmla="*/ 0 w 1008668"/>
              <a:gd name="connsiteY1" fmla="*/ 0 h 1749541"/>
              <a:gd name="connsiteX2" fmla="*/ 0 w 1008668"/>
              <a:gd name="connsiteY2" fmla="*/ 1743959 h 1749541"/>
              <a:gd name="connsiteX3" fmla="*/ 1008668 w 1008668"/>
              <a:gd name="connsiteY3" fmla="*/ 1749541 h 1749541"/>
              <a:gd name="connsiteX4" fmla="*/ 1008668 w 1008668"/>
              <a:gd name="connsiteY4" fmla="*/ 622169 h 174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8668" h="1749541">
                <a:moveTo>
                  <a:pt x="1008668" y="622169"/>
                </a:moveTo>
                <a:lnTo>
                  <a:pt x="0" y="0"/>
                </a:lnTo>
                <a:lnTo>
                  <a:pt x="0" y="1743959"/>
                </a:lnTo>
                <a:lnTo>
                  <a:pt x="1008668" y="1749541"/>
                </a:lnTo>
                <a:lnTo>
                  <a:pt x="1008668" y="622169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accent2">
                  <a:alpha val="5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1F40134-CB7F-142A-A405-E697734605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035572"/>
              </p:ext>
            </p:extLst>
          </p:nvPr>
        </p:nvGraphicFramePr>
        <p:xfrm>
          <a:off x="7766532" y="4988235"/>
          <a:ext cx="2637935" cy="14916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7E67CEC8-AAB9-0EA0-D2CC-F9C70FD7722E}"/>
              </a:ext>
            </a:extLst>
          </p:cNvPr>
          <p:cNvSpPr/>
          <p:nvPr/>
        </p:nvSpPr>
        <p:spPr>
          <a:xfrm>
            <a:off x="9670362" y="5628846"/>
            <a:ext cx="85472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kern="0" dirty="0">
                <a:solidFill>
                  <a:schemeClr val="accent1"/>
                </a:solidFill>
                <a:latin typeface="+mj-lt"/>
              </a:rPr>
              <a:t>Public only</a:t>
            </a:r>
            <a:endParaRPr lang="en-US" sz="10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BCFED2-77FC-E455-7FFB-D7D3DDAAB54F}"/>
              </a:ext>
            </a:extLst>
          </p:cNvPr>
          <p:cNvSpPr/>
          <p:nvPr/>
        </p:nvSpPr>
        <p:spPr>
          <a:xfrm>
            <a:off x="9455612" y="5189442"/>
            <a:ext cx="89800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kern="0" dirty="0">
                <a:solidFill>
                  <a:schemeClr val="accent5"/>
                </a:solidFill>
                <a:latin typeface="+mj-lt"/>
              </a:rPr>
              <a:t>Private only</a:t>
            </a:r>
            <a:endParaRPr lang="en-US" sz="1000" dirty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F7A9DB-CE5D-14CF-7D8C-3C8BC78228E3}"/>
              </a:ext>
            </a:extLst>
          </p:cNvPr>
          <p:cNvSpPr/>
          <p:nvPr/>
        </p:nvSpPr>
        <p:spPr>
          <a:xfrm>
            <a:off x="7881685" y="5628847"/>
            <a:ext cx="59503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kern="0" dirty="0">
                <a:solidFill>
                  <a:schemeClr val="accent3"/>
                </a:solidFill>
                <a:latin typeface="+mj-lt"/>
              </a:rPr>
              <a:t>Hybrid</a:t>
            </a:r>
            <a:endParaRPr lang="en-US" sz="1000" dirty="0">
              <a:solidFill>
                <a:schemeClr val="accent3"/>
              </a:solidFill>
              <a:latin typeface="+mj-lt"/>
            </a:endParaRP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41B99576-32C9-C9D2-B687-65E3DDA7D8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9623895"/>
              </p:ext>
            </p:extLst>
          </p:nvPr>
        </p:nvGraphicFramePr>
        <p:xfrm>
          <a:off x="7220110" y="3279285"/>
          <a:ext cx="2184650" cy="1861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3528ED12-09A6-D191-3C4F-ACB5E7461CED}"/>
              </a:ext>
            </a:extLst>
          </p:cNvPr>
          <p:cNvSpPr/>
          <p:nvPr/>
        </p:nvSpPr>
        <p:spPr>
          <a:xfrm>
            <a:off x="10442524" y="4052399"/>
            <a:ext cx="9941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kern="0">
                <a:solidFill>
                  <a:schemeClr val="accent2">
                    <a:lumMod val="50000"/>
                  </a:schemeClr>
                </a:solidFill>
              </a:rPr>
              <a:t>Hybrid Cloud</a:t>
            </a:r>
            <a:endParaRPr lang="en-US" sz="10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CB04D6-7749-02D4-1CEB-E34821221567}"/>
              </a:ext>
            </a:extLst>
          </p:cNvPr>
          <p:cNvSpPr/>
          <p:nvPr/>
        </p:nvSpPr>
        <p:spPr>
          <a:xfrm>
            <a:off x="10376762" y="4609217"/>
            <a:ext cx="10855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kern="0" dirty="0">
                <a:solidFill>
                  <a:schemeClr val="accent1">
                    <a:lumMod val="75000"/>
                  </a:schemeClr>
                </a:solidFill>
              </a:rPr>
              <a:t>Multiple Public</a:t>
            </a:r>
            <a:endParaRPr lang="en-US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239A5A-EF16-3B6D-7202-7B1376B24806}"/>
              </a:ext>
            </a:extLst>
          </p:cNvPr>
          <p:cNvSpPr/>
          <p:nvPr/>
        </p:nvSpPr>
        <p:spPr>
          <a:xfrm>
            <a:off x="6713407" y="3751449"/>
            <a:ext cx="97815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kern="0" dirty="0">
                <a:solidFill>
                  <a:schemeClr val="accent1"/>
                </a:solidFill>
                <a:latin typeface="+mj-lt"/>
              </a:rPr>
              <a:t>Single Public</a:t>
            </a:r>
            <a:endParaRPr lang="en-US" sz="10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2F3B67-F9C7-E70E-AAAF-7434C74B05C4}"/>
              </a:ext>
            </a:extLst>
          </p:cNvPr>
          <p:cNvSpPr/>
          <p:nvPr/>
        </p:nvSpPr>
        <p:spPr>
          <a:xfrm>
            <a:off x="8905461" y="3558423"/>
            <a:ext cx="5501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kern="0">
                <a:solidFill>
                  <a:schemeClr val="accent2"/>
                </a:solidFill>
              </a:rPr>
              <a:t>Multi-</a:t>
            </a:r>
            <a:br>
              <a:rPr lang="en-US" sz="1000" kern="0">
                <a:solidFill>
                  <a:schemeClr val="accent2"/>
                </a:solidFill>
              </a:rPr>
            </a:br>
            <a:r>
              <a:rPr lang="en-US" sz="1000" kern="0">
                <a:solidFill>
                  <a:schemeClr val="accent2"/>
                </a:solidFill>
              </a:rPr>
              <a:t>Cloud</a:t>
            </a:r>
            <a:endParaRPr lang="en-US" sz="1000">
              <a:solidFill>
                <a:schemeClr val="accent2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50671F-473B-A0F8-0768-6DA65F9B9FC4}"/>
              </a:ext>
            </a:extLst>
          </p:cNvPr>
          <p:cNvSpPr/>
          <p:nvPr/>
        </p:nvSpPr>
        <p:spPr>
          <a:xfrm>
            <a:off x="9455612" y="3098971"/>
            <a:ext cx="1999024" cy="49278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>
              <a:lnSpc>
                <a:spcPct val="80000"/>
              </a:lnSpc>
            </a:pPr>
            <a:r>
              <a:rPr lang="en-US" sz="1000" dirty="0">
                <a:solidFill>
                  <a:schemeClr val="accent2"/>
                </a:solidFill>
              </a:rPr>
              <a:t>Average 7 Clouds leveraged by organizations</a:t>
            </a:r>
          </a:p>
        </p:txBody>
      </p:sp>
      <p:graphicFrame>
        <p:nvGraphicFramePr>
          <p:cNvPr id="21" name="Chart 20">
            <a:extLst>
              <a:ext uri="{FF2B5EF4-FFF2-40B4-BE49-F238E27FC236}">
                <a16:creationId xmlns:a16="http://schemas.microsoft.com/office/drawing/2014/main" id="{C1EED47A-03A4-D3ED-461D-899D13719F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6954049"/>
              </p:ext>
            </p:extLst>
          </p:nvPr>
        </p:nvGraphicFramePr>
        <p:xfrm>
          <a:off x="9091269" y="3395464"/>
          <a:ext cx="1745088" cy="1608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B08F8F72-ACB8-D27E-8AB3-79DAA0453AD8}"/>
              </a:ext>
            </a:extLst>
          </p:cNvPr>
          <p:cNvSpPr txBox="1"/>
          <p:nvPr/>
        </p:nvSpPr>
        <p:spPr>
          <a:xfrm>
            <a:off x="381001" y="1462759"/>
            <a:ext cx="5292012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latin typeface="+mj-lt"/>
              </a:rPr>
              <a:t>Multi Cloud &amp; Hybrid Cloud dominate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8E7D10-9E55-113E-2C5A-95C786C3BDCD}"/>
              </a:ext>
            </a:extLst>
          </p:cNvPr>
          <p:cNvSpPr txBox="1"/>
          <p:nvPr/>
        </p:nvSpPr>
        <p:spPr>
          <a:xfrm>
            <a:off x="381001" y="3330151"/>
            <a:ext cx="5292012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latin typeface="+mj-lt"/>
              </a:rPr>
              <a:t>Key market trends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2B0D3F-9088-C639-AA7A-A2CB170AC1BF}"/>
              </a:ext>
            </a:extLst>
          </p:cNvPr>
          <p:cNvSpPr txBox="1"/>
          <p:nvPr/>
        </p:nvSpPr>
        <p:spPr>
          <a:xfrm>
            <a:off x="392303" y="3643412"/>
            <a:ext cx="5272911" cy="1966862"/>
          </a:xfrm>
          <a:prstGeom prst="rect">
            <a:avLst/>
          </a:prstGeom>
          <a:noFill/>
        </p:spPr>
        <p:txBody>
          <a:bodyPr wrap="square" tIns="90000" rIns="90000" bIns="90000">
            <a:spAutoFit/>
          </a:bodyPr>
          <a:lstStyle/>
          <a:p>
            <a:pPr marL="230400" marR="0" lvl="0" indent="-2304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Arial" charset="0"/>
              </a:rPr>
              <a:t>Traditional ”Cloud native” Solutions are being deployed everywhere – not just on MAAG platforms including containers, CMS automation techniques and serverless. </a:t>
            </a:r>
          </a:p>
          <a:p>
            <a:pPr marL="230400" marR="0" lvl="0" indent="-2304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Arial" charset="0"/>
              </a:rPr>
              <a:t>MAAGs betting on Hybrid: By 2023, more than 50% of all workloads will leverage a Public provider’s Public Cloud, Hybrid and/or Edge offering.</a:t>
            </a:r>
          </a:p>
          <a:p>
            <a:pPr marL="230400" marR="0" lvl="0" indent="-2304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n-ea"/>
                <a:cs typeface="Arial" charset="0"/>
              </a:rPr>
              <a:t>Edge Computing: The “distributed Cloud” will be fueled by 5G adoption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B6B78F-A7D6-5A63-4743-2F6198FE5506}"/>
              </a:ext>
            </a:extLst>
          </p:cNvPr>
          <p:cNvSpPr txBox="1"/>
          <p:nvPr/>
        </p:nvSpPr>
        <p:spPr>
          <a:xfrm>
            <a:off x="392303" y="1776020"/>
            <a:ext cx="5272911" cy="1597530"/>
          </a:xfrm>
          <a:prstGeom prst="rect">
            <a:avLst/>
          </a:prstGeom>
          <a:noFill/>
        </p:spPr>
        <p:txBody>
          <a:bodyPr wrap="square" tIns="90000" rIns="90000" bIns="90000">
            <a:spAutoFit/>
          </a:bodyPr>
          <a:lstStyle/>
          <a:p>
            <a:pPr marL="230400" marR="0" lvl="0" indent="-230400" algn="l" defTabSz="1734634" rtl="0" eaLnBrk="1" fontAlgn="auto" latinLnBrk="0" hangingPunct="1"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93% of enterprises have a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Multi Cloud strategy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; 74% have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Hybrid Cloud 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implementations (integrated Public &amp; Private Cloud)</a:t>
            </a:r>
          </a:p>
          <a:p>
            <a:pPr marL="230400" indent="-230400" defTabSz="1734634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Enterprises average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7 Clouds 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under management</a:t>
            </a:r>
          </a:p>
          <a:p>
            <a:pPr marL="230400" indent="-230400" defTabSz="1734634" fontAlgn="auto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Cloud outcomes: 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Client satisfaction levels are highest with Hybrid Cloud (95%), better than with Public or Private only implementations.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87B971-089B-6BC7-FF0F-C045764948E6}"/>
              </a:ext>
            </a:extLst>
          </p:cNvPr>
          <p:cNvSpPr txBox="1"/>
          <p:nvPr/>
        </p:nvSpPr>
        <p:spPr>
          <a:xfrm>
            <a:off x="6159641" y="1462759"/>
            <a:ext cx="5651359" cy="997366"/>
          </a:xfrm>
          <a:prstGeom prst="rect">
            <a:avLst/>
          </a:prstGeom>
          <a:noFill/>
        </p:spPr>
        <p:txBody>
          <a:bodyPr wrap="square" tIns="90000" rIns="90000" bIns="90000">
            <a:spAutoFit/>
          </a:bodyPr>
          <a:lstStyle/>
          <a:p>
            <a:pPr marL="230400" marR="0" lvl="0" indent="-230400" algn="l" defTabSz="1734634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By industry: 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Regulated industries show the highest adoption rates for Hybrid Cloud</a:t>
            </a:r>
          </a:p>
          <a:p>
            <a:pPr marL="230400" marR="0" lvl="0" indent="-230400" algn="l" defTabSz="1734634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By geography: 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Hybrid Cloud predominates in Europe, where there is a limited percentage of pure Public Cloud users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E61063-1DFC-4C09-C3FA-9C8B3477CE4D}"/>
              </a:ext>
            </a:extLst>
          </p:cNvPr>
          <p:cNvSpPr txBox="1"/>
          <p:nvPr/>
        </p:nvSpPr>
        <p:spPr>
          <a:xfrm>
            <a:off x="6159640" y="2651858"/>
            <a:ext cx="5651359" cy="307777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b="1" dirty="0">
                <a:solidFill>
                  <a:schemeClr val="bg1"/>
                </a:solidFill>
                <a:latin typeface="+mj-lt"/>
              </a:rPr>
              <a:t>Hybrid Cloud is the norm</a:t>
            </a:r>
          </a:p>
        </p:txBody>
      </p:sp>
    </p:spTree>
    <p:extLst>
      <p:ext uri="{BB962C8B-B14F-4D97-AF65-F5344CB8AC3E}">
        <p14:creationId xmlns:p14="http://schemas.microsoft.com/office/powerpoint/2010/main" val="29039137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4162&quot;&gt;&lt;version val=&quot;27008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Year&gt;&lt;m_bNumberIsYear val=&quot;0&quot;/&gt;&lt;m_strFormatTime&gt;%Y&lt;/m_strFormatTime&gt;&lt;m_yearfmt&gt;&lt;begin val=&quot;0&quot;/&gt;&lt;end val=&quot;0&quot;/&gt;&lt;/m_yearfmt&gt;&lt;/m_precDefaultYear&gt;&lt;m_precDefaultQuarter&gt;&lt;m_bNumberIsYear val=&quot;0&quot;/&gt;&lt;m_strFormatTime&gt;Q%5&lt;/m_strFormatTime&gt;&lt;m_yearfmt&gt;&lt;begin val=&quot;0&quot;/&gt;&lt;end val=&quot;4&quot;/&gt;&lt;/m_yearfmt&gt;&lt;/m_precDefaultQuarter&gt;&lt;m_precDefaultMonth&gt;&lt;m_bNumberIsYear val=&quot;0&quot;/&gt;&lt;m_strFormatTime&gt;%1&lt;/m_strFormatTime&gt;&lt;m_yearfmt&gt;&lt;begin val=&quot;0&quot;/&gt;&lt;end val=&quot;4&quot;/&gt;&lt;/m_yearfmt&gt;&lt;/m_precDefaultMonth&gt;&lt;m_precDefaultWeek&gt;&lt;m_bNumberIsYear val=&quot;0&quot;/&gt;&lt;m_strFormatTime&gt;%4&lt;/m_strFormatTime&gt;&lt;m_yearfmt&gt;&lt;begin val=&quot;0&quot;/&gt;&lt;end val=&quot;4&quot;/&gt;&lt;/m_yearfmt&gt;&lt;/m_precDefaultWeek&gt;&lt;m_precDefaultDay&gt;&lt;m_bNumberIsYear val=&quot;0&quot;/&gt;&lt;m_strFormatTime&gt;%#d&lt;/m_strFormatTime&gt;&lt;m_yearfmt&gt;&lt;begin val=&quot;0&quot;/&gt;&lt;end val=&quot;4&quot;/&gt;&lt;/m_yearfmt&gt;&lt;/m_precDefaultDay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ysfbMNlRgqsXuDVfXNvQQ"/>
</p:tagLst>
</file>

<file path=ppt/theme/theme1.xml><?xml version="1.0" encoding="utf-8"?>
<a:theme xmlns:a="http://schemas.openxmlformats.org/drawingml/2006/main" name="Astellas">
  <a:themeElements>
    <a:clrScheme name="Custom 7">
      <a:dk1>
        <a:sysClr val="windowText" lastClr="000000"/>
      </a:dk1>
      <a:lt1>
        <a:srgbClr val="FFFFFF"/>
      </a:lt1>
      <a:dk2>
        <a:srgbClr val="454545"/>
      </a:dk2>
      <a:lt2>
        <a:srgbClr val="DFDBD5"/>
      </a:lt2>
      <a:accent1>
        <a:srgbClr val="00D700"/>
      </a:accent1>
      <a:accent2>
        <a:srgbClr val="00FF00"/>
      </a:accent2>
      <a:accent3>
        <a:srgbClr val="00530A"/>
      </a:accent3>
      <a:accent4>
        <a:srgbClr val="0070C0"/>
      </a:accent4>
      <a:accent5>
        <a:srgbClr val="239ACF"/>
      </a:accent5>
      <a:accent6>
        <a:srgbClr val="680404"/>
      </a:accent6>
      <a:hlink>
        <a:srgbClr val="FA2B5C"/>
      </a:hlink>
      <a:folHlink>
        <a:srgbClr val="BC658E"/>
      </a:folHlink>
    </a:clrScheme>
    <a:fontScheme name="Custom 3">
      <a:majorFont>
        <a:latin typeface="Graphik Blac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780BB8F5AFEC4EA82816D051F1CF9B" ma:contentTypeVersion="17" ma:contentTypeDescription="Create a new document." ma:contentTypeScope="" ma:versionID="feeac4f6a8d7460d04a9d1961663d72a">
  <xsd:schema xmlns:xsd="http://www.w3.org/2001/XMLSchema" xmlns:xs="http://www.w3.org/2001/XMLSchema" xmlns:p="http://schemas.microsoft.com/office/2006/metadata/properties" xmlns:ns2="e38612c6-a746-4cae-83f6-1d34c68b44ff" xmlns:ns3="89ed717b-a2c5-4dcd-9264-768660ccbcf3" targetNamespace="http://schemas.microsoft.com/office/2006/metadata/properties" ma:root="true" ma:fieldsID="5a32e4da32abea3850f5e5fe62cb66d4" ns2:_="" ns3:_="">
    <xsd:import namespace="e38612c6-a746-4cae-83f6-1d34c68b44ff"/>
    <xsd:import namespace="89ed717b-a2c5-4dcd-9264-768660ccbcf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8612c6-a746-4cae-83f6-1d34c68b44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6d165d17-9b79-46c3-82b9-c927e733c42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ed717b-a2c5-4dcd-9264-768660ccbcf3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ff118749-175c-4e2e-b864-fde3dde19ddf}" ma:internalName="TaxCatchAll" ma:showField="CatchAllData" ma:web="89ed717b-a2c5-4dcd-9264-768660ccbcf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38612c6-a746-4cae-83f6-1d34c68b44ff">
      <Terms xmlns="http://schemas.microsoft.com/office/infopath/2007/PartnerControls"/>
    </lcf76f155ced4ddcb4097134ff3c332f>
    <TaxCatchAll xmlns="89ed717b-a2c5-4dcd-9264-768660ccbcf3" xsi:nil="true"/>
  </documentManagement>
</p:properties>
</file>

<file path=customXml/itemProps1.xml><?xml version="1.0" encoding="utf-8"?>
<ds:datastoreItem xmlns:ds="http://schemas.openxmlformats.org/officeDocument/2006/customXml" ds:itemID="{15CA3A8C-ED2D-41D7-8445-A8B9D3C022A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77FA166-EA43-4891-AFF1-EE6A50F1F9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8612c6-a746-4cae-83f6-1d34c68b44ff"/>
    <ds:schemaRef ds:uri="89ed717b-a2c5-4dcd-9264-768660ccbcf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2042AB-E91F-4297-B79F-1CD5D8C769B2}">
  <ds:schemaRefs>
    <ds:schemaRef ds:uri="e38612c6-a746-4cae-83f6-1d34c68b44ff"/>
    <ds:schemaRef ds:uri="http://schemas.microsoft.com/office/infopath/2007/PartnerControls"/>
    <ds:schemaRef ds:uri="89ed717b-a2c5-4dcd-9264-768660ccbcf3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16897</TotalTime>
  <Words>1561</Words>
  <Application>Microsoft Office PowerPoint</Application>
  <PresentationFormat>Widescreen</PresentationFormat>
  <Paragraphs>222</Paragraphs>
  <Slides>13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Arial Black</vt:lpstr>
      <vt:lpstr>Calibri</vt:lpstr>
      <vt:lpstr>Graphik</vt:lpstr>
      <vt:lpstr>Graphik </vt:lpstr>
      <vt:lpstr>Graphik Black</vt:lpstr>
      <vt:lpstr>Graphik Regular</vt:lpstr>
      <vt:lpstr>GT Sectra Fine Rg</vt:lpstr>
      <vt:lpstr>Helvetica</vt:lpstr>
      <vt:lpstr>Astellas</vt:lpstr>
      <vt:lpstr>think-cell Slide</vt:lpstr>
      <vt:lpstr>PowerPoint Presentation</vt:lpstr>
      <vt:lpstr>Our Understanding</vt:lpstr>
      <vt:lpstr>Leading practice Approach</vt:lpstr>
      <vt:lpstr>Hybrid Infra operating model - capabilities</vt:lpstr>
      <vt:lpstr>Few Common processes across on-prem and cloud operations</vt:lpstr>
      <vt:lpstr>Key activities to build a business case</vt:lpstr>
      <vt:lpstr>Hybrid Infra/Cloud Control Plane</vt:lpstr>
      <vt:lpstr>Thank you</vt:lpstr>
      <vt:lpstr>Enterprises have largely moved to a hybrid cloud strategy</vt:lpstr>
      <vt:lpstr>DevOps on hybrid infra/cloud use-cases</vt:lpstr>
      <vt:lpstr>DevOps on hybrid infra/cloud use-cases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FirstEnergy Customer expansion</dc:title>
  <dc:creator>B.Sundar</dc:creator>
  <cp:lastModifiedBy>Nasim, Adam</cp:lastModifiedBy>
  <cp:revision>641</cp:revision>
  <dcterms:modified xsi:type="dcterms:W3CDTF">2024-02-14T15:47:07Z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2016-06-22T00:00:00Z</vt:filetime>
  </property>
  <property fmtid="{D5CDD505-2E9C-101B-9397-08002B2CF9AE}" pid="3" name="Creator">
    <vt:lpwstr>Adobe InDesign CC 2015 (Macintosh)</vt:lpwstr>
  </property>
  <property fmtid="{D5CDD505-2E9C-101B-9397-08002B2CF9AE}" pid="4" name="LastSaved">
    <vt:filetime>2016-06-27T00:00:00Z</vt:filetime>
  </property>
  <property fmtid="{D5CDD505-2E9C-101B-9397-08002B2CF9AE}" pid="5" name="ContentTypeId">
    <vt:lpwstr>0x010100FB780BB8F5AFEC4EA82816D051F1CF9B</vt:lpwstr>
  </property>
  <property fmtid="{D5CDD505-2E9C-101B-9397-08002B2CF9AE}" pid="6" name="_dlc_DocIdItemGuid">
    <vt:lpwstr>711d07be-3256-49fa-8d9b-501763e4cda3</vt:lpwstr>
  </property>
  <property fmtid="{D5CDD505-2E9C-101B-9397-08002B2CF9AE}" pid="7" name="_dlc_DocId">
    <vt:lpwstr>QKC723ZHKZKC-1522306068-1277</vt:lpwstr>
  </property>
  <property fmtid="{D5CDD505-2E9C-101B-9397-08002B2CF9AE}" pid="8" name="_dlc_DocIdUrl">
    <vt:lpwstr>https://ts.accenture.com/sites/Astellas_Orion_Metrics-and-Reporting/_layouts/15/DocIdRedir.aspx?ID=QKC723ZHKZKC-1522306068-1277, QKC723ZHKZKC-1522306068-1277</vt:lpwstr>
  </property>
  <property fmtid="{D5CDD505-2E9C-101B-9397-08002B2CF9AE}" pid="9" name="MSIP_Label_236020b0-6d69-48c1-9bb5-c586c1062b70_Enabled">
    <vt:lpwstr>True</vt:lpwstr>
  </property>
  <property fmtid="{D5CDD505-2E9C-101B-9397-08002B2CF9AE}" pid="10" name="MSIP_Label_236020b0-6d69-48c1-9bb5-c586c1062b70_SiteId">
    <vt:lpwstr>cf36141c-ddd7-45a7-b073-111f66d0b30c</vt:lpwstr>
  </property>
  <property fmtid="{D5CDD505-2E9C-101B-9397-08002B2CF9AE}" pid="11" name="MSIP_Label_236020b0-6d69-48c1-9bb5-c586c1062b70_Owner">
    <vt:lpwstr>thomas.n.lin@avanade.com</vt:lpwstr>
  </property>
  <property fmtid="{D5CDD505-2E9C-101B-9397-08002B2CF9AE}" pid="12" name="MSIP_Label_236020b0-6d69-48c1-9bb5-c586c1062b70_SetDate">
    <vt:lpwstr>2020-03-27T21:46:55.4252390Z</vt:lpwstr>
  </property>
  <property fmtid="{D5CDD505-2E9C-101B-9397-08002B2CF9AE}" pid="13" name="MSIP_Label_236020b0-6d69-48c1-9bb5-c586c1062b70_Name">
    <vt:lpwstr>Confidential</vt:lpwstr>
  </property>
  <property fmtid="{D5CDD505-2E9C-101B-9397-08002B2CF9AE}" pid="14" name="MSIP_Label_236020b0-6d69-48c1-9bb5-c586c1062b70_Application">
    <vt:lpwstr>Microsoft Azure Information Protection</vt:lpwstr>
  </property>
  <property fmtid="{D5CDD505-2E9C-101B-9397-08002B2CF9AE}" pid="15" name="MSIP_Label_236020b0-6d69-48c1-9bb5-c586c1062b70_ActionId">
    <vt:lpwstr>0a66a422-7f60-45c6-b7d5-2fd657b17335</vt:lpwstr>
  </property>
  <property fmtid="{D5CDD505-2E9C-101B-9397-08002B2CF9AE}" pid="16" name="MSIP_Label_236020b0-6d69-48c1-9bb5-c586c1062b70_Extended_MSFT_Method">
    <vt:lpwstr>Automatic</vt:lpwstr>
  </property>
  <property fmtid="{D5CDD505-2E9C-101B-9397-08002B2CF9AE}" pid="17" name="MSIP_Label_5fae8262-b78e-4366-8929-a5d6aac95320_Enabled">
    <vt:lpwstr>True</vt:lpwstr>
  </property>
  <property fmtid="{D5CDD505-2E9C-101B-9397-08002B2CF9AE}" pid="18" name="MSIP_Label_5fae8262-b78e-4366-8929-a5d6aac95320_SiteId">
    <vt:lpwstr>cf36141c-ddd7-45a7-b073-111f66d0b30c</vt:lpwstr>
  </property>
  <property fmtid="{D5CDD505-2E9C-101B-9397-08002B2CF9AE}" pid="19" name="MSIP_Label_5fae8262-b78e-4366-8929-a5d6aac95320_Owner">
    <vt:lpwstr>thomas.n.lin@avanade.com</vt:lpwstr>
  </property>
  <property fmtid="{D5CDD505-2E9C-101B-9397-08002B2CF9AE}" pid="20" name="MSIP_Label_5fae8262-b78e-4366-8929-a5d6aac95320_SetDate">
    <vt:lpwstr>2020-03-27T21:46:55.4252390Z</vt:lpwstr>
  </property>
  <property fmtid="{D5CDD505-2E9C-101B-9397-08002B2CF9AE}" pid="21" name="MSIP_Label_5fae8262-b78e-4366-8929-a5d6aac95320_Name">
    <vt:lpwstr>Recipients Have Full Control</vt:lpwstr>
  </property>
  <property fmtid="{D5CDD505-2E9C-101B-9397-08002B2CF9AE}" pid="22" name="MSIP_Label_5fae8262-b78e-4366-8929-a5d6aac95320_Application">
    <vt:lpwstr>Microsoft Azure Information Protection</vt:lpwstr>
  </property>
  <property fmtid="{D5CDD505-2E9C-101B-9397-08002B2CF9AE}" pid="23" name="MSIP_Label_5fae8262-b78e-4366-8929-a5d6aac95320_ActionId">
    <vt:lpwstr>0a66a422-7f60-45c6-b7d5-2fd657b17335</vt:lpwstr>
  </property>
  <property fmtid="{D5CDD505-2E9C-101B-9397-08002B2CF9AE}" pid="24" name="MSIP_Label_5fae8262-b78e-4366-8929-a5d6aac95320_Parent">
    <vt:lpwstr>236020b0-6d69-48c1-9bb5-c586c1062b70</vt:lpwstr>
  </property>
  <property fmtid="{D5CDD505-2E9C-101B-9397-08002B2CF9AE}" pid="25" name="MSIP_Label_5fae8262-b78e-4366-8929-a5d6aac95320_Extended_MSFT_Method">
    <vt:lpwstr>Automatic</vt:lpwstr>
  </property>
  <property fmtid="{D5CDD505-2E9C-101B-9397-08002B2CF9AE}" pid="26" name="MediaServiceImageTags">
    <vt:lpwstr/>
  </property>
</Properties>
</file>