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4"/>
  </p:sldMasterIdLst>
  <p:notesMasterIdLst>
    <p:notesMasterId r:id="rId10"/>
  </p:notesMasterIdLst>
  <p:handoutMasterIdLst>
    <p:handoutMasterId r:id="rId11"/>
  </p:handoutMasterIdLst>
  <p:sldIdLst>
    <p:sldId id="10289" r:id="rId5"/>
    <p:sldId id="10348" r:id="rId6"/>
    <p:sldId id="10321" r:id="rId7"/>
    <p:sldId id="10352" r:id="rId8"/>
    <p:sldId id="103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984C62-18BD-45A7-9095-150BDAFED102}">
          <p14:sldIdLst>
            <p14:sldId id="10289"/>
          </p14:sldIdLst>
        </p14:section>
        <p14:section name="Resources" id="{B15127A1-6BB7-4F8D-A1BE-AFB9F3B19C95}">
          <p14:sldIdLst>
            <p14:sldId id="10348"/>
            <p14:sldId id="10321"/>
            <p14:sldId id="10352"/>
            <p14:sldId id="1034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mon, Joan O." initials="JJO" lastIdx="1" clrIdx="0">
    <p:extLst>
      <p:ext uri="{19B8F6BF-5375-455C-9EA6-DF929625EA0E}">
        <p15:presenceInfo xmlns:p15="http://schemas.microsoft.com/office/powerpoint/2012/main" userId="S::joan.o.jamon@accenture.com::60e6ed2f-250f-4e02-8087-e85dc8bc1ef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EFF"/>
    <a:srgbClr val="FFDB57"/>
    <a:srgbClr val="FFFFFF"/>
    <a:srgbClr val="4D00FF"/>
    <a:srgbClr val="460073"/>
    <a:srgbClr val="7500C0"/>
    <a:srgbClr val="BEBEBE"/>
    <a:srgbClr val="A100FF"/>
    <a:srgbClr val="7E00FF"/>
    <a:srgbClr val="E00348"/>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1" autoAdjust="0"/>
    <p:restoredTop sz="94660"/>
  </p:normalViewPr>
  <p:slideViewPr>
    <p:cSldViewPr snapToGrid="0">
      <p:cViewPr varScale="1">
        <p:scale>
          <a:sx n="103" d="100"/>
          <a:sy n="103" d="100"/>
        </p:scale>
        <p:origin x="876" y="72"/>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pentier, Armando" userId="44798544-0c98-4a2a-8600-2141bf1988cf" providerId="ADAL" clId="{FC244C87-2113-4EC3-9D4F-6AD2F8A42A1F}"/>
    <pc:docChg chg="undo custSel delSld modSld modMainMaster delSection modSection">
      <pc:chgData name="Charpentier, Armando" userId="44798544-0c98-4a2a-8600-2141bf1988cf" providerId="ADAL" clId="{FC244C87-2113-4EC3-9D4F-6AD2F8A42A1F}" dt="2022-06-21T18:27:29.395" v="56" actId="20577"/>
      <pc:docMkLst>
        <pc:docMk/>
      </pc:docMkLst>
      <pc:sldChg chg="delSp modSp mod">
        <pc:chgData name="Charpentier, Armando" userId="44798544-0c98-4a2a-8600-2141bf1988cf" providerId="ADAL" clId="{FC244C87-2113-4EC3-9D4F-6AD2F8A42A1F}" dt="2022-06-21T18:27:29.395" v="56" actId="20577"/>
        <pc:sldMkLst>
          <pc:docMk/>
          <pc:sldMk cId="1749717939" sldId="10289"/>
        </pc:sldMkLst>
        <pc:spChg chg="mod">
          <ac:chgData name="Charpentier, Armando" userId="44798544-0c98-4a2a-8600-2141bf1988cf" providerId="ADAL" clId="{FC244C87-2113-4EC3-9D4F-6AD2F8A42A1F}" dt="2022-06-21T18:27:29.395" v="56" actId="20577"/>
          <ac:spMkLst>
            <pc:docMk/>
            <pc:sldMk cId="1749717939" sldId="10289"/>
            <ac:spMk id="6" creationId="{28A7D480-BBA7-FB44-B8FB-D853E4A7E9ED}"/>
          </ac:spMkLst>
        </pc:spChg>
        <pc:picChg chg="del">
          <ac:chgData name="Charpentier, Armando" userId="44798544-0c98-4a2a-8600-2141bf1988cf" providerId="ADAL" clId="{FC244C87-2113-4EC3-9D4F-6AD2F8A42A1F}" dt="2022-06-21T18:26:29.641" v="33" actId="478"/>
          <ac:picMkLst>
            <pc:docMk/>
            <pc:sldMk cId="1749717939" sldId="10289"/>
            <ac:picMk id="11" creationId="{ACC529F0-97BF-4166-A858-57A1F6198D71}"/>
          </ac:picMkLst>
        </pc:picChg>
      </pc:sldChg>
      <pc:sldChg chg="del">
        <pc:chgData name="Charpentier, Armando" userId="44798544-0c98-4a2a-8600-2141bf1988cf" providerId="ADAL" clId="{FC244C87-2113-4EC3-9D4F-6AD2F8A42A1F}" dt="2022-06-21T18:26:36.508" v="34" actId="47"/>
        <pc:sldMkLst>
          <pc:docMk/>
          <pc:sldMk cId="1747214309" sldId="10299"/>
        </pc:sldMkLst>
      </pc:sldChg>
      <pc:sldChg chg="del">
        <pc:chgData name="Charpentier, Armando" userId="44798544-0c98-4a2a-8600-2141bf1988cf" providerId="ADAL" clId="{FC244C87-2113-4EC3-9D4F-6AD2F8A42A1F}" dt="2022-06-21T18:26:37.752" v="35" actId="47"/>
        <pc:sldMkLst>
          <pc:docMk/>
          <pc:sldMk cId="3262483831" sldId="10319"/>
        </pc:sldMkLst>
      </pc:sldChg>
      <pc:sldChg chg="del">
        <pc:chgData name="Charpentier, Armando" userId="44798544-0c98-4a2a-8600-2141bf1988cf" providerId="ADAL" clId="{FC244C87-2113-4EC3-9D4F-6AD2F8A42A1F}" dt="2022-06-21T18:26:39.033" v="36" actId="47"/>
        <pc:sldMkLst>
          <pc:docMk/>
          <pc:sldMk cId="3735920270" sldId="10327"/>
        </pc:sldMkLst>
      </pc:sldChg>
      <pc:sldChg chg="del">
        <pc:chgData name="Charpentier, Armando" userId="44798544-0c98-4a2a-8600-2141bf1988cf" providerId="ADAL" clId="{FC244C87-2113-4EC3-9D4F-6AD2F8A42A1F}" dt="2022-06-21T18:26:42.586" v="38" actId="47"/>
        <pc:sldMkLst>
          <pc:docMk/>
          <pc:sldMk cId="3042810340" sldId="10344"/>
        </pc:sldMkLst>
      </pc:sldChg>
      <pc:sldChg chg="del">
        <pc:chgData name="Charpentier, Armando" userId="44798544-0c98-4a2a-8600-2141bf1988cf" providerId="ADAL" clId="{FC244C87-2113-4EC3-9D4F-6AD2F8A42A1F}" dt="2022-06-21T18:26:40.936" v="37" actId="47"/>
        <pc:sldMkLst>
          <pc:docMk/>
          <pc:sldMk cId="3656157758" sldId="10345"/>
        </pc:sldMkLst>
      </pc:sldChg>
      <pc:sldChg chg="del">
        <pc:chgData name="Charpentier, Armando" userId="44798544-0c98-4a2a-8600-2141bf1988cf" providerId="ADAL" clId="{FC244C87-2113-4EC3-9D4F-6AD2F8A42A1F}" dt="2022-06-21T18:26:43.799" v="39" actId="47"/>
        <pc:sldMkLst>
          <pc:docMk/>
          <pc:sldMk cId="725233339" sldId="10346"/>
        </pc:sldMkLst>
      </pc:sldChg>
      <pc:sldMasterChg chg="modSp mod">
        <pc:chgData name="Charpentier, Armando" userId="44798544-0c98-4a2a-8600-2141bf1988cf" providerId="ADAL" clId="{FC244C87-2113-4EC3-9D4F-6AD2F8A42A1F}" dt="2022-06-21T18:26:23.582" v="32" actId="6549"/>
        <pc:sldMasterMkLst>
          <pc:docMk/>
          <pc:sldMasterMk cId="870019979" sldId="2147483840"/>
        </pc:sldMasterMkLst>
        <pc:spChg chg="mod">
          <ac:chgData name="Charpentier, Armando" userId="44798544-0c98-4a2a-8600-2141bf1988cf" providerId="ADAL" clId="{FC244C87-2113-4EC3-9D4F-6AD2F8A42A1F}" dt="2022-06-21T18:26:23.582" v="32" actId="6549"/>
          <ac:spMkLst>
            <pc:docMk/>
            <pc:sldMasterMk cId="870019979" sldId="2147483840"/>
            <ac:spMk id="7" creationId="{00000000-0000-0000-0000-000000000000}"/>
          </ac:spMkLst>
        </pc:sp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6/21/2022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6/21/2022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1</a:t>
            </a:fld>
            <a:endParaRPr lang="en-US"/>
          </a:p>
        </p:txBody>
      </p:sp>
    </p:spTree>
    <p:extLst>
      <p:ext uri="{BB962C8B-B14F-4D97-AF65-F5344CB8AC3E}">
        <p14:creationId xmlns:p14="http://schemas.microsoft.com/office/powerpoint/2010/main" val="1670764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1182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25414-96AA-43B2-B66D-74144B07A29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09249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25414-96AA-43B2-B66D-74144B07A29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74001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A025414-96AA-43B2-B66D-74144B07A29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18213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White_2_Lines">
    <p:spTree>
      <p:nvGrpSpPr>
        <p:cNvPr id="1" name=""/>
        <p:cNvGrpSpPr/>
        <p:nvPr/>
      </p:nvGrpSpPr>
      <p:grpSpPr>
        <a:xfrm>
          <a:off x="0" y="0"/>
          <a:ext cx="0" cy="0"/>
          <a:chOff x="0" y="0"/>
          <a:chExt cx="0" cy="0"/>
        </a:xfrm>
      </p:grpSpPr>
      <p:sp>
        <p:nvSpPr>
          <p:cNvPr id="8" name="Footer Placeholder 2">
            <a:extLst>
              <a:ext uri="{FF2B5EF4-FFF2-40B4-BE49-F238E27FC236}">
                <a16:creationId xmlns:a16="http://schemas.microsoft.com/office/drawing/2014/main" id="{168E3920-9D75-1D48-B313-70F2D8DE91D7}"/>
              </a:ext>
            </a:extLst>
          </p:cNvPr>
          <p:cNvSpPr>
            <a:spLocks noGrp="1"/>
          </p:cNvSpPr>
          <p:nvPr>
            <p:ph type="ftr" sz="quarter" idx="3"/>
          </p:nvPr>
        </p:nvSpPr>
        <p:spPr>
          <a:xfrm>
            <a:off x="602554" y="6554263"/>
            <a:ext cx="3866907" cy="162538"/>
          </a:xfrm>
          <a:prstGeom prst="rect">
            <a:avLst/>
          </a:prstGeom>
        </p:spPr>
        <p:txBody>
          <a:bodyPr lIns="0" tIns="0" rIns="0" bIns="0"/>
          <a:lstStyle>
            <a:lvl1pPr algn="l">
              <a:defRPr lang="en-US" sz="800" smtClean="0">
                <a:effectLst/>
                <a:latin typeface="Graphik" panose="020B0503030202060203" pitchFamily="34" charset="77"/>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00">
                    <a:tint val="75000"/>
                  </a:srgbClr>
                </a:solidFill>
                <a:ea typeface="+mn-ea"/>
                <a:cs typeface="+mn-cs"/>
              </a:rPr>
              <a:t>Copyright © 2020 Accenture. All rights reserved.</a:t>
            </a:r>
            <a:endParaRPr kumimoji="0" lang="en-US" sz="800" b="0" i="0" u="none" strike="noStrike" kern="1200" cap="none" spc="0" normalizeH="0" baseline="0" noProof="0" dirty="0">
              <a:ln>
                <a:noFill/>
              </a:ln>
              <a:solidFill>
                <a:srgbClr val="000000">
                  <a:tint val="75000"/>
                </a:srgbClr>
              </a:solidFill>
              <a:effectLst/>
              <a:uLnTx/>
              <a:uFillTx/>
              <a:latin typeface="Graphik" panose="020B0503030202060203" pitchFamily="34" charset="77"/>
              <a:ea typeface="+mn-ea"/>
              <a:cs typeface="+mn-cs"/>
            </a:endParaRPr>
          </a:p>
        </p:txBody>
      </p:sp>
      <p:sp>
        <p:nvSpPr>
          <p:cNvPr id="9" name="Slide Number Placeholder 1">
            <a:extLst>
              <a:ext uri="{FF2B5EF4-FFF2-40B4-BE49-F238E27FC236}">
                <a16:creationId xmlns:a16="http://schemas.microsoft.com/office/drawing/2014/main" id="{4ED99E7F-E3A7-3A4D-A51F-1E640A30FE11}"/>
              </a:ext>
            </a:extLst>
          </p:cNvPr>
          <p:cNvSpPr>
            <a:spLocks noGrp="1"/>
          </p:cNvSpPr>
          <p:nvPr>
            <p:ph type="sldNum" sz="quarter" idx="4"/>
          </p:nvPr>
        </p:nvSpPr>
        <p:spPr>
          <a:xfrm>
            <a:off x="11250765" y="6552678"/>
            <a:ext cx="338946" cy="147785"/>
          </a:xfrm>
          <a:prstGeom prst="rect">
            <a:avLst/>
          </a:prstGeom>
        </p:spPr>
        <p:txBody>
          <a:bodyPr lIns="0" tIns="0" rIns="0" bIns="0"/>
          <a:lstStyle>
            <a:lvl1pPr algn="r">
              <a:defRPr sz="800">
                <a:latin typeface="Graphik" panose="020B0503030202060203" pitchFamily="34" charset="77"/>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000000">
                    <a:lumMod val="50000"/>
                    <a:lumOff val="50000"/>
                  </a:srgbClr>
                </a:solidFill>
                <a:effectLst/>
                <a:uLnTx/>
                <a:uFillTx/>
                <a:latin typeface="Graphik" panose="020B0503030202060203" pitchFamily="34" charset="77"/>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a:ln>
                <a:noFill/>
              </a:ln>
              <a:solidFill>
                <a:srgbClr val="000000">
                  <a:lumMod val="50000"/>
                  <a:lumOff val="50000"/>
                </a:srgbClr>
              </a:solidFill>
              <a:effectLst/>
              <a:uLnTx/>
              <a:uFillTx/>
              <a:latin typeface="Graphik" panose="020B0503030202060203" pitchFamily="34" charset="77"/>
              <a:ea typeface="+mn-ea"/>
              <a:cs typeface="Arial" panose="020B0604020202020204" pitchFamily="34" charset="0"/>
            </a:endParaRPr>
          </a:p>
        </p:txBody>
      </p:sp>
      <p:sp>
        <p:nvSpPr>
          <p:cNvPr id="13" name="Content Placeholder 10">
            <a:extLst>
              <a:ext uri="{FF2B5EF4-FFF2-40B4-BE49-F238E27FC236}">
                <a16:creationId xmlns:a16="http://schemas.microsoft.com/office/drawing/2014/main" id="{DAB899AC-C960-2D46-B761-C76F7E3C9B38}"/>
              </a:ext>
            </a:extLst>
          </p:cNvPr>
          <p:cNvSpPr>
            <a:spLocks noGrp="1"/>
          </p:cNvSpPr>
          <p:nvPr>
            <p:ph sz="quarter" idx="26" hasCustomPrompt="1"/>
          </p:nvPr>
        </p:nvSpPr>
        <p:spPr>
          <a:xfrm>
            <a:off x="609600" y="1062640"/>
            <a:ext cx="10972800" cy="221599"/>
          </a:xfrm>
          <a:prstGeom prst="rect">
            <a:avLst/>
          </a:prstGeom>
        </p:spPr>
        <p:txBody>
          <a:bodyPr wrap="square" lIns="0" tIns="0" rIns="0" bIns="0">
            <a:spAutoFit/>
          </a:bodyPr>
          <a:lstStyle>
            <a:lvl1pPr marL="0" indent="0">
              <a:lnSpc>
                <a:spcPct val="90000"/>
              </a:lnSpc>
              <a:spcBef>
                <a:spcPts val="0"/>
              </a:spcBef>
              <a:buNone/>
              <a:defRPr lang="en-US" sz="1600" b="1" dirty="0" smtClean="0">
                <a:solidFill>
                  <a:schemeClr val="accent2"/>
                </a:solidFill>
                <a:latin typeface="Graphik" panose="020B0503030202060203"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UPPERCASE SUBTITTLE</a:t>
            </a:r>
          </a:p>
        </p:txBody>
      </p:sp>
      <p:sp>
        <p:nvSpPr>
          <p:cNvPr id="15" name="Content Placeholder 10">
            <a:extLst>
              <a:ext uri="{FF2B5EF4-FFF2-40B4-BE49-F238E27FC236}">
                <a16:creationId xmlns:a16="http://schemas.microsoft.com/office/drawing/2014/main" id="{A2370953-A24F-9C46-B9D5-B0492F682888}"/>
              </a:ext>
            </a:extLst>
          </p:cNvPr>
          <p:cNvSpPr>
            <a:spLocks noGrp="1"/>
          </p:cNvSpPr>
          <p:nvPr>
            <p:ph sz="quarter" idx="25" hasCustomPrompt="1"/>
          </p:nvPr>
        </p:nvSpPr>
        <p:spPr>
          <a:xfrm>
            <a:off x="609600" y="315528"/>
            <a:ext cx="10972800" cy="726353"/>
          </a:xfrm>
          <a:prstGeom prst="rect">
            <a:avLst/>
          </a:prstGeom>
        </p:spPr>
        <p:txBody>
          <a:bodyPr wrap="square" lIns="0" tIns="36576" rIns="0" bIns="0">
            <a:spAutoFit/>
          </a:bodyPr>
          <a:lstStyle>
            <a:lvl1pPr marL="0" indent="0">
              <a:lnSpc>
                <a:spcPct val="70000"/>
              </a:lnSpc>
              <a:spcBef>
                <a:spcPts val="0"/>
              </a:spcBef>
              <a:buNone/>
              <a:defRPr lang="en-US" sz="3200" b="1" dirty="0" smtClean="0">
                <a:latin typeface="Graphik" panose="020B0503030202060203" pitchFamily="34"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a:t>UPPERCASE TITLE COPY</a:t>
            </a:r>
          </a:p>
          <a:p>
            <a:pPr lvl="0"/>
            <a:r>
              <a:rPr lang="en-US"/>
              <a:t>2 LINES</a:t>
            </a:r>
          </a:p>
        </p:txBody>
      </p:sp>
    </p:spTree>
    <p:extLst>
      <p:ext uri="{BB962C8B-B14F-4D97-AF65-F5344CB8AC3E}">
        <p14:creationId xmlns:p14="http://schemas.microsoft.com/office/powerpoint/2010/main" val="17034589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70">
          <p15:clr>
            <a:srgbClr val="FBAE40"/>
          </p15:clr>
        </p15:guide>
        <p15:guide id="4" pos="731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Divider 5.1">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5172" y="2267421"/>
            <a:ext cx="7556276" cy="2323159"/>
          </a:xfrm>
        </p:spPr>
        <p:txBody>
          <a:bodyPr>
            <a:spAutoFit/>
          </a:bodyPr>
          <a:lstStyle>
            <a:lvl1pPr algn="l">
              <a:lnSpc>
                <a:spcPct val="70000"/>
              </a:lnSpc>
              <a:defRPr sz="6999" b="0" i="0">
                <a:solidFill>
                  <a:schemeClr val="accent1"/>
                </a:solidFill>
              </a:defRPr>
            </a:lvl1pPr>
          </a:lstStyle>
          <a:p>
            <a:r>
              <a:rPr lang="en-AU"/>
              <a:t>MAX 70pt</a:t>
            </a:r>
            <a:br>
              <a:rPr lang="en-AU"/>
            </a:br>
            <a:r>
              <a:rPr lang="en-AU"/>
              <a:t>MIN 50pt </a:t>
            </a:r>
            <a:br>
              <a:rPr lang="en-AU"/>
            </a:br>
            <a:r>
              <a:rPr lang="en-AU"/>
              <a:t>MAX 5 LINES</a:t>
            </a:r>
            <a:endParaRPr lang="en-US"/>
          </a:p>
        </p:txBody>
      </p:sp>
      <p:sp>
        <p:nvSpPr>
          <p:cNvPr id="3" name="Footer Placeholder 2"/>
          <p:cNvSpPr>
            <a:spLocks noGrp="1"/>
          </p:cNvSpPr>
          <p:nvPr>
            <p:ph type="ftr" sz="quarter" idx="10"/>
          </p:nvPr>
        </p:nvSpPr>
        <p:spPr/>
        <p:txBody>
          <a:bodyPr/>
          <a:lstStyle/>
          <a:p>
            <a:r>
              <a:rPr lang="en-US"/>
              <a:t>Copyright © 2018 Accenture. All rights reserved.</a:t>
            </a:r>
            <a:endParaRPr lang="en-AU"/>
          </a:p>
        </p:txBody>
      </p:sp>
      <p:sp>
        <p:nvSpPr>
          <p:cNvPr id="4" name="Slide Number Placeholder 3"/>
          <p:cNvSpPr>
            <a:spLocks noGrp="1"/>
          </p:cNvSpPr>
          <p:nvPr>
            <p:ph type="sldNum" sz="quarter" idx="11"/>
          </p:nvPr>
        </p:nvSpPr>
        <p:spPr/>
        <p:txBody>
          <a:bodyPr/>
          <a:lstStyle/>
          <a:p>
            <a:pPr>
              <a:defRPr/>
            </a:pPr>
            <a:fld id="{90CBDC3A-D49F-4631-A8C7-55D59B33E5FA}" type="slidenum">
              <a:rPr lang="en-US" smtClean="0"/>
              <a:pPr>
                <a:defRPr/>
              </a:pPr>
              <a:t>‹#›</a:t>
            </a:fld>
            <a:endParaRPr lang="en-US"/>
          </a:p>
        </p:txBody>
      </p:sp>
    </p:spTree>
    <p:extLst>
      <p:ext uri="{BB962C8B-B14F-4D97-AF65-F5344CB8AC3E}">
        <p14:creationId xmlns:p14="http://schemas.microsoft.com/office/powerpoint/2010/main" val="35239623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739" y="1283994"/>
            <a:ext cx="11474082" cy="4677276"/>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2" name="Title Placeholder 1"/>
          <p:cNvSpPr>
            <a:spLocks noGrp="1"/>
          </p:cNvSpPr>
          <p:nvPr>
            <p:ph type="title"/>
          </p:nvPr>
        </p:nvSpPr>
        <p:spPr>
          <a:xfrm>
            <a:off x="355739" y="554272"/>
            <a:ext cx="11474082" cy="543475"/>
          </a:xfrm>
          <a:prstGeom prst="rect">
            <a:avLst/>
          </a:prstGeom>
        </p:spPr>
        <p:txBody>
          <a:bodyPr vert="horz" lIns="0" tIns="60944" rIns="0" bIns="0" rtlCol="0" anchor="t" anchorCtr="0">
            <a:normAutofit/>
          </a:bodyPr>
          <a:lstStyle/>
          <a:p>
            <a:pPr lvl="0"/>
            <a:r>
              <a:rPr lang="en-US" dirty="0"/>
              <a:t>Insert main title at 36pt min 30pt</a:t>
            </a:r>
            <a:endParaRPr lang="en-AU" dirty="0"/>
          </a:p>
        </p:txBody>
      </p:sp>
      <p:sp>
        <p:nvSpPr>
          <p:cNvPr id="6" name="Slide Number Placeholder 4"/>
          <p:cNvSpPr>
            <a:spLocks noGrp="1"/>
          </p:cNvSpPr>
          <p:nvPr>
            <p:ph type="sldNum" sz="quarter" idx="4"/>
          </p:nvPr>
        </p:nvSpPr>
        <p:spPr>
          <a:xfrm flipH="1">
            <a:off x="11617001" y="6537474"/>
            <a:ext cx="216084" cy="161888"/>
          </a:xfrm>
          <a:prstGeom prst="rect">
            <a:avLst/>
          </a:prstGeom>
        </p:spPr>
        <p:txBody>
          <a:bodyPr vert="horz" wrap="square" lIns="0" tIns="60944" rIns="0" bIns="60944" numCol="1" anchor="ctr" anchorCtr="0" compatLnSpc="1">
            <a:prstTxWarp prst="textNoShape">
              <a:avLst/>
            </a:prstTxWarp>
            <a:noAutofit/>
          </a:bodyPr>
          <a:lstStyle>
            <a:lvl1pPr algn="r">
              <a:defRPr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pPr>
              <a:defRPr/>
            </a:pPr>
            <a:fld id="{90CBDC3A-D49F-4631-A8C7-55D59B33E5FA}" type="slidenum">
              <a:rPr lang="en-US" smtClean="0"/>
              <a:pPr>
                <a:defRPr/>
              </a:pPr>
              <a:t>‹#›</a:t>
            </a:fld>
            <a:endParaRPr lang="en-US" dirty="0"/>
          </a:p>
        </p:txBody>
      </p:sp>
      <p:sp>
        <p:nvSpPr>
          <p:cNvPr id="7" name="Footer Placeholder 3"/>
          <p:cNvSpPr>
            <a:spLocks noGrp="1"/>
          </p:cNvSpPr>
          <p:nvPr>
            <p:ph type="ftr" sz="quarter" idx="3"/>
          </p:nvPr>
        </p:nvSpPr>
        <p:spPr>
          <a:xfrm>
            <a:off x="355739" y="6537399"/>
            <a:ext cx="4141956" cy="161962"/>
          </a:xfrm>
          <a:prstGeom prst="rect">
            <a:avLst/>
          </a:prstGeom>
        </p:spPr>
        <p:txBody>
          <a:bodyPr vert="horz" wrap="square" lIns="0" tIns="60944" rIns="0" bIns="60944" numCol="1" anchor="ctr" anchorCtr="0" compatLnSpc="1">
            <a:prstTxWarp prst="textNoShape">
              <a:avLst/>
            </a:prstTxWarp>
            <a:noAutofit/>
          </a:bodyPr>
          <a:lstStyle>
            <a:lvl1pPr algn="l">
              <a:defRPr lang="en-US" sz="800" b="0" i="0">
                <a:solidFill>
                  <a:schemeClr val="tx1">
                    <a:alpha val="50000"/>
                  </a:schemeClr>
                </a:solidFill>
                <a:latin typeface="Graphik Regular" panose="020B0503030202060203" pitchFamily="34" charset="77"/>
                <a:ea typeface="Roboto Light" panose="02000000000000000000" pitchFamily="2" charset="0"/>
                <a:cs typeface="Gotham Medium" pitchFamily="2" charset="0"/>
              </a:defRPr>
            </a:lvl1pPr>
          </a:lstStyle>
          <a:p>
            <a:r>
              <a:rPr lang="en-GB" dirty="0"/>
              <a:t>Copyright © 2020 Accenture. All rights reserved.</a:t>
            </a:r>
          </a:p>
        </p:txBody>
      </p:sp>
    </p:spTree>
    <p:extLst>
      <p:ext uri="{BB962C8B-B14F-4D97-AF65-F5344CB8AC3E}">
        <p14:creationId xmlns:p14="http://schemas.microsoft.com/office/powerpoint/2010/main" val="870019979"/>
      </p:ext>
    </p:extLst>
  </p:cSld>
  <p:clrMap bg1="lt1" tx1="dk1" bg2="lt2" tx2="dk2" accent1="accent1" accent2="accent2" accent3="accent3" accent4="accent4" accent5="accent5" accent6="accent6" hlink="hlink" folHlink="folHlink"/>
  <p:sldLayoutIdLst>
    <p:sldLayoutId id="2147483845" r:id="rId1"/>
    <p:sldLayoutId id="2147483847" r:id="rId2"/>
  </p:sldLayoutIdLst>
  <p:hf hdr="0" dt="0"/>
  <p:txStyles>
    <p:titleStyle>
      <a:lvl1pPr algn="l" rtl="0" eaLnBrk="1" fontAlgn="base" hangingPunct="1">
        <a:lnSpc>
          <a:spcPct val="80000"/>
        </a:lnSpc>
        <a:spcBef>
          <a:spcPct val="0"/>
        </a:spcBef>
        <a:spcAft>
          <a:spcPct val="0"/>
        </a:spcAft>
        <a:buFont typeface="Arial" charset="0"/>
        <a:defRPr lang="en-AU" sz="3599" b="0" i="0" kern="1200" cap="none" spc="0" baseline="0" dirty="0" smtClean="0">
          <a:solidFill>
            <a:schemeClr val="tx1"/>
          </a:solidFill>
          <a:latin typeface="Graphik Black" panose="020B0503030202060203" pitchFamily="34" charset="77"/>
          <a:ea typeface="Roboto Black" panose="02000000000000000000" pitchFamily="2" charset="0"/>
          <a:cs typeface="Arial" panose="020B0604020202020204" pitchFamily="34" charset="0"/>
        </a:defRPr>
      </a:lvl1pPr>
      <a:lvl2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2pPr>
      <a:lvl3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3pPr>
      <a:lvl4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4pPr>
      <a:lvl5pPr algn="l" rtl="0" eaLnBrk="1" fontAlgn="base" hangingPunct="1">
        <a:lnSpc>
          <a:spcPts val="3465"/>
        </a:lnSpc>
        <a:spcBef>
          <a:spcPct val="0"/>
        </a:spcBef>
        <a:spcAft>
          <a:spcPct val="0"/>
        </a:spcAft>
        <a:buFont typeface="Arial" charset="0"/>
        <a:defRPr sz="3199">
          <a:solidFill>
            <a:schemeClr val="tx1"/>
          </a:solidFill>
          <a:latin typeface="Arial" pitchFamily="-105" charset="-52"/>
          <a:ea typeface="Arial" pitchFamily="-105" charset="-52"/>
          <a:cs typeface="Arial" pitchFamily="-105" charset="-52"/>
        </a:defRPr>
      </a:lvl5pPr>
      <a:lvl6pPr marL="60932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6pPr>
      <a:lvl7pPr marL="1218641"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7pPr>
      <a:lvl8pPr marL="1827962"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8pPr>
      <a:lvl9pPr marL="2437283" algn="l" rtl="0" eaLnBrk="1" fontAlgn="base" hangingPunct="1">
        <a:spcBef>
          <a:spcPct val="0"/>
        </a:spcBef>
        <a:spcAft>
          <a:spcPct val="0"/>
        </a:spcAft>
        <a:buFont typeface="Arial" pitchFamily="-105" charset="-52"/>
        <a:defRPr sz="3499">
          <a:solidFill>
            <a:schemeClr val="tx1"/>
          </a:solidFill>
          <a:latin typeface="Arial" pitchFamily="-105" charset="-52"/>
          <a:ea typeface="Arial" pitchFamily="-105" charset="-52"/>
          <a:cs typeface="Arial" pitchFamily="-105" charset="-52"/>
        </a:defRPr>
      </a:lvl9pPr>
    </p:titleStyle>
    <p:bodyStyle>
      <a:lvl1pPr marL="0" indent="0" algn="l" rtl="0" eaLnBrk="1" fontAlgn="base" hangingPunct="1">
        <a:lnSpc>
          <a:spcPct val="110000"/>
        </a:lnSpc>
        <a:spcBef>
          <a:spcPts val="1200"/>
        </a:spcBef>
        <a:spcAft>
          <a:spcPct val="0"/>
        </a:spcAft>
        <a:buFont typeface="Arial" pitchFamily="34" charset="0"/>
        <a:buNone/>
        <a:defRPr sz="1800" b="0" i="0" kern="1200">
          <a:solidFill>
            <a:schemeClr val="tx1"/>
          </a:solidFill>
          <a:latin typeface="Graphik Regular" panose="020B0503030202060203" pitchFamily="34" charset="77"/>
          <a:ea typeface="Roboto" panose="02000000000000000000" pitchFamily="2" charset="0"/>
          <a:cs typeface="Arial" panose="020B0604020202020204" pitchFamily="34" charset="0"/>
        </a:defRPr>
      </a:lvl1pPr>
      <a:lvl2pPr marL="215957" indent="-215957" algn="l" rtl="0" eaLnBrk="1" fontAlgn="base" hangingPunct="1">
        <a:lnSpc>
          <a:spcPct val="110000"/>
        </a:lnSpc>
        <a:spcBef>
          <a:spcPts val="800"/>
        </a:spcBef>
        <a:spcAft>
          <a:spcPct val="0"/>
        </a:spcAft>
        <a:buFont typeface="Arial" pitchFamily="34" charset="0"/>
        <a:buChar char="•"/>
        <a:defRPr sz="1800" b="0" i="0" kern="1200">
          <a:solidFill>
            <a:schemeClr val="tx1"/>
          </a:solidFill>
          <a:latin typeface="Graphik Regular" panose="020B0503030202060203" pitchFamily="34" charset="77"/>
          <a:ea typeface="Roboto" panose="02000000000000000000" pitchFamily="2" charset="0"/>
          <a:cs typeface="Arial" panose="020B0604020202020204" pitchFamily="34" charset="0"/>
        </a:defRPr>
      </a:lvl2pPr>
      <a:lvl3pPr marL="431914" indent="-215957" algn="l" rtl="0" eaLnBrk="1" fontAlgn="base" hangingPunct="1">
        <a:lnSpc>
          <a:spcPct val="110000"/>
        </a:lnSpc>
        <a:spcBef>
          <a:spcPts val="800"/>
        </a:spcBef>
        <a:spcAft>
          <a:spcPct val="0"/>
        </a:spcAft>
        <a:buFont typeface="Arial" pitchFamily="34" charset="0"/>
        <a:buChar char="‒"/>
        <a:tabLst/>
        <a:defRPr sz="1800" b="0" i="0" kern="1200">
          <a:solidFill>
            <a:schemeClr val="tx1"/>
          </a:solidFill>
          <a:latin typeface="Graphik Regular" panose="020B0503030202060203" pitchFamily="34" charset="77"/>
          <a:ea typeface="Roboto" panose="02000000000000000000" pitchFamily="2" charset="0"/>
          <a:cs typeface="Arial" panose="020B0604020202020204" pitchFamily="34" charset="0"/>
        </a:defRPr>
      </a:lvl3pPr>
      <a:lvl4pPr marL="611878" indent="-215957" algn="l" rtl="0" eaLnBrk="1" fontAlgn="base" hangingPunct="1">
        <a:lnSpc>
          <a:spcPct val="110000"/>
        </a:lnSpc>
        <a:spcBef>
          <a:spcPts val="800"/>
        </a:spcBef>
        <a:spcAft>
          <a:spcPct val="0"/>
        </a:spcAft>
        <a:buFont typeface="Arial" pitchFamily="34" charset="0"/>
        <a:buChar char="•"/>
        <a:defRPr sz="1800" b="0" i="0" kern="1200">
          <a:solidFill>
            <a:schemeClr val="tx1"/>
          </a:solidFill>
          <a:latin typeface="Graphik Regular" panose="020B0503030202060203" pitchFamily="34" charset="77"/>
          <a:ea typeface="Roboto" panose="02000000000000000000" pitchFamily="2" charset="0"/>
          <a:cs typeface="Arial" panose="020B0604020202020204" pitchFamily="34" charset="0"/>
        </a:defRPr>
      </a:lvl4pPr>
      <a:lvl5pPr marL="863827" indent="-215957" algn="l" rtl="0" eaLnBrk="1" fontAlgn="base" hangingPunct="1">
        <a:lnSpc>
          <a:spcPct val="110000"/>
        </a:lnSpc>
        <a:spcBef>
          <a:spcPts val="800"/>
        </a:spcBef>
        <a:spcAft>
          <a:spcPct val="0"/>
        </a:spcAft>
        <a:buFont typeface="Arial" pitchFamily="34" charset="0"/>
        <a:buChar char="‒"/>
        <a:defRPr sz="1800" b="0" i="0" kern="1200">
          <a:solidFill>
            <a:schemeClr val="tx1"/>
          </a:solidFill>
          <a:latin typeface="Graphik Regular" panose="020B0503030202060203" pitchFamily="34" charset="77"/>
          <a:ea typeface="Roboto" panose="02000000000000000000" pitchFamily="2" charset="0"/>
          <a:cs typeface="Arial" panose="020B0604020202020204" pitchFamily="34" charset="0"/>
        </a:defRPr>
      </a:lvl5pPr>
      <a:lvl6pPr marL="3351263"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0584"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6990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79225" indent="-304662" algn="l" defTabSz="1218641"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en-US"/>
      </a:defPPr>
      <a:lvl1pPr marL="0" algn="l" defTabSz="1218641" rtl="0" eaLnBrk="1" latinLnBrk="0" hangingPunct="1">
        <a:defRPr sz="2400" kern="1200">
          <a:solidFill>
            <a:schemeClr val="tx1"/>
          </a:solidFill>
          <a:latin typeface="+mn-lt"/>
          <a:ea typeface="+mn-ea"/>
          <a:cs typeface="+mn-cs"/>
        </a:defRPr>
      </a:lvl1pPr>
      <a:lvl2pPr marL="609321" algn="l" defTabSz="1218641" rtl="0" eaLnBrk="1" latinLnBrk="0" hangingPunct="1">
        <a:defRPr sz="2400" kern="1200">
          <a:solidFill>
            <a:schemeClr val="tx1"/>
          </a:solidFill>
          <a:latin typeface="+mn-lt"/>
          <a:ea typeface="+mn-ea"/>
          <a:cs typeface="+mn-cs"/>
        </a:defRPr>
      </a:lvl2pPr>
      <a:lvl3pPr marL="1218641" algn="l" defTabSz="1218641" rtl="0" eaLnBrk="1" latinLnBrk="0" hangingPunct="1">
        <a:defRPr sz="2400" kern="1200">
          <a:solidFill>
            <a:schemeClr val="tx1"/>
          </a:solidFill>
          <a:latin typeface="+mn-lt"/>
          <a:ea typeface="+mn-ea"/>
          <a:cs typeface="+mn-cs"/>
        </a:defRPr>
      </a:lvl3pPr>
      <a:lvl4pPr marL="1827962" algn="l" defTabSz="1218641" rtl="0" eaLnBrk="1" latinLnBrk="0" hangingPunct="1">
        <a:defRPr sz="2400" kern="1200">
          <a:solidFill>
            <a:schemeClr val="tx1"/>
          </a:solidFill>
          <a:latin typeface="+mn-lt"/>
          <a:ea typeface="+mn-ea"/>
          <a:cs typeface="+mn-cs"/>
        </a:defRPr>
      </a:lvl4pPr>
      <a:lvl5pPr marL="2437283" algn="l" defTabSz="1218641" rtl="0" eaLnBrk="1" latinLnBrk="0" hangingPunct="1">
        <a:defRPr sz="2400" kern="1200">
          <a:solidFill>
            <a:schemeClr val="tx1"/>
          </a:solidFill>
          <a:latin typeface="+mn-lt"/>
          <a:ea typeface="+mn-ea"/>
          <a:cs typeface="+mn-cs"/>
        </a:defRPr>
      </a:lvl5pPr>
      <a:lvl6pPr marL="3046604" algn="l" defTabSz="1218641" rtl="0" eaLnBrk="1" latinLnBrk="0" hangingPunct="1">
        <a:defRPr sz="2400" kern="1200">
          <a:solidFill>
            <a:schemeClr val="tx1"/>
          </a:solidFill>
          <a:latin typeface="+mn-lt"/>
          <a:ea typeface="+mn-ea"/>
          <a:cs typeface="+mn-cs"/>
        </a:defRPr>
      </a:lvl6pPr>
      <a:lvl7pPr marL="3655925" algn="l" defTabSz="1218641" rtl="0" eaLnBrk="1" latinLnBrk="0" hangingPunct="1">
        <a:defRPr sz="2400" kern="1200">
          <a:solidFill>
            <a:schemeClr val="tx1"/>
          </a:solidFill>
          <a:latin typeface="+mn-lt"/>
          <a:ea typeface="+mn-ea"/>
          <a:cs typeface="+mn-cs"/>
        </a:defRPr>
      </a:lvl7pPr>
      <a:lvl8pPr marL="4265244" algn="l" defTabSz="1218641" rtl="0" eaLnBrk="1" latinLnBrk="0" hangingPunct="1">
        <a:defRPr sz="2400" kern="1200">
          <a:solidFill>
            <a:schemeClr val="tx1"/>
          </a:solidFill>
          <a:latin typeface="+mn-lt"/>
          <a:ea typeface="+mn-ea"/>
          <a:cs typeface="+mn-cs"/>
        </a:defRPr>
      </a:lvl8pPr>
      <a:lvl9pPr marL="4874566" algn="l" defTabSz="1218641"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19">
          <p15:clr>
            <a:srgbClr val="F26B43"/>
          </p15:clr>
        </p15:guide>
        <p15:guide id="2" pos="225">
          <p15:clr>
            <a:srgbClr val="F26B43"/>
          </p15:clr>
        </p15:guide>
        <p15:guide id="3" pos="7452">
          <p15:clr>
            <a:srgbClr val="F26B43"/>
          </p15:clr>
        </p15:guide>
        <p15:guide id="4" pos="1277">
          <p15:clr>
            <a:srgbClr val="F26B43"/>
          </p15:clr>
        </p15:guide>
        <p15:guide id="5" pos="1460">
          <p15:clr>
            <a:srgbClr val="F26B43"/>
          </p15:clr>
        </p15:guide>
        <p15:guide id="6" pos="2514">
          <p15:clr>
            <a:srgbClr val="F26B43"/>
          </p15:clr>
        </p15:guide>
        <p15:guide id="7" pos="2696">
          <p15:clr>
            <a:srgbClr val="F26B43"/>
          </p15:clr>
        </p15:guide>
        <p15:guide id="8" pos="3929">
          <p15:clr>
            <a:srgbClr val="F26B43"/>
          </p15:clr>
        </p15:guide>
        <p15:guide id="9" pos="3748">
          <p15:clr>
            <a:srgbClr val="F26B43"/>
          </p15:clr>
        </p15:guide>
        <p15:guide id="10" pos="4982">
          <p15:clr>
            <a:srgbClr val="F26B43"/>
          </p15:clr>
        </p15:guide>
        <p15:guide id="11" pos="5162">
          <p15:clr>
            <a:srgbClr val="F26B43"/>
          </p15:clr>
        </p15:guide>
        <p15:guide id="12" pos="6218">
          <p15:clr>
            <a:srgbClr val="F26B43"/>
          </p15:clr>
        </p15:guide>
        <p15:guide id="13" pos="6399">
          <p15:clr>
            <a:srgbClr val="F26B43"/>
          </p15:clr>
        </p15:guide>
        <p15:guide id="14" orient="horz" pos="807">
          <p15:clr>
            <a:srgbClr val="F26B43"/>
          </p15:clr>
        </p15:guide>
        <p15:guide id="15" orient="horz" pos="876">
          <p15:clr>
            <a:srgbClr val="F26B43"/>
          </p15:clr>
        </p15:guide>
        <p15:guide id="16" orient="horz" pos="4031">
          <p15:clr>
            <a:srgbClr val="F26B43"/>
          </p15:clr>
        </p15:guide>
        <p15:guide id="17" orient="horz" pos="597">
          <p15:clr>
            <a:srgbClr val="F26B43"/>
          </p15:clr>
        </p15:guide>
        <p15:guide id="18" orient="horz" pos="2435">
          <p15:clr>
            <a:srgbClr val="F26B43"/>
          </p15:clr>
        </p15:guide>
        <p15:guide id="19" orient="horz" pos="3756">
          <p15:clr>
            <a:srgbClr val="F26B43"/>
          </p15:clr>
        </p15:guide>
        <p15:guide id="20" orient="horz" pos="419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oup of people sitting at a table&#10;&#10;Description automatically generated">
            <a:extLst>
              <a:ext uri="{FF2B5EF4-FFF2-40B4-BE49-F238E27FC236}">
                <a16:creationId xmlns:a16="http://schemas.microsoft.com/office/drawing/2014/main" id="{E8308AF7-E25F-48BF-820C-665FE0E5A4C1}"/>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t="10714" b="310"/>
          <a:stretch/>
        </p:blipFill>
        <p:spPr>
          <a:xfrm>
            <a:off x="0" y="0"/>
            <a:ext cx="12192000" cy="7231888"/>
          </a:xfrm>
          <a:prstGeom prst="rect">
            <a:avLst/>
          </a:prstGeom>
        </p:spPr>
      </p:pic>
      <p:sp>
        <p:nvSpPr>
          <p:cNvPr id="6" name="Rectangle 5">
            <a:extLst>
              <a:ext uri="{FF2B5EF4-FFF2-40B4-BE49-F238E27FC236}">
                <a16:creationId xmlns:a16="http://schemas.microsoft.com/office/drawing/2014/main" id="{28A7D480-BBA7-FB44-B8FB-D853E4A7E9ED}"/>
              </a:ext>
            </a:extLst>
          </p:cNvPr>
          <p:cNvSpPr/>
          <p:nvPr/>
        </p:nvSpPr>
        <p:spPr>
          <a:xfrm>
            <a:off x="587375" y="1247578"/>
            <a:ext cx="8970963" cy="653794"/>
          </a:xfrm>
          <a:prstGeom prst="rect">
            <a:avLst/>
          </a:prstGeom>
        </p:spPr>
        <p:txBody>
          <a:bodyPr wrap="square" lIns="0" tIns="0" rIns="0" bIns="0">
            <a:noAutofit/>
          </a:bodyPr>
          <a:lstStyle/>
          <a:p>
            <a:pPr marL="0" marR="0" lvl="0" indent="0" algn="l" defTabSz="914400" rtl="0" eaLnBrk="1" fontAlgn="auto" latinLnBrk="0" hangingPunct="1">
              <a:lnSpc>
                <a:spcPts val="5000"/>
              </a:lnSpc>
              <a:spcBef>
                <a:spcPts val="0"/>
              </a:spcBef>
              <a:spcAft>
                <a:spcPts val="0"/>
              </a:spcAft>
              <a:buClrTx/>
              <a:buSzTx/>
              <a:buFontTx/>
              <a:buNone/>
              <a:tabLst/>
              <a:defRPr/>
            </a:pPr>
            <a:r>
              <a:rPr kumimoji="0" lang="en-US" sz="3000" b="1" i="0" u="none" strike="noStrike" kern="1200" cap="all" spc="0" normalizeH="0" baseline="0" noProof="0" dirty="0">
                <a:ln>
                  <a:noFill/>
                </a:ln>
                <a:solidFill>
                  <a:schemeClr val="bg1"/>
                </a:solidFill>
                <a:effectLst/>
                <a:uLnTx/>
                <a:uFillTx/>
                <a:latin typeface="Graphik Black" panose="020B0503030202060203" pitchFamily="34" charset="77"/>
                <a:ea typeface="+mn-ea"/>
                <a:cs typeface="+mn-cs"/>
              </a:rPr>
              <a:t>CLIENT STORIES: Utilities</a:t>
            </a:r>
          </a:p>
          <a:p>
            <a:pPr marL="0" marR="0" lvl="0" indent="0" algn="l" defTabSz="914400" rtl="0" eaLnBrk="1" fontAlgn="auto" latinLnBrk="0" hangingPunct="1">
              <a:lnSpc>
                <a:spcPts val="5000"/>
              </a:lnSpc>
              <a:spcBef>
                <a:spcPts val="0"/>
              </a:spcBef>
              <a:spcAft>
                <a:spcPts val="0"/>
              </a:spcAft>
              <a:buClrTx/>
              <a:buSzTx/>
              <a:buFontTx/>
              <a:buNone/>
              <a:tabLst/>
              <a:defRPr/>
            </a:pPr>
            <a:br>
              <a:rPr kumimoji="0" lang="en-US" sz="6000" b="1" i="0" u="none" strike="noStrike" kern="1200" cap="all" spc="0" normalizeH="0" baseline="0" noProof="0" dirty="0">
                <a:ln>
                  <a:noFill/>
                </a:ln>
                <a:solidFill>
                  <a:schemeClr val="bg1"/>
                </a:solidFill>
                <a:effectLst/>
                <a:uLnTx/>
                <a:uFillTx/>
                <a:latin typeface="Graphik Black" panose="020B0503030202060203" pitchFamily="34" charset="77"/>
                <a:ea typeface="+mn-ea"/>
                <a:cs typeface="+mn-cs"/>
              </a:rPr>
            </a:br>
            <a:r>
              <a:rPr kumimoji="0" lang="en-US" sz="6000" b="1" i="0" u="none" strike="noStrike" kern="1200" cap="all" spc="0" normalizeH="0" baseline="0" noProof="0" dirty="0">
                <a:ln>
                  <a:noFill/>
                </a:ln>
                <a:solidFill>
                  <a:schemeClr val="bg1"/>
                </a:solidFill>
                <a:effectLst/>
                <a:uLnTx/>
                <a:uFillTx/>
                <a:latin typeface="Graphik Black" panose="020B0503030202060203" pitchFamily="34" charset="77"/>
                <a:ea typeface="+mn-ea"/>
                <a:cs typeface="+mn-cs"/>
              </a:rPr>
              <a:t>Driving </a:t>
            </a:r>
            <a:r>
              <a:rPr kumimoji="0" lang="en-US" sz="6000" b="1" i="0" u="none" strike="noStrike" kern="1200" cap="all" spc="0" normalizeH="0" baseline="0" noProof="0" dirty="0">
                <a:ln>
                  <a:noFill/>
                </a:ln>
                <a:solidFill>
                  <a:srgbClr val="00B0F0"/>
                </a:solidFill>
                <a:effectLst/>
                <a:uLnTx/>
                <a:uFillTx/>
                <a:latin typeface="Graphik Black" panose="020B0503030202060203" pitchFamily="34" charset="77"/>
                <a:ea typeface="+mn-ea"/>
                <a:cs typeface="+mn-cs"/>
              </a:rPr>
              <a:t>Business outcomes </a:t>
            </a:r>
            <a:r>
              <a:rPr kumimoji="0" lang="en-US" sz="6000" b="1" i="0" u="none" strike="noStrike" kern="1200" cap="all" spc="0" normalizeH="0" baseline="0" noProof="0" dirty="0">
                <a:ln>
                  <a:noFill/>
                </a:ln>
                <a:solidFill>
                  <a:schemeClr val="bg1"/>
                </a:solidFill>
                <a:effectLst/>
                <a:uLnTx/>
                <a:uFillTx/>
                <a:latin typeface="Graphik Black" panose="020B0503030202060203" pitchFamily="34" charset="77"/>
                <a:ea typeface="+mn-ea"/>
                <a:cs typeface="+mn-cs"/>
              </a:rPr>
              <a:t>in Energy Companies</a:t>
            </a:r>
          </a:p>
        </p:txBody>
      </p:sp>
    </p:spTree>
    <p:extLst>
      <p:ext uri="{BB962C8B-B14F-4D97-AF65-F5344CB8AC3E}">
        <p14:creationId xmlns:p14="http://schemas.microsoft.com/office/powerpoint/2010/main" val="1749717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CAE6F90-FA26-4A93-B76A-25F97890A254}"/>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3791" y="0"/>
            <a:ext cx="12184418" cy="6858000"/>
          </a:xfrm>
          <a:prstGeom prst="rect">
            <a:avLst/>
          </a:prstGeom>
        </p:spPr>
      </p:pic>
      <p:sp>
        <p:nvSpPr>
          <p:cNvPr id="2" name="Title 1"/>
          <p:cNvSpPr>
            <a:spLocks noGrp="1"/>
          </p:cNvSpPr>
          <p:nvPr>
            <p:ph type="title"/>
          </p:nvPr>
        </p:nvSpPr>
        <p:spPr>
          <a:xfrm>
            <a:off x="425171" y="2267421"/>
            <a:ext cx="9484373" cy="815528"/>
          </a:xfrm>
        </p:spPr>
        <p:txBody>
          <a:bodyPr/>
          <a:lstStyle/>
          <a:p>
            <a:r>
              <a:rPr lang="en-US" dirty="0">
                <a:solidFill>
                  <a:schemeClr val="tx1"/>
                </a:solidFill>
              </a:rPr>
              <a:t>RESOURCES</a:t>
            </a:r>
            <a:endParaRPr lang="en-US" noProof="0" dirty="0">
              <a:solidFill>
                <a:schemeClr val="tx1"/>
              </a:solidFill>
            </a:endParaRPr>
          </a:p>
        </p:txBody>
      </p:sp>
    </p:spTree>
    <p:extLst>
      <p:ext uri="{BB962C8B-B14F-4D97-AF65-F5344CB8AC3E}">
        <p14:creationId xmlns:p14="http://schemas.microsoft.com/office/powerpoint/2010/main" val="2988254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DF4A278D-5359-4DA5-842A-BD4478B7B602}"/>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a:ext>
            </a:extLst>
          </a:blip>
          <a:srcRect l="50760" r="10680"/>
          <a:stretch/>
        </p:blipFill>
        <p:spPr>
          <a:xfrm>
            <a:off x="7479392" y="3551"/>
            <a:ext cx="4699514" cy="6855320"/>
          </a:xfrm>
          <a:prstGeom prst="rect">
            <a:avLst/>
          </a:prstGeom>
        </p:spPr>
      </p:pic>
      <p:sp>
        <p:nvSpPr>
          <p:cNvPr id="51" name="Rectángulo 31">
            <a:extLst>
              <a:ext uri="{FF2B5EF4-FFF2-40B4-BE49-F238E27FC236}">
                <a16:creationId xmlns:a16="http://schemas.microsoft.com/office/drawing/2014/main" id="{9348EE01-8C64-B74E-9A41-284995D66012}"/>
              </a:ext>
            </a:extLst>
          </p:cNvPr>
          <p:cNvSpPr/>
          <p:nvPr/>
        </p:nvSpPr>
        <p:spPr>
          <a:xfrm>
            <a:off x="8762899" y="5948123"/>
            <a:ext cx="2488094" cy="309790"/>
          </a:xfrm>
          <a:prstGeom prst="rect">
            <a:avLst/>
          </a:prstGeom>
        </p:spPr>
        <p:txBody>
          <a:bodyPr wrap="square" lIns="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15" normalizeH="0" baseline="0" noProof="0">
              <a:ln>
                <a:noFill/>
              </a:ln>
              <a:solidFill>
                <a:srgbClr val="FFFFFF"/>
              </a:solidFill>
              <a:effectLst/>
              <a:uLnTx/>
              <a:uFillTx/>
              <a:latin typeface="Graphik"/>
              <a:ea typeface="+mn-ea"/>
              <a:cs typeface="Graphik"/>
            </a:endParaRPr>
          </a:p>
        </p:txBody>
      </p:sp>
      <p:sp>
        <p:nvSpPr>
          <p:cNvPr id="29" name="object 2">
            <a:extLst>
              <a:ext uri="{FF2B5EF4-FFF2-40B4-BE49-F238E27FC236}">
                <a16:creationId xmlns:a16="http://schemas.microsoft.com/office/drawing/2014/main" id="{071E55A1-FC8A-B94C-809B-E30D25FE5ECC}"/>
              </a:ext>
            </a:extLst>
          </p:cNvPr>
          <p:cNvSpPr txBox="1"/>
          <p:nvPr/>
        </p:nvSpPr>
        <p:spPr>
          <a:xfrm>
            <a:off x="7898415" y="2451770"/>
            <a:ext cx="2811915" cy="664284"/>
          </a:xfrm>
          <a:prstGeom prst="rect">
            <a:avLst/>
          </a:prstGeom>
        </p:spPr>
        <p:txBody>
          <a:bodyPr vert="horz" wrap="square" lIns="0" tIns="109220" rIns="0" bIns="0" rtlCol="0">
            <a:spAutoFit/>
          </a:bodyPr>
          <a:lstStyle/>
          <a:p>
            <a:pPr marL="12700" lvl="0">
              <a:spcBef>
                <a:spcPts val="860"/>
              </a:spcBef>
              <a:spcAft>
                <a:spcPts val="500"/>
              </a:spcAft>
              <a:defRPr/>
            </a:pPr>
            <a:r>
              <a:rPr lang="en-US" sz="1200" spc="-20">
                <a:solidFill>
                  <a:srgbClr val="FFFFFF"/>
                </a:solidFill>
                <a:cs typeface="Graphik"/>
              </a:rPr>
              <a:t>Overall call volume and AHT reduction in 1st year of </a:t>
            </a:r>
            <a:r>
              <a:rPr lang="en-US" sz="1200" b="1" spc="-20">
                <a:solidFill>
                  <a:srgbClr val="FFFFFF"/>
                </a:solidFill>
                <a:cs typeface="Graphik"/>
              </a:rPr>
              <a:t>Digital Transformation initiative</a:t>
            </a:r>
          </a:p>
        </p:txBody>
      </p:sp>
      <p:sp>
        <p:nvSpPr>
          <p:cNvPr id="30" name="object 2">
            <a:extLst>
              <a:ext uri="{FF2B5EF4-FFF2-40B4-BE49-F238E27FC236}">
                <a16:creationId xmlns:a16="http://schemas.microsoft.com/office/drawing/2014/main" id="{C44695B7-69CF-E048-9AE8-57545A270D7A}"/>
              </a:ext>
            </a:extLst>
          </p:cNvPr>
          <p:cNvSpPr txBox="1"/>
          <p:nvPr/>
        </p:nvSpPr>
        <p:spPr>
          <a:xfrm>
            <a:off x="7890296" y="1906492"/>
            <a:ext cx="2918045"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0"/>
              </a:spcAft>
              <a:buClrTx/>
              <a:buSzTx/>
              <a:buFontTx/>
              <a:buNone/>
              <a:tabLst/>
              <a:defRPr/>
            </a:pPr>
            <a:r>
              <a:rPr kumimoji="0" lang="en-US" sz="4000" b="1" i="0" u="none" strike="noStrike" kern="1200" cap="none" spc="-15" normalizeH="0" baseline="0" noProof="0">
                <a:ln>
                  <a:noFill/>
                </a:ln>
                <a:solidFill>
                  <a:srgbClr val="FFFFFF"/>
                </a:solidFill>
                <a:effectLst/>
                <a:uLnTx/>
                <a:uFillTx/>
                <a:latin typeface="Graphik"/>
                <a:ea typeface="+mn-ea"/>
                <a:cs typeface="Graphik"/>
              </a:rPr>
              <a:t>20%+</a:t>
            </a:r>
            <a:endParaRPr kumimoji="0" lang="en-GB" sz="4000" b="0" i="0" u="none" strike="noStrike" kern="1200" cap="none" spc="-15" normalizeH="0" baseline="0" noProof="0">
              <a:ln>
                <a:noFill/>
              </a:ln>
              <a:solidFill>
                <a:srgbClr val="FFFFFF"/>
              </a:solidFill>
              <a:effectLst/>
              <a:uLnTx/>
              <a:uFillTx/>
              <a:latin typeface="Graphik"/>
              <a:ea typeface="+mn-ea"/>
              <a:cs typeface="Graphik"/>
            </a:endParaRPr>
          </a:p>
        </p:txBody>
      </p:sp>
      <p:sp>
        <p:nvSpPr>
          <p:cNvPr id="31" name="Rectángulo 32">
            <a:extLst>
              <a:ext uri="{FF2B5EF4-FFF2-40B4-BE49-F238E27FC236}">
                <a16:creationId xmlns:a16="http://schemas.microsoft.com/office/drawing/2014/main" id="{A2B4B400-1ABE-C04D-BCE8-2A52CA82CF44}"/>
              </a:ext>
            </a:extLst>
          </p:cNvPr>
          <p:cNvSpPr/>
          <p:nvPr/>
        </p:nvSpPr>
        <p:spPr>
          <a:xfrm>
            <a:off x="7896761" y="4046542"/>
            <a:ext cx="3057932" cy="1077218"/>
          </a:xfrm>
          <a:prstGeom prst="rect">
            <a:avLst/>
          </a:prstGeom>
        </p:spPr>
        <p:txBody>
          <a:bodyPr wrap="square" lIns="0">
            <a:spAutoFit/>
          </a:bodyPr>
          <a:lstStyle/>
          <a:p>
            <a:pPr marL="12700" lvl="0">
              <a:defRPr/>
            </a:pPr>
            <a:r>
              <a:rPr kumimoji="0" lang="en-US" sz="4000" b="1" i="0" u="none" strike="noStrike" kern="1200" cap="none" spc="-15" normalizeH="0" baseline="0" noProof="0" dirty="0">
                <a:ln>
                  <a:noFill/>
                </a:ln>
                <a:solidFill>
                  <a:srgbClr val="FFFFFF"/>
                </a:solidFill>
                <a:effectLst/>
                <a:uLnTx/>
                <a:uFillTx/>
                <a:latin typeface="Graphik"/>
                <a:ea typeface="+mn-ea"/>
                <a:cs typeface="Graphik"/>
              </a:rPr>
              <a:t>55%+                   </a:t>
            </a:r>
            <a:r>
              <a:rPr lang="en-US" sz="1200" spc="-15" dirty="0">
                <a:solidFill>
                  <a:srgbClr val="FFFFFF"/>
                </a:solidFill>
                <a:cs typeface="Graphik"/>
              </a:rPr>
              <a:t>Increase in eBill adoption rates -  against a target of 30%</a:t>
            </a:r>
          </a:p>
        </p:txBody>
      </p:sp>
      <p:sp>
        <p:nvSpPr>
          <p:cNvPr id="32" name="object 2">
            <a:extLst>
              <a:ext uri="{FF2B5EF4-FFF2-40B4-BE49-F238E27FC236}">
                <a16:creationId xmlns:a16="http://schemas.microsoft.com/office/drawing/2014/main" id="{0234F669-DFE9-D149-9838-03D6E2F02D00}"/>
              </a:ext>
            </a:extLst>
          </p:cNvPr>
          <p:cNvSpPr txBox="1"/>
          <p:nvPr/>
        </p:nvSpPr>
        <p:spPr>
          <a:xfrm>
            <a:off x="7896761" y="3111031"/>
            <a:ext cx="2615237" cy="1274708"/>
          </a:xfrm>
          <a:prstGeom prst="rect">
            <a:avLst/>
          </a:prstGeom>
        </p:spPr>
        <p:txBody>
          <a:bodyPr vert="horz" wrap="square" lIns="0" tIns="109220" rIns="0" bIns="0" rtlCol="0">
            <a:spAutoFit/>
          </a:bodyPr>
          <a:lstStyle/>
          <a:p>
            <a:pPr marL="12700" lvl="0">
              <a:spcBef>
                <a:spcPts val="860"/>
              </a:spcBef>
              <a:spcAft>
                <a:spcPts val="500"/>
              </a:spcAft>
              <a:defRPr/>
            </a:pPr>
            <a:r>
              <a:rPr lang="en-US" sz="4000" b="1" spc="-20">
                <a:solidFill>
                  <a:srgbClr val="FFFFFF"/>
                </a:solidFill>
                <a:latin typeface="Graphik"/>
                <a:cs typeface="Graphik"/>
              </a:rPr>
              <a:t>45%         </a:t>
            </a:r>
            <a:r>
              <a:rPr lang="en-US" sz="1200" spc="-20">
                <a:solidFill>
                  <a:srgbClr val="FFFFFF"/>
                </a:solidFill>
                <a:cs typeface="Graphik"/>
              </a:rPr>
              <a:t>Reduction in exceptions</a:t>
            </a:r>
          </a:p>
          <a:p>
            <a:pPr marL="12700" lvl="0">
              <a:spcBef>
                <a:spcPts val="860"/>
              </a:spcBef>
              <a:spcAft>
                <a:spcPts val="500"/>
              </a:spcAft>
              <a:defRPr/>
            </a:pPr>
            <a:endParaRPr lang="en-US" sz="1200" spc="-20">
              <a:solidFill>
                <a:srgbClr val="FFFFFF"/>
              </a:solidFill>
              <a:latin typeface="Graphik"/>
              <a:cs typeface="Graphik"/>
            </a:endParaRPr>
          </a:p>
        </p:txBody>
      </p:sp>
      <p:sp>
        <p:nvSpPr>
          <p:cNvPr id="33" name="TextBox 32">
            <a:extLst>
              <a:ext uri="{FF2B5EF4-FFF2-40B4-BE49-F238E27FC236}">
                <a16:creationId xmlns:a16="http://schemas.microsoft.com/office/drawing/2014/main" id="{7BE44048-7092-3047-A2EF-7638F3C195C2}"/>
              </a:ext>
            </a:extLst>
          </p:cNvPr>
          <p:cNvSpPr txBox="1"/>
          <p:nvPr/>
        </p:nvSpPr>
        <p:spPr>
          <a:xfrm>
            <a:off x="7870897" y="1358772"/>
            <a:ext cx="2929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Graphik" panose="020B0503030202060203" pitchFamily="34" charset="77"/>
                <a:ea typeface="+mn-ea"/>
                <a:cs typeface="+mn-cs"/>
              </a:rPr>
              <a:t>RESULTS</a:t>
            </a:r>
          </a:p>
        </p:txBody>
      </p:sp>
      <p:sp>
        <p:nvSpPr>
          <p:cNvPr id="9" name="Footer Placeholder 8">
            <a:extLst>
              <a:ext uri="{FF2B5EF4-FFF2-40B4-BE49-F238E27FC236}">
                <a16:creationId xmlns:a16="http://schemas.microsoft.com/office/drawing/2014/main" id="{897087EF-2F60-314D-A882-CFC53B81A53A}"/>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tint val="75000"/>
                  </a:srgbClr>
                </a:solidFill>
                <a:effectLst/>
                <a:uLnTx/>
                <a:uFillTx/>
                <a:latin typeface="Graphik" panose="020B0503030202060203" pitchFamily="34" charset="77"/>
                <a:ea typeface="+mn-ea"/>
                <a:cs typeface="+mn-cs"/>
              </a:rPr>
              <a:t>Copyright © 2020 Accenture. All rights reserved.</a:t>
            </a:r>
          </a:p>
        </p:txBody>
      </p:sp>
      <p:sp>
        <p:nvSpPr>
          <p:cNvPr id="10" name="Slide Number Placeholder 9">
            <a:extLst>
              <a:ext uri="{FF2B5EF4-FFF2-40B4-BE49-F238E27FC236}">
                <a16:creationId xmlns:a16="http://schemas.microsoft.com/office/drawing/2014/main" id="{22DE3051-482B-454E-B250-04080D0D53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FFFFFF"/>
                </a:solidFill>
                <a:effectLst/>
                <a:uLnTx/>
                <a:uFillTx/>
                <a:latin typeface="Graphik" panose="020B0503030202060203" pitchFamily="34" charset="77"/>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FFFFFF"/>
              </a:solidFill>
              <a:effectLst/>
              <a:uLnTx/>
              <a:uFillTx/>
              <a:latin typeface="Graphik" panose="020B0503030202060203" pitchFamily="34" charset="77"/>
              <a:ea typeface="+mn-ea"/>
              <a:cs typeface="Arial" panose="020B0604020202020204" pitchFamily="34" charset="0"/>
            </a:endParaRPr>
          </a:p>
        </p:txBody>
      </p:sp>
      <p:sp>
        <p:nvSpPr>
          <p:cNvPr id="4" name="Content Placeholder 3">
            <a:extLst>
              <a:ext uri="{FF2B5EF4-FFF2-40B4-BE49-F238E27FC236}">
                <a16:creationId xmlns:a16="http://schemas.microsoft.com/office/drawing/2014/main" id="{9243BD01-3700-BB49-943F-E028F5B315EE}"/>
              </a:ext>
            </a:extLst>
          </p:cNvPr>
          <p:cNvSpPr>
            <a:spLocks noGrp="1"/>
          </p:cNvSpPr>
          <p:nvPr>
            <p:ph sz="quarter" idx="26"/>
          </p:nvPr>
        </p:nvSpPr>
        <p:spPr>
          <a:xfrm>
            <a:off x="609600" y="1065978"/>
            <a:ext cx="6400800" cy="443198"/>
          </a:xfrm>
        </p:spPr>
        <p:txBody>
          <a:bodyPr/>
          <a:lstStyle/>
          <a:p>
            <a:r>
              <a:rPr lang="en-US" dirty="0">
                <a:solidFill>
                  <a:schemeClr val="tx1"/>
                </a:solidFill>
              </a:rPr>
              <a:t>END-TO-END DIGITAL TRANSFORMATION ENABLED BY THE BEST OF ACCENTURE CAPABILITIES</a:t>
            </a:r>
          </a:p>
        </p:txBody>
      </p:sp>
      <p:sp>
        <p:nvSpPr>
          <p:cNvPr id="2" name="Content Placeholder 1">
            <a:extLst>
              <a:ext uri="{FF2B5EF4-FFF2-40B4-BE49-F238E27FC236}">
                <a16:creationId xmlns:a16="http://schemas.microsoft.com/office/drawing/2014/main" id="{293EF59E-98F4-0742-A2F5-7A5AA1EC27D0}"/>
              </a:ext>
            </a:extLst>
          </p:cNvPr>
          <p:cNvSpPr>
            <a:spLocks noGrp="1"/>
          </p:cNvSpPr>
          <p:nvPr>
            <p:ph sz="quarter" idx="25"/>
          </p:nvPr>
        </p:nvSpPr>
        <p:spPr>
          <a:xfrm>
            <a:off x="609600" y="315528"/>
            <a:ext cx="6400800" cy="726353"/>
          </a:xfrm>
        </p:spPr>
        <p:txBody>
          <a:bodyPr/>
          <a:lstStyle/>
          <a:p>
            <a:r>
              <a:rPr lang="en-US" dirty="0"/>
              <a:t>N. AMERICAN </a:t>
            </a:r>
            <a:r>
              <a:rPr lang="en-US" dirty="0">
                <a:solidFill>
                  <a:schemeClr val="bg1">
                    <a:lumMod val="65000"/>
                  </a:schemeClr>
                </a:solidFill>
              </a:rPr>
              <a:t>ENERGY DELIVERY COMPANY </a:t>
            </a:r>
          </a:p>
        </p:txBody>
      </p:sp>
      <p:sp>
        <p:nvSpPr>
          <p:cNvPr id="18" name="Rectangle 23">
            <a:extLst>
              <a:ext uri="{FF2B5EF4-FFF2-40B4-BE49-F238E27FC236}">
                <a16:creationId xmlns:a16="http://schemas.microsoft.com/office/drawing/2014/main" id="{7A31FF3A-5A13-42BD-BD71-36FB31666661}"/>
              </a:ext>
            </a:extLst>
          </p:cNvPr>
          <p:cNvSpPr/>
          <p:nvPr/>
        </p:nvSpPr>
        <p:spPr>
          <a:xfrm>
            <a:off x="602289" y="1611224"/>
            <a:ext cx="6408107" cy="1954381"/>
          </a:xfrm>
          <a:prstGeom prst="rect">
            <a:avLst/>
          </a:prstGeom>
        </p:spPr>
        <p:txBody>
          <a:bodyPr wrap="square" lIns="0">
            <a:spAutoFit/>
          </a:bodyPr>
          <a:lstStyle/>
          <a:p>
            <a:pPr>
              <a:defRPr/>
            </a:pPr>
            <a:r>
              <a:rPr lang="en-US" sz="1100" dirty="0">
                <a:solidFill>
                  <a:srgbClr val="000000"/>
                </a:solidFill>
                <a:latin typeface="Graphik" panose="020B0503030202060203" pitchFamily="34" charset="77"/>
                <a:ea typeface="Graphik" charset="0"/>
                <a:cs typeface="Graphik" charset="0"/>
              </a:rPr>
              <a:t>Accenture provides highly effective Customer Care services for a leading gas utility and has done so since 2002.  Scope delivered from N. America and the Philippines includes Front Office Customer Care, Collections, Digital and Live Chat as well as Back Office correspondence and payment processing. </a:t>
            </a:r>
          </a:p>
          <a:p>
            <a:pPr lvl="0">
              <a:defRPr/>
            </a:pPr>
            <a:endParaRPr lang="en-US" sz="1100" dirty="0">
              <a:solidFill>
                <a:srgbClr val="000000"/>
              </a:solidFill>
              <a:latin typeface="Graphik" panose="020B0503030202060203" pitchFamily="34" charset="77"/>
              <a:ea typeface="Graphik" charset="0"/>
              <a:cs typeface="Graphik" charset="0"/>
            </a:endParaRPr>
          </a:p>
          <a:p>
            <a:pPr lvl="0">
              <a:defRPr/>
            </a:pPr>
            <a:r>
              <a:rPr lang="en-US" sz="1100" dirty="0">
                <a:solidFill>
                  <a:srgbClr val="000000"/>
                </a:solidFill>
                <a:latin typeface="Graphik" panose="020B0503030202060203" pitchFamily="34" charset="77"/>
                <a:ea typeface="Graphik" charset="0"/>
                <a:cs typeface="Graphik" charset="0"/>
              </a:rPr>
              <a:t>Accenture helped this client to deliver a multi year Customer Experience Transformation program with the goal to simplify while expanding digital interactions and to encourage customers to adopt the digital experience.  Accenture brought expertise to the program with knowledge and resources from all 5 Accenture Business groups (Operations, Consulting, Digital, Strategy &amp; Technology).  The scope of support provided via phone and chat includes billing, emergency, services and collections queries.</a:t>
            </a:r>
          </a:p>
        </p:txBody>
      </p:sp>
      <p:sp>
        <p:nvSpPr>
          <p:cNvPr id="21" name="object 3">
            <a:extLst>
              <a:ext uri="{FF2B5EF4-FFF2-40B4-BE49-F238E27FC236}">
                <a16:creationId xmlns:a16="http://schemas.microsoft.com/office/drawing/2014/main" id="{8ED3D53C-7AE5-40F9-9E9A-79D222C323FA}"/>
              </a:ext>
            </a:extLst>
          </p:cNvPr>
          <p:cNvSpPr txBox="1"/>
          <p:nvPr/>
        </p:nvSpPr>
        <p:spPr>
          <a:xfrm>
            <a:off x="1063141" y="3800991"/>
            <a:ext cx="5947249" cy="1992853"/>
          </a:xfrm>
          <a:prstGeom prst="rect">
            <a:avLst/>
          </a:prstGeom>
        </p:spPr>
        <p:txBody>
          <a:bodyPr vert="horz" wrap="square" lIns="0" tIns="109220" rIns="0" bIns="0" rtlCol="0">
            <a:spAutoFit/>
          </a:bodyPr>
          <a:lstStyle/>
          <a:p>
            <a:pPr marL="12700" lvl="0">
              <a:spcBef>
                <a:spcPts val="860"/>
              </a:spcBef>
              <a:spcAft>
                <a:spcPts val="500"/>
              </a:spcAft>
              <a:buClr>
                <a:srgbClr val="00BAFF"/>
              </a:buClr>
              <a:defRPr/>
            </a:pPr>
            <a:r>
              <a:rPr lang="en-US" sz="1100" b="1" spc="-10" dirty="0">
                <a:solidFill>
                  <a:srgbClr val="231F20"/>
                </a:solidFill>
                <a:latin typeface="Graphik" panose="020B0503030202060203" pitchFamily="34" charset="77"/>
                <a:cs typeface="Graphik"/>
              </a:rPr>
              <a:t>Reduced Cost-to-Service </a:t>
            </a:r>
            <a:r>
              <a:rPr lang="en-US" sz="1100" spc="-10" dirty="0">
                <a:solidFill>
                  <a:srgbClr val="231F20"/>
                </a:solidFill>
                <a:latin typeface="Graphik" panose="020B0503030202060203" pitchFamily="34" charset="77"/>
                <a:cs typeface="Graphik"/>
              </a:rPr>
              <a:t>through Shift to digital-enabled, omni-channel interactions (Web Chat, Virtual Assistant, Interactive eBill)</a:t>
            </a:r>
          </a:p>
          <a:p>
            <a:pPr marL="12700">
              <a:spcBef>
                <a:spcPts val="860"/>
              </a:spcBef>
              <a:spcAft>
                <a:spcPts val="500"/>
              </a:spcAft>
              <a:buClr>
                <a:srgbClr val="00BAFF"/>
              </a:buClr>
              <a:defRPr/>
            </a:pPr>
            <a:r>
              <a:rPr lang="en-US" sz="1100" b="1" spc="-10" dirty="0">
                <a:solidFill>
                  <a:srgbClr val="231F20"/>
                </a:solidFill>
                <a:latin typeface="Graphik" panose="020B0503030202060203" pitchFamily="34" charset="77"/>
                <a:cs typeface="Graphik"/>
              </a:rPr>
              <a:t>Increased operational excellence  </a:t>
            </a:r>
            <a:r>
              <a:rPr lang="en-US" sz="1100" spc="-10" dirty="0">
                <a:solidFill>
                  <a:srgbClr val="231F20"/>
                </a:solidFill>
                <a:latin typeface="Graphik" panose="020B0503030202060203" pitchFamily="34" charset="77"/>
                <a:cs typeface="Graphik"/>
              </a:rPr>
              <a:t>in CSAT, FCR and Quality through the effective use of analytics and a data-driven approach</a:t>
            </a:r>
          </a:p>
          <a:p>
            <a:pPr marL="12700">
              <a:spcBef>
                <a:spcPts val="860"/>
              </a:spcBef>
              <a:spcAft>
                <a:spcPts val="500"/>
              </a:spcAft>
              <a:buClr>
                <a:srgbClr val="00BAFF"/>
              </a:buClr>
              <a:defRPr/>
            </a:pPr>
            <a:r>
              <a:rPr lang="en-US" sz="1100" b="1" spc="-10" dirty="0">
                <a:solidFill>
                  <a:srgbClr val="231F20"/>
                </a:solidFill>
                <a:latin typeface="Graphik" panose="020B0503030202060203" pitchFamily="34" charset="77"/>
                <a:cs typeface="Graphik"/>
              </a:rPr>
              <a:t>Implemented our award winning recruiting practices  </a:t>
            </a:r>
            <a:r>
              <a:rPr lang="en-US" sz="1100" spc="-10" dirty="0">
                <a:solidFill>
                  <a:srgbClr val="231F20"/>
                </a:solidFill>
                <a:latin typeface="Graphik" panose="020B0503030202060203" pitchFamily="34" charset="77"/>
                <a:cs typeface="Graphik"/>
              </a:rPr>
              <a:t>which allowed us to reduce our interview to hire from 5:1 to 2:1 and time to hire reduced from 60 days to 30 days.  This also improved our time to proficiency from 5 months to 3 months and had a direct correlation to our FCR results through our behavioral profiling which provides a stronger understanding of a candidates job fit to the role.</a:t>
            </a:r>
          </a:p>
        </p:txBody>
      </p:sp>
      <p:sp>
        <p:nvSpPr>
          <p:cNvPr id="24" name="Rectangle 23">
            <a:extLst>
              <a:ext uri="{FF2B5EF4-FFF2-40B4-BE49-F238E27FC236}">
                <a16:creationId xmlns:a16="http://schemas.microsoft.com/office/drawing/2014/main" id="{E0D4A967-141A-454E-9C4A-F2E8BD72E469}"/>
              </a:ext>
            </a:extLst>
          </p:cNvPr>
          <p:cNvSpPr/>
          <p:nvPr/>
        </p:nvSpPr>
        <p:spPr>
          <a:xfrm rot="16200000">
            <a:off x="38983" y="4593467"/>
            <a:ext cx="1449436" cy="3391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Graphik" panose="020B0503030202060203" pitchFamily="34" charset="77"/>
                <a:ea typeface="+mn-ea"/>
                <a:cs typeface="+mn-cs"/>
              </a:rPr>
              <a:t>WHAT WE DID</a:t>
            </a:r>
          </a:p>
        </p:txBody>
      </p:sp>
      <p:cxnSp>
        <p:nvCxnSpPr>
          <p:cNvPr id="25" name="Straight Connector 24">
            <a:extLst>
              <a:ext uri="{FF2B5EF4-FFF2-40B4-BE49-F238E27FC236}">
                <a16:creationId xmlns:a16="http://schemas.microsoft.com/office/drawing/2014/main" id="{17F72FEC-C195-4337-9257-198B59F79683}"/>
              </a:ext>
            </a:extLst>
          </p:cNvPr>
          <p:cNvCxnSpPr>
            <a:cxnSpLocks/>
          </p:cNvCxnSpPr>
          <p:nvPr/>
        </p:nvCxnSpPr>
        <p:spPr>
          <a:xfrm flipV="1">
            <a:off x="941414" y="3783893"/>
            <a:ext cx="0" cy="210312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D611C7E-8B70-470F-B444-057A6B426399}"/>
              </a:ext>
            </a:extLst>
          </p:cNvPr>
          <p:cNvSpPr/>
          <p:nvPr/>
        </p:nvSpPr>
        <p:spPr>
          <a:xfrm>
            <a:off x="1822954" y="2173448"/>
            <a:ext cx="237566" cy="369332"/>
          </a:xfrm>
          <a:prstGeom prst="rect">
            <a:avLst/>
          </a:prstGeom>
        </p:spPr>
        <p:txBody>
          <a:bodyPr wrap="none">
            <a:spAutoFit/>
          </a:bodyPr>
          <a:lstStyle/>
          <a:p>
            <a:r>
              <a:rPr lang="en-US"/>
              <a:t> </a:t>
            </a:r>
          </a:p>
        </p:txBody>
      </p:sp>
      <p:sp>
        <p:nvSpPr>
          <p:cNvPr id="26" name="Rectangle 25">
            <a:extLst>
              <a:ext uri="{FF2B5EF4-FFF2-40B4-BE49-F238E27FC236}">
                <a16:creationId xmlns:a16="http://schemas.microsoft.com/office/drawing/2014/main" id="{1C23AE78-847A-4703-B4D4-C189898829AC}"/>
              </a:ext>
            </a:extLst>
          </p:cNvPr>
          <p:cNvSpPr/>
          <p:nvPr/>
        </p:nvSpPr>
        <p:spPr>
          <a:xfrm>
            <a:off x="7479392" y="-5502"/>
            <a:ext cx="4707523" cy="850795"/>
          </a:xfrm>
          <a:prstGeom prst="rect">
            <a:avLst/>
          </a:prstGeom>
          <a:solidFill>
            <a:srgbClr val="FFD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tabLst>
                <a:tab pos="2117725" algn="l"/>
              </a:tabLst>
            </a:pPr>
            <a:r>
              <a:rPr lang="en-US" sz="1000" b="1" dirty="0">
                <a:solidFill>
                  <a:schemeClr val="tx1"/>
                </a:solidFill>
                <a:latin typeface="Graphik" panose="020B0503030202060203" pitchFamily="34" charset="0"/>
              </a:rPr>
              <a:t>Client Name: </a:t>
            </a:r>
            <a:r>
              <a:rPr lang="en-US" sz="1000" dirty="0">
                <a:solidFill>
                  <a:schemeClr val="tx1"/>
                </a:solidFill>
                <a:latin typeface="Graphik" panose="020B0503030202060203" pitchFamily="34" charset="0"/>
              </a:rPr>
              <a:t>Enbridge</a:t>
            </a:r>
          </a:p>
          <a:p>
            <a:pPr marL="171450" indent="-171450">
              <a:buFont typeface="Arial" panose="020B0604020202020204" pitchFamily="34" charset="0"/>
              <a:buChar char="•"/>
            </a:pPr>
            <a:r>
              <a:rPr lang="en-US" sz="1000" b="1" dirty="0">
                <a:solidFill>
                  <a:schemeClr val="tx1"/>
                </a:solidFill>
                <a:latin typeface="Graphik" panose="020B0503030202060203" pitchFamily="34" charset="0"/>
              </a:rPr>
              <a:t>Key Contacts:</a:t>
            </a:r>
          </a:p>
          <a:p>
            <a:pPr marL="628650" lvl="1" indent="-171450">
              <a:buFont typeface="Arial" panose="020B0604020202020204" pitchFamily="34" charset="0"/>
              <a:buChar char="•"/>
            </a:pPr>
            <a:r>
              <a:rPr lang="en-US" sz="1000" dirty="0">
                <a:solidFill>
                  <a:schemeClr val="tx1"/>
                </a:solidFill>
                <a:latin typeface="Graphik" panose="020B0503030202060203" pitchFamily="34" charset="0"/>
              </a:rPr>
              <a:t>Delivery: </a:t>
            </a:r>
            <a:r>
              <a:rPr lang="en-US" sz="1000" dirty="0" err="1">
                <a:solidFill>
                  <a:schemeClr val="tx1"/>
                </a:solidFill>
                <a:latin typeface="Graphik" panose="020B0503030202060203" pitchFamily="34" charset="0"/>
              </a:rPr>
              <a:t>j.kolkman</a:t>
            </a:r>
            <a:r>
              <a:rPr lang="en-US" sz="1000" dirty="0">
                <a:solidFill>
                  <a:schemeClr val="tx1"/>
                </a:solidFill>
                <a:latin typeface="Graphik" panose="020B0503030202060203" pitchFamily="34" charset="0"/>
              </a:rPr>
              <a:t> &amp; </a:t>
            </a:r>
            <a:r>
              <a:rPr lang="en-US" sz="1000" dirty="0" err="1">
                <a:solidFill>
                  <a:schemeClr val="tx1"/>
                </a:solidFill>
                <a:latin typeface="Graphik" panose="020B0503030202060203" pitchFamily="34" charset="0"/>
              </a:rPr>
              <a:t>j.dane</a:t>
            </a:r>
            <a:endParaRPr lang="en-US" sz="1000" dirty="0">
              <a:solidFill>
                <a:schemeClr val="tx1"/>
              </a:solidFill>
              <a:latin typeface="Graphik" panose="020B0503030202060203" pitchFamily="34" charset="0"/>
            </a:endParaRPr>
          </a:p>
          <a:p>
            <a:pPr marL="171450" indent="-171450">
              <a:buFont typeface="Arial" panose="020B0604020202020204" pitchFamily="34" charset="0"/>
              <a:buChar char="•"/>
            </a:pPr>
            <a:r>
              <a:rPr lang="en-US" sz="1000" b="1" dirty="0">
                <a:solidFill>
                  <a:schemeClr val="tx1"/>
                </a:solidFill>
                <a:latin typeface="Graphik" panose="020B0503030202060203" pitchFamily="34" charset="0"/>
              </a:rPr>
              <a:t>Usage Restriction</a:t>
            </a:r>
            <a:r>
              <a:rPr lang="en-US" sz="1000" dirty="0">
                <a:solidFill>
                  <a:schemeClr val="tx1"/>
                </a:solidFill>
                <a:latin typeface="Graphik" panose="020B0503030202060203" pitchFamily="34" charset="0"/>
              </a:rPr>
              <a:t>:  Unrestricted Use without the client name.  Name use is not permitted – no reference available.</a:t>
            </a:r>
          </a:p>
        </p:txBody>
      </p:sp>
      <p:sp>
        <p:nvSpPr>
          <p:cNvPr id="35" name="Flowchart: Connector 34">
            <a:extLst>
              <a:ext uri="{FF2B5EF4-FFF2-40B4-BE49-F238E27FC236}">
                <a16:creationId xmlns:a16="http://schemas.microsoft.com/office/drawing/2014/main" id="{E4556C38-6BBD-4B56-B09E-9F1E38939FCF}"/>
              </a:ext>
            </a:extLst>
          </p:cNvPr>
          <p:cNvSpPr>
            <a:spLocks noChangeAspect="1"/>
          </p:cNvSpPr>
          <p:nvPr/>
        </p:nvSpPr>
        <p:spPr>
          <a:xfrm>
            <a:off x="-3278" y="0"/>
            <a:ext cx="365760" cy="365760"/>
          </a:xfrm>
          <a:prstGeom prst="flowChartConnector">
            <a:avLst/>
          </a:prstGeom>
          <a:solidFill>
            <a:srgbClr val="FFDB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Graphik" panose="020B0503030202060203" pitchFamily="34" charset="0"/>
              </a:rPr>
              <a:t>9</a:t>
            </a:r>
          </a:p>
        </p:txBody>
      </p:sp>
    </p:spTree>
    <p:extLst>
      <p:ext uri="{BB962C8B-B14F-4D97-AF65-F5344CB8AC3E}">
        <p14:creationId xmlns:p14="http://schemas.microsoft.com/office/powerpoint/2010/main" val="3047826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9CE80B2A-1177-43B5-8C50-F57BF0C69E80}"/>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a:ext>
            </a:extLst>
          </a:blip>
          <a:srcRect l="50760" r="10680"/>
          <a:stretch/>
        </p:blipFill>
        <p:spPr>
          <a:xfrm>
            <a:off x="7479392" y="3551"/>
            <a:ext cx="4699514" cy="6855320"/>
          </a:xfrm>
          <a:prstGeom prst="rect">
            <a:avLst/>
          </a:prstGeom>
        </p:spPr>
      </p:pic>
      <p:sp>
        <p:nvSpPr>
          <p:cNvPr id="51" name="Rectángulo 31">
            <a:extLst>
              <a:ext uri="{FF2B5EF4-FFF2-40B4-BE49-F238E27FC236}">
                <a16:creationId xmlns:a16="http://schemas.microsoft.com/office/drawing/2014/main" id="{9348EE01-8C64-B74E-9A41-284995D66012}"/>
              </a:ext>
            </a:extLst>
          </p:cNvPr>
          <p:cNvSpPr/>
          <p:nvPr/>
        </p:nvSpPr>
        <p:spPr>
          <a:xfrm>
            <a:off x="8608995" y="5875699"/>
            <a:ext cx="2488094" cy="309790"/>
          </a:xfrm>
          <a:prstGeom prst="rect">
            <a:avLst/>
          </a:prstGeom>
        </p:spPr>
        <p:txBody>
          <a:bodyPr wrap="square" lIns="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15" normalizeH="0" baseline="0" noProof="0">
              <a:ln>
                <a:noFill/>
              </a:ln>
              <a:solidFill>
                <a:srgbClr val="FFFFFF"/>
              </a:solidFill>
              <a:effectLst/>
              <a:uLnTx/>
              <a:uFillTx/>
              <a:latin typeface="Graphik"/>
              <a:ea typeface="+mn-ea"/>
              <a:cs typeface="Graphik"/>
            </a:endParaRPr>
          </a:p>
        </p:txBody>
      </p:sp>
      <p:sp>
        <p:nvSpPr>
          <p:cNvPr id="29" name="object 2">
            <a:extLst>
              <a:ext uri="{FF2B5EF4-FFF2-40B4-BE49-F238E27FC236}">
                <a16:creationId xmlns:a16="http://schemas.microsoft.com/office/drawing/2014/main" id="{071E55A1-FC8A-B94C-809B-E30D25FE5ECC}"/>
              </a:ext>
            </a:extLst>
          </p:cNvPr>
          <p:cNvSpPr txBox="1"/>
          <p:nvPr/>
        </p:nvSpPr>
        <p:spPr>
          <a:xfrm>
            <a:off x="7916830" y="5356828"/>
            <a:ext cx="2811915" cy="571951"/>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Client Business Value delivered through Smart Operator Tool, Smart Billing Analyzer, Collection Optimizer &amp; aged Bill Analytics</a:t>
            </a:r>
          </a:p>
        </p:txBody>
      </p:sp>
      <p:sp>
        <p:nvSpPr>
          <p:cNvPr id="30" name="object 2">
            <a:extLst>
              <a:ext uri="{FF2B5EF4-FFF2-40B4-BE49-F238E27FC236}">
                <a16:creationId xmlns:a16="http://schemas.microsoft.com/office/drawing/2014/main" id="{C44695B7-69CF-E048-9AE8-57545A270D7A}"/>
              </a:ext>
            </a:extLst>
          </p:cNvPr>
          <p:cNvSpPr txBox="1"/>
          <p:nvPr/>
        </p:nvSpPr>
        <p:spPr>
          <a:xfrm>
            <a:off x="7889312" y="4766315"/>
            <a:ext cx="2918045"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0"/>
              </a:spcAft>
              <a:buClrTx/>
              <a:buSzTx/>
              <a:buFontTx/>
              <a:buNone/>
              <a:tabLst/>
              <a:defRPr/>
            </a:pPr>
            <a:r>
              <a:rPr kumimoji="0" lang="en-US" sz="4000" b="1" i="0" u="none" strike="noStrike" kern="1200" cap="none" spc="-15" normalizeH="0" baseline="0" noProof="0" dirty="0">
                <a:ln>
                  <a:noFill/>
                </a:ln>
                <a:solidFill>
                  <a:srgbClr val="FFFFFF"/>
                </a:solidFill>
                <a:effectLst/>
                <a:uLnTx/>
                <a:uFillTx/>
                <a:latin typeface="Graphik"/>
                <a:ea typeface="+mn-ea"/>
                <a:cs typeface="Graphik"/>
              </a:rPr>
              <a:t>$ 109M+</a:t>
            </a:r>
            <a:endParaRPr kumimoji="0" lang="en-GB" sz="4000" b="0" i="0" u="none" strike="noStrike" kern="1200" cap="none" spc="-15" normalizeH="0" baseline="0" noProof="0" dirty="0">
              <a:ln>
                <a:noFill/>
              </a:ln>
              <a:solidFill>
                <a:srgbClr val="FFFFFF"/>
              </a:solidFill>
              <a:effectLst/>
              <a:uLnTx/>
              <a:uFillTx/>
              <a:latin typeface="Graphik"/>
              <a:ea typeface="+mn-ea"/>
              <a:cs typeface="Graphik"/>
            </a:endParaRPr>
          </a:p>
        </p:txBody>
      </p:sp>
      <p:sp>
        <p:nvSpPr>
          <p:cNvPr id="32" name="object 2">
            <a:extLst>
              <a:ext uri="{FF2B5EF4-FFF2-40B4-BE49-F238E27FC236}">
                <a16:creationId xmlns:a16="http://schemas.microsoft.com/office/drawing/2014/main" id="{0234F669-DFE9-D149-9838-03D6E2F02D00}"/>
              </a:ext>
            </a:extLst>
          </p:cNvPr>
          <p:cNvSpPr txBox="1"/>
          <p:nvPr/>
        </p:nvSpPr>
        <p:spPr>
          <a:xfrm>
            <a:off x="7889312" y="1493379"/>
            <a:ext cx="2615237"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Graphik"/>
                <a:ea typeface="+mn-ea"/>
                <a:cs typeface="Graphik"/>
              </a:rPr>
              <a:t>+25</a:t>
            </a:r>
            <a:endParaRPr kumimoji="0" lang="en-US" sz="10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33" name="TextBox 32">
            <a:extLst>
              <a:ext uri="{FF2B5EF4-FFF2-40B4-BE49-F238E27FC236}">
                <a16:creationId xmlns:a16="http://schemas.microsoft.com/office/drawing/2014/main" id="{7BE44048-7092-3047-A2EF-7638F3C195C2}"/>
              </a:ext>
            </a:extLst>
          </p:cNvPr>
          <p:cNvSpPr txBox="1"/>
          <p:nvPr/>
        </p:nvSpPr>
        <p:spPr>
          <a:xfrm>
            <a:off x="7734924" y="964741"/>
            <a:ext cx="2929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Graphik" panose="020B0503030202060203" pitchFamily="34" charset="77"/>
                <a:ea typeface="+mn-ea"/>
                <a:cs typeface="+mn-cs"/>
              </a:rPr>
              <a:t>RESULTS</a:t>
            </a:r>
          </a:p>
        </p:txBody>
      </p:sp>
      <p:sp>
        <p:nvSpPr>
          <p:cNvPr id="9" name="Footer Placeholder 8">
            <a:extLst>
              <a:ext uri="{FF2B5EF4-FFF2-40B4-BE49-F238E27FC236}">
                <a16:creationId xmlns:a16="http://schemas.microsoft.com/office/drawing/2014/main" id="{897087EF-2F60-314D-A882-CFC53B81A53A}"/>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000000">
                    <a:tint val="75000"/>
                  </a:srgbClr>
                </a:solidFill>
                <a:effectLst/>
                <a:uLnTx/>
                <a:uFillTx/>
                <a:latin typeface="Graphik" panose="020B0503030202060203" pitchFamily="34" charset="77"/>
                <a:ea typeface="+mn-ea"/>
                <a:cs typeface="+mn-cs"/>
              </a:rPr>
              <a:t>Copyright © 2020 Accenture. All rights reserved.</a:t>
            </a:r>
          </a:p>
        </p:txBody>
      </p:sp>
      <p:sp>
        <p:nvSpPr>
          <p:cNvPr id="4" name="Content Placeholder 3">
            <a:extLst>
              <a:ext uri="{FF2B5EF4-FFF2-40B4-BE49-F238E27FC236}">
                <a16:creationId xmlns:a16="http://schemas.microsoft.com/office/drawing/2014/main" id="{9243BD01-3700-BB49-943F-E028F5B315EE}"/>
              </a:ext>
            </a:extLst>
          </p:cNvPr>
          <p:cNvSpPr>
            <a:spLocks noGrp="1"/>
          </p:cNvSpPr>
          <p:nvPr>
            <p:ph sz="quarter" idx="26"/>
          </p:nvPr>
        </p:nvSpPr>
        <p:spPr>
          <a:xfrm>
            <a:off x="609600" y="1002607"/>
            <a:ext cx="6400800" cy="387798"/>
          </a:xfrm>
        </p:spPr>
        <p:txBody>
          <a:bodyPr/>
          <a:lstStyle/>
          <a:p>
            <a:r>
              <a:rPr lang="en-US" sz="1400" dirty="0">
                <a:solidFill>
                  <a:schemeClr val="tx1"/>
                </a:solidFill>
              </a:rPr>
              <a:t>DELIVERED CUSTOMER EXPERIENCE TRANSFORMATION THROUGH OPTIMIZATION &amp; APPLIED INTELLIGENCE</a:t>
            </a:r>
          </a:p>
        </p:txBody>
      </p:sp>
      <p:sp>
        <p:nvSpPr>
          <p:cNvPr id="2" name="Content Placeholder 1">
            <a:extLst>
              <a:ext uri="{FF2B5EF4-FFF2-40B4-BE49-F238E27FC236}">
                <a16:creationId xmlns:a16="http://schemas.microsoft.com/office/drawing/2014/main" id="{293EF59E-98F4-0742-A2F5-7A5AA1EC27D0}"/>
              </a:ext>
            </a:extLst>
          </p:cNvPr>
          <p:cNvSpPr>
            <a:spLocks noGrp="1"/>
          </p:cNvSpPr>
          <p:nvPr>
            <p:ph sz="quarter" idx="25"/>
          </p:nvPr>
        </p:nvSpPr>
        <p:spPr>
          <a:xfrm>
            <a:off x="609599" y="315528"/>
            <a:ext cx="6414349" cy="726353"/>
          </a:xfrm>
        </p:spPr>
        <p:txBody>
          <a:bodyPr/>
          <a:lstStyle/>
          <a:p>
            <a:r>
              <a:rPr lang="en-US" dirty="0"/>
              <a:t>AUSTRALIA’S</a:t>
            </a:r>
            <a:r>
              <a:rPr lang="en-US" dirty="0">
                <a:solidFill>
                  <a:srgbClr val="008EFF"/>
                </a:solidFill>
              </a:rPr>
              <a:t> </a:t>
            </a:r>
            <a:r>
              <a:rPr lang="en-US" dirty="0">
                <a:solidFill>
                  <a:schemeClr val="bg1">
                    <a:lumMod val="65000"/>
                  </a:schemeClr>
                </a:solidFill>
              </a:rPr>
              <a:t>LARGEST ENERGY RETAILER COMPANY </a:t>
            </a:r>
          </a:p>
        </p:txBody>
      </p:sp>
      <p:sp>
        <p:nvSpPr>
          <p:cNvPr id="18" name="Rectangle 23">
            <a:extLst>
              <a:ext uri="{FF2B5EF4-FFF2-40B4-BE49-F238E27FC236}">
                <a16:creationId xmlns:a16="http://schemas.microsoft.com/office/drawing/2014/main" id="{7A31FF3A-5A13-42BD-BD71-36FB31666661}"/>
              </a:ext>
            </a:extLst>
          </p:cNvPr>
          <p:cNvSpPr/>
          <p:nvPr/>
        </p:nvSpPr>
        <p:spPr>
          <a:xfrm>
            <a:off x="623148" y="1377661"/>
            <a:ext cx="6413109" cy="1477328"/>
          </a:xfrm>
          <a:prstGeom prst="rect">
            <a:avLst/>
          </a:prstGeom>
        </p:spPr>
        <p:txBody>
          <a:bodyPr wrap="square" lIns="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panose="020B0503030202060203" pitchFamily="34" charset="77"/>
                <a:ea typeface="Graphik" charset="0"/>
                <a:cs typeface="Graphik" charset="0"/>
              </a:rPr>
              <a:t>An Australian leading integrated energy company – exploring, generating and delivering energy solutions locally and internationally – delivering today's energy needs to more than 4 million electricity, natural gas and LPG customers.  Whereas, the scope delivered from the Philippines includes Front Office Customer Care &amp; Customer Onboarding, Credit &amp; Collections, Inside Sales as well as Back Office correspondence.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Graphik" panose="020B0503030202060203" pitchFamily="34" charset="77"/>
              <a:ea typeface="Graphik" charset="0"/>
              <a:cs typeface="Graphik"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000000"/>
                </a:solidFill>
                <a:effectLst/>
                <a:uLnTx/>
                <a:uFillTx/>
                <a:latin typeface="Graphik" panose="020B0503030202060203" pitchFamily="34" charset="77"/>
                <a:ea typeface="Graphik" charset="0"/>
                <a:cs typeface="Graphik" charset="0"/>
              </a:rPr>
              <a:t>Accenture helped this client to deliver a multi year Customer Experience Transformation program with the goal to </a:t>
            </a:r>
            <a:r>
              <a:rPr kumimoji="0" lang="en-AU" sz="1000" b="0" i="0" u="none" strike="noStrike" kern="1200" cap="none" spc="0" normalizeH="0" baseline="0" noProof="0" dirty="0">
                <a:ln>
                  <a:noFill/>
                </a:ln>
                <a:solidFill>
                  <a:prstClr val="black"/>
                </a:solidFill>
                <a:effectLst/>
                <a:uLnTx/>
                <a:uFillTx/>
                <a:latin typeface="Arial" panose="020B0604020202020204" pitchFamily="34" charset="0"/>
                <a:ea typeface="Graphik" charset="0"/>
                <a:cs typeface="Arial" panose="020B0604020202020204" pitchFamily="34" charset="0"/>
              </a:rPr>
              <a:t>d</a:t>
            </a:r>
            <a:r>
              <a:rPr kumimoji="0" lang="en-AU"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rive a customer centric culture, innovate across customer journeys, achieve continuous value-add and innovation culture, develop a BPO operating partnership, raise and sustain high levels of client satisfaction</a:t>
            </a:r>
          </a:p>
        </p:txBody>
      </p:sp>
      <p:sp>
        <p:nvSpPr>
          <p:cNvPr id="22" name="object 3">
            <a:extLst>
              <a:ext uri="{FF2B5EF4-FFF2-40B4-BE49-F238E27FC236}">
                <a16:creationId xmlns:a16="http://schemas.microsoft.com/office/drawing/2014/main" id="{8584B3A2-5C40-46D7-8250-9FB99AFB30AE}"/>
              </a:ext>
            </a:extLst>
          </p:cNvPr>
          <p:cNvSpPr txBox="1"/>
          <p:nvPr/>
        </p:nvSpPr>
        <p:spPr>
          <a:xfrm>
            <a:off x="1066799" y="2947199"/>
            <a:ext cx="5938153" cy="3385542"/>
          </a:xfrm>
          <a:prstGeom prst="rect">
            <a:avLst/>
          </a:prstGeom>
        </p:spPr>
        <p:txBody>
          <a:bodyPr vert="horz"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000" b="0" i="0" u="none" strike="noStrike" kern="1200" cap="none" spc="0" normalizeH="0" baseline="0" noProof="0" dirty="0">
                <a:ln>
                  <a:noFill/>
                </a:ln>
                <a:solidFill>
                  <a:prstClr val="black"/>
                </a:solidFill>
                <a:effectLst/>
                <a:uLnTx/>
                <a:uFillTx/>
                <a:latin typeface="Graphik"/>
                <a:ea typeface="+mn-ea"/>
                <a:cs typeface="Arial" panose="020B0604020202020204" pitchFamily="34" charset="0"/>
              </a:rPr>
              <a:t>Leveraged our </a:t>
            </a:r>
            <a:r>
              <a:rPr kumimoji="0" lang="en-AU" sz="1000" b="1" i="0" u="none" strike="noStrike" kern="1200" cap="none" spc="0" normalizeH="0" baseline="0" noProof="0" dirty="0">
                <a:ln>
                  <a:noFill/>
                </a:ln>
                <a:solidFill>
                  <a:prstClr val="black"/>
                </a:solidFill>
                <a:effectLst/>
                <a:uLnTx/>
                <a:uFillTx/>
                <a:latin typeface="Graphik"/>
                <a:ea typeface="+mn-ea"/>
                <a:cs typeface="Arial" panose="020B0604020202020204" pitchFamily="34" charset="0"/>
              </a:rPr>
              <a:t>analytics expertise </a:t>
            </a:r>
            <a:r>
              <a:rPr kumimoji="0" lang="en-AU" sz="1000" b="0" i="0" u="none" strike="noStrike" kern="1200" cap="none" spc="0" normalizeH="0" baseline="0" noProof="0" dirty="0">
                <a:ln>
                  <a:noFill/>
                </a:ln>
                <a:solidFill>
                  <a:prstClr val="black"/>
                </a:solidFill>
                <a:effectLst/>
                <a:uLnTx/>
                <a:uFillTx/>
                <a:latin typeface="Graphik"/>
                <a:ea typeface="+mn-ea"/>
                <a:cs typeface="Arial" panose="020B0604020202020204" pitchFamily="34" charset="0"/>
              </a:rPr>
              <a:t>and delivered the best in class NPS result,  through </a:t>
            </a:r>
            <a:r>
              <a:rPr kumimoji="0" lang="en-AU" sz="1000" b="1" i="0" u="none" strike="noStrike" kern="1200" cap="none" spc="0" normalizeH="0" baseline="0" noProof="0" dirty="0">
                <a:ln>
                  <a:noFill/>
                </a:ln>
                <a:solidFill>
                  <a:prstClr val="black"/>
                </a:solidFill>
                <a:effectLst/>
                <a:uLnTx/>
                <a:uFillTx/>
                <a:latin typeface="Graphik"/>
                <a:ea typeface="+mn-ea"/>
                <a:cs typeface="Arial" panose="020B0604020202020204" pitchFamily="34" charset="0"/>
              </a:rPr>
              <a:t>NPS Analytics </a:t>
            </a:r>
            <a:r>
              <a:rPr kumimoji="0" lang="en-AU" sz="1000" b="0" i="0" u="none" strike="noStrike" kern="1200" cap="none" spc="0" normalizeH="0" baseline="0" noProof="0" dirty="0">
                <a:ln>
                  <a:noFill/>
                </a:ln>
                <a:solidFill>
                  <a:prstClr val="black"/>
                </a:solidFill>
                <a:effectLst/>
                <a:uLnTx/>
                <a:uFillTx/>
                <a:latin typeface="Graphik"/>
                <a:ea typeface="+mn-ea"/>
                <a:cs typeface="Arial" panose="020B0604020202020204" pitchFamily="34" charset="0"/>
              </a:rPr>
              <a:t>improving customer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AU" sz="1000" dirty="0">
              <a:solidFill>
                <a:prstClr val="black"/>
              </a:solidFill>
              <a:latin typeface="Graphik"/>
              <a:cs typeface="Arial" panose="020B0604020202020204" pitchFamily="34" charset="0"/>
            </a:endParaRPr>
          </a:p>
          <a:p>
            <a:pPr>
              <a:defRPr/>
            </a:pPr>
            <a:r>
              <a:rPr lang="en-US" sz="1000" dirty="0">
                <a:solidFill>
                  <a:prstClr val="black"/>
                </a:solidFill>
                <a:cs typeface="Arial" panose="020B0604020202020204" pitchFamily="34" charset="0"/>
              </a:rPr>
              <a:t>Implemented </a:t>
            </a:r>
            <a:r>
              <a:rPr lang="en-US" sz="1000" b="1" dirty="0">
                <a:solidFill>
                  <a:prstClr val="black"/>
                </a:solidFill>
                <a:cs typeface="Arial" panose="020B0604020202020204" pitchFamily="34" charset="0"/>
              </a:rPr>
              <a:t>process streamlining  </a:t>
            </a:r>
            <a:r>
              <a:rPr lang="en-US" sz="1000" dirty="0">
                <a:solidFill>
                  <a:prstClr val="black"/>
                </a:solidFill>
                <a:cs typeface="Arial" panose="020B0604020202020204" pitchFamily="34" charset="0"/>
              </a:rPr>
              <a:t>to reduce hand-over and call transfer by 8% or average of 4 calls per day driving customer experience by managing the end-to-end process</a:t>
            </a:r>
          </a:p>
          <a:p>
            <a:pPr>
              <a:defRPr/>
            </a:pPr>
            <a:endParaRPr lang="en-US" sz="1000" dirty="0">
              <a:solidFill>
                <a:prstClr val="black"/>
              </a:solidFill>
              <a:cs typeface="Arial" panose="020B0604020202020204" pitchFamily="34" charset="0"/>
            </a:endParaRPr>
          </a:p>
          <a:p>
            <a:pPr marL="12700" lvl="0">
              <a:defRPr/>
            </a:pPr>
            <a:r>
              <a:rPr lang="en-AU" sz="1000" dirty="0">
                <a:solidFill>
                  <a:srgbClr val="000000"/>
                </a:solidFill>
                <a:cs typeface="Arial" panose="020B0604020202020204" pitchFamily="34" charset="0"/>
              </a:rPr>
              <a:t>Reduced cost through </a:t>
            </a:r>
            <a:r>
              <a:rPr lang="en-AU" sz="1000" b="1" dirty="0">
                <a:solidFill>
                  <a:srgbClr val="000000"/>
                </a:solidFill>
                <a:cs typeface="Arial" panose="020B0604020202020204" pitchFamily="34" charset="0"/>
              </a:rPr>
              <a:t>process standardization</a:t>
            </a:r>
            <a:r>
              <a:rPr lang="en-AU" sz="1000" dirty="0">
                <a:solidFill>
                  <a:srgbClr val="000000"/>
                </a:solidFill>
                <a:cs typeface="Arial" panose="020B0604020202020204" pitchFamily="34" charset="0"/>
              </a:rPr>
              <a:t>, </a:t>
            </a:r>
            <a:r>
              <a:rPr lang="en-AU" sz="1000" b="1" dirty="0">
                <a:solidFill>
                  <a:srgbClr val="000000"/>
                </a:solidFill>
                <a:cs typeface="Arial" panose="020B0604020202020204" pitchFamily="34" charset="0"/>
              </a:rPr>
              <a:t>automation and elimination of manual processes: </a:t>
            </a:r>
          </a:p>
          <a:p>
            <a:pPr marL="641350" lvl="1" indent="-171450">
              <a:buFont typeface="Arial" panose="020B0604020202020204" pitchFamily="34" charset="0"/>
              <a:buChar char="•"/>
              <a:defRPr/>
            </a:pPr>
            <a:r>
              <a:rPr lang="en-US" sz="1000" dirty="0">
                <a:solidFill>
                  <a:srgbClr val="000000"/>
                </a:solidFill>
                <a:cs typeface="Arial" panose="020B0604020202020204" pitchFamily="34" charset="0"/>
              </a:rPr>
              <a:t>Partnership approach to driving innovation across end to end processes</a:t>
            </a:r>
          </a:p>
          <a:p>
            <a:pPr marL="641350" lvl="1" indent="-171450">
              <a:buFont typeface="Arial" panose="020B0604020202020204" pitchFamily="34" charset="0"/>
              <a:buChar char="•"/>
              <a:defRPr/>
            </a:pPr>
            <a:r>
              <a:rPr lang="en-US" sz="1000" dirty="0">
                <a:solidFill>
                  <a:srgbClr val="000000"/>
                </a:solidFill>
                <a:cs typeface="Arial" panose="020B0604020202020204" pitchFamily="34" charset="0"/>
              </a:rPr>
              <a:t>Data insights, analytics, and robotic process automation</a:t>
            </a:r>
          </a:p>
          <a:p>
            <a:pPr marL="641350" lvl="1" indent="-171450">
              <a:buFont typeface="Arial" panose="020B0604020202020204" pitchFamily="34" charset="0"/>
              <a:buChar char="•"/>
              <a:defRPr/>
            </a:pPr>
            <a:r>
              <a:rPr lang="en-US" sz="1000" dirty="0">
                <a:solidFill>
                  <a:srgbClr val="000000"/>
                </a:solidFill>
                <a:cs typeface="Arial" panose="020B0604020202020204" pitchFamily="34" charset="0"/>
              </a:rPr>
              <a:t>Committed productivity benefits included in the solution</a:t>
            </a:r>
          </a:p>
          <a:p>
            <a:pPr marL="469900" lvl="1">
              <a:defRPr/>
            </a:pPr>
            <a:endParaRPr lang="en-US" sz="1000" dirty="0">
              <a:solidFill>
                <a:srgbClr val="000000"/>
              </a:solidFill>
              <a:cs typeface="Arial" panose="020B0604020202020204" pitchFamily="34" charset="0"/>
            </a:endParaRPr>
          </a:p>
          <a:p>
            <a:pPr lvl="0">
              <a:defRPr/>
            </a:pPr>
            <a:r>
              <a:rPr lang="en-AU" sz="1000" b="1" dirty="0">
                <a:solidFill>
                  <a:prstClr val="black"/>
                </a:solidFill>
                <a:cs typeface="Arial" panose="020B0604020202020204" pitchFamily="34" charset="0"/>
              </a:rPr>
              <a:t>Deployed business value generating assets</a:t>
            </a:r>
          </a:p>
          <a:p>
            <a:pPr marL="628650" lvl="1" indent="-171450">
              <a:buFont typeface="Arial" panose="020B0604020202020204" pitchFamily="34" charset="0"/>
              <a:buChar char="•"/>
              <a:defRPr/>
            </a:pPr>
            <a:r>
              <a:rPr lang="en-US" sz="1000" b="1" dirty="0">
                <a:solidFill>
                  <a:prstClr val="black"/>
                </a:solidFill>
                <a:latin typeface="Roboto" panose="020B0604020202020204"/>
              </a:rPr>
              <a:t>Robotics Process Automation delivered Opex benefits </a:t>
            </a:r>
            <a:r>
              <a:rPr lang="en-US" sz="1000" dirty="0">
                <a:solidFill>
                  <a:prstClr val="black"/>
                </a:solidFill>
                <a:latin typeface="Roboto" panose="020B0604020202020204"/>
              </a:rPr>
              <a:t>in back office contract for the client</a:t>
            </a:r>
            <a:r>
              <a:rPr lang="en-US" sz="1000" dirty="0">
                <a:solidFill>
                  <a:prstClr val="black"/>
                </a:solidFill>
                <a:cs typeface="Arial" panose="020B0604020202020204" pitchFamily="34" charset="0"/>
              </a:rPr>
              <a:t> </a:t>
            </a:r>
          </a:p>
          <a:p>
            <a:pPr marL="1085850" lvl="2" indent="-171450">
              <a:buFont typeface="Arial" panose="020B0604020202020204" pitchFamily="34" charset="0"/>
              <a:buChar char="•"/>
              <a:defRPr/>
            </a:pPr>
            <a:r>
              <a:rPr lang="en-US" sz="1000" dirty="0">
                <a:solidFill>
                  <a:prstClr val="black"/>
                </a:solidFill>
              </a:rPr>
              <a:t>Optimization efforts across Late Bills, Re-funds, Credit Exceptions, Billing and Metering, </a:t>
            </a:r>
            <a:r>
              <a:rPr lang="en-US" sz="1000" b="1" dirty="0">
                <a:solidFill>
                  <a:prstClr val="black"/>
                </a:solidFill>
              </a:rPr>
              <a:t>+25% productivity</a:t>
            </a:r>
          </a:p>
          <a:p>
            <a:pPr marL="628650" lvl="1" indent="-171450">
              <a:buFont typeface="Arial" panose="020B0604020202020204" pitchFamily="34" charset="0"/>
              <a:buChar char="•"/>
              <a:defRPr/>
            </a:pPr>
            <a:r>
              <a:rPr lang="en-US" sz="1000" b="1" dirty="0">
                <a:solidFill>
                  <a:prstClr val="black"/>
                </a:solidFill>
                <a:cs typeface="Arial" panose="020B0604020202020204" pitchFamily="34" charset="0"/>
              </a:rPr>
              <a:t>Smart Billing Analyzer </a:t>
            </a:r>
            <a:r>
              <a:rPr lang="en-US" sz="1000" dirty="0">
                <a:solidFill>
                  <a:prstClr val="black"/>
                </a:solidFill>
                <a:cs typeface="Arial" panose="020B0604020202020204" pitchFamily="34" charset="0"/>
              </a:rPr>
              <a:t>that helps in forecasting and account prioritization based on critical  criteria.</a:t>
            </a:r>
          </a:p>
          <a:p>
            <a:pPr marL="628650" lvl="1" indent="-171450">
              <a:buFont typeface="Arial" panose="020B0604020202020204" pitchFamily="34" charset="0"/>
              <a:buChar char="•"/>
              <a:defRPr/>
            </a:pPr>
            <a:r>
              <a:rPr lang="en-US" sz="1000" b="1" dirty="0">
                <a:solidFill>
                  <a:prstClr val="black"/>
                </a:solidFill>
                <a:cs typeface="Arial" panose="020B0604020202020204" pitchFamily="34" charset="0"/>
              </a:rPr>
              <a:t>Collection Optimizer</a:t>
            </a:r>
          </a:p>
          <a:p>
            <a:pPr marL="628650" lvl="1" indent="-171450">
              <a:buFont typeface="Arial" panose="020B0604020202020204" pitchFamily="34" charset="0"/>
              <a:buChar char="•"/>
              <a:defRPr/>
            </a:pPr>
            <a:r>
              <a:rPr lang="en-US" sz="1000" b="1" dirty="0">
                <a:solidFill>
                  <a:prstClr val="black"/>
                </a:solidFill>
                <a:cs typeface="Arial" panose="020B0604020202020204" pitchFamily="34" charset="0"/>
              </a:rPr>
              <a:t>Aged Bill Analytics</a:t>
            </a:r>
          </a:p>
          <a:p>
            <a:pPr lvl="1">
              <a:defRPr/>
            </a:pPr>
            <a:endParaRPr kumimoji="0" lang="en-US" sz="1000" b="1" i="0" u="none" strike="noStrike" kern="1200" cap="none" spc="0" normalizeH="0" baseline="0" noProof="0" dirty="0">
              <a:ln>
                <a:noFill/>
              </a:ln>
              <a:solidFill>
                <a:prstClr val="black"/>
              </a:solidFill>
              <a:effectLst/>
              <a:uLnTx/>
              <a:uFillTx/>
              <a:latin typeface="Graphik"/>
              <a:ea typeface="+mn-ea"/>
              <a:cs typeface="Arial" panose="020B0604020202020204" pitchFamily="34" charset="0"/>
            </a:endParaRPr>
          </a:p>
          <a:p>
            <a:pPr>
              <a:defRPr/>
            </a:pPr>
            <a:r>
              <a:rPr lang="en-US" sz="1000" dirty="0">
                <a:solidFill>
                  <a:srgbClr val="000000"/>
                </a:solidFill>
                <a:cs typeface="Arial" panose="020B0604020202020204" pitchFamily="34" charset="0"/>
              </a:rPr>
              <a:t>Developed </a:t>
            </a:r>
            <a:r>
              <a:rPr lang="en-US" sz="1000" b="1" dirty="0">
                <a:solidFill>
                  <a:srgbClr val="000000"/>
                </a:solidFill>
                <a:cs typeface="Arial" panose="020B0604020202020204" pitchFamily="34" charset="0"/>
              </a:rPr>
              <a:t>data mining and visualization tools </a:t>
            </a:r>
            <a:r>
              <a:rPr lang="en-US" sz="1000" dirty="0">
                <a:solidFill>
                  <a:srgbClr val="000000"/>
                </a:solidFill>
                <a:cs typeface="Arial" panose="020B0604020202020204" pitchFamily="34" charset="0"/>
              </a:rPr>
              <a:t>to deliver client value</a:t>
            </a:r>
          </a:p>
        </p:txBody>
      </p:sp>
      <p:sp>
        <p:nvSpPr>
          <p:cNvPr id="24" name="Rectangle 23">
            <a:extLst>
              <a:ext uri="{FF2B5EF4-FFF2-40B4-BE49-F238E27FC236}">
                <a16:creationId xmlns:a16="http://schemas.microsoft.com/office/drawing/2014/main" id="{E0D4A967-141A-454E-9C4A-F2E8BD72E469}"/>
              </a:ext>
            </a:extLst>
          </p:cNvPr>
          <p:cNvSpPr/>
          <p:nvPr/>
        </p:nvSpPr>
        <p:spPr>
          <a:xfrm rot="16200000">
            <a:off x="37203" y="4412541"/>
            <a:ext cx="1449436" cy="3391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rgbClr val="000000"/>
                </a:solidFill>
                <a:effectLst/>
                <a:uLnTx/>
                <a:uFillTx/>
                <a:latin typeface="Graphik" panose="020B0503030202060203" pitchFamily="34" charset="77"/>
                <a:ea typeface="+mn-ea"/>
                <a:cs typeface="+mn-cs"/>
              </a:rPr>
              <a:t>WHAT WE DID</a:t>
            </a:r>
          </a:p>
        </p:txBody>
      </p:sp>
      <p:cxnSp>
        <p:nvCxnSpPr>
          <p:cNvPr id="25" name="Straight Connector 24">
            <a:extLst>
              <a:ext uri="{FF2B5EF4-FFF2-40B4-BE49-F238E27FC236}">
                <a16:creationId xmlns:a16="http://schemas.microsoft.com/office/drawing/2014/main" id="{17F72FEC-C195-4337-9257-198B59F79683}"/>
              </a:ext>
            </a:extLst>
          </p:cNvPr>
          <p:cNvCxnSpPr>
            <a:cxnSpLocks/>
          </p:cNvCxnSpPr>
          <p:nvPr/>
        </p:nvCxnSpPr>
        <p:spPr>
          <a:xfrm flipV="1">
            <a:off x="950365" y="2916438"/>
            <a:ext cx="0" cy="356616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D611C7E-8B70-470F-B444-057A6B426399}"/>
              </a:ext>
            </a:extLst>
          </p:cNvPr>
          <p:cNvSpPr/>
          <p:nvPr/>
        </p:nvSpPr>
        <p:spPr>
          <a:xfrm>
            <a:off x="1822954" y="2173448"/>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raphik"/>
                <a:ea typeface="+mn-ea"/>
                <a:cs typeface="+mn-cs"/>
              </a:rPr>
              <a:t> </a:t>
            </a:r>
          </a:p>
        </p:txBody>
      </p:sp>
      <p:sp>
        <p:nvSpPr>
          <p:cNvPr id="26" name="Rectangle 25">
            <a:extLst>
              <a:ext uri="{FF2B5EF4-FFF2-40B4-BE49-F238E27FC236}">
                <a16:creationId xmlns:a16="http://schemas.microsoft.com/office/drawing/2014/main" id="{1C23AE78-847A-4703-B4D4-C189898829AC}"/>
              </a:ext>
            </a:extLst>
          </p:cNvPr>
          <p:cNvSpPr/>
          <p:nvPr/>
        </p:nvSpPr>
        <p:spPr>
          <a:xfrm>
            <a:off x="7479392" y="-5501"/>
            <a:ext cx="4716575" cy="878026"/>
          </a:xfrm>
          <a:prstGeom prst="rect">
            <a:avLst/>
          </a:prstGeom>
          <a:solidFill>
            <a:srgbClr val="FFD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117725" algn="l"/>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Client Name: </a:t>
            </a: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Origin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Key Contacts: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Delivery: </a:t>
            </a:r>
            <a:r>
              <a:rPr kumimoji="0" lang="en-US" sz="1000" b="0" i="0" u="none" strike="noStrike" kern="1200" cap="none" spc="0" normalizeH="0" baseline="0" noProof="0" dirty="0" err="1">
                <a:ln>
                  <a:noFill/>
                </a:ln>
                <a:solidFill>
                  <a:srgbClr val="000000"/>
                </a:solidFill>
                <a:effectLst/>
                <a:uLnTx/>
                <a:uFillTx/>
                <a:latin typeface="Graphik" panose="020B0503030202060203" pitchFamily="34" charset="0"/>
                <a:ea typeface="+mn-ea"/>
                <a:cs typeface="+mn-cs"/>
              </a:rPr>
              <a:t>ghitanjalie.chopra</a:t>
            </a:r>
            <a:endPar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Usage Restriction</a:t>
            </a: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  Unrestricted Use without the client name.  Name use is not permitted – no reference available.</a:t>
            </a:r>
          </a:p>
        </p:txBody>
      </p:sp>
      <p:sp>
        <p:nvSpPr>
          <p:cNvPr id="35" name="Flowchart: Connector 34">
            <a:extLst>
              <a:ext uri="{FF2B5EF4-FFF2-40B4-BE49-F238E27FC236}">
                <a16:creationId xmlns:a16="http://schemas.microsoft.com/office/drawing/2014/main" id="{E4556C38-6BBD-4B56-B09E-9F1E38939FCF}"/>
              </a:ext>
            </a:extLst>
          </p:cNvPr>
          <p:cNvSpPr>
            <a:spLocks noChangeAspect="1"/>
          </p:cNvSpPr>
          <p:nvPr/>
        </p:nvSpPr>
        <p:spPr>
          <a:xfrm>
            <a:off x="-3278" y="-45720"/>
            <a:ext cx="365760" cy="365760"/>
          </a:xfrm>
          <a:prstGeom prst="flowChartConnector">
            <a:avLst/>
          </a:prstGeom>
          <a:solidFill>
            <a:srgbClr val="FFDB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4</a:t>
            </a:r>
          </a:p>
        </p:txBody>
      </p:sp>
      <p:sp>
        <p:nvSpPr>
          <p:cNvPr id="36" name="object 2">
            <a:extLst>
              <a:ext uri="{FF2B5EF4-FFF2-40B4-BE49-F238E27FC236}">
                <a16:creationId xmlns:a16="http://schemas.microsoft.com/office/drawing/2014/main" id="{C0F0722D-F9EC-488F-BE2F-E3CA100388D9}"/>
              </a:ext>
            </a:extLst>
          </p:cNvPr>
          <p:cNvSpPr txBox="1"/>
          <p:nvPr/>
        </p:nvSpPr>
        <p:spPr>
          <a:xfrm>
            <a:off x="7863448" y="2065499"/>
            <a:ext cx="2918045" cy="418063"/>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NPS  Score (improvement from -11 to +25 vs. +12.6 onshore counterpart performance)</a:t>
            </a:r>
          </a:p>
        </p:txBody>
      </p:sp>
      <p:sp>
        <p:nvSpPr>
          <p:cNvPr id="39" name="object 2">
            <a:extLst>
              <a:ext uri="{FF2B5EF4-FFF2-40B4-BE49-F238E27FC236}">
                <a16:creationId xmlns:a16="http://schemas.microsoft.com/office/drawing/2014/main" id="{0E346799-861E-4A36-8075-F89A0418CFEF}"/>
              </a:ext>
            </a:extLst>
          </p:cNvPr>
          <p:cNvSpPr txBox="1"/>
          <p:nvPr/>
        </p:nvSpPr>
        <p:spPr>
          <a:xfrm>
            <a:off x="7889312" y="2397902"/>
            <a:ext cx="2615237"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Graphik"/>
                <a:ea typeface="+mn-ea"/>
                <a:cs typeface="Graphik"/>
              </a:rPr>
              <a:t>33%+</a:t>
            </a:r>
            <a:endParaRPr kumimoji="0" lang="en-US" sz="10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40" name="object 2">
            <a:extLst>
              <a:ext uri="{FF2B5EF4-FFF2-40B4-BE49-F238E27FC236}">
                <a16:creationId xmlns:a16="http://schemas.microsoft.com/office/drawing/2014/main" id="{9BADFC43-15AB-4729-9F83-9F11B13CF9FD}"/>
              </a:ext>
            </a:extLst>
          </p:cNvPr>
          <p:cNvSpPr txBox="1"/>
          <p:nvPr/>
        </p:nvSpPr>
        <p:spPr>
          <a:xfrm>
            <a:off x="7863448" y="2970022"/>
            <a:ext cx="2929836" cy="418063"/>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Productivity improvement through optimization, reduction &amp; elimination of manual transactions </a:t>
            </a:r>
          </a:p>
        </p:txBody>
      </p:sp>
      <p:sp>
        <p:nvSpPr>
          <p:cNvPr id="41" name="object 2">
            <a:extLst>
              <a:ext uri="{FF2B5EF4-FFF2-40B4-BE49-F238E27FC236}">
                <a16:creationId xmlns:a16="http://schemas.microsoft.com/office/drawing/2014/main" id="{49983848-5037-4D70-89C2-4942EEAE5088}"/>
              </a:ext>
            </a:extLst>
          </p:cNvPr>
          <p:cNvSpPr txBox="1"/>
          <p:nvPr/>
        </p:nvSpPr>
        <p:spPr>
          <a:xfrm>
            <a:off x="7901103" y="3302046"/>
            <a:ext cx="2615237"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Graphik"/>
                <a:ea typeface="+mn-ea"/>
                <a:cs typeface="Graphik"/>
              </a:rPr>
              <a:t>29</a:t>
            </a:r>
            <a:endParaRPr kumimoji="0" lang="en-US" sz="10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42" name="object 2">
            <a:extLst>
              <a:ext uri="{FF2B5EF4-FFF2-40B4-BE49-F238E27FC236}">
                <a16:creationId xmlns:a16="http://schemas.microsoft.com/office/drawing/2014/main" id="{196E245A-076F-46CD-9E5B-F3A1F9C4E97A}"/>
              </a:ext>
            </a:extLst>
          </p:cNvPr>
          <p:cNvSpPr txBox="1"/>
          <p:nvPr/>
        </p:nvSpPr>
        <p:spPr>
          <a:xfrm>
            <a:off x="7875239" y="3874166"/>
            <a:ext cx="3140908" cy="264175"/>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Robotics Process Automation (RPA) Bots Deployed</a:t>
            </a:r>
          </a:p>
        </p:txBody>
      </p:sp>
      <p:sp>
        <p:nvSpPr>
          <p:cNvPr id="43" name="object 2">
            <a:extLst>
              <a:ext uri="{FF2B5EF4-FFF2-40B4-BE49-F238E27FC236}">
                <a16:creationId xmlns:a16="http://schemas.microsoft.com/office/drawing/2014/main" id="{AF10E3E0-D994-414C-89C4-44EC40ED6BF0}"/>
              </a:ext>
            </a:extLst>
          </p:cNvPr>
          <p:cNvSpPr txBox="1"/>
          <p:nvPr/>
        </p:nvSpPr>
        <p:spPr>
          <a:xfrm>
            <a:off x="7915176" y="3990346"/>
            <a:ext cx="2615237"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Graphik"/>
                <a:ea typeface="+mn-ea"/>
                <a:cs typeface="Graphik"/>
              </a:rPr>
              <a:t>25%</a:t>
            </a:r>
            <a:endParaRPr kumimoji="0" lang="en-US" sz="10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44" name="object 2">
            <a:extLst>
              <a:ext uri="{FF2B5EF4-FFF2-40B4-BE49-F238E27FC236}">
                <a16:creationId xmlns:a16="http://schemas.microsoft.com/office/drawing/2014/main" id="{F1786D35-1B26-4310-A00E-88B0DF4A8500}"/>
              </a:ext>
            </a:extLst>
          </p:cNvPr>
          <p:cNvSpPr txBox="1"/>
          <p:nvPr/>
        </p:nvSpPr>
        <p:spPr>
          <a:xfrm>
            <a:off x="7889312" y="4562466"/>
            <a:ext cx="2918045" cy="264175"/>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Volume managed by RPA Bots</a:t>
            </a:r>
          </a:p>
        </p:txBody>
      </p:sp>
      <p:sp>
        <p:nvSpPr>
          <p:cNvPr id="46" name="object 2">
            <a:extLst>
              <a:ext uri="{FF2B5EF4-FFF2-40B4-BE49-F238E27FC236}">
                <a16:creationId xmlns:a16="http://schemas.microsoft.com/office/drawing/2014/main" id="{6967A0F0-729D-4840-AFDC-63CCB1FB7430}"/>
              </a:ext>
            </a:extLst>
          </p:cNvPr>
          <p:cNvSpPr txBox="1"/>
          <p:nvPr/>
        </p:nvSpPr>
        <p:spPr>
          <a:xfrm>
            <a:off x="7960896" y="5851794"/>
            <a:ext cx="2615237"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20" normalizeH="0" baseline="0" noProof="0" dirty="0">
                <a:ln>
                  <a:noFill/>
                </a:ln>
                <a:solidFill>
                  <a:srgbClr val="FFFFFF"/>
                </a:solidFill>
                <a:effectLst/>
                <a:uLnTx/>
                <a:uFillTx/>
                <a:latin typeface="Graphik"/>
                <a:ea typeface="+mn-ea"/>
                <a:cs typeface="Graphik"/>
              </a:rPr>
              <a:t>10%</a:t>
            </a:r>
            <a:endParaRPr kumimoji="0" lang="en-US" sz="10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47" name="object 2">
            <a:extLst>
              <a:ext uri="{FF2B5EF4-FFF2-40B4-BE49-F238E27FC236}">
                <a16:creationId xmlns:a16="http://schemas.microsoft.com/office/drawing/2014/main" id="{6697E473-527A-42BA-A019-C2F85217673C}"/>
              </a:ext>
            </a:extLst>
          </p:cNvPr>
          <p:cNvSpPr txBox="1"/>
          <p:nvPr/>
        </p:nvSpPr>
        <p:spPr>
          <a:xfrm>
            <a:off x="7935032" y="6423914"/>
            <a:ext cx="2918045" cy="264175"/>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000" b="0" i="0" u="none" strike="noStrike" kern="1200" cap="none" spc="-20" normalizeH="0" baseline="0" noProof="0" dirty="0">
                <a:ln>
                  <a:noFill/>
                </a:ln>
                <a:solidFill>
                  <a:srgbClr val="FFFFFF"/>
                </a:solidFill>
                <a:effectLst/>
                <a:uLnTx/>
                <a:uFillTx/>
                <a:latin typeface="Graphik"/>
                <a:ea typeface="+mn-ea"/>
                <a:cs typeface="Graphik"/>
              </a:rPr>
              <a:t>Agile Workforce</a:t>
            </a:r>
          </a:p>
        </p:txBody>
      </p:sp>
    </p:spTree>
    <p:extLst>
      <p:ext uri="{BB962C8B-B14F-4D97-AF65-F5344CB8AC3E}">
        <p14:creationId xmlns:p14="http://schemas.microsoft.com/office/powerpoint/2010/main" val="1702247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Picture 34">
            <a:extLst>
              <a:ext uri="{FF2B5EF4-FFF2-40B4-BE49-F238E27FC236}">
                <a16:creationId xmlns:a16="http://schemas.microsoft.com/office/drawing/2014/main" id="{A59DD08C-11B3-41E5-806C-49CB395E0382}"/>
              </a:ext>
            </a:extLst>
          </p:cNvPr>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a:ext>
            </a:extLst>
          </a:blip>
          <a:srcRect l="50760" r="10680"/>
          <a:stretch/>
        </p:blipFill>
        <p:spPr>
          <a:xfrm>
            <a:off x="7479392" y="3551"/>
            <a:ext cx="4699514" cy="6855320"/>
          </a:xfrm>
          <a:prstGeom prst="rect">
            <a:avLst/>
          </a:prstGeom>
        </p:spPr>
      </p:pic>
      <p:sp>
        <p:nvSpPr>
          <p:cNvPr id="51" name="Rectángulo 31">
            <a:extLst>
              <a:ext uri="{FF2B5EF4-FFF2-40B4-BE49-F238E27FC236}">
                <a16:creationId xmlns:a16="http://schemas.microsoft.com/office/drawing/2014/main" id="{9348EE01-8C64-B74E-9A41-284995D66012}"/>
              </a:ext>
            </a:extLst>
          </p:cNvPr>
          <p:cNvSpPr/>
          <p:nvPr/>
        </p:nvSpPr>
        <p:spPr>
          <a:xfrm>
            <a:off x="8006132" y="3025082"/>
            <a:ext cx="2488094" cy="309790"/>
          </a:xfrm>
          <a:prstGeom prst="rect">
            <a:avLst/>
          </a:prstGeom>
        </p:spPr>
        <p:txBody>
          <a:bodyPr wrap="square" lIns="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15" normalizeH="0" baseline="0" noProof="0">
              <a:ln>
                <a:noFill/>
              </a:ln>
              <a:solidFill>
                <a:srgbClr val="FFFFFF"/>
              </a:solidFill>
              <a:effectLst/>
              <a:uLnTx/>
              <a:uFillTx/>
              <a:latin typeface="Graphik"/>
              <a:ea typeface="+mn-ea"/>
              <a:cs typeface="Graphik"/>
            </a:endParaRPr>
          </a:p>
        </p:txBody>
      </p:sp>
      <p:sp>
        <p:nvSpPr>
          <p:cNvPr id="29" name="object 2">
            <a:extLst>
              <a:ext uri="{FF2B5EF4-FFF2-40B4-BE49-F238E27FC236}">
                <a16:creationId xmlns:a16="http://schemas.microsoft.com/office/drawing/2014/main" id="{071E55A1-FC8A-B94C-809B-E30D25FE5ECC}"/>
              </a:ext>
            </a:extLst>
          </p:cNvPr>
          <p:cNvSpPr txBox="1"/>
          <p:nvPr/>
        </p:nvSpPr>
        <p:spPr>
          <a:xfrm>
            <a:off x="8006132" y="3015649"/>
            <a:ext cx="2811915" cy="479618"/>
          </a:xfrm>
          <a:prstGeom prst="rect">
            <a:avLst/>
          </a:prstGeom>
        </p:spPr>
        <p:txBody>
          <a:bodyPr vert="horz" wrap="square" lIns="0" tIns="109220" rIns="0" bIns="0" rtlCol="0">
            <a:spAutoFit/>
          </a:bodyPr>
          <a:lstStyle/>
          <a:p>
            <a:pPr marL="12700" lvl="0">
              <a:spcBef>
                <a:spcPts val="860"/>
              </a:spcBef>
              <a:spcAft>
                <a:spcPts val="500"/>
              </a:spcAft>
              <a:defRPr/>
            </a:pPr>
            <a:r>
              <a:rPr lang="en-US" sz="1200" spc="-20" dirty="0">
                <a:solidFill>
                  <a:srgbClr val="FFFFFF"/>
                </a:solidFill>
                <a:cs typeface="Graphik"/>
              </a:rPr>
              <a:t>Increase in the number of customer served per FTE</a:t>
            </a:r>
            <a:endParaRPr kumimoji="0" lang="en-US" sz="1200" b="1" i="0" u="none" strike="noStrike" kern="1200" cap="none" spc="-20" normalizeH="0" baseline="0" noProof="0" dirty="0">
              <a:ln>
                <a:noFill/>
              </a:ln>
              <a:solidFill>
                <a:srgbClr val="FFFFFF"/>
              </a:solidFill>
              <a:effectLst/>
              <a:uLnTx/>
              <a:uFillTx/>
              <a:latin typeface="Graphik"/>
              <a:ea typeface="+mn-ea"/>
              <a:cs typeface="Graphik"/>
            </a:endParaRPr>
          </a:p>
        </p:txBody>
      </p:sp>
      <p:sp>
        <p:nvSpPr>
          <p:cNvPr id="30" name="object 2">
            <a:extLst>
              <a:ext uri="{FF2B5EF4-FFF2-40B4-BE49-F238E27FC236}">
                <a16:creationId xmlns:a16="http://schemas.microsoft.com/office/drawing/2014/main" id="{C44695B7-69CF-E048-9AE8-57545A270D7A}"/>
              </a:ext>
            </a:extLst>
          </p:cNvPr>
          <p:cNvSpPr txBox="1"/>
          <p:nvPr/>
        </p:nvSpPr>
        <p:spPr>
          <a:xfrm>
            <a:off x="8006132" y="2516091"/>
            <a:ext cx="2918045"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0"/>
              </a:spcAft>
              <a:buClrTx/>
              <a:buSzTx/>
              <a:buFontTx/>
              <a:buNone/>
              <a:tabLst/>
              <a:defRPr/>
            </a:pPr>
            <a:r>
              <a:rPr lang="en-US" sz="4000" b="1" spc="-15" dirty="0">
                <a:solidFill>
                  <a:srgbClr val="FFFFFF"/>
                </a:solidFill>
                <a:latin typeface="Graphik"/>
                <a:cs typeface="Graphik"/>
              </a:rPr>
              <a:t>47</a:t>
            </a:r>
            <a:r>
              <a:rPr kumimoji="0" lang="en-US" sz="4000" b="1" i="0" u="none" strike="noStrike" kern="1200" cap="none" spc="-15" normalizeH="0" baseline="0" noProof="0" dirty="0">
                <a:ln>
                  <a:noFill/>
                </a:ln>
                <a:solidFill>
                  <a:srgbClr val="FFFFFF"/>
                </a:solidFill>
                <a:effectLst/>
                <a:uLnTx/>
                <a:uFillTx/>
                <a:latin typeface="Graphik"/>
                <a:ea typeface="+mn-ea"/>
                <a:cs typeface="Graphik"/>
              </a:rPr>
              <a:t>%</a:t>
            </a:r>
            <a:endParaRPr kumimoji="0" lang="en-GB" sz="4000" b="0" i="0" u="none" strike="noStrike" kern="1200" cap="none" spc="-15" normalizeH="0" baseline="0" noProof="0" dirty="0">
              <a:ln>
                <a:noFill/>
              </a:ln>
              <a:solidFill>
                <a:srgbClr val="FFFFFF"/>
              </a:solidFill>
              <a:effectLst/>
              <a:uLnTx/>
              <a:uFillTx/>
              <a:latin typeface="Graphik"/>
              <a:ea typeface="+mn-ea"/>
              <a:cs typeface="Graphik"/>
            </a:endParaRPr>
          </a:p>
        </p:txBody>
      </p:sp>
      <p:sp>
        <p:nvSpPr>
          <p:cNvPr id="32" name="object 2">
            <a:extLst>
              <a:ext uri="{FF2B5EF4-FFF2-40B4-BE49-F238E27FC236}">
                <a16:creationId xmlns:a16="http://schemas.microsoft.com/office/drawing/2014/main" id="{0234F669-DFE9-D149-9838-03D6E2F02D00}"/>
              </a:ext>
            </a:extLst>
          </p:cNvPr>
          <p:cNvSpPr txBox="1"/>
          <p:nvPr/>
        </p:nvSpPr>
        <p:spPr>
          <a:xfrm>
            <a:off x="8006132" y="3539883"/>
            <a:ext cx="2615237" cy="910506"/>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lang="en-US" sz="4000" b="1" spc="-15" dirty="0">
                <a:solidFill>
                  <a:srgbClr val="FFFFFF"/>
                </a:solidFill>
                <a:latin typeface="Graphik"/>
                <a:cs typeface="Graphik"/>
              </a:rPr>
              <a:t>4</a:t>
            </a:r>
            <a:r>
              <a:rPr kumimoji="0" lang="en-US" sz="4000" b="1" i="0" u="none" strike="noStrike" kern="1200" cap="none" spc="-15" normalizeH="0" baseline="0" noProof="0" dirty="0">
                <a:ln>
                  <a:noFill/>
                </a:ln>
                <a:solidFill>
                  <a:srgbClr val="FFFFFF"/>
                </a:solidFill>
                <a:effectLst/>
                <a:uLnTx/>
                <a:uFillTx/>
                <a:latin typeface="Graphik"/>
                <a:ea typeface="+mn-ea"/>
                <a:cs typeface="Graphik"/>
              </a:rPr>
              <a:t>0%</a:t>
            </a:r>
            <a:r>
              <a:rPr kumimoji="0" lang="en-GB" sz="4000" b="1" i="0" u="none" strike="noStrike" kern="1200" cap="none" spc="-15" normalizeH="0" baseline="0" noProof="0" dirty="0">
                <a:ln>
                  <a:noFill/>
                </a:ln>
                <a:solidFill>
                  <a:srgbClr val="FFFFFF"/>
                </a:solidFill>
                <a:effectLst/>
                <a:uLnTx/>
                <a:uFillTx/>
                <a:latin typeface="Graphik"/>
                <a:ea typeface="+mn-ea"/>
                <a:cs typeface="Graphik"/>
              </a:rPr>
              <a:t>             </a:t>
            </a:r>
            <a:r>
              <a:rPr kumimoji="0" lang="en-US" sz="1200" b="0" i="0" u="none" strike="noStrike" kern="1200" cap="none" spc="-20" normalizeH="0" baseline="0" noProof="0" dirty="0">
                <a:ln>
                  <a:noFill/>
                </a:ln>
                <a:solidFill>
                  <a:srgbClr val="FFFFFF"/>
                </a:solidFill>
                <a:effectLst/>
                <a:uLnTx/>
                <a:uFillTx/>
                <a:latin typeface="Graphik"/>
                <a:ea typeface="+mn-ea"/>
                <a:cs typeface="Graphik"/>
              </a:rPr>
              <a:t>Savings on RPA implemented</a:t>
            </a:r>
          </a:p>
        </p:txBody>
      </p:sp>
      <p:sp>
        <p:nvSpPr>
          <p:cNvPr id="33" name="TextBox 32">
            <a:extLst>
              <a:ext uri="{FF2B5EF4-FFF2-40B4-BE49-F238E27FC236}">
                <a16:creationId xmlns:a16="http://schemas.microsoft.com/office/drawing/2014/main" id="{7BE44048-7092-3047-A2EF-7638F3C195C2}"/>
              </a:ext>
            </a:extLst>
          </p:cNvPr>
          <p:cNvSpPr txBox="1"/>
          <p:nvPr/>
        </p:nvSpPr>
        <p:spPr>
          <a:xfrm>
            <a:off x="7896330" y="1229242"/>
            <a:ext cx="292983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FFFFFF"/>
                </a:solidFill>
                <a:effectLst/>
                <a:uLnTx/>
                <a:uFillTx/>
                <a:latin typeface="Graphik" panose="020B0503030202060203" pitchFamily="34" charset="77"/>
                <a:ea typeface="+mn-ea"/>
                <a:cs typeface="+mn-cs"/>
              </a:rPr>
              <a:t>RESULTS</a:t>
            </a:r>
          </a:p>
        </p:txBody>
      </p:sp>
      <p:sp>
        <p:nvSpPr>
          <p:cNvPr id="9" name="Footer Placeholder 8">
            <a:extLst>
              <a:ext uri="{FF2B5EF4-FFF2-40B4-BE49-F238E27FC236}">
                <a16:creationId xmlns:a16="http://schemas.microsoft.com/office/drawing/2014/main" id="{897087EF-2F60-314D-A882-CFC53B81A53A}"/>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tint val="75000"/>
                  </a:srgbClr>
                </a:solidFill>
                <a:effectLst/>
                <a:uLnTx/>
                <a:uFillTx/>
                <a:latin typeface="Graphik" panose="020B0503030202060203" pitchFamily="34" charset="77"/>
                <a:ea typeface="+mn-ea"/>
                <a:cs typeface="+mn-cs"/>
              </a:rPr>
              <a:t>Copyright © 2020 Accenture. All rights reserved.</a:t>
            </a:r>
          </a:p>
        </p:txBody>
      </p:sp>
      <p:sp>
        <p:nvSpPr>
          <p:cNvPr id="10" name="Slide Number Placeholder 9">
            <a:extLst>
              <a:ext uri="{FF2B5EF4-FFF2-40B4-BE49-F238E27FC236}">
                <a16:creationId xmlns:a16="http://schemas.microsoft.com/office/drawing/2014/main" id="{22DE3051-482B-454E-B250-04080D0D5367}"/>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F9AC08D-23A9-440E-BCB9-AA1E9877CC38}" type="slidenum">
              <a:rPr kumimoji="0" lang="en-US" sz="800" b="0" i="0" u="none" strike="noStrike" kern="1200" cap="none" spc="0" normalizeH="0" baseline="0" noProof="0" smtClean="0">
                <a:ln>
                  <a:noFill/>
                </a:ln>
                <a:solidFill>
                  <a:srgbClr val="FFFFFF"/>
                </a:solidFill>
                <a:effectLst/>
                <a:uLnTx/>
                <a:uFillTx/>
                <a:latin typeface="Graphik" panose="020B0503030202060203" pitchFamily="34" charset="77"/>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FFFFFF"/>
              </a:solidFill>
              <a:effectLst/>
              <a:uLnTx/>
              <a:uFillTx/>
              <a:latin typeface="Graphik" panose="020B0503030202060203" pitchFamily="34" charset="77"/>
              <a:ea typeface="+mn-ea"/>
              <a:cs typeface="Arial" panose="020B0604020202020204" pitchFamily="34" charset="0"/>
            </a:endParaRPr>
          </a:p>
        </p:txBody>
      </p:sp>
      <p:sp>
        <p:nvSpPr>
          <p:cNvPr id="4" name="Content Placeholder 3">
            <a:extLst>
              <a:ext uri="{FF2B5EF4-FFF2-40B4-BE49-F238E27FC236}">
                <a16:creationId xmlns:a16="http://schemas.microsoft.com/office/drawing/2014/main" id="{9243BD01-3700-BB49-943F-E028F5B315EE}"/>
              </a:ext>
            </a:extLst>
          </p:cNvPr>
          <p:cNvSpPr>
            <a:spLocks noGrp="1"/>
          </p:cNvSpPr>
          <p:nvPr>
            <p:ph sz="quarter" idx="26"/>
          </p:nvPr>
        </p:nvSpPr>
        <p:spPr>
          <a:xfrm>
            <a:off x="609600" y="1043790"/>
            <a:ext cx="6396774" cy="387798"/>
          </a:xfrm>
        </p:spPr>
        <p:txBody>
          <a:bodyPr/>
          <a:lstStyle/>
          <a:p>
            <a:r>
              <a:rPr lang="en-US" sz="1400" dirty="0">
                <a:solidFill>
                  <a:schemeClr val="tx1"/>
                </a:solidFill>
              </a:rPr>
              <a:t>IMPROVED CUSTOMER EXPERIENCE AND WORK QUALITY THROUGH AUTOMATION</a:t>
            </a:r>
          </a:p>
        </p:txBody>
      </p:sp>
      <p:sp>
        <p:nvSpPr>
          <p:cNvPr id="2" name="Content Placeholder 1">
            <a:extLst>
              <a:ext uri="{FF2B5EF4-FFF2-40B4-BE49-F238E27FC236}">
                <a16:creationId xmlns:a16="http://schemas.microsoft.com/office/drawing/2014/main" id="{293EF59E-98F4-0742-A2F5-7A5AA1EC27D0}"/>
              </a:ext>
            </a:extLst>
          </p:cNvPr>
          <p:cNvSpPr>
            <a:spLocks noGrp="1"/>
          </p:cNvSpPr>
          <p:nvPr>
            <p:ph sz="quarter" idx="25"/>
          </p:nvPr>
        </p:nvSpPr>
        <p:spPr>
          <a:xfrm>
            <a:off x="609600" y="269808"/>
            <a:ext cx="6396774" cy="726353"/>
          </a:xfrm>
        </p:spPr>
        <p:txBody>
          <a:bodyPr/>
          <a:lstStyle/>
          <a:p>
            <a:r>
              <a:rPr lang="en-US" dirty="0"/>
              <a:t>A MAJOR PORTUGUESE </a:t>
            </a:r>
            <a:r>
              <a:rPr lang="en-US" dirty="0">
                <a:solidFill>
                  <a:schemeClr val="bg1">
                    <a:lumMod val="65000"/>
                  </a:schemeClr>
                </a:solidFill>
              </a:rPr>
              <a:t>UTILITY COMPANY </a:t>
            </a:r>
          </a:p>
        </p:txBody>
      </p:sp>
      <p:sp>
        <p:nvSpPr>
          <p:cNvPr id="18" name="Rectangle 23">
            <a:extLst>
              <a:ext uri="{FF2B5EF4-FFF2-40B4-BE49-F238E27FC236}">
                <a16:creationId xmlns:a16="http://schemas.microsoft.com/office/drawing/2014/main" id="{7A31FF3A-5A13-42BD-BD71-36FB31666661}"/>
              </a:ext>
            </a:extLst>
          </p:cNvPr>
          <p:cNvSpPr/>
          <p:nvPr/>
        </p:nvSpPr>
        <p:spPr>
          <a:xfrm>
            <a:off x="590540" y="1442088"/>
            <a:ext cx="6478890" cy="1277273"/>
          </a:xfrm>
          <a:prstGeom prst="rect">
            <a:avLst/>
          </a:prstGeom>
        </p:spPr>
        <p:txBody>
          <a:bodyPr wrap="square" lIns="0">
            <a:spAutoFit/>
          </a:bodyPr>
          <a:lstStyle/>
          <a:p>
            <a:pPr lvl="0">
              <a:defRPr/>
            </a:pPr>
            <a:r>
              <a:rPr kumimoji="0" lang="en-US" sz="1100" b="0" i="0" u="none" strike="noStrike" kern="1200" cap="none" spc="0" normalizeH="0" baseline="0" noProof="0" dirty="0">
                <a:ln>
                  <a:noFill/>
                </a:ln>
                <a:solidFill>
                  <a:srgbClr val="000000"/>
                </a:solidFill>
                <a:effectLst/>
                <a:uLnTx/>
                <a:uFillTx/>
                <a:latin typeface="Graphik" panose="020B0503030202060203" pitchFamily="34" charset="77"/>
                <a:ea typeface="Graphik" charset="0"/>
                <a:cs typeface="Graphik" charset="0"/>
              </a:rPr>
              <a:t>A </a:t>
            </a:r>
            <a:r>
              <a:rPr kumimoji="0" lang="en-GB" sz="1100" b="0" i="0" u="none" strike="noStrike" kern="1200" cap="none" spc="0" normalizeH="0" baseline="0" noProof="0" dirty="0">
                <a:ln>
                  <a:noFill/>
                </a:ln>
                <a:solidFill>
                  <a:srgbClr val="000000"/>
                </a:solidFill>
                <a:effectLst/>
                <a:uLnTx/>
                <a:uFillTx/>
                <a:latin typeface="Graphik"/>
                <a:ea typeface="+mn-ea"/>
                <a:cs typeface="+mn-cs"/>
              </a:rPr>
              <a:t>major Portuguese utility company operating on Oil, Gas &amp; Power BU’s. Regarding Gas &amp; Power, they were experiencing high churn and loss of market share due to high costs and poor service. Added to </a:t>
            </a:r>
            <a:r>
              <a:rPr lang="en-GB" sz="1100" dirty="0">
                <a:solidFill>
                  <a:srgbClr val="000000"/>
                </a:solidFill>
                <a:latin typeface="Graphik"/>
              </a:rPr>
              <a:t>this is their appetite to achieve the 90% calls answered within 60 seconds. </a:t>
            </a:r>
            <a:r>
              <a:rPr kumimoji="0" lang="en-GB" sz="1100" b="0" i="0" u="none" strike="noStrike" kern="1200" cap="none" spc="0" normalizeH="0" baseline="0" noProof="0" dirty="0">
                <a:ln>
                  <a:noFill/>
                </a:ln>
                <a:solidFill>
                  <a:srgbClr val="000000"/>
                </a:solidFill>
                <a:effectLst/>
                <a:uLnTx/>
                <a:uFillTx/>
                <a:latin typeface="Graphik"/>
                <a:ea typeface="+mn-ea"/>
                <a:cs typeface="+mn-cs"/>
              </a:rPr>
              <a:t>They partnered with Accenture to reduce operating costs, achieve the 90% calls answered, and automate a large portions of the customer operations delivered via phone, email and chat.  Whereas, </a:t>
            </a:r>
            <a:r>
              <a:rPr kumimoji="0" lang="en-US" sz="1100" b="0" i="0" u="none" strike="noStrike" kern="1200" cap="none" spc="0" normalizeH="0" baseline="0" noProof="0" dirty="0">
                <a:ln>
                  <a:noFill/>
                </a:ln>
                <a:solidFill>
                  <a:srgbClr val="000000"/>
                </a:solidFill>
                <a:effectLst/>
                <a:uLnTx/>
                <a:uFillTx/>
                <a:latin typeface="Graphik"/>
                <a:ea typeface="+mn-ea"/>
                <a:cs typeface="+mn-cs"/>
              </a:rPr>
              <a:t>s</a:t>
            </a:r>
            <a:r>
              <a:rPr lang="en-US" sz="1100" dirty="0">
                <a:solidFill>
                  <a:srgbClr val="000000"/>
                </a:solidFill>
              </a:rPr>
              <a:t>cope of support provided includes contracting, billing, collections and debt management.</a:t>
            </a:r>
            <a:endParaRPr kumimoji="0" lang="en-US" sz="1100" b="0" i="0" u="none" strike="noStrike" kern="1200" cap="none" spc="0" normalizeH="0" baseline="0" noProof="0" dirty="0">
              <a:ln>
                <a:noFill/>
              </a:ln>
              <a:solidFill>
                <a:srgbClr val="000000"/>
              </a:solidFill>
              <a:effectLst/>
              <a:uLnTx/>
              <a:uFillTx/>
              <a:latin typeface="Graphik" panose="020B0503030202060203" pitchFamily="34" charset="77"/>
              <a:ea typeface="Graphik" charset="0"/>
              <a:cs typeface="Graphik" charset="0"/>
            </a:endParaRPr>
          </a:p>
        </p:txBody>
      </p:sp>
      <p:sp>
        <p:nvSpPr>
          <p:cNvPr id="24" name="Rectangle 23">
            <a:extLst>
              <a:ext uri="{FF2B5EF4-FFF2-40B4-BE49-F238E27FC236}">
                <a16:creationId xmlns:a16="http://schemas.microsoft.com/office/drawing/2014/main" id="{E0D4A967-141A-454E-9C4A-F2E8BD72E469}"/>
              </a:ext>
            </a:extLst>
          </p:cNvPr>
          <p:cNvSpPr/>
          <p:nvPr/>
        </p:nvSpPr>
        <p:spPr>
          <a:xfrm rot="16200000">
            <a:off x="6" y="4247288"/>
            <a:ext cx="1449436" cy="33912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0000"/>
                </a:solidFill>
                <a:effectLst/>
                <a:uLnTx/>
                <a:uFillTx/>
                <a:latin typeface="Graphik" panose="020B0503030202060203" pitchFamily="34" charset="77"/>
                <a:ea typeface="+mn-ea"/>
                <a:cs typeface="+mn-cs"/>
              </a:rPr>
              <a:t>WHAT WE DID</a:t>
            </a:r>
          </a:p>
        </p:txBody>
      </p:sp>
      <p:cxnSp>
        <p:nvCxnSpPr>
          <p:cNvPr id="25" name="Straight Connector 24">
            <a:extLst>
              <a:ext uri="{FF2B5EF4-FFF2-40B4-BE49-F238E27FC236}">
                <a16:creationId xmlns:a16="http://schemas.microsoft.com/office/drawing/2014/main" id="{17F72FEC-C195-4337-9257-198B59F79683}"/>
              </a:ext>
            </a:extLst>
          </p:cNvPr>
          <p:cNvCxnSpPr>
            <a:cxnSpLocks/>
          </p:cNvCxnSpPr>
          <p:nvPr/>
        </p:nvCxnSpPr>
        <p:spPr>
          <a:xfrm flipV="1">
            <a:off x="950365" y="2778097"/>
            <a:ext cx="0" cy="3474720"/>
          </a:xfrm>
          <a:prstGeom prst="line">
            <a:avLst/>
          </a:prstGeom>
          <a:ln w="28575">
            <a:solidFill>
              <a:schemeClr val="bg1">
                <a:lumMod val="50000"/>
              </a:schemeClr>
            </a:solidFill>
            <a:prstDash val="solid"/>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D611C7E-8B70-470F-B444-057A6B426399}"/>
              </a:ext>
            </a:extLst>
          </p:cNvPr>
          <p:cNvSpPr/>
          <p:nvPr/>
        </p:nvSpPr>
        <p:spPr>
          <a:xfrm>
            <a:off x="1822954" y="2173448"/>
            <a:ext cx="23756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Graphik"/>
                <a:ea typeface="+mn-ea"/>
                <a:cs typeface="+mn-cs"/>
              </a:rPr>
              <a:t> </a:t>
            </a:r>
          </a:p>
        </p:txBody>
      </p:sp>
      <p:sp>
        <p:nvSpPr>
          <p:cNvPr id="26" name="Rectangle 25">
            <a:extLst>
              <a:ext uri="{FF2B5EF4-FFF2-40B4-BE49-F238E27FC236}">
                <a16:creationId xmlns:a16="http://schemas.microsoft.com/office/drawing/2014/main" id="{1C23AE78-847A-4703-B4D4-C189898829AC}"/>
              </a:ext>
            </a:extLst>
          </p:cNvPr>
          <p:cNvSpPr/>
          <p:nvPr/>
        </p:nvSpPr>
        <p:spPr>
          <a:xfrm>
            <a:off x="7487401" y="-5502"/>
            <a:ext cx="4699514" cy="785107"/>
          </a:xfrm>
          <a:prstGeom prst="rect">
            <a:avLst/>
          </a:prstGeom>
          <a:solidFill>
            <a:srgbClr val="FFD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tab pos="2117725" algn="l"/>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Client Name: </a:t>
            </a: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 Galp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Key Contacts: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Delivery: </a:t>
            </a:r>
            <a:r>
              <a:rPr kumimoji="0" lang="en-US" sz="1000" b="0" i="0" u="none" strike="noStrike" kern="1200" cap="none" spc="0" normalizeH="0" baseline="0" noProof="0" dirty="0" err="1">
                <a:ln>
                  <a:noFill/>
                </a:ln>
                <a:solidFill>
                  <a:srgbClr val="000000"/>
                </a:solidFill>
                <a:effectLst/>
                <a:uLnTx/>
                <a:uFillTx/>
                <a:latin typeface="Graphik" panose="020B0503030202060203" pitchFamily="34" charset="0"/>
                <a:ea typeface="+mn-ea"/>
                <a:cs typeface="+mn-cs"/>
              </a:rPr>
              <a:t>nuno.j.pignatelli</a:t>
            </a: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 &amp; </a:t>
            </a:r>
            <a:r>
              <a:rPr kumimoji="0" lang="en-US" sz="1000" b="0" i="0" u="none" strike="noStrike" kern="1200" cap="none" spc="0" normalizeH="0" baseline="0" noProof="0" dirty="0" err="1">
                <a:ln>
                  <a:noFill/>
                </a:ln>
                <a:solidFill>
                  <a:srgbClr val="000000"/>
                </a:solidFill>
                <a:effectLst/>
                <a:uLnTx/>
                <a:uFillTx/>
                <a:latin typeface="Graphik" panose="020B0503030202060203" pitchFamily="34" charset="0"/>
                <a:ea typeface="+mn-ea"/>
                <a:cs typeface="+mn-cs"/>
              </a:rPr>
              <a:t>alexandre.j.leitao</a:t>
            </a:r>
            <a:endPar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Usage Restriction</a:t>
            </a:r>
            <a:r>
              <a:rPr kumimoji="0" lang="en-US" sz="1000" b="0" i="0" u="none" strike="noStrike" kern="1200" cap="none" spc="0" normalizeH="0" baseline="0" noProof="0" dirty="0">
                <a:ln>
                  <a:noFill/>
                </a:ln>
                <a:solidFill>
                  <a:srgbClr val="000000"/>
                </a:solidFill>
                <a:effectLst/>
                <a:uLnTx/>
                <a:uFillTx/>
                <a:latin typeface="Graphik" panose="020B0503030202060203" pitchFamily="34" charset="0"/>
                <a:ea typeface="+mn-ea"/>
                <a:cs typeface="+mn-cs"/>
              </a:rPr>
              <a:t>:  Unrestricted Use without the client name.  Name use is not permitted – no reference available.</a:t>
            </a:r>
          </a:p>
        </p:txBody>
      </p:sp>
      <p:sp>
        <p:nvSpPr>
          <p:cNvPr id="37" name="object 2">
            <a:extLst>
              <a:ext uri="{FF2B5EF4-FFF2-40B4-BE49-F238E27FC236}">
                <a16:creationId xmlns:a16="http://schemas.microsoft.com/office/drawing/2014/main" id="{8B6F8A48-F3D5-4AB3-9874-9B84BE1CD41B}"/>
              </a:ext>
            </a:extLst>
          </p:cNvPr>
          <p:cNvSpPr txBox="1"/>
          <p:nvPr/>
        </p:nvSpPr>
        <p:spPr>
          <a:xfrm>
            <a:off x="8006132" y="2226322"/>
            <a:ext cx="2811915" cy="294953"/>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1200" b="0" i="0" u="none" strike="noStrike" kern="1200" cap="none" spc="-20" normalizeH="0" baseline="0" noProof="0" dirty="0">
                <a:ln>
                  <a:noFill/>
                </a:ln>
                <a:solidFill>
                  <a:srgbClr val="FFFFFF"/>
                </a:solidFill>
                <a:effectLst/>
                <a:uLnTx/>
                <a:uFillTx/>
                <a:latin typeface="Graphik"/>
                <a:ea typeface="+mn-ea"/>
                <a:cs typeface="Graphik"/>
              </a:rPr>
              <a:t>First Call Resolution</a:t>
            </a:r>
            <a:endParaRPr kumimoji="0" lang="en-US" sz="1200" b="1" i="0" u="none" strike="noStrike" kern="1200" cap="none" spc="-20" normalizeH="0" baseline="0" noProof="0" dirty="0">
              <a:ln>
                <a:noFill/>
              </a:ln>
              <a:solidFill>
                <a:srgbClr val="FFFFFF"/>
              </a:solidFill>
              <a:effectLst/>
              <a:uLnTx/>
              <a:uFillTx/>
              <a:latin typeface="Graphik"/>
              <a:ea typeface="+mn-ea"/>
              <a:cs typeface="Graphik"/>
            </a:endParaRPr>
          </a:p>
        </p:txBody>
      </p:sp>
      <p:sp>
        <p:nvSpPr>
          <p:cNvPr id="38" name="object 2">
            <a:extLst>
              <a:ext uri="{FF2B5EF4-FFF2-40B4-BE49-F238E27FC236}">
                <a16:creationId xmlns:a16="http://schemas.microsoft.com/office/drawing/2014/main" id="{5D4C9B40-39DF-4C48-9D71-EDD7D4A59A14}"/>
              </a:ext>
            </a:extLst>
          </p:cNvPr>
          <p:cNvSpPr txBox="1"/>
          <p:nvPr/>
        </p:nvSpPr>
        <p:spPr>
          <a:xfrm>
            <a:off x="8006132" y="1681044"/>
            <a:ext cx="2918045" cy="725840"/>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0"/>
              </a:spcAft>
              <a:buClrTx/>
              <a:buSzTx/>
              <a:buFontTx/>
              <a:buNone/>
              <a:tabLst/>
              <a:defRPr/>
            </a:pPr>
            <a:r>
              <a:rPr lang="en-US" sz="4000" b="1" spc="-15" dirty="0">
                <a:solidFill>
                  <a:srgbClr val="FFFFFF"/>
                </a:solidFill>
                <a:latin typeface="Graphik"/>
                <a:cs typeface="Graphik"/>
              </a:rPr>
              <a:t>88</a:t>
            </a:r>
            <a:r>
              <a:rPr kumimoji="0" lang="en-US" sz="4000" b="1" i="0" u="none" strike="noStrike" kern="1200" cap="none" spc="-15" normalizeH="0" baseline="0" noProof="0" dirty="0">
                <a:ln>
                  <a:noFill/>
                </a:ln>
                <a:solidFill>
                  <a:srgbClr val="FFFFFF"/>
                </a:solidFill>
                <a:effectLst/>
                <a:uLnTx/>
                <a:uFillTx/>
                <a:latin typeface="Graphik"/>
                <a:ea typeface="+mn-ea"/>
                <a:cs typeface="Graphik"/>
              </a:rPr>
              <a:t>%</a:t>
            </a:r>
            <a:endParaRPr kumimoji="0" lang="en-GB" sz="4000" b="0" i="0" u="none" strike="noStrike" kern="1200" cap="none" spc="-15" normalizeH="0" baseline="0" noProof="0" dirty="0">
              <a:ln>
                <a:noFill/>
              </a:ln>
              <a:solidFill>
                <a:srgbClr val="FFFFFF"/>
              </a:solidFill>
              <a:effectLst/>
              <a:uLnTx/>
              <a:uFillTx/>
              <a:latin typeface="Graphik"/>
              <a:ea typeface="+mn-ea"/>
              <a:cs typeface="Graphik"/>
            </a:endParaRPr>
          </a:p>
        </p:txBody>
      </p:sp>
      <p:sp>
        <p:nvSpPr>
          <p:cNvPr id="39" name="object 2">
            <a:extLst>
              <a:ext uri="{FF2B5EF4-FFF2-40B4-BE49-F238E27FC236}">
                <a16:creationId xmlns:a16="http://schemas.microsoft.com/office/drawing/2014/main" id="{48B7C378-1191-4D9E-8D85-B39B63B0D43D}"/>
              </a:ext>
            </a:extLst>
          </p:cNvPr>
          <p:cNvSpPr txBox="1"/>
          <p:nvPr/>
        </p:nvSpPr>
        <p:spPr>
          <a:xfrm>
            <a:off x="8006132" y="4498936"/>
            <a:ext cx="2615237" cy="910506"/>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kumimoji="0" lang="en-US" sz="4000" b="1" i="0" u="none" strike="noStrike" kern="1200" cap="none" spc="-15" normalizeH="0" baseline="0" noProof="0" dirty="0">
                <a:ln>
                  <a:noFill/>
                </a:ln>
                <a:solidFill>
                  <a:srgbClr val="FFFFFF"/>
                </a:solidFill>
                <a:effectLst/>
                <a:uLnTx/>
                <a:uFillTx/>
                <a:latin typeface="Graphik"/>
                <a:ea typeface="+mn-ea"/>
                <a:cs typeface="Graphik"/>
              </a:rPr>
              <a:t>21s</a:t>
            </a:r>
            <a:r>
              <a:rPr lang="en-US" sz="4000" b="1" spc="-15" dirty="0">
                <a:solidFill>
                  <a:srgbClr val="FFFFFF"/>
                </a:solidFill>
                <a:latin typeface="Graphik"/>
                <a:cs typeface="Graphik"/>
              </a:rPr>
              <a:t>t</a:t>
            </a:r>
            <a:r>
              <a:rPr kumimoji="0" lang="en-GB" sz="4000" b="1" i="0" u="none" strike="noStrike" kern="1200" cap="none" spc="-15" normalizeH="0" baseline="0" noProof="0" dirty="0">
                <a:ln>
                  <a:noFill/>
                </a:ln>
                <a:solidFill>
                  <a:srgbClr val="FFFFFF"/>
                </a:solidFill>
                <a:effectLst/>
                <a:uLnTx/>
                <a:uFillTx/>
                <a:latin typeface="Graphik"/>
                <a:ea typeface="+mn-ea"/>
                <a:cs typeface="Graphik"/>
              </a:rPr>
              <a:t>                 </a:t>
            </a:r>
            <a:r>
              <a:rPr lang="en-US" sz="1200" spc="-20" dirty="0">
                <a:solidFill>
                  <a:srgbClr val="FFFFFF"/>
                </a:solidFill>
                <a:latin typeface="Graphik"/>
                <a:cs typeface="Graphik"/>
              </a:rPr>
              <a:t>Top Performer in Iberia Utilities</a:t>
            </a:r>
            <a:endParaRPr kumimoji="0" lang="en-US" sz="1200" b="0" i="0" u="none" strike="noStrike" kern="1200" cap="none" spc="-20" normalizeH="0" baseline="0" noProof="0" dirty="0">
              <a:ln>
                <a:noFill/>
              </a:ln>
              <a:solidFill>
                <a:srgbClr val="FFFFFF"/>
              </a:solidFill>
              <a:effectLst/>
              <a:uLnTx/>
              <a:uFillTx/>
              <a:latin typeface="Graphik"/>
              <a:ea typeface="+mn-ea"/>
              <a:cs typeface="Graphik"/>
            </a:endParaRPr>
          </a:p>
        </p:txBody>
      </p:sp>
      <p:sp>
        <p:nvSpPr>
          <p:cNvPr id="5" name="Rectangle 4">
            <a:extLst>
              <a:ext uri="{FF2B5EF4-FFF2-40B4-BE49-F238E27FC236}">
                <a16:creationId xmlns:a16="http://schemas.microsoft.com/office/drawing/2014/main" id="{D9EFF289-4BC8-43E2-B619-BE77064E3CC4}"/>
              </a:ext>
            </a:extLst>
          </p:cNvPr>
          <p:cNvSpPr/>
          <p:nvPr/>
        </p:nvSpPr>
        <p:spPr>
          <a:xfrm>
            <a:off x="1045974" y="2656740"/>
            <a:ext cx="5864793" cy="3895938"/>
          </a:xfrm>
          <a:prstGeom prst="rect">
            <a:avLst/>
          </a:prstGeom>
        </p:spPr>
        <p:txBody>
          <a:bodyPr vert="horz" wrap="square" lIns="0" tIns="109220" rIns="0" bIns="0" rtlCol="0">
            <a:spAutoFit/>
          </a:bodyPr>
          <a:lstStyle/>
          <a:p>
            <a:pPr marL="12700">
              <a:spcBef>
                <a:spcPts val="860"/>
              </a:spcBef>
              <a:spcAft>
                <a:spcPts val="500"/>
              </a:spcAft>
              <a:buClr>
                <a:srgbClr val="00BAFF"/>
              </a:buClr>
            </a:pPr>
            <a:r>
              <a:rPr lang="en-US" sz="1050" b="1" spc="-10" dirty="0">
                <a:solidFill>
                  <a:srgbClr val="231F20"/>
                </a:solidFill>
                <a:latin typeface="Graphik" panose="020B0503030202060203" pitchFamily="34" charset="77"/>
              </a:rPr>
              <a:t>Analyzed</a:t>
            </a:r>
            <a:r>
              <a:rPr lang="en-US" sz="1050" spc="-10" dirty="0">
                <a:solidFill>
                  <a:srgbClr val="231F20"/>
                </a:solidFill>
                <a:latin typeface="Graphik" panose="020B0503030202060203" pitchFamily="34" charset="77"/>
              </a:rPr>
              <a:t> call drivers and developed a model to predict call volume using Time Series forecast and Business Events Coefficient Forecast</a:t>
            </a:r>
          </a:p>
          <a:p>
            <a:pPr marL="12700">
              <a:spcBef>
                <a:spcPts val="860"/>
              </a:spcBef>
              <a:spcAft>
                <a:spcPts val="500"/>
              </a:spcAft>
              <a:buClr>
                <a:srgbClr val="00BAFF"/>
              </a:buClr>
            </a:pPr>
            <a:r>
              <a:rPr lang="en-US" sz="1050" b="1" spc="-10" dirty="0">
                <a:solidFill>
                  <a:srgbClr val="231F20"/>
                </a:solidFill>
                <a:latin typeface="Graphik" panose="020B0503030202060203" pitchFamily="34" charset="77"/>
              </a:rPr>
              <a:t>Developed a Time Series Machine Learning algorithm </a:t>
            </a:r>
            <a:r>
              <a:rPr lang="en-US" sz="1050" spc="-10" dirty="0">
                <a:solidFill>
                  <a:srgbClr val="231F20"/>
                </a:solidFill>
                <a:latin typeface="Graphik" panose="020B0503030202060203" pitchFamily="34" charset="77"/>
              </a:rPr>
              <a:t>to analyze call volume by 30min interval in a weekly basis</a:t>
            </a:r>
          </a:p>
          <a:p>
            <a:pPr marL="12700">
              <a:spcBef>
                <a:spcPts val="860"/>
              </a:spcBef>
              <a:spcAft>
                <a:spcPts val="500"/>
              </a:spcAft>
              <a:buClr>
                <a:srgbClr val="00BAFF"/>
              </a:buClr>
            </a:pPr>
            <a:r>
              <a:rPr lang="en-US" sz="1050" b="1" spc="-10" dirty="0">
                <a:solidFill>
                  <a:srgbClr val="231F20"/>
                </a:solidFill>
                <a:latin typeface="Graphik" panose="020B0503030202060203" pitchFamily="34" charset="77"/>
                <a:cs typeface="Graphik"/>
              </a:rPr>
              <a:t>Developed a website portal, mobile app with chatbot embedded, which uses LUIS (Language Understanding Intelligent Service)</a:t>
            </a:r>
            <a:r>
              <a:rPr lang="en-US" sz="1050" spc="-10" dirty="0">
                <a:solidFill>
                  <a:srgbClr val="231F20"/>
                </a:solidFill>
                <a:latin typeface="Graphik" panose="020B0503030202060203" pitchFamily="34" charset="77"/>
                <a:cs typeface="Graphik"/>
              </a:rPr>
              <a:t> in order to better understand customer intentions. Bot can manage meter readings, sign-up for payment plans and is being expanded with billing inquiry and high-bill analysis</a:t>
            </a:r>
          </a:p>
          <a:p>
            <a:pPr marL="12700">
              <a:spcBef>
                <a:spcPts val="860"/>
              </a:spcBef>
              <a:spcAft>
                <a:spcPts val="500"/>
              </a:spcAft>
              <a:buClr>
                <a:srgbClr val="00BAFF"/>
              </a:buClr>
            </a:pPr>
            <a:r>
              <a:rPr lang="en-US" sz="1050" b="1" spc="-10" dirty="0">
                <a:solidFill>
                  <a:srgbClr val="231F20"/>
                </a:solidFill>
                <a:latin typeface="Graphik" panose="020B0503030202060203" pitchFamily="34" charset="77"/>
              </a:rPr>
              <a:t>Deployed the front office cloud solution </a:t>
            </a:r>
            <a:r>
              <a:rPr lang="en-US" sz="1050" spc="-10" dirty="0">
                <a:solidFill>
                  <a:srgbClr val="231F20"/>
                </a:solidFill>
                <a:latin typeface="Graphik" panose="020B0503030202060203" pitchFamily="34" charset="77"/>
              </a:rPr>
              <a:t>with IVR function via  TalkDesk</a:t>
            </a:r>
          </a:p>
          <a:p>
            <a:pPr marL="12700">
              <a:spcBef>
                <a:spcPts val="860"/>
              </a:spcBef>
              <a:spcAft>
                <a:spcPts val="500"/>
              </a:spcAft>
              <a:buClr>
                <a:srgbClr val="00BAFF"/>
              </a:buClr>
            </a:pPr>
            <a:r>
              <a:rPr lang="en-US" sz="1050" b="1" spc="-10" dirty="0">
                <a:solidFill>
                  <a:srgbClr val="231F20"/>
                </a:solidFill>
                <a:latin typeface="Graphik" panose="020B0503030202060203" pitchFamily="34" charset="77"/>
                <a:cs typeface="Graphik"/>
              </a:rPr>
              <a:t>Predictive Analytics Platform used </a:t>
            </a:r>
            <a:r>
              <a:rPr lang="en-US" sz="1050" spc="-10" dirty="0">
                <a:solidFill>
                  <a:srgbClr val="231F20"/>
                </a:solidFill>
                <a:latin typeface="Graphik" panose="020B0503030202060203" pitchFamily="34" charset="77"/>
                <a:cs typeface="Graphik"/>
              </a:rPr>
              <a:t>to predict volume of calls per 30 minutes and weekday interval.  </a:t>
            </a:r>
          </a:p>
          <a:p>
            <a:pPr marL="12700">
              <a:spcBef>
                <a:spcPts val="860"/>
              </a:spcBef>
              <a:spcAft>
                <a:spcPts val="500"/>
              </a:spcAft>
              <a:buClr>
                <a:srgbClr val="00BAFF"/>
              </a:buClr>
            </a:pPr>
            <a:r>
              <a:rPr lang="en-US" sz="1050" spc="-10" dirty="0">
                <a:solidFill>
                  <a:srgbClr val="231F20"/>
                </a:solidFill>
                <a:latin typeface="Graphik" panose="020B0503030202060203" pitchFamily="34" charset="77"/>
                <a:cs typeface="Graphik"/>
              </a:rPr>
              <a:t>Increased </a:t>
            </a:r>
            <a:r>
              <a:rPr lang="en-US" sz="1050" b="1" spc="-10" dirty="0">
                <a:solidFill>
                  <a:srgbClr val="231F20"/>
                </a:solidFill>
                <a:latin typeface="Graphik" panose="020B0503030202060203" pitchFamily="34" charset="77"/>
                <a:cs typeface="Graphik"/>
              </a:rPr>
              <a:t>Robotics Process Automation </a:t>
            </a:r>
            <a:r>
              <a:rPr lang="en-US" sz="1050" spc="-10" dirty="0">
                <a:solidFill>
                  <a:srgbClr val="231F20"/>
                </a:solidFill>
                <a:latin typeface="Graphik" panose="020B0503030202060203" pitchFamily="34" charset="77"/>
                <a:cs typeface="Graphik"/>
              </a:rPr>
              <a:t>capability in different workflow (e.g. customer service, billing , debt, etc.) </a:t>
            </a:r>
          </a:p>
          <a:p>
            <a:pPr marL="12700">
              <a:spcBef>
                <a:spcPts val="860"/>
              </a:spcBef>
              <a:spcAft>
                <a:spcPts val="500"/>
              </a:spcAft>
              <a:buClr>
                <a:srgbClr val="00BAFF"/>
              </a:buClr>
            </a:pPr>
            <a:r>
              <a:rPr lang="en-US" sz="1050" b="1" spc="-10" dirty="0">
                <a:solidFill>
                  <a:srgbClr val="231F20"/>
                </a:solidFill>
                <a:latin typeface="Graphik" panose="020B0503030202060203" pitchFamily="34" charset="77"/>
                <a:cs typeface="Graphik"/>
              </a:rPr>
              <a:t>Developed AI </a:t>
            </a:r>
            <a:r>
              <a:rPr lang="en-US" sz="1050" spc="-10" dirty="0">
                <a:solidFill>
                  <a:srgbClr val="231F20"/>
                </a:solidFill>
                <a:latin typeface="Graphik" panose="020B0503030202060203" pitchFamily="34" charset="77"/>
                <a:cs typeface="Graphik"/>
              </a:rPr>
              <a:t>for automatic email indexing &amp; routing which uses machine learning classifiers, information extraction algorithms, OCR, natural language processing to analyze incoming customer emails, index, route &amp; assign urgency</a:t>
            </a:r>
            <a:endParaRPr lang="en-US" sz="1050" spc="-10" dirty="0">
              <a:solidFill>
                <a:srgbClr val="231F20"/>
              </a:solidFill>
              <a:latin typeface="Graphik" panose="020B0503030202060203" pitchFamily="34" charset="77"/>
            </a:endParaRPr>
          </a:p>
        </p:txBody>
      </p:sp>
      <p:sp>
        <p:nvSpPr>
          <p:cNvPr id="40" name="object 2">
            <a:extLst>
              <a:ext uri="{FF2B5EF4-FFF2-40B4-BE49-F238E27FC236}">
                <a16:creationId xmlns:a16="http://schemas.microsoft.com/office/drawing/2014/main" id="{67813989-2AC5-48B9-9A35-97BF3B375CBF}"/>
              </a:ext>
            </a:extLst>
          </p:cNvPr>
          <p:cNvSpPr txBox="1"/>
          <p:nvPr/>
        </p:nvSpPr>
        <p:spPr>
          <a:xfrm>
            <a:off x="8006132" y="5366836"/>
            <a:ext cx="2615237" cy="910506"/>
          </a:xfrm>
          <a:prstGeom prst="rect">
            <a:avLst/>
          </a:prstGeom>
        </p:spPr>
        <p:txBody>
          <a:bodyPr vert="horz" wrap="square" lIns="0" tIns="109220" rIns="0" bIns="0" rtlCol="0">
            <a:spAutoFit/>
          </a:bodyPr>
          <a:lstStyle/>
          <a:p>
            <a:pPr marL="12700" marR="0" lvl="0" indent="0" algn="l" defTabSz="914400" rtl="0" eaLnBrk="1" fontAlgn="auto" latinLnBrk="0" hangingPunct="1">
              <a:lnSpc>
                <a:spcPct val="100000"/>
              </a:lnSpc>
              <a:spcBef>
                <a:spcPts val="860"/>
              </a:spcBef>
              <a:spcAft>
                <a:spcPts val="500"/>
              </a:spcAft>
              <a:buClrTx/>
              <a:buSzTx/>
              <a:buFontTx/>
              <a:buNone/>
              <a:tabLst/>
              <a:defRPr/>
            </a:pPr>
            <a:r>
              <a:rPr lang="en-US" sz="4000" b="1" spc="-15" dirty="0">
                <a:solidFill>
                  <a:srgbClr val="FFFFFF"/>
                </a:solidFill>
                <a:latin typeface="Graphik"/>
                <a:cs typeface="Graphik"/>
              </a:rPr>
              <a:t>12%</a:t>
            </a:r>
            <a:r>
              <a:rPr kumimoji="0" lang="en-GB" sz="4000" b="1" i="0" u="none" strike="noStrike" kern="1200" cap="none" spc="-15" normalizeH="0" baseline="0" noProof="0" dirty="0">
                <a:ln>
                  <a:noFill/>
                </a:ln>
                <a:solidFill>
                  <a:srgbClr val="FFFFFF"/>
                </a:solidFill>
                <a:effectLst/>
                <a:uLnTx/>
                <a:uFillTx/>
                <a:latin typeface="Graphik"/>
                <a:ea typeface="+mn-ea"/>
                <a:cs typeface="Graphik"/>
              </a:rPr>
              <a:t>                 </a:t>
            </a:r>
            <a:r>
              <a:rPr kumimoji="0" lang="en-US" sz="1200" b="0" i="0" u="none" strike="noStrike" kern="1200" cap="none" spc="-20" normalizeH="0" baseline="0" noProof="0" dirty="0">
                <a:ln>
                  <a:noFill/>
                </a:ln>
                <a:solidFill>
                  <a:srgbClr val="FFFFFF"/>
                </a:solidFill>
                <a:effectLst/>
                <a:uLnTx/>
                <a:uFillTx/>
                <a:latin typeface="Graphik"/>
                <a:ea typeface="+mn-ea"/>
                <a:cs typeface="Graphik"/>
              </a:rPr>
              <a:t>Churn Reduction</a:t>
            </a:r>
          </a:p>
        </p:txBody>
      </p:sp>
      <p:sp>
        <p:nvSpPr>
          <p:cNvPr id="31" name="Flowchart: Connector 30">
            <a:extLst>
              <a:ext uri="{FF2B5EF4-FFF2-40B4-BE49-F238E27FC236}">
                <a16:creationId xmlns:a16="http://schemas.microsoft.com/office/drawing/2014/main" id="{8F55C949-6008-4CBB-B8BD-ED26067A976C}"/>
              </a:ext>
            </a:extLst>
          </p:cNvPr>
          <p:cNvSpPr>
            <a:spLocks noChangeAspect="1"/>
          </p:cNvSpPr>
          <p:nvPr/>
        </p:nvSpPr>
        <p:spPr>
          <a:xfrm>
            <a:off x="-1418" y="-34063"/>
            <a:ext cx="478766" cy="478766"/>
          </a:xfrm>
          <a:prstGeom prst="flowChartConnector">
            <a:avLst/>
          </a:prstGeom>
          <a:solidFill>
            <a:srgbClr val="FFDB57"/>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tx1"/>
                </a:solidFill>
                <a:latin typeface="Graphik" panose="020B0503030202060203" pitchFamily="34" charset="0"/>
              </a:rPr>
              <a:t>12</a:t>
            </a:r>
          </a:p>
        </p:txBody>
      </p:sp>
    </p:spTree>
    <p:extLst>
      <p:ext uri="{BB962C8B-B14F-4D97-AF65-F5344CB8AC3E}">
        <p14:creationId xmlns:p14="http://schemas.microsoft.com/office/powerpoint/2010/main" val="4175543160"/>
      </p:ext>
    </p:extLst>
  </p:cSld>
  <p:clrMapOvr>
    <a:masterClrMapping/>
  </p:clrMapOvr>
</p:sld>
</file>

<file path=ppt/theme/theme1.xml><?xml version="1.0" encoding="utf-8"?>
<a:theme xmlns:a="http://schemas.openxmlformats.org/drawingml/2006/main" name="1_AD Master">
  <a:themeElements>
    <a:clrScheme name="Custom 3">
      <a:dk1>
        <a:srgbClr val="000000"/>
      </a:dk1>
      <a:lt1>
        <a:srgbClr val="FFFFFF"/>
      </a:lt1>
      <a:dk2>
        <a:srgbClr val="5A5A5A"/>
      </a:dk2>
      <a:lt2>
        <a:srgbClr val="969696"/>
      </a:lt2>
      <a:accent1>
        <a:srgbClr val="A100FF"/>
      </a:accent1>
      <a:accent2>
        <a:srgbClr val="7500C0"/>
      </a:accent2>
      <a:accent3>
        <a:srgbClr val="460073"/>
      </a:accent3>
      <a:accent4>
        <a:srgbClr val="00BAFF"/>
      </a:accent4>
      <a:accent5>
        <a:srgbClr val="008EFF"/>
      </a:accent5>
      <a:accent6>
        <a:srgbClr val="004DFF"/>
      </a:accent6>
      <a:hlink>
        <a:srgbClr val="00BAFF"/>
      </a:hlink>
      <a:folHlink>
        <a:srgbClr val="BEBEBE"/>
      </a:folHlink>
    </a:clrScheme>
    <a:fontScheme name="Custom 4">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prstDash val="sysDot"/>
          <a:headEnd type="none" w="med" len="med"/>
          <a:tailEnd type="none" w="med" len="med"/>
        </a:ln>
      </a:spPr>
      <a:bodyPr rtlCol="0" anchor="ctr"/>
      <a:lstStyle>
        <a:defPPr algn="ctr">
          <a:defRPr b="1" dirty="0" smtClean="0">
            <a:solidFill>
              <a:schemeClr val="bg1"/>
            </a:solidFill>
            <a:latin typeface="Graphik" panose="020B0503030202060203" pitchFamily="34" charset="77"/>
          </a:defRPr>
        </a:defPPr>
      </a:lstStyle>
      <a:style>
        <a:lnRef idx="1">
          <a:schemeClr val="accent1"/>
        </a:lnRef>
        <a:fillRef idx="0">
          <a:schemeClr val="accent1"/>
        </a:fillRef>
        <a:effectRef idx="0">
          <a:schemeClr val="accent1"/>
        </a:effectRef>
        <a:fontRef idx="minor">
          <a:schemeClr val="tx1"/>
        </a:fontRef>
      </a:style>
    </a:spDef>
    <a:lnDef>
      <a:spPr>
        <a:ln w="19050">
          <a:solidFill>
            <a:schemeClr val="tx1"/>
          </a:solidFill>
          <a:prstDash val="solid"/>
          <a:headEnd type="none" w="med" len="med"/>
          <a:tailEnd type="none" w="med" len="med"/>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34A262226ECF408DD13A4D9982E047" ma:contentTypeVersion="11" ma:contentTypeDescription="Create a new document." ma:contentTypeScope="" ma:versionID="42ca207541766f713a75e0ee3ea93679">
  <xsd:schema xmlns:xsd="http://www.w3.org/2001/XMLSchema" xmlns:xs="http://www.w3.org/2001/XMLSchema" xmlns:p="http://schemas.microsoft.com/office/2006/metadata/properties" xmlns:ns2="74d60c42-2204-40db-98a6-7e7556cc2d76" xmlns:ns3="e97d516c-12cf-4d7e-9006-6c8125c59929" targetNamespace="http://schemas.microsoft.com/office/2006/metadata/properties" ma:root="true" ma:fieldsID="c848322dc53b0c870a8441a80d63ba2f" ns2:_="" ns3:_="">
    <xsd:import namespace="74d60c42-2204-40db-98a6-7e7556cc2d76"/>
    <xsd:import namespace="e97d516c-12cf-4d7e-9006-6c8125c5992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d60c42-2204-40db-98a6-7e7556cc2d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97d516c-12cf-4d7e-9006-6c8125c59929"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BDF306-B796-4783-BDA8-160E4298570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4d60c42-2204-40db-98a6-7e7556cc2d76"/>
    <ds:schemaRef ds:uri="e97d516c-12cf-4d7e-9006-6c8125c599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1EDFF0A-8904-42B6-AEB2-7C60372CB2F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ECC16AD-5AB1-487F-940F-F019EE4EE2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Acc_Template_Arial_v3</Template>
  <TotalTime>6171</TotalTime>
  <Words>1131</Words>
  <Application>Microsoft Office PowerPoint</Application>
  <PresentationFormat>Widescreen</PresentationFormat>
  <Paragraphs>99</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Calibri</vt:lpstr>
      <vt:lpstr>Graphik</vt:lpstr>
      <vt:lpstr>Graphik Black</vt:lpstr>
      <vt:lpstr>Graphik Regular</vt:lpstr>
      <vt:lpstr>Roboto</vt:lpstr>
      <vt:lpstr>1_AD Master</vt:lpstr>
      <vt:lpstr>PowerPoint Presentation</vt:lpstr>
      <vt:lpstr>RESOURCES</vt:lpstr>
      <vt:lpstr>PowerPoint Presentation</vt:lpstr>
      <vt:lpstr>PowerPoint Presentation</vt:lpstr>
      <vt:lpstr>PowerPoint Presentation</vt:lpstr>
    </vt:vector>
  </TitlesOfParts>
  <Company>Accenture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Jamon, Joan O.</dc:creator>
  <cp:lastModifiedBy>Charpentier, Armando</cp:lastModifiedBy>
  <cp:revision>4</cp:revision>
  <dcterms:created xsi:type="dcterms:W3CDTF">2019-10-17T11:51:30Z</dcterms:created>
  <dcterms:modified xsi:type="dcterms:W3CDTF">2022-06-21T18:27:34Z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0x010100A034A262226ECF408DD13A4D9982E047</vt:lpwstr>
  </property>
</Properties>
</file>