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147468562" r:id="rId5"/>
    <p:sldId id="2147471963" r:id="rId6"/>
    <p:sldId id="2147468564" r:id="rId7"/>
    <p:sldId id="2147471960" r:id="rId8"/>
    <p:sldId id="2147471962" r:id="rId9"/>
    <p:sldId id="2147472126" r:id="rId10"/>
    <p:sldId id="278" r:id="rId11"/>
    <p:sldId id="32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107" d="100"/>
          <a:sy n="107" d="100"/>
        </p:scale>
        <p:origin x="672" y="102"/>
      </p:cViewPr>
      <p:guideLst>
        <p:guide orient="horz" pos="2160"/>
        <p:guide pos="3840"/>
      </p:guideLst>
    </p:cSldViewPr>
  </p:slideViewPr>
  <p:notesTextViewPr>
    <p:cViewPr>
      <p:scale>
        <a:sx n="1" d="1"/>
        <a:sy n="1" d="1"/>
      </p:scale>
      <p:origin x="0" y="0"/>
    </p:cViewPr>
  </p:notesText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sim, Adam" userId="5036ceb4-b063-47a6-b248-98404d0e40a1" providerId="ADAL" clId="{3BD70F04-422B-45C4-9C2A-FEDD5C0C2D5C}"/>
    <pc:docChg chg="delSld">
      <pc:chgData name="Nasim, Adam" userId="5036ceb4-b063-47a6-b248-98404d0e40a1" providerId="ADAL" clId="{3BD70F04-422B-45C4-9C2A-FEDD5C0C2D5C}" dt="2024-02-20T16:12:57.231" v="4" actId="47"/>
      <pc:docMkLst>
        <pc:docMk/>
      </pc:docMkLst>
      <pc:sldChg chg="del">
        <pc:chgData name="Nasim, Adam" userId="5036ceb4-b063-47a6-b248-98404d0e40a1" providerId="ADAL" clId="{3BD70F04-422B-45C4-9C2A-FEDD5C0C2D5C}" dt="2024-02-20T16:12:57.231" v="4" actId="47"/>
        <pc:sldMkLst>
          <pc:docMk/>
          <pc:sldMk cId="583830126" sldId="321"/>
        </pc:sldMkLst>
      </pc:sldChg>
      <pc:sldChg chg="del">
        <pc:chgData name="Nasim, Adam" userId="5036ceb4-b063-47a6-b248-98404d0e40a1" providerId="ADAL" clId="{3BD70F04-422B-45C4-9C2A-FEDD5C0C2D5C}" dt="2024-02-20T16:10:53.843" v="0" actId="47"/>
        <pc:sldMkLst>
          <pc:docMk/>
          <pc:sldMk cId="2448828640" sldId="2147468561"/>
        </pc:sldMkLst>
      </pc:sldChg>
      <pc:sldChg chg="del">
        <pc:chgData name="Nasim, Adam" userId="5036ceb4-b063-47a6-b248-98404d0e40a1" providerId="ADAL" clId="{3BD70F04-422B-45C4-9C2A-FEDD5C0C2D5C}" dt="2024-02-20T16:11:15.398" v="3" actId="47"/>
        <pc:sldMkLst>
          <pc:docMk/>
          <pc:sldMk cId="986932985" sldId="2147471964"/>
        </pc:sldMkLst>
      </pc:sldChg>
      <pc:sldChg chg="del">
        <pc:chgData name="Nasim, Adam" userId="5036ceb4-b063-47a6-b248-98404d0e40a1" providerId="ADAL" clId="{3BD70F04-422B-45C4-9C2A-FEDD5C0C2D5C}" dt="2024-02-20T16:10:56.666" v="1" actId="47"/>
        <pc:sldMkLst>
          <pc:docMk/>
          <pc:sldMk cId="170456917" sldId="2147471965"/>
        </pc:sldMkLst>
      </pc:sldChg>
      <pc:sldChg chg="del">
        <pc:chgData name="Nasim, Adam" userId="5036ceb4-b063-47a6-b248-98404d0e40a1" providerId="ADAL" clId="{3BD70F04-422B-45C4-9C2A-FEDD5C0C2D5C}" dt="2024-02-20T16:10:58.431" v="2" actId="47"/>
        <pc:sldMkLst>
          <pc:docMk/>
          <pc:sldMk cId="3869719114" sldId="2147472125"/>
        </pc:sldMkLst>
      </pc:sldChg>
      <pc:sldMasterChg chg="delSldLayout">
        <pc:chgData name="Nasim, Adam" userId="5036ceb4-b063-47a6-b248-98404d0e40a1" providerId="ADAL" clId="{3BD70F04-422B-45C4-9C2A-FEDD5C0C2D5C}" dt="2024-02-20T16:12:57.231" v="4" actId="47"/>
        <pc:sldMasterMkLst>
          <pc:docMk/>
          <pc:sldMasterMk cId="2961283572" sldId="2147483648"/>
        </pc:sldMasterMkLst>
        <pc:sldLayoutChg chg="del">
          <pc:chgData name="Nasim, Adam" userId="5036ceb4-b063-47a6-b248-98404d0e40a1" providerId="ADAL" clId="{3BD70F04-422B-45C4-9C2A-FEDD5C0C2D5C}" dt="2024-02-20T16:12:57.231" v="4" actId="47"/>
          <pc:sldLayoutMkLst>
            <pc:docMk/>
            <pc:sldMasterMk cId="2961283572" sldId="2147483648"/>
            <pc:sldLayoutMk cId="3057799449" sldId="2147483666"/>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DB8206-B798-41D8-AD8E-809163C690D0}" type="datetimeFigureOut">
              <a:rPr lang="en-US" smtClean="0"/>
              <a:t>2/19/2024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BB6D7E-D2D7-4B76-9169-7A12E5EF47CF}" type="slidenum">
              <a:rPr lang="en-US" smtClean="0"/>
              <a:t>‹#›</a:t>
            </a:fld>
            <a:endParaRPr lang="en-US"/>
          </a:p>
        </p:txBody>
      </p:sp>
    </p:spTree>
    <p:extLst>
      <p:ext uri="{BB962C8B-B14F-4D97-AF65-F5344CB8AC3E}">
        <p14:creationId xmlns:p14="http://schemas.microsoft.com/office/powerpoint/2010/main" val="1737193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0A3EF-057B-486F-FE52-D63B19022C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0810C2-9362-F119-789C-00E2489DEA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34AEF9-C8DF-1630-C299-DA738E5AFA01}"/>
              </a:ext>
            </a:extLst>
          </p:cNvPr>
          <p:cNvSpPr>
            <a:spLocks noGrp="1"/>
          </p:cNvSpPr>
          <p:nvPr>
            <p:ph type="dt" sz="half" idx="10"/>
          </p:nvPr>
        </p:nvSpPr>
        <p:spPr/>
        <p:txBody>
          <a:bodyPr/>
          <a:lstStyle/>
          <a:p>
            <a:fld id="{AA19001E-3A22-4991-97A1-25AB629ACCFE}" type="datetimeFigureOut">
              <a:rPr lang="en-US" smtClean="0"/>
              <a:t>2/19/2024</a:t>
            </a:fld>
            <a:endParaRPr lang="en-US"/>
          </a:p>
        </p:txBody>
      </p:sp>
      <p:sp>
        <p:nvSpPr>
          <p:cNvPr id="5" name="Footer Placeholder 4">
            <a:extLst>
              <a:ext uri="{FF2B5EF4-FFF2-40B4-BE49-F238E27FC236}">
                <a16:creationId xmlns:a16="http://schemas.microsoft.com/office/drawing/2014/main" id="{FF8C113C-CF02-9F81-7E98-D77CB213E4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4D8407-D8B7-C528-8526-7AC5E2FC7CC2}"/>
              </a:ext>
            </a:extLst>
          </p:cNvPr>
          <p:cNvSpPr>
            <a:spLocks noGrp="1"/>
          </p:cNvSpPr>
          <p:nvPr>
            <p:ph type="sldNum" sz="quarter" idx="12"/>
          </p:nvPr>
        </p:nvSpPr>
        <p:spPr/>
        <p:txBody>
          <a:bodyPr/>
          <a:lstStyle/>
          <a:p>
            <a:fld id="{B2FFECA6-8256-4624-B622-9151336756EE}" type="slidenum">
              <a:rPr lang="en-US" smtClean="0"/>
              <a:t>‹#›</a:t>
            </a:fld>
            <a:endParaRPr lang="en-US"/>
          </a:p>
        </p:txBody>
      </p:sp>
    </p:spTree>
    <p:extLst>
      <p:ext uri="{BB962C8B-B14F-4D97-AF65-F5344CB8AC3E}">
        <p14:creationId xmlns:p14="http://schemas.microsoft.com/office/powerpoint/2010/main" val="4030698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B783C-BBF4-82BC-50E6-70E4528B8E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C30F61-637A-EBDC-7C09-9319E8F55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FB0D9-D529-1B8B-4FD2-B9A151E15C88}"/>
              </a:ext>
            </a:extLst>
          </p:cNvPr>
          <p:cNvSpPr>
            <a:spLocks noGrp="1"/>
          </p:cNvSpPr>
          <p:nvPr>
            <p:ph type="dt" sz="half" idx="10"/>
          </p:nvPr>
        </p:nvSpPr>
        <p:spPr/>
        <p:txBody>
          <a:bodyPr/>
          <a:lstStyle/>
          <a:p>
            <a:fld id="{AA19001E-3A22-4991-97A1-25AB629ACCFE}" type="datetimeFigureOut">
              <a:rPr lang="en-US" smtClean="0"/>
              <a:t>2/19/2024</a:t>
            </a:fld>
            <a:endParaRPr lang="en-US"/>
          </a:p>
        </p:txBody>
      </p:sp>
      <p:sp>
        <p:nvSpPr>
          <p:cNvPr id="5" name="Footer Placeholder 4">
            <a:extLst>
              <a:ext uri="{FF2B5EF4-FFF2-40B4-BE49-F238E27FC236}">
                <a16:creationId xmlns:a16="http://schemas.microsoft.com/office/drawing/2014/main" id="{A0138B9F-94FD-A6E0-4194-F1AB4E8FA3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593211-4F46-6B1D-4BD2-5C13B6723553}"/>
              </a:ext>
            </a:extLst>
          </p:cNvPr>
          <p:cNvSpPr>
            <a:spLocks noGrp="1"/>
          </p:cNvSpPr>
          <p:nvPr>
            <p:ph type="sldNum" sz="quarter" idx="12"/>
          </p:nvPr>
        </p:nvSpPr>
        <p:spPr/>
        <p:txBody>
          <a:bodyPr/>
          <a:lstStyle/>
          <a:p>
            <a:fld id="{B2FFECA6-8256-4624-B622-9151336756EE}" type="slidenum">
              <a:rPr lang="en-US" smtClean="0"/>
              <a:t>‹#›</a:t>
            </a:fld>
            <a:endParaRPr lang="en-US"/>
          </a:p>
        </p:txBody>
      </p:sp>
    </p:spTree>
    <p:extLst>
      <p:ext uri="{BB962C8B-B14F-4D97-AF65-F5344CB8AC3E}">
        <p14:creationId xmlns:p14="http://schemas.microsoft.com/office/powerpoint/2010/main" val="2123764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D35264-1E40-2AEA-4B97-2EB81FB29E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0DC58F-DDCE-CB69-79A8-C670381D22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EDA18-63B7-DE1A-40FF-7912E517E603}"/>
              </a:ext>
            </a:extLst>
          </p:cNvPr>
          <p:cNvSpPr>
            <a:spLocks noGrp="1"/>
          </p:cNvSpPr>
          <p:nvPr>
            <p:ph type="dt" sz="half" idx="10"/>
          </p:nvPr>
        </p:nvSpPr>
        <p:spPr/>
        <p:txBody>
          <a:bodyPr/>
          <a:lstStyle/>
          <a:p>
            <a:fld id="{AA19001E-3A22-4991-97A1-25AB629ACCFE}" type="datetimeFigureOut">
              <a:rPr lang="en-US" smtClean="0"/>
              <a:t>2/19/2024</a:t>
            </a:fld>
            <a:endParaRPr lang="en-US"/>
          </a:p>
        </p:txBody>
      </p:sp>
      <p:sp>
        <p:nvSpPr>
          <p:cNvPr id="5" name="Footer Placeholder 4">
            <a:extLst>
              <a:ext uri="{FF2B5EF4-FFF2-40B4-BE49-F238E27FC236}">
                <a16:creationId xmlns:a16="http://schemas.microsoft.com/office/drawing/2014/main" id="{D05DF629-5122-D46E-A2DF-6722F4BEB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AE777-EBD0-EBB8-0457-C3FDE4F71072}"/>
              </a:ext>
            </a:extLst>
          </p:cNvPr>
          <p:cNvSpPr>
            <a:spLocks noGrp="1"/>
          </p:cNvSpPr>
          <p:nvPr>
            <p:ph type="sldNum" sz="quarter" idx="12"/>
          </p:nvPr>
        </p:nvSpPr>
        <p:spPr/>
        <p:txBody>
          <a:bodyPr/>
          <a:lstStyle/>
          <a:p>
            <a:fld id="{B2FFECA6-8256-4624-B622-9151336756EE}" type="slidenum">
              <a:rPr lang="en-US" smtClean="0"/>
              <a:t>‹#›</a:t>
            </a:fld>
            <a:endParaRPr lang="en-US"/>
          </a:p>
        </p:txBody>
      </p:sp>
    </p:spTree>
    <p:extLst>
      <p:ext uri="{BB962C8B-B14F-4D97-AF65-F5344CB8AC3E}">
        <p14:creationId xmlns:p14="http://schemas.microsoft.com/office/powerpoint/2010/main" val="12430168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Long Headline and 1 Colum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DB689C-7DB3-4046-A1BF-E63F8EF78419}"/>
              </a:ext>
            </a:extLst>
          </p:cNvPr>
          <p:cNvSpPr>
            <a:spLocks noGrp="1"/>
          </p:cNvSpPr>
          <p:nvPr>
            <p:ph type="title" hasCustomPrompt="1"/>
          </p:nvPr>
        </p:nvSpPr>
        <p:spPr>
          <a:xfrm>
            <a:off x="381000" y="258594"/>
            <a:ext cx="11430000" cy="801721"/>
          </a:xfrm>
        </p:spPr>
        <p:txBody>
          <a:bodyPr/>
          <a:lstStyle>
            <a:lvl1pPr>
              <a:defRPr sz="2400"/>
            </a:lvl1pPr>
          </a:lstStyle>
          <a:p>
            <a:r>
              <a:rPr lang="en-GB" dirty="0"/>
              <a:t>Place headline here (36pt, min 30pt)</a:t>
            </a:r>
            <a:endParaRPr lang="en-US" dirty="0"/>
          </a:p>
        </p:txBody>
      </p:sp>
      <p:sp>
        <p:nvSpPr>
          <p:cNvPr id="11" name="Footer Placeholder 3">
            <a:extLst>
              <a:ext uri="{FF2B5EF4-FFF2-40B4-BE49-F238E27FC236}">
                <a16:creationId xmlns:a16="http://schemas.microsoft.com/office/drawing/2014/main" id="{E4E1CDE7-C850-4F14-8D26-8BD1EE3D6D54}"/>
              </a:ext>
            </a:extLst>
          </p:cNvPr>
          <p:cNvSpPr>
            <a:spLocks noGrp="1"/>
          </p:cNvSpPr>
          <p:nvPr>
            <p:ph type="ftr" sz="quarter" idx="3"/>
          </p:nvPr>
        </p:nvSpPr>
        <p:spPr>
          <a:xfrm>
            <a:off x="7315200" y="6488234"/>
            <a:ext cx="4114800" cy="198318"/>
          </a:xfrm>
          <a:prstGeom prst="rect">
            <a:avLst/>
          </a:prstGeom>
          <a:noFill/>
        </p:spPr>
        <p:txBody>
          <a:bodyPr wrap="square" lIns="0" tIns="0" rIns="0" bIns="0" rtlCol="0" anchor="ctr">
            <a:noAutofit/>
          </a:bodyPr>
          <a:lstStyle>
            <a:lvl1pPr algn="r">
              <a:defRPr lang="en-US" sz="800" kern="1200" dirty="0">
                <a:solidFill>
                  <a:schemeClr val="tx1">
                    <a:alpha val="75000"/>
                  </a:schemeClr>
                </a:solidFill>
                <a:latin typeface="+mn-lt"/>
                <a:ea typeface="+mn-ea"/>
                <a:cs typeface="+mn-cs"/>
              </a:defRPr>
            </a:lvl1pPr>
          </a:lstStyle>
          <a:p>
            <a:pPr algn="r" defTabSz="228600">
              <a:spcAft>
                <a:spcPts val="1200"/>
              </a:spcAft>
              <a:defRPr/>
            </a:pPr>
            <a:r>
              <a:rPr lang="en-GB" dirty="0"/>
              <a:t>Copyright © 2022 Accenture. All rights reserved.</a:t>
            </a:r>
          </a:p>
        </p:txBody>
      </p:sp>
      <p:sp>
        <p:nvSpPr>
          <p:cNvPr id="3" name="Slide Number Placeholder 2">
            <a:extLst>
              <a:ext uri="{FF2B5EF4-FFF2-40B4-BE49-F238E27FC236}">
                <a16:creationId xmlns:a16="http://schemas.microsoft.com/office/drawing/2014/main" id="{D2BEF25E-6F09-4B47-806E-462D7622D101}"/>
              </a:ext>
            </a:extLst>
          </p:cNvPr>
          <p:cNvSpPr>
            <a:spLocks noGrp="1"/>
          </p:cNvSpPr>
          <p:nvPr>
            <p:ph type="sldNum" sz="quarter" idx="11"/>
          </p:nvPr>
        </p:nvSpPr>
        <p:spPr/>
        <p:txBody>
          <a:bodyPr/>
          <a:lstStyle/>
          <a:p>
            <a:fld id="{1F90F471-3972-4120-B8B3-0237DE626C35}" type="slidenum">
              <a:rPr lang="en-US" smtClean="0"/>
              <a:pPr/>
              <a:t>‹#›</a:t>
            </a:fld>
            <a:endParaRPr lang="en-US" dirty="0"/>
          </a:p>
        </p:txBody>
      </p:sp>
    </p:spTree>
    <p:extLst>
      <p:ext uri="{BB962C8B-B14F-4D97-AF65-F5344CB8AC3E}">
        <p14:creationId xmlns:p14="http://schemas.microsoft.com/office/powerpoint/2010/main" val="1815058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6" name="Content Placeholder 5"/>
          <p:cNvSpPr>
            <a:spLocks noGrp="1"/>
          </p:cNvSpPr>
          <p:nvPr>
            <p:ph sz="quarter" idx="18"/>
          </p:nvPr>
        </p:nvSpPr>
        <p:spPr>
          <a:xfrm>
            <a:off x="381001" y="1828802"/>
            <a:ext cx="8572500" cy="4689475"/>
          </a:xfrm>
        </p:spPr>
        <p:txBody>
          <a:bodyPr/>
          <a:lstStyle>
            <a:lvl3pPr marL="514338" indent="-230182">
              <a:buFont typeface="Graphik" panose="020B0503030202060203" pitchFamily="34" charset="0"/>
              <a:buChar char="–"/>
              <a:defRPr/>
            </a:lvl3pPr>
            <a:lvl5pPr marL="857229" indent="-177796">
              <a:buFont typeface="Graphik" panose="020B0503030202060203" pitchFamily="34" charset="0"/>
              <a:buChar char="–"/>
              <a:defRPr/>
            </a:lvl5pPr>
          </a:lstStyle>
          <a:p>
            <a:pPr lvl="0"/>
            <a:r>
              <a:rPr lang="en-US" dirty="0"/>
              <a:t>Edit Master text styles</a:t>
            </a:r>
          </a:p>
          <a:p>
            <a:pPr lvl="1"/>
            <a:r>
              <a:rPr lang="en-US" dirty="0"/>
              <a:t>Second level</a:t>
            </a:r>
          </a:p>
          <a:p>
            <a:pPr lvl="2"/>
            <a:r>
              <a:rPr lang="en-US" dirty="0"/>
              <a:t>Third level</a:t>
            </a:r>
          </a:p>
        </p:txBody>
      </p:sp>
      <p:sp>
        <p:nvSpPr>
          <p:cNvPr id="11" name="Title 10"/>
          <p:cNvSpPr>
            <a:spLocks noGrp="1"/>
          </p:cNvSpPr>
          <p:nvPr>
            <p:ph type="title"/>
          </p:nvPr>
        </p:nvSpPr>
        <p:spPr/>
        <p:txBody>
          <a:bodyPr/>
          <a:lstStyle/>
          <a:p>
            <a:r>
              <a:rPr lang="en-US" dirty="0"/>
              <a:t>Click to edit Master title style</a:t>
            </a:r>
          </a:p>
        </p:txBody>
      </p:sp>
      <p:sp>
        <p:nvSpPr>
          <p:cNvPr id="3" name="Footer Placeholder 2"/>
          <p:cNvSpPr>
            <a:spLocks noGrp="1"/>
          </p:cNvSpPr>
          <p:nvPr>
            <p:ph type="ftr" sz="quarter" idx="20"/>
          </p:nvPr>
        </p:nvSpPr>
        <p:spPr/>
        <p:txBody>
          <a:bodyPr/>
          <a:lstStyle/>
          <a:p>
            <a:r>
              <a:rPr lang="en-US" dirty="0"/>
              <a:t>Copyright © 2017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a:t>
            </a:fld>
            <a:endParaRPr lang="en-US" dirty="0"/>
          </a:p>
        </p:txBody>
      </p:sp>
    </p:spTree>
    <p:extLst>
      <p:ext uri="{BB962C8B-B14F-4D97-AF65-F5344CB8AC3E}">
        <p14:creationId xmlns:p14="http://schemas.microsoft.com/office/powerpoint/2010/main" val="88348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19E7E-C6E9-F40C-3BF3-E32CD55092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AAF5DB-42A4-C7A8-23CA-EC6B7DC7CC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E3B9E-A180-1041-BAD6-36A6C1D82A1B}"/>
              </a:ext>
            </a:extLst>
          </p:cNvPr>
          <p:cNvSpPr>
            <a:spLocks noGrp="1"/>
          </p:cNvSpPr>
          <p:nvPr>
            <p:ph type="dt" sz="half" idx="10"/>
          </p:nvPr>
        </p:nvSpPr>
        <p:spPr/>
        <p:txBody>
          <a:bodyPr/>
          <a:lstStyle/>
          <a:p>
            <a:fld id="{AA19001E-3A22-4991-97A1-25AB629ACCFE}" type="datetimeFigureOut">
              <a:rPr lang="en-US" smtClean="0"/>
              <a:t>2/19/2024</a:t>
            </a:fld>
            <a:endParaRPr lang="en-US"/>
          </a:p>
        </p:txBody>
      </p:sp>
      <p:sp>
        <p:nvSpPr>
          <p:cNvPr id="5" name="Footer Placeholder 4">
            <a:extLst>
              <a:ext uri="{FF2B5EF4-FFF2-40B4-BE49-F238E27FC236}">
                <a16:creationId xmlns:a16="http://schemas.microsoft.com/office/drawing/2014/main" id="{858E8C97-C973-A6E0-B4B0-40EC314048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E0F9E-F42F-E664-EBC4-79008114AB84}"/>
              </a:ext>
            </a:extLst>
          </p:cNvPr>
          <p:cNvSpPr>
            <a:spLocks noGrp="1"/>
          </p:cNvSpPr>
          <p:nvPr>
            <p:ph type="sldNum" sz="quarter" idx="12"/>
          </p:nvPr>
        </p:nvSpPr>
        <p:spPr/>
        <p:txBody>
          <a:bodyPr/>
          <a:lstStyle/>
          <a:p>
            <a:fld id="{B2FFECA6-8256-4624-B622-9151336756EE}" type="slidenum">
              <a:rPr lang="en-US" smtClean="0"/>
              <a:t>‹#›</a:t>
            </a:fld>
            <a:endParaRPr lang="en-US"/>
          </a:p>
        </p:txBody>
      </p:sp>
    </p:spTree>
    <p:extLst>
      <p:ext uri="{BB962C8B-B14F-4D97-AF65-F5344CB8AC3E}">
        <p14:creationId xmlns:p14="http://schemas.microsoft.com/office/powerpoint/2010/main" val="3321982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E96-B81F-F5DB-3104-A0C4EA9ED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EFC016-CC61-1513-B85A-5D5D85C9C6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A6BE2B-5117-6736-ED8D-C5A61B4151FA}"/>
              </a:ext>
            </a:extLst>
          </p:cNvPr>
          <p:cNvSpPr>
            <a:spLocks noGrp="1"/>
          </p:cNvSpPr>
          <p:nvPr>
            <p:ph type="dt" sz="half" idx="10"/>
          </p:nvPr>
        </p:nvSpPr>
        <p:spPr/>
        <p:txBody>
          <a:bodyPr/>
          <a:lstStyle/>
          <a:p>
            <a:fld id="{AA19001E-3A22-4991-97A1-25AB629ACCFE}" type="datetimeFigureOut">
              <a:rPr lang="en-US" smtClean="0"/>
              <a:t>2/19/2024</a:t>
            </a:fld>
            <a:endParaRPr lang="en-US"/>
          </a:p>
        </p:txBody>
      </p:sp>
      <p:sp>
        <p:nvSpPr>
          <p:cNvPr id="5" name="Footer Placeholder 4">
            <a:extLst>
              <a:ext uri="{FF2B5EF4-FFF2-40B4-BE49-F238E27FC236}">
                <a16:creationId xmlns:a16="http://schemas.microsoft.com/office/drawing/2014/main" id="{6D28C0A9-031D-BD99-B97D-0AAEB7B7F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379A55-864A-26E6-7E33-A10084777B13}"/>
              </a:ext>
            </a:extLst>
          </p:cNvPr>
          <p:cNvSpPr>
            <a:spLocks noGrp="1"/>
          </p:cNvSpPr>
          <p:nvPr>
            <p:ph type="sldNum" sz="quarter" idx="12"/>
          </p:nvPr>
        </p:nvSpPr>
        <p:spPr/>
        <p:txBody>
          <a:bodyPr/>
          <a:lstStyle/>
          <a:p>
            <a:fld id="{B2FFECA6-8256-4624-B622-9151336756EE}" type="slidenum">
              <a:rPr lang="en-US" smtClean="0"/>
              <a:t>‹#›</a:t>
            </a:fld>
            <a:endParaRPr lang="en-US"/>
          </a:p>
        </p:txBody>
      </p:sp>
    </p:spTree>
    <p:extLst>
      <p:ext uri="{BB962C8B-B14F-4D97-AF65-F5344CB8AC3E}">
        <p14:creationId xmlns:p14="http://schemas.microsoft.com/office/powerpoint/2010/main" val="765783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26A9-C30D-FFF4-0656-54E565B7C0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059936-7F37-7A5F-3AE8-683EA4DFD0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8BBFE4-1F0C-A5F9-D8EA-2599D9EFDC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D217F8-8D4F-5D29-D39E-60852E7BB043}"/>
              </a:ext>
            </a:extLst>
          </p:cNvPr>
          <p:cNvSpPr>
            <a:spLocks noGrp="1"/>
          </p:cNvSpPr>
          <p:nvPr>
            <p:ph type="dt" sz="half" idx="10"/>
          </p:nvPr>
        </p:nvSpPr>
        <p:spPr/>
        <p:txBody>
          <a:bodyPr/>
          <a:lstStyle/>
          <a:p>
            <a:fld id="{AA19001E-3A22-4991-97A1-25AB629ACCFE}" type="datetimeFigureOut">
              <a:rPr lang="en-US" smtClean="0"/>
              <a:t>2/19/2024</a:t>
            </a:fld>
            <a:endParaRPr lang="en-US"/>
          </a:p>
        </p:txBody>
      </p:sp>
      <p:sp>
        <p:nvSpPr>
          <p:cNvPr id="6" name="Footer Placeholder 5">
            <a:extLst>
              <a:ext uri="{FF2B5EF4-FFF2-40B4-BE49-F238E27FC236}">
                <a16:creationId xmlns:a16="http://schemas.microsoft.com/office/drawing/2014/main" id="{1244B7F9-B841-223B-D18A-13F77B950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35E55E-67FD-953B-ABC5-4B346FAB3D4C}"/>
              </a:ext>
            </a:extLst>
          </p:cNvPr>
          <p:cNvSpPr>
            <a:spLocks noGrp="1"/>
          </p:cNvSpPr>
          <p:nvPr>
            <p:ph type="sldNum" sz="quarter" idx="12"/>
          </p:nvPr>
        </p:nvSpPr>
        <p:spPr/>
        <p:txBody>
          <a:bodyPr/>
          <a:lstStyle/>
          <a:p>
            <a:fld id="{B2FFECA6-8256-4624-B622-9151336756EE}" type="slidenum">
              <a:rPr lang="en-US" smtClean="0"/>
              <a:t>‹#›</a:t>
            </a:fld>
            <a:endParaRPr lang="en-US"/>
          </a:p>
        </p:txBody>
      </p:sp>
    </p:spTree>
    <p:extLst>
      <p:ext uri="{BB962C8B-B14F-4D97-AF65-F5344CB8AC3E}">
        <p14:creationId xmlns:p14="http://schemas.microsoft.com/office/powerpoint/2010/main" val="374786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4A86A-4869-A4AE-B10F-C537AE001D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50E8D7-27FC-2958-0A3B-6D616E2B0F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6EABEC-E783-9C3E-34A1-8D00D5CE43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F074D7-678E-065A-81F4-C4B160C07B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48E146-C6CB-CFC9-530A-0EA20B1F22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58298FD-3727-345C-E828-D519C0FE0443}"/>
              </a:ext>
            </a:extLst>
          </p:cNvPr>
          <p:cNvSpPr>
            <a:spLocks noGrp="1"/>
          </p:cNvSpPr>
          <p:nvPr>
            <p:ph type="dt" sz="half" idx="10"/>
          </p:nvPr>
        </p:nvSpPr>
        <p:spPr/>
        <p:txBody>
          <a:bodyPr/>
          <a:lstStyle/>
          <a:p>
            <a:fld id="{AA19001E-3A22-4991-97A1-25AB629ACCFE}" type="datetimeFigureOut">
              <a:rPr lang="en-US" smtClean="0"/>
              <a:t>2/19/2024</a:t>
            </a:fld>
            <a:endParaRPr lang="en-US"/>
          </a:p>
        </p:txBody>
      </p:sp>
      <p:sp>
        <p:nvSpPr>
          <p:cNvPr id="8" name="Footer Placeholder 7">
            <a:extLst>
              <a:ext uri="{FF2B5EF4-FFF2-40B4-BE49-F238E27FC236}">
                <a16:creationId xmlns:a16="http://schemas.microsoft.com/office/drawing/2014/main" id="{56813061-753E-640B-BA63-820B0DA956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B6910A6-4018-F195-0C46-031CD4DA35B5}"/>
              </a:ext>
            </a:extLst>
          </p:cNvPr>
          <p:cNvSpPr>
            <a:spLocks noGrp="1"/>
          </p:cNvSpPr>
          <p:nvPr>
            <p:ph type="sldNum" sz="quarter" idx="12"/>
          </p:nvPr>
        </p:nvSpPr>
        <p:spPr/>
        <p:txBody>
          <a:bodyPr/>
          <a:lstStyle/>
          <a:p>
            <a:fld id="{B2FFECA6-8256-4624-B622-9151336756EE}" type="slidenum">
              <a:rPr lang="en-US" smtClean="0"/>
              <a:t>‹#›</a:t>
            </a:fld>
            <a:endParaRPr lang="en-US"/>
          </a:p>
        </p:txBody>
      </p:sp>
    </p:spTree>
    <p:extLst>
      <p:ext uri="{BB962C8B-B14F-4D97-AF65-F5344CB8AC3E}">
        <p14:creationId xmlns:p14="http://schemas.microsoft.com/office/powerpoint/2010/main" val="916995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8AC4B-A954-5F16-32DF-6A888694C9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E1D202-2EBE-D232-1ADD-4B6AEB551A09}"/>
              </a:ext>
            </a:extLst>
          </p:cNvPr>
          <p:cNvSpPr>
            <a:spLocks noGrp="1"/>
          </p:cNvSpPr>
          <p:nvPr>
            <p:ph type="dt" sz="half" idx="10"/>
          </p:nvPr>
        </p:nvSpPr>
        <p:spPr/>
        <p:txBody>
          <a:bodyPr/>
          <a:lstStyle/>
          <a:p>
            <a:fld id="{AA19001E-3A22-4991-97A1-25AB629ACCFE}" type="datetimeFigureOut">
              <a:rPr lang="en-US" smtClean="0"/>
              <a:t>2/19/2024</a:t>
            </a:fld>
            <a:endParaRPr lang="en-US"/>
          </a:p>
        </p:txBody>
      </p:sp>
      <p:sp>
        <p:nvSpPr>
          <p:cNvPr id="4" name="Footer Placeholder 3">
            <a:extLst>
              <a:ext uri="{FF2B5EF4-FFF2-40B4-BE49-F238E27FC236}">
                <a16:creationId xmlns:a16="http://schemas.microsoft.com/office/drawing/2014/main" id="{FBAB5636-C2C5-91B6-651F-2A2E9A287CE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6E3C64-40C9-0D4C-7D4B-102CABBA5EE4}"/>
              </a:ext>
            </a:extLst>
          </p:cNvPr>
          <p:cNvSpPr>
            <a:spLocks noGrp="1"/>
          </p:cNvSpPr>
          <p:nvPr>
            <p:ph type="sldNum" sz="quarter" idx="12"/>
          </p:nvPr>
        </p:nvSpPr>
        <p:spPr/>
        <p:txBody>
          <a:bodyPr/>
          <a:lstStyle/>
          <a:p>
            <a:fld id="{B2FFECA6-8256-4624-B622-9151336756EE}" type="slidenum">
              <a:rPr lang="en-US" smtClean="0"/>
              <a:t>‹#›</a:t>
            </a:fld>
            <a:endParaRPr lang="en-US"/>
          </a:p>
        </p:txBody>
      </p:sp>
    </p:spTree>
    <p:extLst>
      <p:ext uri="{BB962C8B-B14F-4D97-AF65-F5344CB8AC3E}">
        <p14:creationId xmlns:p14="http://schemas.microsoft.com/office/powerpoint/2010/main" val="3894649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A073AD-E3E4-29D5-7F83-84827D9E7106}"/>
              </a:ext>
            </a:extLst>
          </p:cNvPr>
          <p:cNvSpPr>
            <a:spLocks noGrp="1"/>
          </p:cNvSpPr>
          <p:nvPr>
            <p:ph type="dt" sz="half" idx="10"/>
          </p:nvPr>
        </p:nvSpPr>
        <p:spPr/>
        <p:txBody>
          <a:bodyPr/>
          <a:lstStyle/>
          <a:p>
            <a:fld id="{AA19001E-3A22-4991-97A1-25AB629ACCFE}" type="datetimeFigureOut">
              <a:rPr lang="en-US" smtClean="0"/>
              <a:t>2/19/2024</a:t>
            </a:fld>
            <a:endParaRPr lang="en-US"/>
          </a:p>
        </p:txBody>
      </p:sp>
      <p:sp>
        <p:nvSpPr>
          <p:cNvPr id="3" name="Footer Placeholder 2">
            <a:extLst>
              <a:ext uri="{FF2B5EF4-FFF2-40B4-BE49-F238E27FC236}">
                <a16:creationId xmlns:a16="http://schemas.microsoft.com/office/drawing/2014/main" id="{B0644D9D-FEEB-DB35-C4D2-47355DCDEA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843C16-1606-299E-370E-8D5FA86AAD0C}"/>
              </a:ext>
            </a:extLst>
          </p:cNvPr>
          <p:cNvSpPr>
            <a:spLocks noGrp="1"/>
          </p:cNvSpPr>
          <p:nvPr>
            <p:ph type="sldNum" sz="quarter" idx="12"/>
          </p:nvPr>
        </p:nvSpPr>
        <p:spPr/>
        <p:txBody>
          <a:bodyPr/>
          <a:lstStyle/>
          <a:p>
            <a:fld id="{B2FFECA6-8256-4624-B622-9151336756EE}" type="slidenum">
              <a:rPr lang="en-US" smtClean="0"/>
              <a:t>‹#›</a:t>
            </a:fld>
            <a:endParaRPr lang="en-US"/>
          </a:p>
        </p:txBody>
      </p:sp>
    </p:spTree>
    <p:extLst>
      <p:ext uri="{BB962C8B-B14F-4D97-AF65-F5344CB8AC3E}">
        <p14:creationId xmlns:p14="http://schemas.microsoft.com/office/powerpoint/2010/main" val="331600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D0641-1282-33FB-BD40-5D04744664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85AE12-4B3B-B118-4795-5BF4068D40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54E4C0-1894-6380-1F71-8FCCB4624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9BC60-F5AA-14B6-BADB-4F524E9F763D}"/>
              </a:ext>
            </a:extLst>
          </p:cNvPr>
          <p:cNvSpPr>
            <a:spLocks noGrp="1"/>
          </p:cNvSpPr>
          <p:nvPr>
            <p:ph type="dt" sz="half" idx="10"/>
          </p:nvPr>
        </p:nvSpPr>
        <p:spPr/>
        <p:txBody>
          <a:bodyPr/>
          <a:lstStyle/>
          <a:p>
            <a:fld id="{AA19001E-3A22-4991-97A1-25AB629ACCFE}" type="datetimeFigureOut">
              <a:rPr lang="en-US" smtClean="0"/>
              <a:t>2/19/2024</a:t>
            </a:fld>
            <a:endParaRPr lang="en-US"/>
          </a:p>
        </p:txBody>
      </p:sp>
      <p:sp>
        <p:nvSpPr>
          <p:cNvPr id="6" name="Footer Placeholder 5">
            <a:extLst>
              <a:ext uri="{FF2B5EF4-FFF2-40B4-BE49-F238E27FC236}">
                <a16:creationId xmlns:a16="http://schemas.microsoft.com/office/drawing/2014/main" id="{C628027D-4C4A-E4E7-168B-2C3813DD4C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53448-9B82-D0DF-D0EB-B22DCA9589A0}"/>
              </a:ext>
            </a:extLst>
          </p:cNvPr>
          <p:cNvSpPr>
            <a:spLocks noGrp="1"/>
          </p:cNvSpPr>
          <p:nvPr>
            <p:ph type="sldNum" sz="quarter" idx="12"/>
          </p:nvPr>
        </p:nvSpPr>
        <p:spPr/>
        <p:txBody>
          <a:bodyPr/>
          <a:lstStyle/>
          <a:p>
            <a:fld id="{B2FFECA6-8256-4624-B622-9151336756EE}" type="slidenum">
              <a:rPr lang="en-US" smtClean="0"/>
              <a:t>‹#›</a:t>
            </a:fld>
            <a:endParaRPr lang="en-US"/>
          </a:p>
        </p:txBody>
      </p:sp>
    </p:spTree>
    <p:extLst>
      <p:ext uri="{BB962C8B-B14F-4D97-AF65-F5344CB8AC3E}">
        <p14:creationId xmlns:p14="http://schemas.microsoft.com/office/powerpoint/2010/main" val="54500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5B395-44ED-3472-B798-3C1A13F3E2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2C36B3-FC55-0487-4635-102AFF36D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ABC58B-0F73-789F-DA8F-98E1ED1D95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C7F15E-95E7-8BA6-4D03-D8F68B60103F}"/>
              </a:ext>
            </a:extLst>
          </p:cNvPr>
          <p:cNvSpPr>
            <a:spLocks noGrp="1"/>
          </p:cNvSpPr>
          <p:nvPr>
            <p:ph type="dt" sz="half" idx="10"/>
          </p:nvPr>
        </p:nvSpPr>
        <p:spPr/>
        <p:txBody>
          <a:bodyPr/>
          <a:lstStyle/>
          <a:p>
            <a:fld id="{AA19001E-3A22-4991-97A1-25AB629ACCFE}" type="datetimeFigureOut">
              <a:rPr lang="en-US" smtClean="0"/>
              <a:t>2/19/2024</a:t>
            </a:fld>
            <a:endParaRPr lang="en-US"/>
          </a:p>
        </p:txBody>
      </p:sp>
      <p:sp>
        <p:nvSpPr>
          <p:cNvPr id="6" name="Footer Placeholder 5">
            <a:extLst>
              <a:ext uri="{FF2B5EF4-FFF2-40B4-BE49-F238E27FC236}">
                <a16:creationId xmlns:a16="http://schemas.microsoft.com/office/drawing/2014/main" id="{1F8F9539-870C-54A3-54AB-F799CC0100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864163-F08C-827D-813D-03EFD894E237}"/>
              </a:ext>
            </a:extLst>
          </p:cNvPr>
          <p:cNvSpPr>
            <a:spLocks noGrp="1"/>
          </p:cNvSpPr>
          <p:nvPr>
            <p:ph type="sldNum" sz="quarter" idx="12"/>
          </p:nvPr>
        </p:nvSpPr>
        <p:spPr/>
        <p:txBody>
          <a:bodyPr/>
          <a:lstStyle/>
          <a:p>
            <a:fld id="{B2FFECA6-8256-4624-B622-9151336756EE}" type="slidenum">
              <a:rPr lang="en-US" smtClean="0"/>
              <a:t>‹#›</a:t>
            </a:fld>
            <a:endParaRPr lang="en-US"/>
          </a:p>
        </p:txBody>
      </p:sp>
    </p:spTree>
    <p:extLst>
      <p:ext uri="{BB962C8B-B14F-4D97-AF65-F5344CB8AC3E}">
        <p14:creationId xmlns:p14="http://schemas.microsoft.com/office/powerpoint/2010/main" val="3527366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F474B9-8172-0DBF-7483-76091E284D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5D1481-96A2-AE73-BB1F-3868BAE8E0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24EC35-B315-4D49-82B0-208EE50ED2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19001E-3A22-4991-97A1-25AB629ACCFE}" type="datetimeFigureOut">
              <a:rPr lang="en-US" smtClean="0"/>
              <a:t>2/19/2024</a:t>
            </a:fld>
            <a:endParaRPr lang="en-US"/>
          </a:p>
        </p:txBody>
      </p:sp>
      <p:sp>
        <p:nvSpPr>
          <p:cNvPr id="5" name="Footer Placeholder 4">
            <a:extLst>
              <a:ext uri="{FF2B5EF4-FFF2-40B4-BE49-F238E27FC236}">
                <a16:creationId xmlns:a16="http://schemas.microsoft.com/office/drawing/2014/main" id="{3F09D28A-858B-5865-08FC-2DB0FB5322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4CFE1B5-2FEF-21B7-4A2E-0AF47F0D8C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FFECA6-8256-4624-B622-9151336756EE}" type="slidenum">
              <a:rPr lang="en-US" smtClean="0"/>
              <a:t>‹#›</a:t>
            </a:fld>
            <a:endParaRPr lang="en-US"/>
          </a:p>
        </p:txBody>
      </p:sp>
    </p:spTree>
    <p:extLst>
      <p:ext uri="{BB962C8B-B14F-4D97-AF65-F5344CB8AC3E}">
        <p14:creationId xmlns:p14="http://schemas.microsoft.com/office/powerpoint/2010/main" val="296128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5" r:id="rId12"/>
    <p:sldLayoutId id="214748366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3F22-197A-0DEA-4CE5-B1C9B2F6DE91}"/>
              </a:ext>
            </a:extLst>
          </p:cNvPr>
          <p:cNvSpPr>
            <a:spLocks noGrp="1"/>
          </p:cNvSpPr>
          <p:nvPr>
            <p:ph type="title"/>
          </p:nvPr>
        </p:nvSpPr>
        <p:spPr>
          <a:xfrm>
            <a:off x="529442" y="157307"/>
            <a:ext cx="10515600" cy="454272"/>
          </a:xfrm>
        </p:spPr>
        <p:txBody>
          <a:bodyPr>
            <a:normAutofit fontScale="90000"/>
          </a:bodyPr>
          <a:lstStyle/>
          <a:p>
            <a:r>
              <a:rPr lang="en-US" b="1" dirty="0">
                <a:latin typeface="+mn-lt"/>
              </a:rPr>
              <a:t>UTILITY | MIDWEST</a:t>
            </a:r>
          </a:p>
        </p:txBody>
      </p:sp>
      <p:sp>
        <p:nvSpPr>
          <p:cNvPr id="4" name="Text Placeholder 1">
            <a:extLst>
              <a:ext uri="{FF2B5EF4-FFF2-40B4-BE49-F238E27FC236}">
                <a16:creationId xmlns:a16="http://schemas.microsoft.com/office/drawing/2014/main" id="{187742CF-5C17-6E72-E6A7-AD5F97F39CF1}"/>
              </a:ext>
            </a:extLst>
          </p:cNvPr>
          <p:cNvSpPr>
            <a:spLocks noGrp="1"/>
          </p:cNvSpPr>
          <p:nvPr>
            <p:ph idx="1"/>
          </p:nvPr>
        </p:nvSpPr>
        <p:spPr>
          <a:xfrm>
            <a:off x="529442" y="780594"/>
            <a:ext cx="3458156" cy="5473862"/>
          </a:xfrm>
        </p:spPr>
        <p:txBody>
          <a:bodyPr>
            <a:normAutofit/>
          </a:bodyPr>
          <a:lstStyle/>
          <a:p>
            <a:pPr marL="0" indent="0">
              <a:buNone/>
            </a:pPr>
            <a:r>
              <a:rPr lang="en-US" b="1" dirty="0">
                <a:solidFill>
                  <a:srgbClr val="A100FF"/>
                </a:solidFill>
              </a:rPr>
              <a:t>Challenge</a:t>
            </a:r>
            <a:r>
              <a:rPr lang="en-US" sz="2400" b="1" dirty="0">
                <a:solidFill>
                  <a:srgbClr val="A100FF"/>
                </a:solidFill>
                <a:latin typeface="Graphik Black" panose="020B0A03030202060203" pitchFamily="34" charset="0"/>
              </a:rPr>
              <a:t> </a:t>
            </a:r>
          </a:p>
          <a:p>
            <a:pPr marL="0" lvl="0" indent="0">
              <a:lnSpc>
                <a:spcPct val="110000"/>
              </a:lnSpc>
              <a:spcAft>
                <a:spcPts val="800"/>
              </a:spcAft>
              <a:buNone/>
              <a:tabLst>
                <a:tab pos="176213" algn="l"/>
              </a:tabLst>
            </a:pPr>
            <a:r>
              <a:rPr lang="en-US" sz="1400" dirty="0">
                <a:solidFill>
                  <a:srgbClr val="454545"/>
                </a:solidFill>
                <a:latin typeface="Graphik" panose="020B0503030202060203" pitchFamily="34" charset="0"/>
              </a:rPr>
              <a:t>Ameren currently has about 10% of its applications in the public cloud with the rest of the applications in traditional datacenters. Cloud Operations is currently fragmented and part of the application teams across the organization and Ameren is looking for a POV on the leading practices in the industry. The organization would like to streamline its Operations, reduce its O&amp;M cost and define a target state Operating Model </a:t>
            </a:r>
            <a:endParaRPr lang="en-GB" sz="1400" dirty="0">
              <a:solidFill>
                <a:srgbClr val="000000"/>
              </a:solidFill>
              <a:latin typeface="Graphik"/>
            </a:endParaRPr>
          </a:p>
          <a:p>
            <a:pPr marL="0" indent="0" defTabSz="914358">
              <a:spcAft>
                <a:spcPts val="800"/>
              </a:spcAft>
              <a:buNone/>
              <a:defRPr/>
            </a:pPr>
            <a:endParaRPr lang="en-US" sz="1400" dirty="0">
              <a:solidFill>
                <a:srgbClr val="454545"/>
              </a:solidFill>
              <a:latin typeface="Graphik" panose="020B0503030202060203" pitchFamily="34" charset="0"/>
            </a:endParaRPr>
          </a:p>
          <a:p>
            <a:pPr marL="0" indent="0" defTabSz="914358">
              <a:spcAft>
                <a:spcPts val="800"/>
              </a:spcAft>
              <a:buNone/>
              <a:defRPr/>
            </a:pPr>
            <a:r>
              <a:rPr lang="en-US" sz="1400" dirty="0">
                <a:solidFill>
                  <a:srgbClr val="454545"/>
                </a:solidFill>
                <a:latin typeface="Graphik" panose="020B0503030202060203" pitchFamily="34" charset="0"/>
              </a:rPr>
              <a:t> </a:t>
            </a:r>
            <a:endParaRPr lang="en-GB" sz="1400" dirty="0">
              <a:solidFill>
                <a:srgbClr val="000000"/>
              </a:solidFill>
              <a:latin typeface="Graphik"/>
            </a:endParaRPr>
          </a:p>
        </p:txBody>
      </p:sp>
      <p:sp>
        <p:nvSpPr>
          <p:cNvPr id="5" name="Text Placeholder 1">
            <a:extLst>
              <a:ext uri="{FF2B5EF4-FFF2-40B4-BE49-F238E27FC236}">
                <a16:creationId xmlns:a16="http://schemas.microsoft.com/office/drawing/2014/main" id="{949E5AED-E36B-26BF-6AD1-F970D2F18FE8}"/>
              </a:ext>
            </a:extLst>
          </p:cNvPr>
          <p:cNvSpPr txBox="1">
            <a:spLocks/>
          </p:cNvSpPr>
          <p:nvPr/>
        </p:nvSpPr>
        <p:spPr>
          <a:xfrm>
            <a:off x="4193474" y="780594"/>
            <a:ext cx="3458156" cy="5473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b="1" dirty="0">
                <a:solidFill>
                  <a:srgbClr val="A100FF"/>
                </a:solidFill>
              </a:rPr>
              <a:t>Solution</a:t>
            </a:r>
            <a:endParaRPr lang="en-GB" b="1" dirty="0"/>
          </a:p>
          <a:p>
            <a:pPr marL="0" indent="0" defTabSz="914358">
              <a:spcAft>
                <a:spcPts val="800"/>
              </a:spcAft>
              <a:buNone/>
              <a:defRPr/>
            </a:pPr>
            <a:r>
              <a:rPr lang="en-US" sz="1400" dirty="0">
                <a:solidFill>
                  <a:srgbClr val="454545"/>
                </a:solidFill>
                <a:latin typeface="Graphik" panose="020B0503030202060203" pitchFamily="34" charset="0"/>
              </a:rPr>
              <a:t>Identify anti-patterns to cloud operations and determine improvement opportunities and prescriptive solutions to different pillars.</a:t>
            </a:r>
            <a:endParaRPr lang="en-GB" sz="1400" dirty="0">
              <a:solidFill>
                <a:srgbClr val="000000"/>
              </a:solidFill>
              <a:latin typeface="Graphik"/>
            </a:endParaRPr>
          </a:p>
        </p:txBody>
      </p:sp>
      <p:sp>
        <p:nvSpPr>
          <p:cNvPr id="6" name="Text Placeholder 1">
            <a:extLst>
              <a:ext uri="{FF2B5EF4-FFF2-40B4-BE49-F238E27FC236}">
                <a16:creationId xmlns:a16="http://schemas.microsoft.com/office/drawing/2014/main" id="{7BD1F28C-9D76-919E-448C-30E13392A1FB}"/>
              </a:ext>
            </a:extLst>
          </p:cNvPr>
          <p:cNvSpPr txBox="1">
            <a:spLocks/>
          </p:cNvSpPr>
          <p:nvPr/>
        </p:nvSpPr>
        <p:spPr>
          <a:xfrm>
            <a:off x="7857506" y="780594"/>
            <a:ext cx="3458156" cy="54738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solidFill>
                  <a:srgbClr val="A100FF"/>
                </a:solidFill>
              </a:rPr>
              <a:t>Results</a:t>
            </a:r>
            <a:endParaRPr lang="en-GB" b="1" dirty="0"/>
          </a:p>
          <a:p>
            <a:r>
              <a:rPr lang="en-GB" sz="1400" dirty="0"/>
              <a:t>E2E visibility</a:t>
            </a:r>
          </a:p>
          <a:p>
            <a:r>
              <a:rPr lang="en-GB" sz="1400" dirty="0"/>
              <a:t>Reduced TCO – licence</a:t>
            </a:r>
          </a:p>
          <a:p>
            <a:r>
              <a:rPr lang="en-GB" sz="1400" dirty="0"/>
              <a:t>Cross-functional teaming &amp; skill building</a:t>
            </a:r>
          </a:p>
          <a:p>
            <a:r>
              <a:rPr lang="en-GB" sz="1400" dirty="0"/>
              <a:t>Decentralized decisions &amp; Growth mindset</a:t>
            </a:r>
          </a:p>
          <a:p>
            <a:r>
              <a:rPr lang="en-GB" sz="1400" dirty="0"/>
              <a:t>Focus on speed and agility</a:t>
            </a:r>
          </a:p>
          <a:p>
            <a:pPr lvl="1"/>
            <a:endParaRPr lang="en-GB" dirty="0"/>
          </a:p>
        </p:txBody>
      </p:sp>
      <p:sp>
        <p:nvSpPr>
          <p:cNvPr id="10" name="Footer Placeholder 13">
            <a:extLst>
              <a:ext uri="{FF2B5EF4-FFF2-40B4-BE49-F238E27FC236}">
                <a16:creationId xmlns:a16="http://schemas.microsoft.com/office/drawing/2014/main" id="{6203C6F0-8C9E-2DEA-24D9-9AFCC2102774}"/>
              </a:ext>
            </a:extLst>
          </p:cNvPr>
          <p:cNvSpPr txBox="1">
            <a:spLocks/>
          </p:cNvSpPr>
          <p:nvPr/>
        </p:nvSpPr>
        <p:spPr>
          <a:xfrm>
            <a:off x="219694" y="6475913"/>
            <a:ext cx="4114800" cy="163513"/>
          </a:xfrm>
          <a:prstGeom prst="rect">
            <a:avLst/>
          </a:prstGeom>
        </p:spPr>
        <p:txBody>
          <a:bodyPr/>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solidFill>
                  <a:schemeClr val="tx1">
                    <a:alpha val="50000"/>
                  </a:schemeClr>
                </a:solidFill>
              </a:rPr>
              <a:t>Copyright © 2024 Accenture. All rights reserved.</a:t>
            </a:r>
          </a:p>
        </p:txBody>
      </p:sp>
    </p:spTree>
    <p:extLst>
      <p:ext uri="{BB962C8B-B14F-4D97-AF65-F5344CB8AC3E}">
        <p14:creationId xmlns:p14="http://schemas.microsoft.com/office/powerpoint/2010/main" val="1682475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B3EA-2045-6C34-688A-F34E076C19C1}"/>
              </a:ext>
            </a:extLst>
          </p:cNvPr>
          <p:cNvSpPr>
            <a:spLocks noGrp="1"/>
          </p:cNvSpPr>
          <p:nvPr>
            <p:ph type="title"/>
          </p:nvPr>
        </p:nvSpPr>
        <p:spPr>
          <a:xfrm>
            <a:off x="410194" y="134970"/>
            <a:ext cx="10515600" cy="478569"/>
          </a:xfrm>
        </p:spPr>
        <p:txBody>
          <a:bodyPr>
            <a:normAutofit/>
          </a:bodyPr>
          <a:lstStyle/>
          <a:p>
            <a:r>
              <a:rPr lang="en-US" sz="2800" b="1" dirty="0"/>
              <a:t>Monitoring &amp; Observability</a:t>
            </a:r>
          </a:p>
        </p:txBody>
      </p:sp>
      <p:sp>
        <p:nvSpPr>
          <p:cNvPr id="16" name="Footer Placeholder 13">
            <a:extLst>
              <a:ext uri="{FF2B5EF4-FFF2-40B4-BE49-F238E27FC236}">
                <a16:creationId xmlns:a16="http://schemas.microsoft.com/office/drawing/2014/main" id="{6F414736-2C12-C17B-95F7-151D44C9CF97}"/>
              </a:ext>
            </a:extLst>
          </p:cNvPr>
          <p:cNvSpPr txBox="1">
            <a:spLocks/>
          </p:cNvSpPr>
          <p:nvPr/>
        </p:nvSpPr>
        <p:spPr>
          <a:xfrm>
            <a:off x="112143" y="6569203"/>
            <a:ext cx="4114800" cy="163513"/>
          </a:xfrm>
          <a:prstGeom prst="rect">
            <a:avLst/>
          </a:prstGeom>
        </p:spPr>
        <p:txBody>
          <a:bodyPr/>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solidFill>
                  <a:schemeClr val="tx1">
                    <a:alpha val="50000"/>
                  </a:schemeClr>
                </a:solidFill>
              </a:rPr>
              <a:t>Copyright © 2024 Accenture. All rights reserved.</a:t>
            </a:r>
          </a:p>
        </p:txBody>
      </p:sp>
      <p:graphicFrame>
        <p:nvGraphicFramePr>
          <p:cNvPr id="6" name="Table 5">
            <a:extLst>
              <a:ext uri="{FF2B5EF4-FFF2-40B4-BE49-F238E27FC236}">
                <a16:creationId xmlns:a16="http://schemas.microsoft.com/office/drawing/2014/main" id="{9F3C0517-E33E-14CE-BD6C-B7BA0D5DFB83}"/>
              </a:ext>
            </a:extLst>
          </p:cNvPr>
          <p:cNvGraphicFramePr>
            <a:graphicFrameLocks noGrp="1"/>
          </p:cNvGraphicFramePr>
          <p:nvPr>
            <p:extLst>
              <p:ext uri="{D42A27DB-BD31-4B8C-83A1-F6EECF244321}">
                <p14:modId xmlns:p14="http://schemas.microsoft.com/office/powerpoint/2010/main" val="672275906"/>
              </p:ext>
            </p:extLst>
          </p:nvPr>
        </p:nvGraphicFramePr>
        <p:xfrm>
          <a:off x="6185648" y="609600"/>
          <a:ext cx="5461337" cy="2609468"/>
        </p:xfrm>
        <a:graphic>
          <a:graphicData uri="http://schemas.openxmlformats.org/drawingml/2006/table">
            <a:tbl>
              <a:tblPr firstRow="1" bandRow="1">
                <a:tableStyleId>{72833802-FEF1-4C79-8D5D-14CF1EAF98D9}</a:tableStyleId>
              </a:tblPr>
              <a:tblGrid>
                <a:gridCol w="1895402">
                  <a:extLst>
                    <a:ext uri="{9D8B030D-6E8A-4147-A177-3AD203B41FA5}">
                      <a16:colId xmlns:a16="http://schemas.microsoft.com/office/drawing/2014/main" val="951130961"/>
                    </a:ext>
                  </a:extLst>
                </a:gridCol>
                <a:gridCol w="2632509">
                  <a:extLst>
                    <a:ext uri="{9D8B030D-6E8A-4147-A177-3AD203B41FA5}">
                      <a16:colId xmlns:a16="http://schemas.microsoft.com/office/drawing/2014/main" val="2316893765"/>
                    </a:ext>
                  </a:extLst>
                </a:gridCol>
                <a:gridCol w="298833">
                  <a:extLst>
                    <a:ext uri="{9D8B030D-6E8A-4147-A177-3AD203B41FA5}">
                      <a16:colId xmlns:a16="http://schemas.microsoft.com/office/drawing/2014/main" val="1368272973"/>
                    </a:ext>
                  </a:extLst>
                </a:gridCol>
                <a:gridCol w="341016">
                  <a:extLst>
                    <a:ext uri="{9D8B030D-6E8A-4147-A177-3AD203B41FA5}">
                      <a16:colId xmlns:a16="http://schemas.microsoft.com/office/drawing/2014/main" val="1107750952"/>
                    </a:ext>
                  </a:extLst>
                </a:gridCol>
                <a:gridCol w="293577">
                  <a:extLst>
                    <a:ext uri="{9D8B030D-6E8A-4147-A177-3AD203B41FA5}">
                      <a16:colId xmlns:a16="http://schemas.microsoft.com/office/drawing/2014/main" val="3107771681"/>
                    </a:ext>
                  </a:extLst>
                </a:gridCol>
              </a:tblGrid>
              <a:tr h="468802">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mj-lt"/>
                          <a:ea typeface="+mn-ea"/>
                          <a:cs typeface="Arial" panose="020B0604020202020204" pitchFamily="34" charset="0"/>
                        </a:rPr>
                        <a:t>Capability Area</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mj-lt"/>
                          <a:cs typeface="Arial" panose="020B0604020202020204" pitchFamily="34" charset="0"/>
                        </a:rPr>
                        <a:t>Description</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mj-lt"/>
                          <a:cs typeface="Arial" panose="020B0604020202020204" pitchFamily="34" charset="0"/>
                        </a:rPr>
                        <a:t>People</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mj-lt"/>
                          <a:cs typeface="Arial" panose="020B0604020202020204" pitchFamily="34" charset="0"/>
                        </a:rPr>
                        <a:t>Process</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mj-lt"/>
                          <a:cs typeface="Arial" panose="020B0604020202020204" pitchFamily="34" charset="0"/>
                        </a:rPr>
                        <a:t>Tech</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663671977"/>
                  </a:ext>
                </a:extLst>
              </a:tr>
              <a:tr h="493776">
                <a:tc>
                  <a:txBody>
                    <a:bodyPr/>
                    <a:lstStyle/>
                    <a:p>
                      <a:r>
                        <a:rPr lang="en-US" sz="900" b="0" dirty="0">
                          <a:solidFill>
                            <a:schemeClr val="tx1"/>
                          </a:solidFill>
                          <a:latin typeface="+mn-lt"/>
                          <a:cs typeface="Arial" panose="020B0604020202020204" pitchFamily="34" charset="0"/>
                        </a:rPr>
                        <a:t>Infrastructure Monitoring</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noProof="0" dirty="0">
                        <a:ln>
                          <a:noFill/>
                        </a:ln>
                        <a:solidFill>
                          <a:prstClr val="black"/>
                        </a:solidFill>
                        <a:effectLst/>
                        <a:uLnTx/>
                        <a:uFillTx/>
                        <a:latin typeface="+mn-lt"/>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000" b="0" u="none" strike="noStrike" kern="0" cap="none" spc="0" normalizeH="0" baseline="0" noProof="0" dirty="0">
                          <a:ln>
                            <a:noFill/>
                          </a:ln>
                          <a:solidFill>
                            <a:schemeClr val="bg1"/>
                          </a:solidFill>
                          <a:effectLst/>
                          <a:uLnTx/>
                          <a:uFillTx/>
                        </a:rPr>
                        <a:t>H</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accent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000" b="0" u="none" strike="noStrike" kern="0" cap="none" spc="0" normalizeH="0" baseline="0" noProof="0" dirty="0">
                          <a:ln>
                            <a:noFill/>
                          </a:ln>
                          <a:solidFill>
                            <a:schemeClr val="bg1"/>
                          </a:solidFill>
                          <a:effectLst/>
                          <a:uLnTx/>
                          <a:uFillTx/>
                        </a:rPr>
                        <a:t>M</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accent4"/>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000" b="0" u="none" strike="noStrike" kern="0" cap="none" spc="0" normalizeH="0" baseline="0" noProof="0" dirty="0">
                          <a:ln>
                            <a:noFill/>
                          </a:ln>
                          <a:solidFill>
                            <a:schemeClr val="bg1"/>
                          </a:solidFill>
                          <a:effectLst/>
                          <a:uLnTx/>
                          <a:uFillTx/>
                        </a:rPr>
                        <a:t>L</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2856556050"/>
                  </a:ext>
                </a:extLst>
              </a:tr>
              <a:tr h="349020">
                <a:tc>
                  <a:txBody>
                    <a:bodyPr/>
                    <a:lstStyle/>
                    <a:p>
                      <a:r>
                        <a:rPr lang="en-US" sz="900" b="0" dirty="0">
                          <a:solidFill>
                            <a:schemeClr val="tx1"/>
                          </a:solidFill>
                          <a:latin typeface="+mn-lt"/>
                          <a:cs typeface="Arial" panose="020B0604020202020204" pitchFamily="34" charset="0"/>
                        </a:rPr>
                        <a:t>Network Monitoring</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noProof="0" dirty="0">
                        <a:ln>
                          <a:noFill/>
                        </a:ln>
                        <a:solidFill>
                          <a:prstClr val="black"/>
                        </a:solidFill>
                        <a:effectLst/>
                        <a:uLnTx/>
                        <a:uFillTx/>
                        <a:latin typeface="+mn-lt"/>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000" b="0" u="none" strike="noStrike" kern="0" cap="none" spc="0" normalizeH="0" baseline="0" noProof="0" dirty="0">
                          <a:ln>
                            <a:noFill/>
                          </a:ln>
                          <a:solidFill>
                            <a:schemeClr val="bg1"/>
                          </a:solidFill>
                          <a:effectLst/>
                          <a:uLnTx/>
                          <a:uFillTx/>
                        </a:rPr>
                        <a:t>H</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accent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000" b="0" u="none" strike="noStrike" kern="0" cap="none" spc="0" normalizeH="0" baseline="0" noProof="0" dirty="0">
                          <a:ln>
                            <a:noFill/>
                          </a:ln>
                          <a:solidFill>
                            <a:schemeClr val="bg1"/>
                          </a:solidFill>
                          <a:effectLst/>
                          <a:uLnTx/>
                          <a:uFillTx/>
                        </a:rPr>
                        <a:t>M</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accent4"/>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000" b="0" u="none" strike="noStrike" kern="0" cap="none" spc="0" normalizeH="0" baseline="0" noProof="0" dirty="0">
                          <a:ln>
                            <a:noFill/>
                          </a:ln>
                          <a:solidFill>
                            <a:schemeClr val="bg1"/>
                          </a:solidFill>
                          <a:effectLst/>
                          <a:uLnTx/>
                          <a:uFillTx/>
                        </a:rPr>
                        <a:t>L</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1337099748"/>
                  </a:ext>
                </a:extLst>
              </a:tr>
              <a:tr h="419100">
                <a:tc>
                  <a:txBody>
                    <a:bodyPr/>
                    <a:lstStyle/>
                    <a:p>
                      <a:r>
                        <a:rPr lang="en-US" sz="900" b="0" dirty="0">
                          <a:solidFill>
                            <a:schemeClr val="tx1"/>
                          </a:solidFill>
                          <a:latin typeface="+mn-lt"/>
                          <a:cs typeface="Arial" panose="020B0604020202020204" pitchFamily="34" charset="0"/>
                        </a:rPr>
                        <a:t>Application Monitoring</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noProof="0" dirty="0">
                        <a:ln>
                          <a:noFill/>
                        </a:ln>
                        <a:solidFill>
                          <a:prstClr val="black"/>
                        </a:solidFill>
                        <a:effectLst/>
                        <a:uLnTx/>
                        <a:uFillTx/>
                        <a:latin typeface="+mn-lt"/>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000" b="0" u="none" strike="noStrike" kern="0" cap="none" spc="0" normalizeH="0" baseline="0" noProof="0" dirty="0">
                          <a:ln>
                            <a:noFill/>
                          </a:ln>
                          <a:solidFill>
                            <a:schemeClr val="bg1"/>
                          </a:solidFill>
                          <a:effectLst/>
                          <a:uLnTx/>
                          <a:uFillTx/>
                        </a:rPr>
                        <a:t>H</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accent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000" b="0" u="none" strike="noStrike" kern="0" cap="none" spc="0" normalizeH="0" baseline="0" noProof="0" dirty="0">
                          <a:ln>
                            <a:noFill/>
                          </a:ln>
                          <a:solidFill>
                            <a:schemeClr val="bg1"/>
                          </a:solidFill>
                          <a:effectLst/>
                          <a:uLnTx/>
                          <a:uFillTx/>
                        </a:rPr>
                        <a:t>M</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accent4"/>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000" b="0" u="none" strike="noStrike" kern="0" cap="none" spc="0" normalizeH="0" baseline="0" noProof="0" dirty="0">
                          <a:ln>
                            <a:noFill/>
                          </a:ln>
                          <a:solidFill>
                            <a:schemeClr val="bg1"/>
                          </a:solidFill>
                          <a:effectLst/>
                          <a:uLnTx/>
                          <a:uFillTx/>
                        </a:rPr>
                        <a:t>M</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accent4"/>
                    </a:solidFill>
                  </a:tcPr>
                </a:tc>
                <a:extLst>
                  <a:ext uri="{0D108BD9-81ED-4DB2-BD59-A6C34878D82A}">
                    <a16:rowId xmlns:a16="http://schemas.microsoft.com/office/drawing/2014/main" val="1475182509"/>
                  </a:ext>
                </a:extLst>
              </a:tr>
              <a:tr h="419100">
                <a:tc>
                  <a:txBody>
                    <a:bodyPr/>
                    <a:lstStyle/>
                    <a:p>
                      <a:r>
                        <a:rPr lang="en-US" sz="900" b="0" dirty="0">
                          <a:solidFill>
                            <a:schemeClr val="tx1"/>
                          </a:solidFill>
                          <a:latin typeface="+mn-lt"/>
                          <a:cs typeface="Arial" panose="020B0604020202020204" pitchFamily="34" charset="0"/>
                        </a:rPr>
                        <a:t>Dashboarding</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000" b="0" u="none" strike="noStrike" kern="0" cap="none" spc="0" normalizeH="0" baseline="0" noProof="0" dirty="0">
                          <a:ln>
                            <a:noFill/>
                          </a:ln>
                          <a:solidFill>
                            <a:schemeClr val="bg1"/>
                          </a:solidFill>
                          <a:effectLst/>
                          <a:uLnTx/>
                          <a:uFillTx/>
                        </a:rPr>
                        <a:t>H</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accent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000" b="0" u="none" strike="noStrike" kern="0" cap="none" spc="0" normalizeH="0" baseline="0" noProof="0" dirty="0">
                          <a:ln>
                            <a:noFill/>
                          </a:ln>
                          <a:solidFill>
                            <a:schemeClr val="bg1"/>
                          </a:solidFill>
                          <a:effectLst/>
                          <a:uLnTx/>
                          <a:uFillTx/>
                        </a:rPr>
                        <a:t>H</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accent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000" b="0" u="none" strike="noStrike" kern="0" cap="none" spc="0" normalizeH="0" baseline="0" noProof="0" dirty="0">
                          <a:ln>
                            <a:noFill/>
                          </a:ln>
                          <a:solidFill>
                            <a:schemeClr val="bg1"/>
                          </a:solidFill>
                          <a:effectLst/>
                          <a:uLnTx/>
                          <a:uFillTx/>
                        </a:rPr>
                        <a:t>H</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accent1"/>
                    </a:solidFill>
                  </a:tcPr>
                </a:tc>
                <a:extLst>
                  <a:ext uri="{0D108BD9-81ED-4DB2-BD59-A6C34878D82A}">
                    <a16:rowId xmlns:a16="http://schemas.microsoft.com/office/drawing/2014/main" val="630247902"/>
                  </a:ext>
                </a:extLst>
              </a:tr>
              <a:tr h="459670">
                <a:tc>
                  <a:txBody>
                    <a:bodyPr/>
                    <a:lstStyle/>
                    <a:p>
                      <a:r>
                        <a:rPr lang="en-US" sz="900" b="0" dirty="0">
                          <a:solidFill>
                            <a:schemeClr val="tx1"/>
                          </a:solidFill>
                          <a:latin typeface="+mn-lt"/>
                          <a:cs typeface="Arial" panose="020B0604020202020204" pitchFamily="34" charset="0"/>
                        </a:rPr>
                        <a:t>Log Management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000" b="0" u="none" strike="noStrike" kern="0" cap="none" spc="0" normalizeH="0" baseline="0" noProof="0" dirty="0">
                          <a:ln>
                            <a:noFill/>
                          </a:ln>
                          <a:solidFill>
                            <a:schemeClr val="bg1"/>
                          </a:solidFill>
                          <a:effectLst/>
                          <a:uLnTx/>
                          <a:uFillTx/>
                        </a:rPr>
                        <a:t>M</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accent4"/>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000" b="0" u="none" strike="noStrike" kern="0" cap="none" spc="0" normalizeH="0" baseline="0" noProof="0" dirty="0">
                          <a:ln>
                            <a:noFill/>
                          </a:ln>
                          <a:solidFill>
                            <a:schemeClr val="bg1"/>
                          </a:solidFill>
                          <a:effectLst/>
                          <a:uLnTx/>
                          <a:uFillTx/>
                        </a:rPr>
                        <a:t>M</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accent4"/>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000" b="0" u="none" strike="noStrike" kern="0" cap="none" spc="0" normalizeH="0" baseline="0" noProof="0" dirty="0">
                          <a:ln>
                            <a:noFill/>
                          </a:ln>
                          <a:solidFill>
                            <a:schemeClr val="bg1"/>
                          </a:solidFill>
                          <a:effectLst/>
                          <a:uLnTx/>
                          <a:uFillTx/>
                        </a:rPr>
                        <a:t>L</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accent3"/>
                    </a:solidFill>
                  </a:tcPr>
                </a:tc>
                <a:extLst>
                  <a:ext uri="{0D108BD9-81ED-4DB2-BD59-A6C34878D82A}">
                    <a16:rowId xmlns:a16="http://schemas.microsoft.com/office/drawing/2014/main" val="2979692031"/>
                  </a:ext>
                </a:extLst>
              </a:tr>
            </a:tbl>
          </a:graphicData>
        </a:graphic>
      </p:graphicFrame>
      <p:grpSp>
        <p:nvGrpSpPr>
          <p:cNvPr id="29" name="Group 28">
            <a:extLst>
              <a:ext uri="{FF2B5EF4-FFF2-40B4-BE49-F238E27FC236}">
                <a16:creationId xmlns:a16="http://schemas.microsoft.com/office/drawing/2014/main" id="{F48CF300-D70E-03D5-46E0-43F26290F1EC}"/>
              </a:ext>
            </a:extLst>
          </p:cNvPr>
          <p:cNvGrpSpPr/>
          <p:nvPr/>
        </p:nvGrpSpPr>
        <p:grpSpPr>
          <a:xfrm>
            <a:off x="7967832" y="309093"/>
            <a:ext cx="3679153" cy="225741"/>
            <a:chOff x="7168877" y="6478583"/>
            <a:chExt cx="4387365" cy="230832"/>
          </a:xfrm>
        </p:grpSpPr>
        <p:grpSp>
          <p:nvGrpSpPr>
            <p:cNvPr id="30" name="Group 29">
              <a:extLst>
                <a:ext uri="{FF2B5EF4-FFF2-40B4-BE49-F238E27FC236}">
                  <a16:creationId xmlns:a16="http://schemas.microsoft.com/office/drawing/2014/main" id="{C969E801-7CF4-71A8-D1F3-4BC448D6C1F8}"/>
                </a:ext>
              </a:extLst>
            </p:cNvPr>
            <p:cNvGrpSpPr/>
            <p:nvPr/>
          </p:nvGrpSpPr>
          <p:grpSpPr>
            <a:xfrm>
              <a:off x="7168877" y="6543533"/>
              <a:ext cx="3230909" cy="121519"/>
              <a:chOff x="10522767" y="5809755"/>
              <a:chExt cx="3230909" cy="121519"/>
            </a:xfrm>
          </p:grpSpPr>
          <p:sp>
            <p:nvSpPr>
              <p:cNvPr id="34" name="Rectangle 33">
                <a:extLst>
                  <a:ext uri="{FF2B5EF4-FFF2-40B4-BE49-F238E27FC236}">
                    <a16:creationId xmlns:a16="http://schemas.microsoft.com/office/drawing/2014/main" id="{C037BA09-CA9C-D483-D571-8B25A01CE635}"/>
                  </a:ext>
                </a:extLst>
              </p:cNvPr>
              <p:cNvSpPr/>
              <p:nvPr/>
            </p:nvSpPr>
            <p:spPr>
              <a:xfrm>
                <a:off x="10522767" y="5809755"/>
                <a:ext cx="298859" cy="121519"/>
              </a:xfrm>
              <a:prstGeom prst="rect">
                <a:avLst/>
              </a:prstGeom>
              <a:solidFill>
                <a:schemeClr val="accent1">
                  <a:alpha val="86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D60DE43D-7793-FE77-823C-792A57A63FC9}"/>
                  </a:ext>
                </a:extLst>
              </p:cNvPr>
              <p:cNvSpPr/>
              <p:nvPr/>
            </p:nvSpPr>
            <p:spPr>
              <a:xfrm>
                <a:off x="11867824" y="5809755"/>
                <a:ext cx="298859" cy="121519"/>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6" name="Rectangle 35">
                <a:extLst>
                  <a:ext uri="{FF2B5EF4-FFF2-40B4-BE49-F238E27FC236}">
                    <a16:creationId xmlns:a16="http://schemas.microsoft.com/office/drawing/2014/main" id="{54502486-0494-A109-BB59-368F0FBA2EF4}"/>
                  </a:ext>
                </a:extLst>
              </p:cNvPr>
              <p:cNvSpPr/>
              <p:nvPr/>
            </p:nvSpPr>
            <p:spPr>
              <a:xfrm>
                <a:off x="13454817" y="5809755"/>
                <a:ext cx="298859" cy="121519"/>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grpSp>
        <p:sp>
          <p:nvSpPr>
            <p:cNvPr id="31" name="TextBox 9">
              <a:extLst>
                <a:ext uri="{FF2B5EF4-FFF2-40B4-BE49-F238E27FC236}">
                  <a16:creationId xmlns:a16="http://schemas.microsoft.com/office/drawing/2014/main" id="{9C77C654-8CC9-5F3E-1B86-7CCDDF6FE17A}"/>
                </a:ext>
              </a:extLst>
            </p:cNvPr>
            <p:cNvSpPr txBox="1"/>
            <p:nvPr/>
          </p:nvSpPr>
          <p:spPr>
            <a:xfrm>
              <a:off x="7442455" y="6478583"/>
              <a:ext cx="1139227" cy="2308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Graphik"/>
                  <a:ea typeface="+mn-ea"/>
                  <a:cs typeface="Arial" panose="020B0604020202020204" pitchFamily="34" charset="0"/>
                </a:rPr>
                <a:t>High Gap</a:t>
              </a:r>
              <a:endParaRPr kumimoji="0" lang="en-US" sz="900" b="0" i="0" u="none" strike="noStrike" kern="1200" cap="none" spc="0" normalizeH="0" baseline="0" noProof="0">
                <a:ln>
                  <a:noFill/>
                </a:ln>
                <a:solidFill>
                  <a:sysClr val="windowText" lastClr="000000"/>
                </a:solidFill>
                <a:effectLst/>
                <a:uLnTx/>
                <a:uFillTx/>
                <a:latin typeface="Graphik"/>
                <a:ea typeface="+mn-ea"/>
                <a:cs typeface="Arial" panose="020B0604020202020204" pitchFamily="34" charset="0"/>
              </a:endParaRPr>
            </a:p>
          </p:txBody>
        </p:sp>
        <p:sp>
          <p:nvSpPr>
            <p:cNvPr id="32" name="TextBox 10">
              <a:extLst>
                <a:ext uri="{FF2B5EF4-FFF2-40B4-BE49-F238E27FC236}">
                  <a16:creationId xmlns:a16="http://schemas.microsoft.com/office/drawing/2014/main" id="{E7C3240D-0E18-6E40-D43E-705B23A683CC}"/>
                </a:ext>
              </a:extLst>
            </p:cNvPr>
            <p:cNvSpPr txBox="1"/>
            <p:nvPr/>
          </p:nvSpPr>
          <p:spPr>
            <a:xfrm>
              <a:off x="8812792" y="6478583"/>
              <a:ext cx="1347445" cy="2308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Graphik"/>
                  <a:ea typeface="+mn-ea"/>
                  <a:cs typeface="Arial" panose="020B0604020202020204" pitchFamily="34" charset="0"/>
                </a:rPr>
                <a:t>Medium Gap</a:t>
              </a:r>
              <a:endParaRPr kumimoji="0" lang="en-US" sz="900" b="0" i="0" u="none" strike="noStrike" kern="1200" cap="none" spc="0" normalizeH="0" baseline="0" noProof="0" dirty="0">
                <a:ln>
                  <a:noFill/>
                </a:ln>
                <a:solidFill>
                  <a:sysClr val="windowText" lastClr="000000"/>
                </a:solidFill>
                <a:effectLst/>
                <a:uLnTx/>
                <a:uFillTx/>
                <a:latin typeface="Graphik"/>
                <a:ea typeface="+mn-ea"/>
                <a:cs typeface="Arial" panose="020B0604020202020204" pitchFamily="34" charset="0"/>
              </a:endParaRPr>
            </a:p>
          </p:txBody>
        </p:sp>
        <p:sp>
          <p:nvSpPr>
            <p:cNvPr id="33" name="TextBox 11">
              <a:extLst>
                <a:ext uri="{FF2B5EF4-FFF2-40B4-BE49-F238E27FC236}">
                  <a16:creationId xmlns:a16="http://schemas.microsoft.com/office/drawing/2014/main" id="{D13CC9C8-92F0-1080-5E94-F672F250B42A}"/>
                </a:ext>
              </a:extLst>
            </p:cNvPr>
            <p:cNvSpPr txBox="1"/>
            <p:nvPr/>
          </p:nvSpPr>
          <p:spPr>
            <a:xfrm>
              <a:off x="10392256" y="6478583"/>
              <a:ext cx="1163986" cy="2308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Graphik"/>
                  <a:ea typeface="+mn-ea"/>
                  <a:cs typeface="Arial" panose="020B0604020202020204" pitchFamily="34" charset="0"/>
                </a:rPr>
                <a:t>Low Gap</a:t>
              </a:r>
              <a:endParaRPr kumimoji="0" lang="en-US" sz="900" b="0" i="0" u="none" strike="noStrike" kern="1200" cap="none" spc="0" normalizeH="0" baseline="0" noProof="0">
                <a:ln>
                  <a:noFill/>
                </a:ln>
                <a:solidFill>
                  <a:sysClr val="windowText" lastClr="000000"/>
                </a:solidFill>
                <a:effectLst/>
                <a:uLnTx/>
                <a:uFillTx/>
                <a:latin typeface="Graphik"/>
                <a:ea typeface="+mn-ea"/>
                <a:cs typeface="Arial" panose="020B0604020202020204" pitchFamily="34" charset="0"/>
              </a:endParaRPr>
            </a:p>
          </p:txBody>
        </p:sp>
      </p:grpSp>
      <p:sp>
        <p:nvSpPr>
          <p:cNvPr id="158" name="AutoShape 2" descr="Datadog">
            <a:extLst>
              <a:ext uri="{FF2B5EF4-FFF2-40B4-BE49-F238E27FC236}">
                <a16:creationId xmlns:a16="http://schemas.microsoft.com/office/drawing/2014/main" id="{C26E9A2E-9ED5-B474-229E-9583BC8B000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6" name="Freeform: Shape 165">
            <a:extLst>
              <a:ext uri="{FF2B5EF4-FFF2-40B4-BE49-F238E27FC236}">
                <a16:creationId xmlns:a16="http://schemas.microsoft.com/office/drawing/2014/main" id="{BC5E916D-D4F3-4B6D-9952-36487985B573}"/>
              </a:ext>
            </a:extLst>
          </p:cNvPr>
          <p:cNvSpPr/>
          <p:nvPr/>
        </p:nvSpPr>
        <p:spPr>
          <a:xfrm>
            <a:off x="1318621" y="2045308"/>
            <a:ext cx="3218426" cy="2692627"/>
          </a:xfrm>
          <a:custGeom>
            <a:avLst/>
            <a:gdLst>
              <a:gd name="connsiteX0" fmla="*/ 1609213 w 3218426"/>
              <a:gd name="connsiteY0" fmla="*/ 0 h 2692627"/>
              <a:gd name="connsiteX1" fmla="*/ 3218426 w 3218426"/>
              <a:gd name="connsiteY1" fmla="*/ 1609213 h 2692627"/>
              <a:gd name="connsiteX2" fmla="*/ 2850960 w 3218426"/>
              <a:gd name="connsiteY2" fmla="*/ 2632822 h 2692627"/>
              <a:gd name="connsiteX3" fmla="*/ 2796606 w 3218426"/>
              <a:gd name="connsiteY3" fmla="*/ 2692627 h 2692627"/>
              <a:gd name="connsiteX4" fmla="*/ 421820 w 3218426"/>
              <a:gd name="connsiteY4" fmla="*/ 2692627 h 2692627"/>
              <a:gd name="connsiteX5" fmla="*/ 367466 w 3218426"/>
              <a:gd name="connsiteY5" fmla="*/ 2632822 h 2692627"/>
              <a:gd name="connsiteX6" fmla="*/ 0 w 3218426"/>
              <a:gd name="connsiteY6" fmla="*/ 1609213 h 2692627"/>
              <a:gd name="connsiteX7" fmla="*/ 1609213 w 3218426"/>
              <a:gd name="connsiteY7" fmla="*/ 0 h 2692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8426" h="2692627">
                <a:moveTo>
                  <a:pt x="1609213" y="0"/>
                </a:moveTo>
                <a:cubicBezTo>
                  <a:pt x="2497957" y="0"/>
                  <a:pt x="3218426" y="720469"/>
                  <a:pt x="3218426" y="1609213"/>
                </a:cubicBezTo>
                <a:cubicBezTo>
                  <a:pt x="3218426" y="1998039"/>
                  <a:pt x="3080524" y="2354655"/>
                  <a:pt x="2850960" y="2632822"/>
                </a:cubicBezTo>
                <a:lnTo>
                  <a:pt x="2796606" y="2692627"/>
                </a:lnTo>
                <a:lnTo>
                  <a:pt x="421820" y="2692627"/>
                </a:lnTo>
                <a:lnTo>
                  <a:pt x="367466" y="2632822"/>
                </a:lnTo>
                <a:cubicBezTo>
                  <a:pt x="137902" y="2354655"/>
                  <a:pt x="0" y="1998039"/>
                  <a:pt x="0" y="1609213"/>
                </a:cubicBezTo>
                <a:cubicBezTo>
                  <a:pt x="0" y="720469"/>
                  <a:pt x="720469" y="0"/>
                  <a:pt x="1609213" y="0"/>
                </a:cubicBezTo>
                <a:close/>
              </a:path>
            </a:pathLst>
          </a:custGeom>
          <a:solidFill>
            <a:srgbClr val="0070C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p>
        </p:txBody>
      </p:sp>
      <p:sp>
        <p:nvSpPr>
          <p:cNvPr id="167" name="Freeform: Shape 166">
            <a:extLst>
              <a:ext uri="{FF2B5EF4-FFF2-40B4-BE49-F238E27FC236}">
                <a16:creationId xmlns:a16="http://schemas.microsoft.com/office/drawing/2014/main" id="{DDB47F19-29F1-4CE9-AD22-446DA4392218}"/>
              </a:ext>
            </a:extLst>
          </p:cNvPr>
          <p:cNvSpPr/>
          <p:nvPr/>
        </p:nvSpPr>
        <p:spPr>
          <a:xfrm>
            <a:off x="180586" y="3755845"/>
            <a:ext cx="1662878" cy="1981785"/>
          </a:xfrm>
          <a:custGeom>
            <a:avLst/>
            <a:gdLst>
              <a:gd name="connsiteX0" fmla="*/ 7144 w 1390650"/>
              <a:gd name="connsiteY0" fmla="*/ 7144 h 1657350"/>
              <a:gd name="connsiteX1" fmla="*/ 687229 w 1390650"/>
              <a:gd name="connsiteY1" fmla="*/ 1651159 h 1657350"/>
              <a:gd name="connsiteX2" fmla="*/ 1386364 w 1390650"/>
              <a:gd name="connsiteY2" fmla="*/ 952024 h 1657350"/>
              <a:gd name="connsiteX3" fmla="*/ 994886 w 1390650"/>
              <a:gd name="connsiteY3" fmla="*/ 7144 h 1657350"/>
              <a:gd name="connsiteX4" fmla="*/ 7144 w 1390650"/>
              <a:gd name="connsiteY4" fmla="*/ 7144 h 165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50" h="1657350">
                <a:moveTo>
                  <a:pt x="7144" y="7144"/>
                </a:moveTo>
                <a:cubicBezTo>
                  <a:pt x="18574" y="645319"/>
                  <a:pt x="275749" y="1223486"/>
                  <a:pt x="687229" y="1651159"/>
                </a:cubicBezTo>
                <a:lnTo>
                  <a:pt x="1386364" y="952024"/>
                </a:lnTo>
                <a:cubicBezTo>
                  <a:pt x="1153001" y="703421"/>
                  <a:pt x="1006316" y="371951"/>
                  <a:pt x="994886" y="7144"/>
                </a:cubicBezTo>
                <a:lnTo>
                  <a:pt x="7144" y="7144"/>
                </a:lnTo>
                <a:close/>
              </a:path>
            </a:pathLst>
          </a:custGeom>
          <a:solidFill>
            <a:srgbClr val="0FFF6F"/>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8" name="Freeform: Shape 167">
            <a:extLst>
              <a:ext uri="{FF2B5EF4-FFF2-40B4-BE49-F238E27FC236}">
                <a16:creationId xmlns:a16="http://schemas.microsoft.com/office/drawing/2014/main" id="{A5869534-6757-4DC9-B21D-E2DCB0C2D1E6}"/>
              </a:ext>
            </a:extLst>
          </p:cNvPr>
          <p:cNvSpPr/>
          <p:nvPr/>
        </p:nvSpPr>
        <p:spPr>
          <a:xfrm>
            <a:off x="180586" y="1686359"/>
            <a:ext cx="1662878" cy="1981785"/>
          </a:xfrm>
          <a:custGeom>
            <a:avLst/>
            <a:gdLst>
              <a:gd name="connsiteX0" fmla="*/ 7144 w 1390650"/>
              <a:gd name="connsiteY0" fmla="*/ 1650206 h 1657350"/>
              <a:gd name="connsiteX1" fmla="*/ 995839 w 1390650"/>
              <a:gd name="connsiteY1" fmla="*/ 1650206 h 1657350"/>
              <a:gd name="connsiteX2" fmla="*/ 1387316 w 1390650"/>
              <a:gd name="connsiteY2" fmla="*/ 706279 h 1657350"/>
              <a:gd name="connsiteX3" fmla="*/ 688181 w 1390650"/>
              <a:gd name="connsiteY3" fmla="*/ 7144 h 1657350"/>
              <a:gd name="connsiteX4" fmla="*/ 7144 w 1390650"/>
              <a:gd name="connsiteY4" fmla="*/ 1650206 h 165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50" h="1657350">
                <a:moveTo>
                  <a:pt x="7144" y="1650206"/>
                </a:moveTo>
                <a:lnTo>
                  <a:pt x="995839" y="1650206"/>
                </a:lnTo>
                <a:cubicBezTo>
                  <a:pt x="1007269" y="1285399"/>
                  <a:pt x="1153954" y="953929"/>
                  <a:pt x="1387316" y="706279"/>
                </a:cubicBezTo>
                <a:lnTo>
                  <a:pt x="688181" y="7144"/>
                </a:lnTo>
                <a:cubicBezTo>
                  <a:pt x="275749" y="433864"/>
                  <a:pt x="18574" y="1012031"/>
                  <a:pt x="7144" y="1650206"/>
                </a:cubicBezTo>
                <a:close/>
              </a:path>
            </a:pathLst>
          </a:custGeom>
          <a:solidFill>
            <a:srgbClr val="61FF9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9" name="Freeform: Shape 168">
            <a:extLst>
              <a:ext uri="{FF2B5EF4-FFF2-40B4-BE49-F238E27FC236}">
                <a16:creationId xmlns:a16="http://schemas.microsoft.com/office/drawing/2014/main" id="{5C2E5F10-FF11-4480-8A92-0794DEB06F7C}"/>
              </a:ext>
            </a:extLst>
          </p:cNvPr>
          <p:cNvSpPr/>
          <p:nvPr/>
        </p:nvSpPr>
        <p:spPr>
          <a:xfrm>
            <a:off x="1068973" y="797973"/>
            <a:ext cx="1981786" cy="1662877"/>
          </a:xfrm>
          <a:custGeom>
            <a:avLst/>
            <a:gdLst>
              <a:gd name="connsiteX0" fmla="*/ 706279 w 1657350"/>
              <a:gd name="connsiteY0" fmla="*/ 1386364 h 1390650"/>
              <a:gd name="connsiteX1" fmla="*/ 1650206 w 1657350"/>
              <a:gd name="connsiteY1" fmla="*/ 994886 h 1390650"/>
              <a:gd name="connsiteX2" fmla="*/ 1650206 w 1657350"/>
              <a:gd name="connsiteY2" fmla="*/ 7144 h 1390650"/>
              <a:gd name="connsiteX3" fmla="*/ 7144 w 1657350"/>
              <a:gd name="connsiteY3" fmla="*/ 687229 h 1390650"/>
              <a:gd name="connsiteX4" fmla="*/ 706279 w 1657350"/>
              <a:gd name="connsiteY4" fmla="*/ 1386364 h 13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1390650">
                <a:moveTo>
                  <a:pt x="706279" y="1386364"/>
                </a:moveTo>
                <a:cubicBezTo>
                  <a:pt x="954881" y="1153001"/>
                  <a:pt x="1285399" y="1006316"/>
                  <a:pt x="1650206" y="994886"/>
                </a:cubicBezTo>
                <a:lnTo>
                  <a:pt x="1650206" y="7144"/>
                </a:lnTo>
                <a:cubicBezTo>
                  <a:pt x="1012984" y="18574"/>
                  <a:pt x="434816" y="275749"/>
                  <a:pt x="7144" y="687229"/>
                </a:cubicBezTo>
                <a:lnTo>
                  <a:pt x="706279" y="1386364"/>
                </a:lnTo>
                <a:close/>
              </a:path>
            </a:pathLst>
          </a:custGeom>
          <a:solidFill>
            <a:srgbClr val="B3FFC6"/>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0" name="Freeform: Shape 169">
            <a:extLst>
              <a:ext uri="{FF2B5EF4-FFF2-40B4-BE49-F238E27FC236}">
                <a16:creationId xmlns:a16="http://schemas.microsoft.com/office/drawing/2014/main" id="{FBD7258C-BF7B-4D88-BC29-460ADDF95A96}"/>
              </a:ext>
            </a:extLst>
          </p:cNvPr>
          <p:cNvSpPr/>
          <p:nvPr/>
        </p:nvSpPr>
        <p:spPr>
          <a:xfrm>
            <a:off x="3139597" y="797973"/>
            <a:ext cx="1981786" cy="1662877"/>
          </a:xfrm>
          <a:custGeom>
            <a:avLst/>
            <a:gdLst>
              <a:gd name="connsiteX0" fmla="*/ 7144 w 1657350"/>
              <a:gd name="connsiteY0" fmla="*/ 995839 h 1390650"/>
              <a:gd name="connsiteX1" fmla="*/ 951071 w 1657350"/>
              <a:gd name="connsiteY1" fmla="*/ 1387316 h 1390650"/>
              <a:gd name="connsiteX2" fmla="*/ 1650206 w 1657350"/>
              <a:gd name="connsiteY2" fmla="*/ 688181 h 1390650"/>
              <a:gd name="connsiteX3" fmla="*/ 7144 w 1657350"/>
              <a:gd name="connsiteY3" fmla="*/ 7144 h 1390650"/>
              <a:gd name="connsiteX4" fmla="*/ 7144 w 1657350"/>
              <a:gd name="connsiteY4" fmla="*/ 995839 h 13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1390650">
                <a:moveTo>
                  <a:pt x="7144" y="995839"/>
                </a:moveTo>
                <a:cubicBezTo>
                  <a:pt x="371951" y="1006316"/>
                  <a:pt x="703421" y="1153001"/>
                  <a:pt x="951071" y="1387316"/>
                </a:cubicBezTo>
                <a:lnTo>
                  <a:pt x="1650206" y="688181"/>
                </a:lnTo>
                <a:cubicBezTo>
                  <a:pt x="1222534" y="275749"/>
                  <a:pt x="645319" y="18574"/>
                  <a:pt x="7144" y="7144"/>
                </a:cubicBezTo>
                <a:lnTo>
                  <a:pt x="7144" y="995839"/>
                </a:lnTo>
                <a:close/>
              </a:path>
            </a:pathLst>
          </a:custGeom>
          <a:solidFill>
            <a:srgbClr val="61FF9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1" name="Freeform: Shape 170">
            <a:extLst>
              <a:ext uri="{FF2B5EF4-FFF2-40B4-BE49-F238E27FC236}">
                <a16:creationId xmlns:a16="http://schemas.microsoft.com/office/drawing/2014/main" id="{6E7FD601-786F-4C21-BBE6-190A7374E9DE}"/>
              </a:ext>
            </a:extLst>
          </p:cNvPr>
          <p:cNvSpPr/>
          <p:nvPr/>
        </p:nvSpPr>
        <p:spPr>
          <a:xfrm>
            <a:off x="4343475" y="3755845"/>
            <a:ext cx="1662878" cy="1981785"/>
          </a:xfrm>
          <a:custGeom>
            <a:avLst/>
            <a:gdLst>
              <a:gd name="connsiteX0" fmla="*/ 7144 w 1390650"/>
              <a:gd name="connsiteY0" fmla="*/ 952024 h 1657350"/>
              <a:gd name="connsiteX1" fmla="*/ 706279 w 1390650"/>
              <a:gd name="connsiteY1" fmla="*/ 1651159 h 1657350"/>
              <a:gd name="connsiteX2" fmla="*/ 1386364 w 1390650"/>
              <a:gd name="connsiteY2" fmla="*/ 7144 h 1657350"/>
              <a:gd name="connsiteX3" fmla="*/ 398621 w 1390650"/>
              <a:gd name="connsiteY3" fmla="*/ 7144 h 1657350"/>
              <a:gd name="connsiteX4" fmla="*/ 7144 w 1390650"/>
              <a:gd name="connsiteY4" fmla="*/ 952024 h 165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50" h="1657350">
                <a:moveTo>
                  <a:pt x="7144" y="952024"/>
                </a:moveTo>
                <a:lnTo>
                  <a:pt x="706279" y="1651159"/>
                </a:lnTo>
                <a:cubicBezTo>
                  <a:pt x="1118711" y="1223486"/>
                  <a:pt x="1375886" y="645319"/>
                  <a:pt x="1386364" y="7144"/>
                </a:cubicBezTo>
                <a:lnTo>
                  <a:pt x="398621" y="7144"/>
                </a:lnTo>
                <a:cubicBezTo>
                  <a:pt x="387191" y="372904"/>
                  <a:pt x="240506" y="703421"/>
                  <a:pt x="7144" y="952024"/>
                </a:cubicBezTo>
                <a:close/>
              </a:path>
            </a:pathLst>
          </a:custGeom>
          <a:solidFill>
            <a:srgbClr val="00BC5A"/>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2" name="Freeform: Shape 171">
            <a:extLst>
              <a:ext uri="{FF2B5EF4-FFF2-40B4-BE49-F238E27FC236}">
                <a16:creationId xmlns:a16="http://schemas.microsoft.com/office/drawing/2014/main" id="{8D049606-0A8C-4C26-B2C5-52D115EF7A19}"/>
              </a:ext>
            </a:extLst>
          </p:cNvPr>
          <p:cNvSpPr/>
          <p:nvPr/>
        </p:nvSpPr>
        <p:spPr>
          <a:xfrm>
            <a:off x="4342336" y="1699076"/>
            <a:ext cx="1662878" cy="1970396"/>
          </a:xfrm>
          <a:custGeom>
            <a:avLst/>
            <a:gdLst>
              <a:gd name="connsiteX0" fmla="*/ 7144 w 1390650"/>
              <a:gd name="connsiteY0" fmla="*/ 706279 h 1647825"/>
              <a:gd name="connsiteX1" fmla="*/ 398621 w 1390650"/>
              <a:gd name="connsiteY1" fmla="*/ 1650206 h 1647825"/>
              <a:gd name="connsiteX2" fmla="*/ 1387316 w 1390650"/>
              <a:gd name="connsiteY2" fmla="*/ 1650206 h 1647825"/>
              <a:gd name="connsiteX3" fmla="*/ 706279 w 1390650"/>
              <a:gd name="connsiteY3" fmla="*/ 7144 h 1647825"/>
              <a:gd name="connsiteX4" fmla="*/ 7144 w 1390650"/>
              <a:gd name="connsiteY4" fmla="*/ 706279 h 1647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50" h="1647825">
                <a:moveTo>
                  <a:pt x="7144" y="706279"/>
                </a:moveTo>
                <a:cubicBezTo>
                  <a:pt x="240506" y="954881"/>
                  <a:pt x="387191" y="1285399"/>
                  <a:pt x="398621" y="1650206"/>
                </a:cubicBezTo>
                <a:lnTo>
                  <a:pt x="1387316" y="1650206"/>
                </a:lnTo>
                <a:cubicBezTo>
                  <a:pt x="1375886" y="1012031"/>
                  <a:pt x="1118711" y="433864"/>
                  <a:pt x="706279" y="7144"/>
                </a:cubicBezTo>
                <a:lnTo>
                  <a:pt x="7144" y="706279"/>
                </a:lnTo>
                <a:close/>
              </a:path>
            </a:pathLst>
          </a:custGeom>
          <a:solidFill>
            <a:srgbClr val="0FFF6F"/>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3" name="Freeform: Shape 172">
            <a:extLst>
              <a:ext uri="{FF2B5EF4-FFF2-40B4-BE49-F238E27FC236}">
                <a16:creationId xmlns:a16="http://schemas.microsoft.com/office/drawing/2014/main" id="{3DEE8FEB-1CE2-4041-A342-3E2C06B85292}"/>
              </a:ext>
            </a:extLst>
          </p:cNvPr>
          <p:cNvSpPr/>
          <p:nvPr/>
        </p:nvSpPr>
        <p:spPr>
          <a:xfrm>
            <a:off x="1362824" y="3755845"/>
            <a:ext cx="649206" cy="1138957"/>
          </a:xfrm>
          <a:custGeom>
            <a:avLst/>
            <a:gdLst>
              <a:gd name="connsiteX0" fmla="*/ 7144 w 542925"/>
              <a:gd name="connsiteY0" fmla="*/ 7144 h 952500"/>
              <a:gd name="connsiteX1" fmla="*/ 398621 w 542925"/>
              <a:gd name="connsiteY1" fmla="*/ 952024 h 952500"/>
              <a:gd name="connsiteX2" fmla="*/ 542449 w 542925"/>
              <a:gd name="connsiteY2" fmla="*/ 808196 h 952500"/>
              <a:gd name="connsiteX3" fmla="*/ 210979 w 542925"/>
              <a:gd name="connsiteY3" fmla="*/ 7144 h 952500"/>
              <a:gd name="connsiteX4" fmla="*/ 7144 w 542925"/>
              <a:gd name="connsiteY4" fmla="*/ 7144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952500">
                <a:moveTo>
                  <a:pt x="7144" y="7144"/>
                </a:moveTo>
                <a:cubicBezTo>
                  <a:pt x="17621" y="372904"/>
                  <a:pt x="164306" y="703421"/>
                  <a:pt x="398621" y="952024"/>
                </a:cubicBezTo>
                <a:lnTo>
                  <a:pt x="542449" y="808196"/>
                </a:lnTo>
                <a:cubicBezTo>
                  <a:pt x="345281" y="596741"/>
                  <a:pt x="221456" y="316706"/>
                  <a:pt x="210979" y="7144"/>
                </a:cubicBezTo>
                <a:lnTo>
                  <a:pt x="7144"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4" name="Freeform: Shape 173">
            <a:extLst>
              <a:ext uri="{FF2B5EF4-FFF2-40B4-BE49-F238E27FC236}">
                <a16:creationId xmlns:a16="http://schemas.microsoft.com/office/drawing/2014/main" id="{194210B0-E296-4AD4-9852-BB86BF78E870}"/>
              </a:ext>
            </a:extLst>
          </p:cNvPr>
          <p:cNvSpPr/>
          <p:nvPr/>
        </p:nvSpPr>
        <p:spPr>
          <a:xfrm>
            <a:off x="1362824" y="2522354"/>
            <a:ext cx="649206" cy="1138957"/>
          </a:xfrm>
          <a:custGeom>
            <a:avLst/>
            <a:gdLst>
              <a:gd name="connsiteX0" fmla="*/ 7144 w 542925"/>
              <a:gd name="connsiteY0" fmla="*/ 951071 h 952500"/>
              <a:gd name="connsiteX1" fmla="*/ 210979 w 542925"/>
              <a:gd name="connsiteY1" fmla="*/ 951071 h 952500"/>
              <a:gd name="connsiteX2" fmla="*/ 542449 w 542925"/>
              <a:gd name="connsiteY2" fmla="*/ 150971 h 952500"/>
              <a:gd name="connsiteX3" fmla="*/ 398621 w 542925"/>
              <a:gd name="connsiteY3" fmla="*/ 7144 h 952500"/>
              <a:gd name="connsiteX4" fmla="*/ 7144 w 542925"/>
              <a:gd name="connsiteY4" fmla="*/ 951071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952500">
                <a:moveTo>
                  <a:pt x="7144" y="951071"/>
                </a:moveTo>
                <a:lnTo>
                  <a:pt x="210979" y="951071"/>
                </a:lnTo>
                <a:cubicBezTo>
                  <a:pt x="221456" y="642461"/>
                  <a:pt x="346234" y="362426"/>
                  <a:pt x="542449" y="150971"/>
                </a:cubicBezTo>
                <a:lnTo>
                  <a:pt x="398621" y="7144"/>
                </a:lnTo>
                <a:cubicBezTo>
                  <a:pt x="164306" y="254794"/>
                  <a:pt x="17621" y="586264"/>
                  <a:pt x="7144" y="951071"/>
                </a:cubicBez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5" name="Freeform: Shape 174">
            <a:extLst>
              <a:ext uri="{FF2B5EF4-FFF2-40B4-BE49-F238E27FC236}">
                <a16:creationId xmlns:a16="http://schemas.microsoft.com/office/drawing/2014/main" id="{B92E246A-8C80-416B-B6BC-1F4AE9488450}"/>
              </a:ext>
            </a:extLst>
          </p:cNvPr>
          <p:cNvSpPr/>
          <p:nvPr/>
        </p:nvSpPr>
        <p:spPr>
          <a:xfrm>
            <a:off x="1904967" y="1980210"/>
            <a:ext cx="1138957" cy="649206"/>
          </a:xfrm>
          <a:custGeom>
            <a:avLst/>
            <a:gdLst>
              <a:gd name="connsiteX0" fmla="*/ 150971 w 952500"/>
              <a:gd name="connsiteY0" fmla="*/ 542449 h 542925"/>
              <a:gd name="connsiteX1" fmla="*/ 951071 w 952500"/>
              <a:gd name="connsiteY1" fmla="*/ 210979 h 542925"/>
              <a:gd name="connsiteX2" fmla="*/ 951071 w 952500"/>
              <a:gd name="connsiteY2" fmla="*/ 7144 h 542925"/>
              <a:gd name="connsiteX3" fmla="*/ 7144 w 952500"/>
              <a:gd name="connsiteY3" fmla="*/ 398621 h 542925"/>
              <a:gd name="connsiteX4" fmla="*/ 150971 w 952500"/>
              <a:gd name="connsiteY4" fmla="*/ 542449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0" h="542925">
                <a:moveTo>
                  <a:pt x="150971" y="542449"/>
                </a:moveTo>
                <a:cubicBezTo>
                  <a:pt x="362426" y="345281"/>
                  <a:pt x="642461" y="221456"/>
                  <a:pt x="951071" y="210979"/>
                </a:cubicBezTo>
                <a:lnTo>
                  <a:pt x="951071" y="7144"/>
                </a:lnTo>
                <a:cubicBezTo>
                  <a:pt x="586264" y="17621"/>
                  <a:pt x="254794" y="164306"/>
                  <a:pt x="7144" y="398621"/>
                </a:cubicBezTo>
                <a:lnTo>
                  <a:pt x="150971" y="542449"/>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6" name="Freeform: Shape 175">
            <a:extLst>
              <a:ext uri="{FF2B5EF4-FFF2-40B4-BE49-F238E27FC236}">
                <a16:creationId xmlns:a16="http://schemas.microsoft.com/office/drawing/2014/main" id="{472C1E93-4A8B-4B8B-8E07-550CC0970428}"/>
              </a:ext>
            </a:extLst>
          </p:cNvPr>
          <p:cNvSpPr/>
          <p:nvPr/>
        </p:nvSpPr>
        <p:spPr>
          <a:xfrm>
            <a:off x="3139597" y="1980210"/>
            <a:ext cx="1138957" cy="649206"/>
          </a:xfrm>
          <a:custGeom>
            <a:avLst/>
            <a:gdLst>
              <a:gd name="connsiteX0" fmla="*/ 7144 w 952500"/>
              <a:gd name="connsiteY0" fmla="*/ 210979 h 542925"/>
              <a:gd name="connsiteX1" fmla="*/ 807244 w 952500"/>
              <a:gd name="connsiteY1" fmla="*/ 542449 h 542925"/>
              <a:gd name="connsiteX2" fmla="*/ 951071 w 952500"/>
              <a:gd name="connsiteY2" fmla="*/ 398621 h 542925"/>
              <a:gd name="connsiteX3" fmla="*/ 7144 w 952500"/>
              <a:gd name="connsiteY3" fmla="*/ 7144 h 542925"/>
              <a:gd name="connsiteX4" fmla="*/ 7144 w 952500"/>
              <a:gd name="connsiteY4" fmla="*/ 210979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0" h="542925">
                <a:moveTo>
                  <a:pt x="7144" y="210979"/>
                </a:moveTo>
                <a:cubicBezTo>
                  <a:pt x="315754" y="221456"/>
                  <a:pt x="595789" y="345281"/>
                  <a:pt x="807244" y="542449"/>
                </a:cubicBezTo>
                <a:lnTo>
                  <a:pt x="951071" y="398621"/>
                </a:lnTo>
                <a:cubicBezTo>
                  <a:pt x="702469" y="165259"/>
                  <a:pt x="371951" y="18574"/>
                  <a:pt x="7144" y="7144"/>
                </a:cubicBezTo>
                <a:lnTo>
                  <a:pt x="7144" y="210979"/>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7" name="Freeform: Shape 176">
            <a:extLst>
              <a:ext uri="{FF2B5EF4-FFF2-40B4-BE49-F238E27FC236}">
                <a16:creationId xmlns:a16="http://schemas.microsoft.com/office/drawing/2014/main" id="{C3A6B86A-6CBE-4AB9-AC75-F86928B2E66D}"/>
              </a:ext>
            </a:extLst>
          </p:cNvPr>
          <p:cNvSpPr/>
          <p:nvPr/>
        </p:nvSpPr>
        <p:spPr>
          <a:xfrm>
            <a:off x="4171492" y="3755845"/>
            <a:ext cx="649206" cy="1138957"/>
          </a:xfrm>
          <a:custGeom>
            <a:avLst/>
            <a:gdLst>
              <a:gd name="connsiteX0" fmla="*/ 7144 w 542925"/>
              <a:gd name="connsiteY0" fmla="*/ 808196 h 952500"/>
              <a:gd name="connsiteX1" fmla="*/ 150971 w 542925"/>
              <a:gd name="connsiteY1" fmla="*/ 952024 h 952500"/>
              <a:gd name="connsiteX2" fmla="*/ 542449 w 542925"/>
              <a:gd name="connsiteY2" fmla="*/ 7144 h 952500"/>
              <a:gd name="connsiteX3" fmla="*/ 338614 w 542925"/>
              <a:gd name="connsiteY3" fmla="*/ 7144 h 952500"/>
              <a:gd name="connsiteX4" fmla="*/ 7144 w 542925"/>
              <a:gd name="connsiteY4" fmla="*/ 808196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952500">
                <a:moveTo>
                  <a:pt x="7144" y="808196"/>
                </a:moveTo>
                <a:lnTo>
                  <a:pt x="150971" y="952024"/>
                </a:lnTo>
                <a:cubicBezTo>
                  <a:pt x="384334" y="703421"/>
                  <a:pt x="531019" y="371951"/>
                  <a:pt x="542449" y="7144"/>
                </a:cubicBezTo>
                <a:lnTo>
                  <a:pt x="338614" y="7144"/>
                </a:lnTo>
                <a:cubicBezTo>
                  <a:pt x="327184" y="316706"/>
                  <a:pt x="203359" y="596741"/>
                  <a:pt x="7144" y="808196"/>
                </a:cubicBez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8" name="Freeform: Shape 177">
            <a:extLst>
              <a:ext uri="{FF2B5EF4-FFF2-40B4-BE49-F238E27FC236}">
                <a16:creationId xmlns:a16="http://schemas.microsoft.com/office/drawing/2014/main" id="{D6D0B2B6-EF27-401F-A0F7-45AD5F94555A}"/>
              </a:ext>
            </a:extLst>
          </p:cNvPr>
          <p:cNvSpPr/>
          <p:nvPr/>
        </p:nvSpPr>
        <p:spPr>
          <a:xfrm>
            <a:off x="4170354" y="2522354"/>
            <a:ext cx="649206" cy="1138957"/>
          </a:xfrm>
          <a:custGeom>
            <a:avLst/>
            <a:gdLst>
              <a:gd name="connsiteX0" fmla="*/ 7144 w 542925"/>
              <a:gd name="connsiteY0" fmla="*/ 150971 h 952500"/>
              <a:gd name="connsiteX1" fmla="*/ 338614 w 542925"/>
              <a:gd name="connsiteY1" fmla="*/ 951071 h 952500"/>
              <a:gd name="connsiteX2" fmla="*/ 542449 w 542925"/>
              <a:gd name="connsiteY2" fmla="*/ 951071 h 952500"/>
              <a:gd name="connsiteX3" fmla="*/ 150971 w 542925"/>
              <a:gd name="connsiteY3" fmla="*/ 7144 h 952500"/>
              <a:gd name="connsiteX4" fmla="*/ 7144 w 542925"/>
              <a:gd name="connsiteY4" fmla="*/ 150971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952500">
                <a:moveTo>
                  <a:pt x="7144" y="150971"/>
                </a:moveTo>
                <a:cubicBezTo>
                  <a:pt x="204311" y="362426"/>
                  <a:pt x="328136" y="642461"/>
                  <a:pt x="338614" y="951071"/>
                </a:cubicBezTo>
                <a:lnTo>
                  <a:pt x="542449" y="951071"/>
                </a:lnTo>
                <a:cubicBezTo>
                  <a:pt x="531019" y="586264"/>
                  <a:pt x="384334" y="254794"/>
                  <a:pt x="150971" y="7144"/>
                </a:cubicBezTo>
                <a:lnTo>
                  <a:pt x="7144" y="150971"/>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9" name="Freeform: Shape 178">
            <a:extLst>
              <a:ext uri="{FF2B5EF4-FFF2-40B4-BE49-F238E27FC236}">
                <a16:creationId xmlns:a16="http://schemas.microsoft.com/office/drawing/2014/main" id="{6B5FFDBF-3AB6-4821-A871-F73EB9E8484E}"/>
              </a:ext>
            </a:extLst>
          </p:cNvPr>
          <p:cNvSpPr/>
          <p:nvPr/>
        </p:nvSpPr>
        <p:spPr>
          <a:xfrm>
            <a:off x="4292222" y="2932379"/>
            <a:ext cx="330298" cy="307518"/>
          </a:xfrm>
          <a:custGeom>
            <a:avLst/>
            <a:gdLst>
              <a:gd name="connsiteX0" fmla="*/ 7144 w 276225"/>
              <a:gd name="connsiteY0" fmla="*/ 221456 h 257175"/>
              <a:gd name="connsiteX1" fmla="*/ 273844 w 276225"/>
              <a:gd name="connsiteY1" fmla="*/ 253841 h 257175"/>
              <a:gd name="connsiteX2" fmla="*/ 169069 w 276225"/>
              <a:gd name="connsiteY2" fmla="*/ 7144 h 257175"/>
            </a:gdLst>
            <a:ahLst/>
            <a:cxnLst>
              <a:cxn ang="0">
                <a:pos x="connsiteX0" y="connsiteY0"/>
              </a:cxn>
              <a:cxn ang="0">
                <a:pos x="connsiteX1" y="connsiteY1"/>
              </a:cxn>
              <a:cxn ang="0">
                <a:pos x="connsiteX2" y="connsiteY2"/>
              </a:cxn>
            </a:cxnLst>
            <a:rect l="l" t="t" r="r" b="b"/>
            <a:pathLst>
              <a:path w="276225" h="257175">
                <a:moveTo>
                  <a:pt x="7144" y="221456"/>
                </a:moveTo>
                <a:lnTo>
                  <a:pt x="273844" y="253841"/>
                </a:lnTo>
                <a:lnTo>
                  <a:pt x="169069"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0" name="Freeform: Shape 179">
            <a:extLst>
              <a:ext uri="{FF2B5EF4-FFF2-40B4-BE49-F238E27FC236}">
                <a16:creationId xmlns:a16="http://schemas.microsoft.com/office/drawing/2014/main" id="{371E1D77-D5E4-4DEF-9248-D3EDFF506A19}"/>
              </a:ext>
            </a:extLst>
          </p:cNvPr>
          <p:cNvSpPr/>
          <p:nvPr/>
        </p:nvSpPr>
        <p:spPr>
          <a:xfrm>
            <a:off x="3527982" y="2164721"/>
            <a:ext cx="307518" cy="330298"/>
          </a:xfrm>
          <a:custGeom>
            <a:avLst/>
            <a:gdLst>
              <a:gd name="connsiteX0" fmla="*/ 44291 w 257175"/>
              <a:gd name="connsiteY0" fmla="*/ 272891 h 276225"/>
              <a:gd name="connsiteX1" fmla="*/ 256699 w 257175"/>
              <a:gd name="connsiteY1" fmla="*/ 107156 h 276225"/>
              <a:gd name="connsiteX2" fmla="*/ 7144 w 257175"/>
              <a:gd name="connsiteY2" fmla="*/ 7144 h 276225"/>
            </a:gdLst>
            <a:ahLst/>
            <a:cxnLst>
              <a:cxn ang="0">
                <a:pos x="connsiteX0" y="connsiteY0"/>
              </a:cxn>
              <a:cxn ang="0">
                <a:pos x="connsiteX1" y="connsiteY1"/>
              </a:cxn>
              <a:cxn ang="0">
                <a:pos x="connsiteX2" y="connsiteY2"/>
              </a:cxn>
            </a:cxnLst>
            <a:rect l="l" t="t" r="r" b="b"/>
            <a:pathLst>
              <a:path w="257175" h="276225">
                <a:moveTo>
                  <a:pt x="44291" y="272891"/>
                </a:moveTo>
                <a:lnTo>
                  <a:pt x="256699" y="107156"/>
                </a:lnTo>
                <a:lnTo>
                  <a:pt x="7144"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1" name="Freeform: Shape 180">
            <a:extLst>
              <a:ext uri="{FF2B5EF4-FFF2-40B4-BE49-F238E27FC236}">
                <a16:creationId xmlns:a16="http://schemas.microsoft.com/office/drawing/2014/main" id="{5245284E-BF67-409A-9BE7-E4A3D7AA1CDC}"/>
              </a:ext>
            </a:extLst>
          </p:cNvPr>
          <p:cNvSpPr/>
          <p:nvPr/>
        </p:nvSpPr>
        <p:spPr>
          <a:xfrm>
            <a:off x="2308158" y="2172695"/>
            <a:ext cx="307518" cy="330298"/>
          </a:xfrm>
          <a:custGeom>
            <a:avLst/>
            <a:gdLst>
              <a:gd name="connsiteX0" fmla="*/ 221456 w 257175"/>
              <a:gd name="connsiteY0" fmla="*/ 273844 h 276225"/>
              <a:gd name="connsiteX1" fmla="*/ 253841 w 257175"/>
              <a:gd name="connsiteY1" fmla="*/ 7144 h 276225"/>
              <a:gd name="connsiteX2" fmla="*/ 7144 w 257175"/>
              <a:gd name="connsiteY2" fmla="*/ 111919 h 276225"/>
            </a:gdLst>
            <a:ahLst/>
            <a:cxnLst>
              <a:cxn ang="0">
                <a:pos x="connsiteX0" y="connsiteY0"/>
              </a:cxn>
              <a:cxn ang="0">
                <a:pos x="connsiteX1" y="connsiteY1"/>
              </a:cxn>
              <a:cxn ang="0">
                <a:pos x="connsiteX2" y="connsiteY2"/>
              </a:cxn>
            </a:cxnLst>
            <a:rect l="l" t="t" r="r" b="b"/>
            <a:pathLst>
              <a:path w="257175" h="276225">
                <a:moveTo>
                  <a:pt x="221456" y="273844"/>
                </a:moveTo>
                <a:lnTo>
                  <a:pt x="253841" y="7144"/>
                </a:lnTo>
                <a:lnTo>
                  <a:pt x="7144" y="111919"/>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2" name="Freeform: Shape 181">
            <a:extLst>
              <a:ext uri="{FF2B5EF4-FFF2-40B4-BE49-F238E27FC236}">
                <a16:creationId xmlns:a16="http://schemas.microsoft.com/office/drawing/2014/main" id="{D50E1A66-5076-41ED-B67A-EEC1B4C1C4E7}"/>
              </a:ext>
            </a:extLst>
          </p:cNvPr>
          <p:cNvSpPr/>
          <p:nvPr/>
        </p:nvSpPr>
        <p:spPr>
          <a:xfrm>
            <a:off x="1540501" y="2958575"/>
            <a:ext cx="330298" cy="307518"/>
          </a:xfrm>
          <a:custGeom>
            <a:avLst/>
            <a:gdLst>
              <a:gd name="connsiteX0" fmla="*/ 7144 w 276225"/>
              <a:gd name="connsiteY0" fmla="*/ 255746 h 257175"/>
              <a:gd name="connsiteX1" fmla="*/ 272891 w 276225"/>
              <a:gd name="connsiteY1" fmla="*/ 218599 h 257175"/>
              <a:gd name="connsiteX2" fmla="*/ 107156 w 276225"/>
              <a:gd name="connsiteY2" fmla="*/ 7144 h 257175"/>
            </a:gdLst>
            <a:ahLst/>
            <a:cxnLst>
              <a:cxn ang="0">
                <a:pos x="connsiteX0" y="connsiteY0"/>
              </a:cxn>
              <a:cxn ang="0">
                <a:pos x="connsiteX1" y="connsiteY1"/>
              </a:cxn>
              <a:cxn ang="0">
                <a:pos x="connsiteX2" y="connsiteY2"/>
              </a:cxn>
            </a:cxnLst>
            <a:rect l="l" t="t" r="r" b="b"/>
            <a:pathLst>
              <a:path w="276225" h="257175">
                <a:moveTo>
                  <a:pt x="7144" y="255746"/>
                </a:moveTo>
                <a:lnTo>
                  <a:pt x="272891" y="218599"/>
                </a:lnTo>
                <a:lnTo>
                  <a:pt x="107156"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3" name="Freeform: Shape 182">
            <a:extLst>
              <a:ext uri="{FF2B5EF4-FFF2-40B4-BE49-F238E27FC236}">
                <a16:creationId xmlns:a16="http://schemas.microsoft.com/office/drawing/2014/main" id="{86B5C51C-8145-43D5-9C42-7490C0430F3D}"/>
              </a:ext>
            </a:extLst>
          </p:cNvPr>
          <p:cNvSpPr/>
          <p:nvPr/>
        </p:nvSpPr>
        <p:spPr>
          <a:xfrm>
            <a:off x="1548474" y="4180675"/>
            <a:ext cx="330298" cy="307518"/>
          </a:xfrm>
          <a:custGeom>
            <a:avLst/>
            <a:gdLst>
              <a:gd name="connsiteX0" fmla="*/ 111919 w 276225"/>
              <a:gd name="connsiteY0" fmla="*/ 253841 h 257175"/>
              <a:gd name="connsiteX1" fmla="*/ 273844 w 276225"/>
              <a:gd name="connsiteY1" fmla="*/ 39529 h 257175"/>
              <a:gd name="connsiteX2" fmla="*/ 7144 w 276225"/>
              <a:gd name="connsiteY2" fmla="*/ 7144 h 257175"/>
            </a:gdLst>
            <a:ahLst/>
            <a:cxnLst>
              <a:cxn ang="0">
                <a:pos x="connsiteX0" y="connsiteY0"/>
              </a:cxn>
              <a:cxn ang="0">
                <a:pos x="connsiteX1" y="connsiteY1"/>
              </a:cxn>
              <a:cxn ang="0">
                <a:pos x="connsiteX2" y="connsiteY2"/>
              </a:cxn>
            </a:cxnLst>
            <a:rect l="l" t="t" r="r" b="b"/>
            <a:pathLst>
              <a:path w="276225" h="257175">
                <a:moveTo>
                  <a:pt x="111919" y="253841"/>
                </a:moveTo>
                <a:lnTo>
                  <a:pt x="273844" y="39529"/>
                </a:lnTo>
                <a:lnTo>
                  <a:pt x="7144"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4" name="Freeform: Shape 183">
            <a:extLst>
              <a:ext uri="{FF2B5EF4-FFF2-40B4-BE49-F238E27FC236}">
                <a16:creationId xmlns:a16="http://schemas.microsoft.com/office/drawing/2014/main" id="{EDD673D8-017B-42CB-8AD4-EF920719892B}"/>
              </a:ext>
            </a:extLst>
          </p:cNvPr>
          <p:cNvSpPr/>
          <p:nvPr/>
        </p:nvSpPr>
        <p:spPr>
          <a:xfrm>
            <a:off x="4301333" y="4152202"/>
            <a:ext cx="330298" cy="307518"/>
          </a:xfrm>
          <a:custGeom>
            <a:avLst/>
            <a:gdLst>
              <a:gd name="connsiteX0" fmla="*/ 172879 w 276225"/>
              <a:gd name="connsiteY0" fmla="*/ 256699 h 257175"/>
              <a:gd name="connsiteX1" fmla="*/ 273844 w 276225"/>
              <a:gd name="connsiteY1" fmla="*/ 7144 h 257175"/>
              <a:gd name="connsiteX2" fmla="*/ 7144 w 276225"/>
              <a:gd name="connsiteY2" fmla="*/ 44291 h 257175"/>
            </a:gdLst>
            <a:ahLst/>
            <a:cxnLst>
              <a:cxn ang="0">
                <a:pos x="connsiteX0" y="connsiteY0"/>
              </a:cxn>
              <a:cxn ang="0">
                <a:pos x="connsiteX1" y="connsiteY1"/>
              </a:cxn>
              <a:cxn ang="0">
                <a:pos x="connsiteX2" y="connsiteY2"/>
              </a:cxn>
            </a:cxnLst>
            <a:rect l="l" t="t" r="r" b="b"/>
            <a:pathLst>
              <a:path w="276225" h="257175">
                <a:moveTo>
                  <a:pt x="172879" y="256699"/>
                </a:moveTo>
                <a:lnTo>
                  <a:pt x="273844" y="7144"/>
                </a:lnTo>
                <a:lnTo>
                  <a:pt x="7144" y="44291"/>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5" name="Rectangle 184">
            <a:extLst>
              <a:ext uri="{FF2B5EF4-FFF2-40B4-BE49-F238E27FC236}">
                <a16:creationId xmlns:a16="http://schemas.microsoft.com/office/drawing/2014/main" id="{41727E7D-FBDC-45D7-9456-40B083968833}"/>
              </a:ext>
            </a:extLst>
          </p:cNvPr>
          <p:cNvSpPr/>
          <p:nvPr/>
        </p:nvSpPr>
        <p:spPr>
          <a:xfrm>
            <a:off x="257321" y="4218594"/>
            <a:ext cx="1311631" cy="184666"/>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effectLst/>
                <a:uLnTx/>
                <a:uFillTx/>
                <a:latin typeface="Graphik"/>
                <a:ea typeface="+mn-ea"/>
                <a:cs typeface="+mn-cs"/>
              </a:rPr>
              <a:t>Visualization</a:t>
            </a:r>
          </a:p>
        </p:txBody>
      </p:sp>
      <p:sp>
        <p:nvSpPr>
          <p:cNvPr id="186" name="Rectangle 185">
            <a:extLst>
              <a:ext uri="{FF2B5EF4-FFF2-40B4-BE49-F238E27FC236}">
                <a16:creationId xmlns:a16="http://schemas.microsoft.com/office/drawing/2014/main" id="{585BBE7B-44A7-4B5E-A9AD-966466554AE5}"/>
              </a:ext>
            </a:extLst>
          </p:cNvPr>
          <p:cNvSpPr/>
          <p:nvPr/>
        </p:nvSpPr>
        <p:spPr>
          <a:xfrm>
            <a:off x="395502" y="2786061"/>
            <a:ext cx="1106209" cy="184666"/>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Alerting</a:t>
            </a:r>
          </a:p>
        </p:txBody>
      </p:sp>
      <p:sp>
        <p:nvSpPr>
          <p:cNvPr id="187" name="Rectangle 186">
            <a:extLst>
              <a:ext uri="{FF2B5EF4-FFF2-40B4-BE49-F238E27FC236}">
                <a16:creationId xmlns:a16="http://schemas.microsoft.com/office/drawing/2014/main" id="{136C8440-8FDD-4D70-8C63-3D20061CE2DD}"/>
              </a:ext>
            </a:extLst>
          </p:cNvPr>
          <p:cNvSpPr/>
          <p:nvPr/>
        </p:nvSpPr>
        <p:spPr>
          <a:xfrm>
            <a:off x="1540501" y="1367800"/>
            <a:ext cx="1443021" cy="184666"/>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Tracing</a:t>
            </a:r>
          </a:p>
        </p:txBody>
      </p:sp>
      <p:sp>
        <p:nvSpPr>
          <p:cNvPr id="188" name="Rectangle 187">
            <a:extLst>
              <a:ext uri="{FF2B5EF4-FFF2-40B4-BE49-F238E27FC236}">
                <a16:creationId xmlns:a16="http://schemas.microsoft.com/office/drawing/2014/main" id="{E8BE9FE7-C27A-4BF0-AE3F-2018C18D69BA}"/>
              </a:ext>
            </a:extLst>
          </p:cNvPr>
          <p:cNvSpPr/>
          <p:nvPr/>
        </p:nvSpPr>
        <p:spPr>
          <a:xfrm>
            <a:off x="3399076" y="1372054"/>
            <a:ext cx="1223444" cy="184666"/>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Metrics</a:t>
            </a:r>
          </a:p>
        </p:txBody>
      </p:sp>
      <p:sp>
        <p:nvSpPr>
          <p:cNvPr id="189" name="Rectangle 188">
            <a:extLst>
              <a:ext uri="{FF2B5EF4-FFF2-40B4-BE49-F238E27FC236}">
                <a16:creationId xmlns:a16="http://schemas.microsoft.com/office/drawing/2014/main" id="{C04AA006-8C09-4F8B-96FC-33A3D7A67BE0}"/>
              </a:ext>
            </a:extLst>
          </p:cNvPr>
          <p:cNvSpPr/>
          <p:nvPr/>
        </p:nvSpPr>
        <p:spPr>
          <a:xfrm>
            <a:off x="4587978" y="2677251"/>
            <a:ext cx="1218684" cy="184666"/>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Logging </a:t>
            </a:r>
          </a:p>
        </p:txBody>
      </p:sp>
      <p:pic>
        <p:nvPicPr>
          <p:cNvPr id="194" name="Graphic 193">
            <a:extLst>
              <a:ext uri="{FF2B5EF4-FFF2-40B4-BE49-F238E27FC236}">
                <a16:creationId xmlns:a16="http://schemas.microsoft.com/office/drawing/2014/main" id="{57A1DC41-E02E-6B4D-B735-134DC9E5E1C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26902" y="2701594"/>
            <a:ext cx="557164" cy="557164"/>
          </a:xfrm>
          <a:prstGeom prst="rect">
            <a:avLst/>
          </a:prstGeom>
        </p:spPr>
      </p:pic>
      <p:pic>
        <p:nvPicPr>
          <p:cNvPr id="196" name="Graphic 195">
            <a:extLst>
              <a:ext uri="{FF2B5EF4-FFF2-40B4-BE49-F238E27FC236}">
                <a16:creationId xmlns:a16="http://schemas.microsoft.com/office/drawing/2014/main" id="{86A7D8D5-46BB-174C-D055-2321227BD0F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33381" y="2739968"/>
            <a:ext cx="565890" cy="526125"/>
          </a:xfrm>
          <a:prstGeom prst="rect">
            <a:avLst/>
          </a:prstGeom>
        </p:spPr>
      </p:pic>
      <p:pic>
        <p:nvPicPr>
          <p:cNvPr id="199" name="Picture 198">
            <a:extLst>
              <a:ext uri="{FF2B5EF4-FFF2-40B4-BE49-F238E27FC236}">
                <a16:creationId xmlns:a16="http://schemas.microsoft.com/office/drawing/2014/main" id="{CBE4745C-E14D-28CD-7961-228D898BC321}"/>
              </a:ext>
            </a:extLst>
          </p:cNvPr>
          <p:cNvPicPr>
            <a:picLocks noChangeAspect="1"/>
          </p:cNvPicPr>
          <p:nvPr/>
        </p:nvPicPr>
        <p:blipFill>
          <a:blip r:embed="rId6"/>
          <a:stretch>
            <a:fillRect/>
          </a:stretch>
        </p:blipFill>
        <p:spPr>
          <a:xfrm>
            <a:off x="3289889" y="2857220"/>
            <a:ext cx="581339" cy="200627"/>
          </a:xfrm>
          <a:prstGeom prst="rect">
            <a:avLst/>
          </a:prstGeom>
          <a:ln w="3175">
            <a:solidFill>
              <a:sysClr val="windowText" lastClr="000000">
                <a:lumMod val="65000"/>
                <a:lumOff val="35000"/>
              </a:sysClr>
            </a:solidFill>
          </a:ln>
        </p:spPr>
      </p:pic>
      <p:sp>
        <p:nvSpPr>
          <p:cNvPr id="200" name="Title 1">
            <a:extLst>
              <a:ext uri="{FF2B5EF4-FFF2-40B4-BE49-F238E27FC236}">
                <a16:creationId xmlns:a16="http://schemas.microsoft.com/office/drawing/2014/main" id="{C7F29B3B-DBA0-C346-C765-D16899FDE6E3}"/>
              </a:ext>
            </a:extLst>
          </p:cNvPr>
          <p:cNvSpPr txBox="1">
            <a:spLocks/>
          </p:cNvSpPr>
          <p:nvPr/>
        </p:nvSpPr>
        <p:spPr>
          <a:xfrm>
            <a:off x="6371188" y="3467525"/>
            <a:ext cx="2926080" cy="3657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Outcomes</a:t>
            </a:r>
          </a:p>
        </p:txBody>
      </p:sp>
      <p:sp>
        <p:nvSpPr>
          <p:cNvPr id="201" name="Title 1">
            <a:extLst>
              <a:ext uri="{FF2B5EF4-FFF2-40B4-BE49-F238E27FC236}">
                <a16:creationId xmlns:a16="http://schemas.microsoft.com/office/drawing/2014/main" id="{2B7982B2-55FC-EE74-F926-011A395F76E1}"/>
              </a:ext>
            </a:extLst>
          </p:cNvPr>
          <p:cNvSpPr txBox="1">
            <a:spLocks/>
          </p:cNvSpPr>
          <p:nvPr/>
        </p:nvSpPr>
        <p:spPr>
          <a:xfrm>
            <a:off x="6277966" y="3758701"/>
            <a:ext cx="5369018" cy="125986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71450" indent="-171450">
              <a:buFont typeface="Arial" panose="020B0604020202020204" pitchFamily="34" charset="0"/>
              <a:buChar char="•"/>
            </a:pPr>
            <a:r>
              <a:rPr lang="en-US" sz="1200" i="0" dirty="0">
                <a:solidFill>
                  <a:srgbClr val="212529"/>
                </a:solidFill>
                <a:effectLst/>
                <a:latin typeface="+mn-lt"/>
                <a:ea typeface="Calibri" panose="020F0502020204030204" pitchFamily="34" charset="0"/>
                <a:cs typeface="Calibri" panose="020F0502020204030204" pitchFamily="34" charset="0"/>
              </a:rPr>
              <a:t>Monitor the security of all layers of your cloud environment: infrastructure, hosts, containers, and applications</a:t>
            </a:r>
          </a:p>
          <a:p>
            <a:pPr marL="171450" indent="-171450">
              <a:buFont typeface="Arial" panose="020B0604020202020204" pitchFamily="34" charset="0"/>
              <a:buChar char="•"/>
            </a:pPr>
            <a:r>
              <a:rPr lang="en-US" sz="1200" dirty="0">
                <a:latin typeface="+mn-lt"/>
                <a:ea typeface="Calibri" panose="020F0502020204030204" pitchFamily="34" charset="0"/>
                <a:cs typeface="Calibri" panose="020F0502020204030204" pitchFamily="34" charset="0"/>
              </a:rPr>
              <a:t>Customize data &amp; views for most impactful info for personas, teams, app, </a:t>
            </a:r>
          </a:p>
          <a:p>
            <a:pPr marL="171450" indent="-171450">
              <a:buFont typeface="Arial" panose="020B0604020202020204" pitchFamily="34" charset="0"/>
              <a:buChar char="•"/>
            </a:pPr>
            <a:r>
              <a:rPr lang="en-US" sz="1200" dirty="0">
                <a:latin typeface="+mn-lt"/>
                <a:ea typeface="Calibri" panose="020F0502020204030204" pitchFamily="34" charset="0"/>
                <a:cs typeface="Calibri" panose="020F0502020204030204" pitchFamily="34" charset="0"/>
              </a:rPr>
              <a:t>Command center overview of metrics and context during triage</a:t>
            </a:r>
          </a:p>
          <a:p>
            <a:pPr marL="171450" indent="-171450">
              <a:buFont typeface="Arial" panose="020B0604020202020204" pitchFamily="34" charset="0"/>
              <a:buChar char="•"/>
            </a:pPr>
            <a:r>
              <a:rPr lang="en-US" sz="1200" dirty="0">
                <a:latin typeface="+mn-lt"/>
                <a:ea typeface="Calibri" panose="020F0502020204030204" pitchFamily="34" charset="0"/>
                <a:cs typeface="Calibri" panose="020F0502020204030204" pitchFamily="34" charset="0"/>
              </a:rPr>
              <a:t>Analytics for trends and anomalies/outliers</a:t>
            </a:r>
          </a:p>
          <a:p>
            <a:pPr marL="171450" indent="-171450">
              <a:buFont typeface="Arial" panose="020B0604020202020204" pitchFamily="34" charset="0"/>
              <a:buChar char="•"/>
            </a:pPr>
            <a:r>
              <a:rPr kumimoji="0" lang="en-US" sz="1200" b="0" i="0" u="none" strike="noStrike" kern="1200" cap="none" spc="0" normalizeH="0" baseline="0" noProof="0" dirty="0">
                <a:ln>
                  <a:noFill/>
                </a:ln>
                <a:solidFill>
                  <a:srgbClr val="000000"/>
                </a:solidFill>
                <a:effectLst/>
                <a:uLnTx/>
                <a:uFillTx/>
                <a:latin typeface="+mn-lt"/>
                <a:ea typeface="+mn-ea"/>
                <a:cs typeface="+mn-cs"/>
              </a:rPr>
              <a:t>Provide a self-service monitoring platform to enable team agility</a:t>
            </a:r>
          </a:p>
        </p:txBody>
      </p:sp>
      <p:sp>
        <p:nvSpPr>
          <p:cNvPr id="202" name="TextBox 201">
            <a:extLst>
              <a:ext uri="{FF2B5EF4-FFF2-40B4-BE49-F238E27FC236}">
                <a16:creationId xmlns:a16="http://schemas.microsoft.com/office/drawing/2014/main" id="{DC8F7867-89A2-9EC3-CFCE-7C4A945F1974}"/>
              </a:ext>
            </a:extLst>
          </p:cNvPr>
          <p:cNvSpPr txBox="1"/>
          <p:nvPr/>
        </p:nvSpPr>
        <p:spPr>
          <a:xfrm>
            <a:off x="2084800" y="3431481"/>
            <a:ext cx="2471536" cy="1200329"/>
          </a:xfrm>
          <a:prstGeom prst="rect">
            <a:avLst/>
          </a:prstGeom>
          <a:noFill/>
        </p:spPr>
        <p:txBody>
          <a:bodyPr wrap="square" rtlCol="0">
            <a:spAutoFit/>
          </a:bodyPr>
          <a:lstStyle/>
          <a:p>
            <a:pPr marL="0" indent="0" algn="l" rtl="0" eaLnBrk="1" fontAlgn="ctr" latinLnBrk="0" hangingPunct="1">
              <a:spcBef>
                <a:spcPts val="0"/>
              </a:spcBef>
              <a:spcAft>
                <a:spcPts val="0"/>
              </a:spcAft>
            </a:pPr>
            <a:r>
              <a:rPr lang="en-US" sz="800" b="0" i="0" u="none" strike="noStrike" kern="1200" dirty="0">
                <a:solidFill>
                  <a:srgbClr val="000000"/>
                </a:solidFill>
                <a:effectLst/>
                <a:cs typeface="Calibri" panose="020F0502020204030204" pitchFamily="34" charset="0"/>
              </a:rPr>
              <a:t>API Gateways</a:t>
            </a:r>
          </a:p>
          <a:p>
            <a:pPr marL="0" indent="0" algn="l" rtl="0" eaLnBrk="1" fontAlgn="ctr" latinLnBrk="0" hangingPunct="1">
              <a:spcBef>
                <a:spcPts val="0"/>
              </a:spcBef>
              <a:spcAft>
                <a:spcPts val="0"/>
              </a:spcAft>
            </a:pPr>
            <a:r>
              <a:rPr lang="en-US" sz="800" dirty="0">
                <a:solidFill>
                  <a:srgbClr val="000000"/>
                </a:solidFill>
                <a:cs typeface="Calibri" panose="020F0502020204030204" pitchFamily="34" charset="0"/>
              </a:rPr>
              <a:t>Data pipelines</a:t>
            </a:r>
          </a:p>
          <a:p>
            <a:pPr marL="0" indent="0" algn="l" rtl="0" eaLnBrk="1" fontAlgn="ctr" latinLnBrk="0" hangingPunct="1">
              <a:spcBef>
                <a:spcPts val="0"/>
              </a:spcBef>
              <a:spcAft>
                <a:spcPts val="0"/>
              </a:spcAft>
            </a:pPr>
            <a:r>
              <a:rPr lang="en-US" sz="800" dirty="0">
                <a:solidFill>
                  <a:srgbClr val="000000"/>
                </a:solidFill>
                <a:cs typeface="Calibri" panose="020F0502020204030204" pitchFamily="34" charset="0"/>
              </a:rPr>
              <a:t>Serverless</a:t>
            </a:r>
          </a:p>
          <a:p>
            <a:pPr marL="0" indent="0" algn="l" rtl="0" eaLnBrk="1" fontAlgn="ctr" latinLnBrk="0" hangingPunct="1">
              <a:spcBef>
                <a:spcPts val="0"/>
              </a:spcBef>
              <a:spcAft>
                <a:spcPts val="0"/>
              </a:spcAft>
            </a:pPr>
            <a:r>
              <a:rPr lang="en-US" sz="800" b="0" i="0" u="none" strike="noStrike" dirty="0">
                <a:solidFill>
                  <a:srgbClr val="000000"/>
                </a:solidFill>
                <a:effectLst/>
                <a:cs typeface="Calibri" panose="020F0502020204030204" pitchFamily="34" charset="0"/>
              </a:rPr>
              <a:t>Events</a:t>
            </a:r>
          </a:p>
          <a:p>
            <a:pPr marL="0" indent="0" algn="l" rtl="0" eaLnBrk="1" fontAlgn="ctr" latinLnBrk="0" hangingPunct="1">
              <a:spcBef>
                <a:spcPts val="0"/>
              </a:spcBef>
              <a:spcAft>
                <a:spcPts val="0"/>
              </a:spcAft>
            </a:pPr>
            <a:r>
              <a:rPr lang="en-US" sz="800" dirty="0">
                <a:solidFill>
                  <a:srgbClr val="000000"/>
                </a:solidFill>
                <a:cs typeface="Calibri" panose="020F0502020204030204" pitchFamily="34" charset="0"/>
              </a:rPr>
              <a:t>LB-Apps, </a:t>
            </a:r>
          </a:p>
          <a:p>
            <a:pPr marL="0" indent="0" algn="l" rtl="0" eaLnBrk="1" fontAlgn="ctr" latinLnBrk="0" hangingPunct="1">
              <a:spcBef>
                <a:spcPts val="0"/>
              </a:spcBef>
              <a:spcAft>
                <a:spcPts val="0"/>
              </a:spcAft>
            </a:pPr>
            <a:r>
              <a:rPr lang="en-US" sz="800" b="0" i="0" u="none" strike="noStrike" dirty="0">
                <a:solidFill>
                  <a:srgbClr val="000000"/>
                </a:solidFill>
                <a:effectLst/>
                <a:cs typeface="Calibri" panose="020F0502020204030204" pitchFamily="34" charset="0"/>
              </a:rPr>
              <a:t>Databases</a:t>
            </a:r>
          </a:p>
          <a:p>
            <a:pPr marL="0" indent="0" algn="l" rtl="0" eaLnBrk="1" fontAlgn="ctr" latinLnBrk="0" hangingPunct="1">
              <a:spcBef>
                <a:spcPts val="0"/>
              </a:spcBef>
              <a:spcAft>
                <a:spcPts val="0"/>
              </a:spcAft>
            </a:pPr>
            <a:r>
              <a:rPr lang="en-US" sz="800" dirty="0">
                <a:solidFill>
                  <a:srgbClr val="000000"/>
                </a:solidFill>
                <a:cs typeface="Calibri" panose="020F0502020204030204" pitchFamily="34" charset="0"/>
              </a:rPr>
              <a:t>Containers</a:t>
            </a:r>
          </a:p>
          <a:p>
            <a:pPr marL="0" indent="0" algn="l" rtl="0" eaLnBrk="1" fontAlgn="ctr" latinLnBrk="0" hangingPunct="1">
              <a:spcBef>
                <a:spcPts val="0"/>
              </a:spcBef>
              <a:spcAft>
                <a:spcPts val="0"/>
              </a:spcAft>
            </a:pPr>
            <a:r>
              <a:rPr lang="en-US" sz="800" b="0" i="0" u="none" strike="noStrike" dirty="0">
                <a:solidFill>
                  <a:srgbClr val="000000"/>
                </a:solidFill>
                <a:effectLst/>
                <a:cs typeface="Calibri" panose="020F0502020204030204" pitchFamily="34" charset="0"/>
              </a:rPr>
              <a:t>DNS, HTTPS, HTTP</a:t>
            </a:r>
          </a:p>
          <a:p>
            <a:pPr marL="0" indent="0" algn="l" rtl="0" eaLnBrk="1" fontAlgn="ctr" latinLnBrk="0" hangingPunct="1">
              <a:spcBef>
                <a:spcPts val="0"/>
              </a:spcBef>
              <a:spcAft>
                <a:spcPts val="0"/>
              </a:spcAft>
            </a:pPr>
            <a:r>
              <a:rPr lang="en-US" sz="800" dirty="0">
                <a:solidFill>
                  <a:srgbClr val="000000"/>
                </a:solidFill>
                <a:cs typeface="Calibri" panose="020F0502020204030204" pitchFamily="34" charset="0"/>
              </a:rPr>
              <a:t>SLOs SLIs MTTR</a:t>
            </a:r>
            <a:endParaRPr lang="en-US" sz="800" b="0" i="0" u="none" strike="noStrike" dirty="0">
              <a:effectLst/>
            </a:endParaRPr>
          </a:p>
        </p:txBody>
      </p:sp>
      <p:sp>
        <p:nvSpPr>
          <p:cNvPr id="204" name="TextBox 203">
            <a:extLst>
              <a:ext uri="{FF2B5EF4-FFF2-40B4-BE49-F238E27FC236}">
                <a16:creationId xmlns:a16="http://schemas.microsoft.com/office/drawing/2014/main" id="{3F2EC14C-0E42-D9F7-5053-1016349D33CD}"/>
              </a:ext>
            </a:extLst>
          </p:cNvPr>
          <p:cNvSpPr txBox="1"/>
          <p:nvPr/>
        </p:nvSpPr>
        <p:spPr>
          <a:xfrm>
            <a:off x="2700163" y="2361223"/>
            <a:ext cx="783400" cy="307777"/>
          </a:xfrm>
          <a:prstGeom prst="rect">
            <a:avLst/>
          </a:prstGeom>
          <a:noFill/>
        </p:spPr>
        <p:txBody>
          <a:bodyPr wrap="square" rtlCol="0">
            <a:spAutoFit/>
          </a:bodyPr>
          <a:lstStyle/>
          <a:p>
            <a:r>
              <a:rPr lang="en-US" sz="1400" b="1" dirty="0"/>
              <a:t>Tools</a:t>
            </a:r>
          </a:p>
        </p:txBody>
      </p:sp>
    </p:spTree>
    <p:extLst>
      <p:ext uri="{BB962C8B-B14F-4D97-AF65-F5344CB8AC3E}">
        <p14:creationId xmlns:p14="http://schemas.microsoft.com/office/powerpoint/2010/main" val="74042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B3EA-2045-6C34-688A-F34E076C19C1}"/>
              </a:ext>
            </a:extLst>
          </p:cNvPr>
          <p:cNvSpPr>
            <a:spLocks noGrp="1"/>
          </p:cNvSpPr>
          <p:nvPr>
            <p:ph type="title"/>
          </p:nvPr>
        </p:nvSpPr>
        <p:spPr>
          <a:xfrm>
            <a:off x="410194" y="134970"/>
            <a:ext cx="10515600" cy="478569"/>
          </a:xfrm>
        </p:spPr>
        <p:txBody>
          <a:bodyPr>
            <a:normAutofit/>
          </a:bodyPr>
          <a:lstStyle/>
          <a:p>
            <a:r>
              <a:rPr lang="en-US" sz="2800" b="1" dirty="0"/>
              <a:t>Security  </a:t>
            </a:r>
          </a:p>
        </p:txBody>
      </p:sp>
      <p:sp>
        <p:nvSpPr>
          <p:cNvPr id="16" name="Footer Placeholder 13">
            <a:extLst>
              <a:ext uri="{FF2B5EF4-FFF2-40B4-BE49-F238E27FC236}">
                <a16:creationId xmlns:a16="http://schemas.microsoft.com/office/drawing/2014/main" id="{6F414736-2C12-C17B-95F7-151D44C9CF97}"/>
              </a:ext>
            </a:extLst>
          </p:cNvPr>
          <p:cNvSpPr txBox="1">
            <a:spLocks/>
          </p:cNvSpPr>
          <p:nvPr/>
        </p:nvSpPr>
        <p:spPr>
          <a:xfrm>
            <a:off x="112143" y="6569203"/>
            <a:ext cx="4114800" cy="163513"/>
          </a:xfrm>
          <a:prstGeom prst="rect">
            <a:avLst/>
          </a:prstGeom>
        </p:spPr>
        <p:txBody>
          <a:bodyPr/>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solidFill>
                  <a:schemeClr val="tx1">
                    <a:alpha val="50000"/>
                  </a:schemeClr>
                </a:solidFill>
              </a:rPr>
              <a:t>Copyright © 2024 Accenture. All rights reserved.</a:t>
            </a:r>
          </a:p>
        </p:txBody>
      </p:sp>
      <p:graphicFrame>
        <p:nvGraphicFramePr>
          <p:cNvPr id="26" name="Table 25">
            <a:extLst>
              <a:ext uri="{FF2B5EF4-FFF2-40B4-BE49-F238E27FC236}">
                <a16:creationId xmlns:a16="http://schemas.microsoft.com/office/drawing/2014/main" id="{44673D95-5672-04ED-D996-51CFEEB6CE88}"/>
              </a:ext>
            </a:extLst>
          </p:cNvPr>
          <p:cNvGraphicFramePr>
            <a:graphicFrameLocks noGrp="1"/>
          </p:cNvGraphicFramePr>
          <p:nvPr>
            <p:extLst>
              <p:ext uri="{D42A27DB-BD31-4B8C-83A1-F6EECF244321}">
                <p14:modId xmlns:p14="http://schemas.microsoft.com/office/powerpoint/2010/main" val="3067299989"/>
              </p:ext>
            </p:extLst>
          </p:nvPr>
        </p:nvGraphicFramePr>
        <p:xfrm>
          <a:off x="6297216" y="738981"/>
          <a:ext cx="5461337" cy="2609468"/>
        </p:xfrm>
        <a:graphic>
          <a:graphicData uri="http://schemas.openxmlformats.org/drawingml/2006/table">
            <a:tbl>
              <a:tblPr firstRow="1" bandRow="1">
                <a:tableStyleId>{72833802-FEF1-4C79-8D5D-14CF1EAF98D9}</a:tableStyleId>
              </a:tblPr>
              <a:tblGrid>
                <a:gridCol w="1895402">
                  <a:extLst>
                    <a:ext uri="{9D8B030D-6E8A-4147-A177-3AD203B41FA5}">
                      <a16:colId xmlns:a16="http://schemas.microsoft.com/office/drawing/2014/main" val="951130961"/>
                    </a:ext>
                  </a:extLst>
                </a:gridCol>
                <a:gridCol w="2632509">
                  <a:extLst>
                    <a:ext uri="{9D8B030D-6E8A-4147-A177-3AD203B41FA5}">
                      <a16:colId xmlns:a16="http://schemas.microsoft.com/office/drawing/2014/main" val="2316893765"/>
                    </a:ext>
                  </a:extLst>
                </a:gridCol>
                <a:gridCol w="298833">
                  <a:extLst>
                    <a:ext uri="{9D8B030D-6E8A-4147-A177-3AD203B41FA5}">
                      <a16:colId xmlns:a16="http://schemas.microsoft.com/office/drawing/2014/main" val="1368272973"/>
                    </a:ext>
                  </a:extLst>
                </a:gridCol>
                <a:gridCol w="341016">
                  <a:extLst>
                    <a:ext uri="{9D8B030D-6E8A-4147-A177-3AD203B41FA5}">
                      <a16:colId xmlns:a16="http://schemas.microsoft.com/office/drawing/2014/main" val="1107750952"/>
                    </a:ext>
                  </a:extLst>
                </a:gridCol>
                <a:gridCol w="293577">
                  <a:extLst>
                    <a:ext uri="{9D8B030D-6E8A-4147-A177-3AD203B41FA5}">
                      <a16:colId xmlns:a16="http://schemas.microsoft.com/office/drawing/2014/main" val="3107771681"/>
                    </a:ext>
                  </a:extLst>
                </a:gridCol>
              </a:tblGrid>
              <a:tr h="468802">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mj-lt"/>
                          <a:ea typeface="+mn-ea"/>
                          <a:cs typeface="Arial" panose="020B0604020202020204" pitchFamily="34" charset="0"/>
                        </a:rPr>
                        <a:t>Capability Area</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mj-lt"/>
                          <a:cs typeface="Arial" panose="020B0604020202020204" pitchFamily="34" charset="0"/>
                        </a:rPr>
                        <a:t>Description</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mj-lt"/>
                          <a:cs typeface="Arial" panose="020B0604020202020204" pitchFamily="34" charset="0"/>
                        </a:rPr>
                        <a:t>People</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mj-lt"/>
                          <a:cs typeface="Arial" panose="020B0604020202020204" pitchFamily="34" charset="0"/>
                        </a:rPr>
                        <a:t>Process</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mj-lt"/>
                          <a:cs typeface="Arial" panose="020B0604020202020204" pitchFamily="34" charset="0"/>
                        </a:rPr>
                        <a:t>Tech</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663671977"/>
                  </a:ext>
                </a:extLst>
              </a:tr>
              <a:tr h="493776">
                <a:tc>
                  <a:txBody>
                    <a:bodyPr/>
                    <a:lstStyle/>
                    <a:p>
                      <a:r>
                        <a:rPr lang="en-US" sz="900" b="0" dirty="0">
                          <a:solidFill>
                            <a:schemeClr val="tx1"/>
                          </a:solidFill>
                          <a:latin typeface="+mn-lt"/>
                          <a:cs typeface="Arial" panose="020B0604020202020204" pitchFamily="34" charset="0"/>
                        </a:rPr>
                        <a:t>Network Security</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noProof="0" dirty="0">
                        <a:ln>
                          <a:noFill/>
                        </a:ln>
                        <a:solidFill>
                          <a:prstClr val="black"/>
                        </a:solidFill>
                        <a:effectLst/>
                        <a:uLnTx/>
                        <a:uFillTx/>
                        <a:latin typeface="+mn-lt"/>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56556050"/>
                  </a:ext>
                </a:extLst>
              </a:tr>
              <a:tr h="349020">
                <a:tc>
                  <a:txBody>
                    <a:bodyPr/>
                    <a:lstStyle/>
                    <a:p>
                      <a:r>
                        <a:rPr lang="en-US" sz="900" b="0" dirty="0">
                          <a:solidFill>
                            <a:schemeClr val="tx1"/>
                          </a:solidFill>
                          <a:latin typeface="+mn-lt"/>
                          <a:cs typeface="Arial" panose="020B0604020202020204" pitchFamily="34" charset="0"/>
                        </a:rPr>
                        <a:t>Endpoint Security</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noProof="0" dirty="0">
                        <a:ln>
                          <a:noFill/>
                        </a:ln>
                        <a:solidFill>
                          <a:prstClr val="black"/>
                        </a:solidFill>
                        <a:effectLst/>
                        <a:uLnTx/>
                        <a:uFillTx/>
                        <a:latin typeface="+mn-lt"/>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7099748"/>
                  </a:ext>
                </a:extLst>
              </a:tr>
              <a:tr h="419100">
                <a:tc>
                  <a:txBody>
                    <a:bodyPr/>
                    <a:lstStyle/>
                    <a:p>
                      <a:r>
                        <a:rPr lang="en-US" sz="900" b="0" dirty="0">
                          <a:solidFill>
                            <a:schemeClr val="tx1"/>
                          </a:solidFill>
                          <a:latin typeface="+mn-lt"/>
                          <a:cs typeface="Arial" panose="020B0604020202020204" pitchFamily="34" charset="0"/>
                        </a:rPr>
                        <a:t>Platform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noProof="0" dirty="0">
                        <a:ln>
                          <a:noFill/>
                        </a:ln>
                        <a:solidFill>
                          <a:prstClr val="black"/>
                        </a:solidFill>
                        <a:effectLst/>
                        <a:uLnTx/>
                        <a:uFillTx/>
                        <a:latin typeface="+mn-lt"/>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75182509"/>
                  </a:ext>
                </a:extLst>
              </a:tr>
              <a:tr h="419100">
                <a:tc>
                  <a:txBody>
                    <a:bodyPr/>
                    <a:lstStyle/>
                    <a:p>
                      <a:r>
                        <a:rPr lang="en-US" sz="900" b="0" dirty="0">
                          <a:solidFill>
                            <a:schemeClr val="tx1"/>
                          </a:solidFill>
                          <a:latin typeface="+mn-lt"/>
                          <a:cs typeface="Arial" panose="020B0604020202020204" pitchFamily="34" charset="0"/>
                        </a:rPr>
                        <a:t>IAM</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30247902"/>
                  </a:ext>
                </a:extLst>
              </a:tr>
              <a:tr h="459670">
                <a:tc>
                  <a:txBody>
                    <a:bodyPr/>
                    <a:lstStyle/>
                    <a:p>
                      <a:r>
                        <a:rPr lang="en-US" sz="900" b="0" dirty="0">
                          <a:solidFill>
                            <a:schemeClr val="tx1"/>
                          </a:solidFill>
                          <a:latin typeface="+mn-lt"/>
                          <a:cs typeface="Arial" panose="020B0604020202020204" pitchFamily="34" charset="0"/>
                        </a:rPr>
                        <a:t>Compliance Management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79692031"/>
                  </a:ext>
                </a:extLst>
              </a:tr>
            </a:tbl>
          </a:graphicData>
        </a:graphic>
      </p:graphicFrame>
      <p:grpSp>
        <p:nvGrpSpPr>
          <p:cNvPr id="27" name="Group 26">
            <a:extLst>
              <a:ext uri="{FF2B5EF4-FFF2-40B4-BE49-F238E27FC236}">
                <a16:creationId xmlns:a16="http://schemas.microsoft.com/office/drawing/2014/main" id="{3F066583-2B14-6170-6C98-FB3BA4A04C89}"/>
              </a:ext>
            </a:extLst>
          </p:cNvPr>
          <p:cNvGrpSpPr/>
          <p:nvPr/>
        </p:nvGrpSpPr>
        <p:grpSpPr>
          <a:xfrm>
            <a:off x="8386192" y="374254"/>
            <a:ext cx="3271343" cy="230832"/>
            <a:chOff x="7168877" y="6478583"/>
            <a:chExt cx="4387365" cy="230832"/>
          </a:xfrm>
        </p:grpSpPr>
        <p:grpSp>
          <p:nvGrpSpPr>
            <p:cNvPr id="28" name="Group 27">
              <a:extLst>
                <a:ext uri="{FF2B5EF4-FFF2-40B4-BE49-F238E27FC236}">
                  <a16:creationId xmlns:a16="http://schemas.microsoft.com/office/drawing/2014/main" id="{E7FD233C-DF0B-A58E-928B-974B5A7A7D19}"/>
                </a:ext>
              </a:extLst>
            </p:cNvPr>
            <p:cNvGrpSpPr/>
            <p:nvPr/>
          </p:nvGrpSpPr>
          <p:grpSpPr>
            <a:xfrm>
              <a:off x="7168877" y="6543533"/>
              <a:ext cx="3230909" cy="121519"/>
              <a:chOff x="10522767" y="5809755"/>
              <a:chExt cx="3230909" cy="121519"/>
            </a:xfrm>
          </p:grpSpPr>
          <p:sp>
            <p:nvSpPr>
              <p:cNvPr id="32" name="Rectangle 31">
                <a:extLst>
                  <a:ext uri="{FF2B5EF4-FFF2-40B4-BE49-F238E27FC236}">
                    <a16:creationId xmlns:a16="http://schemas.microsoft.com/office/drawing/2014/main" id="{5E281509-BCC9-CEC2-E32B-C4B4F9D8A588}"/>
                  </a:ext>
                </a:extLst>
              </p:cNvPr>
              <p:cNvSpPr/>
              <p:nvPr/>
            </p:nvSpPr>
            <p:spPr>
              <a:xfrm>
                <a:off x="10522767" y="5809755"/>
                <a:ext cx="298859" cy="121519"/>
              </a:xfrm>
              <a:prstGeom prst="rect">
                <a:avLst/>
              </a:prstGeom>
              <a:solidFill>
                <a:schemeClr val="accent1">
                  <a:alpha val="86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3" name="Rectangle 32">
                <a:extLst>
                  <a:ext uri="{FF2B5EF4-FFF2-40B4-BE49-F238E27FC236}">
                    <a16:creationId xmlns:a16="http://schemas.microsoft.com/office/drawing/2014/main" id="{FAE29EE7-965A-D26C-4951-E900DCE16A72}"/>
                  </a:ext>
                </a:extLst>
              </p:cNvPr>
              <p:cNvSpPr/>
              <p:nvPr/>
            </p:nvSpPr>
            <p:spPr>
              <a:xfrm>
                <a:off x="11867824" y="5809755"/>
                <a:ext cx="298859" cy="121519"/>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4" name="Rectangle 33">
                <a:extLst>
                  <a:ext uri="{FF2B5EF4-FFF2-40B4-BE49-F238E27FC236}">
                    <a16:creationId xmlns:a16="http://schemas.microsoft.com/office/drawing/2014/main" id="{5E4284E4-4887-279F-41C9-C64CD6008A11}"/>
                  </a:ext>
                </a:extLst>
              </p:cNvPr>
              <p:cNvSpPr/>
              <p:nvPr/>
            </p:nvSpPr>
            <p:spPr>
              <a:xfrm>
                <a:off x="13454817" y="5809755"/>
                <a:ext cx="298859" cy="121519"/>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grpSp>
        <p:sp>
          <p:nvSpPr>
            <p:cNvPr id="29" name="TextBox 9">
              <a:extLst>
                <a:ext uri="{FF2B5EF4-FFF2-40B4-BE49-F238E27FC236}">
                  <a16:creationId xmlns:a16="http://schemas.microsoft.com/office/drawing/2014/main" id="{30C1FD41-B637-B47A-8D61-36584658EE0A}"/>
                </a:ext>
              </a:extLst>
            </p:cNvPr>
            <p:cNvSpPr txBox="1"/>
            <p:nvPr/>
          </p:nvSpPr>
          <p:spPr>
            <a:xfrm>
              <a:off x="7442455" y="6478583"/>
              <a:ext cx="1139227" cy="2308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Graphik"/>
                  <a:ea typeface="+mn-ea"/>
                  <a:cs typeface="Arial" panose="020B0604020202020204" pitchFamily="34" charset="0"/>
                </a:rPr>
                <a:t>High Gap</a:t>
              </a:r>
              <a:endParaRPr kumimoji="0" lang="en-US" sz="900" b="0" i="0" u="none" strike="noStrike" kern="1200" cap="none" spc="0" normalizeH="0" baseline="0" noProof="0">
                <a:ln>
                  <a:noFill/>
                </a:ln>
                <a:solidFill>
                  <a:sysClr val="windowText" lastClr="000000"/>
                </a:solidFill>
                <a:effectLst/>
                <a:uLnTx/>
                <a:uFillTx/>
                <a:latin typeface="Graphik"/>
                <a:ea typeface="+mn-ea"/>
                <a:cs typeface="Arial" panose="020B0604020202020204" pitchFamily="34" charset="0"/>
              </a:endParaRPr>
            </a:p>
          </p:txBody>
        </p:sp>
        <p:sp>
          <p:nvSpPr>
            <p:cNvPr id="30" name="TextBox 10">
              <a:extLst>
                <a:ext uri="{FF2B5EF4-FFF2-40B4-BE49-F238E27FC236}">
                  <a16:creationId xmlns:a16="http://schemas.microsoft.com/office/drawing/2014/main" id="{F4F94D92-D7DD-113E-711D-5C105E66BB75}"/>
                </a:ext>
              </a:extLst>
            </p:cNvPr>
            <p:cNvSpPr txBox="1"/>
            <p:nvPr/>
          </p:nvSpPr>
          <p:spPr>
            <a:xfrm>
              <a:off x="8812792" y="6478583"/>
              <a:ext cx="1347445" cy="2308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Graphik"/>
                  <a:ea typeface="+mn-ea"/>
                  <a:cs typeface="Arial" panose="020B0604020202020204" pitchFamily="34" charset="0"/>
                </a:rPr>
                <a:t>Medium Gap</a:t>
              </a:r>
              <a:endParaRPr kumimoji="0" lang="en-US" sz="900" b="0" i="0" u="none" strike="noStrike" kern="1200" cap="none" spc="0" normalizeH="0" baseline="0" noProof="0">
                <a:ln>
                  <a:noFill/>
                </a:ln>
                <a:solidFill>
                  <a:sysClr val="windowText" lastClr="000000"/>
                </a:solidFill>
                <a:effectLst/>
                <a:uLnTx/>
                <a:uFillTx/>
                <a:latin typeface="Graphik"/>
                <a:ea typeface="+mn-ea"/>
                <a:cs typeface="Arial" panose="020B0604020202020204" pitchFamily="34" charset="0"/>
              </a:endParaRPr>
            </a:p>
          </p:txBody>
        </p:sp>
        <p:sp>
          <p:nvSpPr>
            <p:cNvPr id="31" name="TextBox 11">
              <a:extLst>
                <a:ext uri="{FF2B5EF4-FFF2-40B4-BE49-F238E27FC236}">
                  <a16:creationId xmlns:a16="http://schemas.microsoft.com/office/drawing/2014/main" id="{A308A472-25DE-6554-0F3D-9D805B2E80D0}"/>
                </a:ext>
              </a:extLst>
            </p:cNvPr>
            <p:cNvSpPr txBox="1"/>
            <p:nvPr/>
          </p:nvSpPr>
          <p:spPr>
            <a:xfrm>
              <a:off x="10392256" y="6478583"/>
              <a:ext cx="1163986" cy="2308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Graphik"/>
                  <a:ea typeface="+mn-ea"/>
                  <a:cs typeface="Arial" panose="020B0604020202020204" pitchFamily="34" charset="0"/>
                </a:rPr>
                <a:t>Low Gap</a:t>
              </a:r>
              <a:endParaRPr kumimoji="0" lang="en-US" sz="900" b="0" i="0" u="none" strike="noStrike" kern="1200" cap="none" spc="0" normalizeH="0" baseline="0" noProof="0">
                <a:ln>
                  <a:noFill/>
                </a:ln>
                <a:solidFill>
                  <a:sysClr val="windowText" lastClr="000000"/>
                </a:solidFill>
                <a:effectLst/>
                <a:uLnTx/>
                <a:uFillTx/>
                <a:latin typeface="Graphik"/>
                <a:ea typeface="+mn-ea"/>
                <a:cs typeface="Arial" panose="020B0604020202020204" pitchFamily="34" charset="0"/>
              </a:endParaRPr>
            </a:p>
          </p:txBody>
        </p:sp>
      </p:grpSp>
      <p:sp>
        <p:nvSpPr>
          <p:cNvPr id="42" name="Freeform: Shape 41">
            <a:extLst>
              <a:ext uri="{FF2B5EF4-FFF2-40B4-BE49-F238E27FC236}">
                <a16:creationId xmlns:a16="http://schemas.microsoft.com/office/drawing/2014/main" id="{BC5E916D-D4F3-4B6D-9952-36487985B573}"/>
              </a:ext>
            </a:extLst>
          </p:cNvPr>
          <p:cNvSpPr/>
          <p:nvPr/>
        </p:nvSpPr>
        <p:spPr>
          <a:xfrm>
            <a:off x="1530730" y="2058351"/>
            <a:ext cx="3218426" cy="2692627"/>
          </a:xfrm>
          <a:custGeom>
            <a:avLst/>
            <a:gdLst>
              <a:gd name="connsiteX0" fmla="*/ 1609213 w 3218426"/>
              <a:gd name="connsiteY0" fmla="*/ 0 h 2692627"/>
              <a:gd name="connsiteX1" fmla="*/ 3218426 w 3218426"/>
              <a:gd name="connsiteY1" fmla="*/ 1609213 h 2692627"/>
              <a:gd name="connsiteX2" fmla="*/ 2850960 w 3218426"/>
              <a:gd name="connsiteY2" fmla="*/ 2632822 h 2692627"/>
              <a:gd name="connsiteX3" fmla="*/ 2796606 w 3218426"/>
              <a:gd name="connsiteY3" fmla="*/ 2692627 h 2692627"/>
              <a:gd name="connsiteX4" fmla="*/ 421820 w 3218426"/>
              <a:gd name="connsiteY4" fmla="*/ 2692627 h 2692627"/>
              <a:gd name="connsiteX5" fmla="*/ 367466 w 3218426"/>
              <a:gd name="connsiteY5" fmla="*/ 2632822 h 2692627"/>
              <a:gd name="connsiteX6" fmla="*/ 0 w 3218426"/>
              <a:gd name="connsiteY6" fmla="*/ 1609213 h 2692627"/>
              <a:gd name="connsiteX7" fmla="*/ 1609213 w 3218426"/>
              <a:gd name="connsiteY7" fmla="*/ 0 h 2692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8426" h="2692627">
                <a:moveTo>
                  <a:pt x="1609213" y="0"/>
                </a:moveTo>
                <a:cubicBezTo>
                  <a:pt x="2497957" y="0"/>
                  <a:pt x="3218426" y="720469"/>
                  <a:pt x="3218426" y="1609213"/>
                </a:cubicBezTo>
                <a:cubicBezTo>
                  <a:pt x="3218426" y="1998039"/>
                  <a:pt x="3080524" y="2354655"/>
                  <a:pt x="2850960" y="2632822"/>
                </a:cubicBezTo>
                <a:lnTo>
                  <a:pt x="2796606" y="2692627"/>
                </a:lnTo>
                <a:lnTo>
                  <a:pt x="421820" y="2692627"/>
                </a:lnTo>
                <a:lnTo>
                  <a:pt x="367466" y="2632822"/>
                </a:lnTo>
                <a:cubicBezTo>
                  <a:pt x="137902" y="2354655"/>
                  <a:pt x="0" y="1998039"/>
                  <a:pt x="0" y="1609213"/>
                </a:cubicBezTo>
                <a:cubicBezTo>
                  <a:pt x="0" y="720469"/>
                  <a:pt x="720469" y="0"/>
                  <a:pt x="1609213" y="0"/>
                </a:cubicBezTo>
                <a:close/>
              </a:path>
            </a:pathLst>
          </a:custGeom>
          <a:solidFill>
            <a:srgbClr val="0070C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p>
        </p:txBody>
      </p:sp>
      <p:sp>
        <p:nvSpPr>
          <p:cNvPr id="43" name="Freeform: Shape 42">
            <a:extLst>
              <a:ext uri="{FF2B5EF4-FFF2-40B4-BE49-F238E27FC236}">
                <a16:creationId xmlns:a16="http://schemas.microsoft.com/office/drawing/2014/main" id="{DDB47F19-29F1-4CE9-AD22-446DA4392218}"/>
              </a:ext>
            </a:extLst>
          </p:cNvPr>
          <p:cNvSpPr/>
          <p:nvPr/>
        </p:nvSpPr>
        <p:spPr>
          <a:xfrm>
            <a:off x="190708" y="3696853"/>
            <a:ext cx="1662878" cy="1981785"/>
          </a:xfrm>
          <a:custGeom>
            <a:avLst/>
            <a:gdLst>
              <a:gd name="connsiteX0" fmla="*/ 7144 w 1390650"/>
              <a:gd name="connsiteY0" fmla="*/ 7144 h 1657350"/>
              <a:gd name="connsiteX1" fmla="*/ 687229 w 1390650"/>
              <a:gd name="connsiteY1" fmla="*/ 1651159 h 1657350"/>
              <a:gd name="connsiteX2" fmla="*/ 1386364 w 1390650"/>
              <a:gd name="connsiteY2" fmla="*/ 952024 h 1657350"/>
              <a:gd name="connsiteX3" fmla="*/ 994886 w 1390650"/>
              <a:gd name="connsiteY3" fmla="*/ 7144 h 1657350"/>
              <a:gd name="connsiteX4" fmla="*/ 7144 w 1390650"/>
              <a:gd name="connsiteY4" fmla="*/ 7144 h 165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50" h="1657350">
                <a:moveTo>
                  <a:pt x="7144" y="7144"/>
                </a:moveTo>
                <a:cubicBezTo>
                  <a:pt x="18574" y="645319"/>
                  <a:pt x="275749" y="1223486"/>
                  <a:pt x="687229" y="1651159"/>
                </a:cubicBezTo>
                <a:lnTo>
                  <a:pt x="1386364" y="952024"/>
                </a:lnTo>
                <a:cubicBezTo>
                  <a:pt x="1153001" y="703421"/>
                  <a:pt x="1006316" y="371951"/>
                  <a:pt x="994886" y="7144"/>
                </a:cubicBezTo>
                <a:lnTo>
                  <a:pt x="7144" y="7144"/>
                </a:lnTo>
                <a:close/>
              </a:path>
            </a:pathLst>
          </a:custGeom>
          <a:solidFill>
            <a:srgbClr val="0FFF6F"/>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A5869534-6757-4DC9-B21D-E2DCB0C2D1E6}"/>
              </a:ext>
            </a:extLst>
          </p:cNvPr>
          <p:cNvSpPr/>
          <p:nvPr/>
        </p:nvSpPr>
        <p:spPr>
          <a:xfrm>
            <a:off x="190708" y="1627367"/>
            <a:ext cx="1662878" cy="1981785"/>
          </a:xfrm>
          <a:custGeom>
            <a:avLst/>
            <a:gdLst>
              <a:gd name="connsiteX0" fmla="*/ 7144 w 1390650"/>
              <a:gd name="connsiteY0" fmla="*/ 1650206 h 1657350"/>
              <a:gd name="connsiteX1" fmla="*/ 995839 w 1390650"/>
              <a:gd name="connsiteY1" fmla="*/ 1650206 h 1657350"/>
              <a:gd name="connsiteX2" fmla="*/ 1387316 w 1390650"/>
              <a:gd name="connsiteY2" fmla="*/ 706279 h 1657350"/>
              <a:gd name="connsiteX3" fmla="*/ 688181 w 1390650"/>
              <a:gd name="connsiteY3" fmla="*/ 7144 h 1657350"/>
              <a:gd name="connsiteX4" fmla="*/ 7144 w 1390650"/>
              <a:gd name="connsiteY4" fmla="*/ 1650206 h 165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50" h="1657350">
                <a:moveTo>
                  <a:pt x="7144" y="1650206"/>
                </a:moveTo>
                <a:lnTo>
                  <a:pt x="995839" y="1650206"/>
                </a:lnTo>
                <a:cubicBezTo>
                  <a:pt x="1007269" y="1285399"/>
                  <a:pt x="1153954" y="953929"/>
                  <a:pt x="1387316" y="706279"/>
                </a:cubicBezTo>
                <a:lnTo>
                  <a:pt x="688181" y="7144"/>
                </a:lnTo>
                <a:cubicBezTo>
                  <a:pt x="275749" y="433864"/>
                  <a:pt x="18574" y="1012031"/>
                  <a:pt x="7144" y="1650206"/>
                </a:cubicBezTo>
                <a:close/>
              </a:path>
            </a:pathLst>
          </a:custGeom>
          <a:solidFill>
            <a:srgbClr val="61FF9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5C2E5F10-FF11-4480-8A92-0794DEB06F7C}"/>
              </a:ext>
            </a:extLst>
          </p:cNvPr>
          <p:cNvSpPr/>
          <p:nvPr/>
        </p:nvSpPr>
        <p:spPr>
          <a:xfrm>
            <a:off x="1079095" y="738981"/>
            <a:ext cx="1981786" cy="1662877"/>
          </a:xfrm>
          <a:custGeom>
            <a:avLst/>
            <a:gdLst>
              <a:gd name="connsiteX0" fmla="*/ 706279 w 1657350"/>
              <a:gd name="connsiteY0" fmla="*/ 1386364 h 1390650"/>
              <a:gd name="connsiteX1" fmla="*/ 1650206 w 1657350"/>
              <a:gd name="connsiteY1" fmla="*/ 994886 h 1390650"/>
              <a:gd name="connsiteX2" fmla="*/ 1650206 w 1657350"/>
              <a:gd name="connsiteY2" fmla="*/ 7144 h 1390650"/>
              <a:gd name="connsiteX3" fmla="*/ 7144 w 1657350"/>
              <a:gd name="connsiteY3" fmla="*/ 687229 h 1390650"/>
              <a:gd name="connsiteX4" fmla="*/ 706279 w 1657350"/>
              <a:gd name="connsiteY4" fmla="*/ 1386364 h 13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1390650">
                <a:moveTo>
                  <a:pt x="706279" y="1386364"/>
                </a:moveTo>
                <a:cubicBezTo>
                  <a:pt x="954881" y="1153001"/>
                  <a:pt x="1285399" y="1006316"/>
                  <a:pt x="1650206" y="994886"/>
                </a:cubicBezTo>
                <a:lnTo>
                  <a:pt x="1650206" y="7144"/>
                </a:lnTo>
                <a:cubicBezTo>
                  <a:pt x="1012984" y="18574"/>
                  <a:pt x="434816" y="275749"/>
                  <a:pt x="7144" y="687229"/>
                </a:cubicBezTo>
                <a:lnTo>
                  <a:pt x="706279" y="1386364"/>
                </a:lnTo>
                <a:close/>
              </a:path>
            </a:pathLst>
          </a:custGeom>
          <a:solidFill>
            <a:srgbClr val="B3FFC6"/>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FBD7258C-BF7B-4D88-BC29-460ADDF95A96}"/>
              </a:ext>
            </a:extLst>
          </p:cNvPr>
          <p:cNvSpPr/>
          <p:nvPr/>
        </p:nvSpPr>
        <p:spPr>
          <a:xfrm>
            <a:off x="3149719" y="738981"/>
            <a:ext cx="1981786" cy="1662877"/>
          </a:xfrm>
          <a:custGeom>
            <a:avLst/>
            <a:gdLst>
              <a:gd name="connsiteX0" fmla="*/ 7144 w 1657350"/>
              <a:gd name="connsiteY0" fmla="*/ 995839 h 1390650"/>
              <a:gd name="connsiteX1" fmla="*/ 951071 w 1657350"/>
              <a:gd name="connsiteY1" fmla="*/ 1387316 h 1390650"/>
              <a:gd name="connsiteX2" fmla="*/ 1650206 w 1657350"/>
              <a:gd name="connsiteY2" fmla="*/ 688181 h 1390650"/>
              <a:gd name="connsiteX3" fmla="*/ 7144 w 1657350"/>
              <a:gd name="connsiteY3" fmla="*/ 7144 h 1390650"/>
              <a:gd name="connsiteX4" fmla="*/ 7144 w 1657350"/>
              <a:gd name="connsiteY4" fmla="*/ 995839 h 13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1390650">
                <a:moveTo>
                  <a:pt x="7144" y="995839"/>
                </a:moveTo>
                <a:cubicBezTo>
                  <a:pt x="371951" y="1006316"/>
                  <a:pt x="703421" y="1153001"/>
                  <a:pt x="951071" y="1387316"/>
                </a:cubicBezTo>
                <a:lnTo>
                  <a:pt x="1650206" y="688181"/>
                </a:lnTo>
                <a:cubicBezTo>
                  <a:pt x="1222534" y="275749"/>
                  <a:pt x="645319" y="18574"/>
                  <a:pt x="7144" y="7144"/>
                </a:cubicBezTo>
                <a:lnTo>
                  <a:pt x="7144" y="995839"/>
                </a:lnTo>
                <a:close/>
              </a:path>
            </a:pathLst>
          </a:custGeom>
          <a:solidFill>
            <a:srgbClr val="61FF9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7" name="Freeform: Shape 46">
            <a:extLst>
              <a:ext uri="{FF2B5EF4-FFF2-40B4-BE49-F238E27FC236}">
                <a16:creationId xmlns:a16="http://schemas.microsoft.com/office/drawing/2014/main" id="{6E7FD601-786F-4C21-BBE6-190A7374E9DE}"/>
              </a:ext>
            </a:extLst>
          </p:cNvPr>
          <p:cNvSpPr/>
          <p:nvPr/>
        </p:nvSpPr>
        <p:spPr>
          <a:xfrm>
            <a:off x="4353597" y="3696853"/>
            <a:ext cx="1662878" cy="1981785"/>
          </a:xfrm>
          <a:custGeom>
            <a:avLst/>
            <a:gdLst>
              <a:gd name="connsiteX0" fmla="*/ 7144 w 1390650"/>
              <a:gd name="connsiteY0" fmla="*/ 952024 h 1657350"/>
              <a:gd name="connsiteX1" fmla="*/ 706279 w 1390650"/>
              <a:gd name="connsiteY1" fmla="*/ 1651159 h 1657350"/>
              <a:gd name="connsiteX2" fmla="*/ 1386364 w 1390650"/>
              <a:gd name="connsiteY2" fmla="*/ 7144 h 1657350"/>
              <a:gd name="connsiteX3" fmla="*/ 398621 w 1390650"/>
              <a:gd name="connsiteY3" fmla="*/ 7144 h 1657350"/>
              <a:gd name="connsiteX4" fmla="*/ 7144 w 1390650"/>
              <a:gd name="connsiteY4" fmla="*/ 952024 h 165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50" h="1657350">
                <a:moveTo>
                  <a:pt x="7144" y="952024"/>
                </a:moveTo>
                <a:lnTo>
                  <a:pt x="706279" y="1651159"/>
                </a:lnTo>
                <a:cubicBezTo>
                  <a:pt x="1118711" y="1223486"/>
                  <a:pt x="1375886" y="645319"/>
                  <a:pt x="1386364" y="7144"/>
                </a:cubicBezTo>
                <a:lnTo>
                  <a:pt x="398621" y="7144"/>
                </a:lnTo>
                <a:cubicBezTo>
                  <a:pt x="387191" y="372904"/>
                  <a:pt x="240506" y="703421"/>
                  <a:pt x="7144" y="952024"/>
                </a:cubicBezTo>
                <a:close/>
              </a:path>
            </a:pathLst>
          </a:custGeom>
          <a:solidFill>
            <a:srgbClr val="00BC5A"/>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8D049606-0A8C-4C26-B2C5-52D115EF7A19}"/>
              </a:ext>
            </a:extLst>
          </p:cNvPr>
          <p:cNvSpPr/>
          <p:nvPr/>
        </p:nvSpPr>
        <p:spPr>
          <a:xfrm>
            <a:off x="4352458" y="1640084"/>
            <a:ext cx="1662878" cy="1970396"/>
          </a:xfrm>
          <a:custGeom>
            <a:avLst/>
            <a:gdLst>
              <a:gd name="connsiteX0" fmla="*/ 7144 w 1390650"/>
              <a:gd name="connsiteY0" fmla="*/ 706279 h 1647825"/>
              <a:gd name="connsiteX1" fmla="*/ 398621 w 1390650"/>
              <a:gd name="connsiteY1" fmla="*/ 1650206 h 1647825"/>
              <a:gd name="connsiteX2" fmla="*/ 1387316 w 1390650"/>
              <a:gd name="connsiteY2" fmla="*/ 1650206 h 1647825"/>
              <a:gd name="connsiteX3" fmla="*/ 706279 w 1390650"/>
              <a:gd name="connsiteY3" fmla="*/ 7144 h 1647825"/>
              <a:gd name="connsiteX4" fmla="*/ 7144 w 1390650"/>
              <a:gd name="connsiteY4" fmla="*/ 706279 h 1647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50" h="1647825">
                <a:moveTo>
                  <a:pt x="7144" y="706279"/>
                </a:moveTo>
                <a:cubicBezTo>
                  <a:pt x="240506" y="954881"/>
                  <a:pt x="387191" y="1285399"/>
                  <a:pt x="398621" y="1650206"/>
                </a:cubicBezTo>
                <a:lnTo>
                  <a:pt x="1387316" y="1650206"/>
                </a:lnTo>
                <a:cubicBezTo>
                  <a:pt x="1375886" y="1012031"/>
                  <a:pt x="1118711" y="433864"/>
                  <a:pt x="706279" y="7144"/>
                </a:cubicBezTo>
                <a:lnTo>
                  <a:pt x="7144" y="706279"/>
                </a:lnTo>
                <a:close/>
              </a:path>
            </a:pathLst>
          </a:custGeom>
          <a:solidFill>
            <a:srgbClr val="0FFF6F"/>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3DEE8FEB-1CE2-4041-A342-3E2C06B85292}"/>
              </a:ext>
            </a:extLst>
          </p:cNvPr>
          <p:cNvSpPr/>
          <p:nvPr/>
        </p:nvSpPr>
        <p:spPr>
          <a:xfrm>
            <a:off x="1372946" y="3696853"/>
            <a:ext cx="649206" cy="1138957"/>
          </a:xfrm>
          <a:custGeom>
            <a:avLst/>
            <a:gdLst>
              <a:gd name="connsiteX0" fmla="*/ 7144 w 542925"/>
              <a:gd name="connsiteY0" fmla="*/ 7144 h 952500"/>
              <a:gd name="connsiteX1" fmla="*/ 398621 w 542925"/>
              <a:gd name="connsiteY1" fmla="*/ 952024 h 952500"/>
              <a:gd name="connsiteX2" fmla="*/ 542449 w 542925"/>
              <a:gd name="connsiteY2" fmla="*/ 808196 h 952500"/>
              <a:gd name="connsiteX3" fmla="*/ 210979 w 542925"/>
              <a:gd name="connsiteY3" fmla="*/ 7144 h 952500"/>
              <a:gd name="connsiteX4" fmla="*/ 7144 w 542925"/>
              <a:gd name="connsiteY4" fmla="*/ 7144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952500">
                <a:moveTo>
                  <a:pt x="7144" y="7144"/>
                </a:moveTo>
                <a:cubicBezTo>
                  <a:pt x="17621" y="372904"/>
                  <a:pt x="164306" y="703421"/>
                  <a:pt x="398621" y="952024"/>
                </a:cubicBezTo>
                <a:lnTo>
                  <a:pt x="542449" y="808196"/>
                </a:lnTo>
                <a:cubicBezTo>
                  <a:pt x="345281" y="596741"/>
                  <a:pt x="221456" y="316706"/>
                  <a:pt x="210979" y="7144"/>
                </a:cubicBezTo>
                <a:lnTo>
                  <a:pt x="7144"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Shape 49">
            <a:extLst>
              <a:ext uri="{FF2B5EF4-FFF2-40B4-BE49-F238E27FC236}">
                <a16:creationId xmlns:a16="http://schemas.microsoft.com/office/drawing/2014/main" id="{194210B0-E296-4AD4-9852-BB86BF78E870}"/>
              </a:ext>
            </a:extLst>
          </p:cNvPr>
          <p:cNvSpPr/>
          <p:nvPr/>
        </p:nvSpPr>
        <p:spPr>
          <a:xfrm>
            <a:off x="1372946" y="2463362"/>
            <a:ext cx="649206" cy="1138957"/>
          </a:xfrm>
          <a:custGeom>
            <a:avLst/>
            <a:gdLst>
              <a:gd name="connsiteX0" fmla="*/ 7144 w 542925"/>
              <a:gd name="connsiteY0" fmla="*/ 951071 h 952500"/>
              <a:gd name="connsiteX1" fmla="*/ 210979 w 542925"/>
              <a:gd name="connsiteY1" fmla="*/ 951071 h 952500"/>
              <a:gd name="connsiteX2" fmla="*/ 542449 w 542925"/>
              <a:gd name="connsiteY2" fmla="*/ 150971 h 952500"/>
              <a:gd name="connsiteX3" fmla="*/ 398621 w 542925"/>
              <a:gd name="connsiteY3" fmla="*/ 7144 h 952500"/>
              <a:gd name="connsiteX4" fmla="*/ 7144 w 542925"/>
              <a:gd name="connsiteY4" fmla="*/ 951071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952500">
                <a:moveTo>
                  <a:pt x="7144" y="951071"/>
                </a:moveTo>
                <a:lnTo>
                  <a:pt x="210979" y="951071"/>
                </a:lnTo>
                <a:cubicBezTo>
                  <a:pt x="221456" y="642461"/>
                  <a:pt x="346234" y="362426"/>
                  <a:pt x="542449" y="150971"/>
                </a:cubicBezTo>
                <a:lnTo>
                  <a:pt x="398621" y="7144"/>
                </a:lnTo>
                <a:cubicBezTo>
                  <a:pt x="164306" y="254794"/>
                  <a:pt x="17621" y="586264"/>
                  <a:pt x="7144" y="951071"/>
                </a:cubicBez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Shape 50">
            <a:extLst>
              <a:ext uri="{FF2B5EF4-FFF2-40B4-BE49-F238E27FC236}">
                <a16:creationId xmlns:a16="http://schemas.microsoft.com/office/drawing/2014/main" id="{B92E246A-8C80-416B-B6BC-1F4AE9488450}"/>
              </a:ext>
            </a:extLst>
          </p:cNvPr>
          <p:cNvSpPr/>
          <p:nvPr/>
        </p:nvSpPr>
        <p:spPr>
          <a:xfrm>
            <a:off x="1915089" y="1921218"/>
            <a:ext cx="1138957" cy="649206"/>
          </a:xfrm>
          <a:custGeom>
            <a:avLst/>
            <a:gdLst>
              <a:gd name="connsiteX0" fmla="*/ 150971 w 952500"/>
              <a:gd name="connsiteY0" fmla="*/ 542449 h 542925"/>
              <a:gd name="connsiteX1" fmla="*/ 951071 w 952500"/>
              <a:gd name="connsiteY1" fmla="*/ 210979 h 542925"/>
              <a:gd name="connsiteX2" fmla="*/ 951071 w 952500"/>
              <a:gd name="connsiteY2" fmla="*/ 7144 h 542925"/>
              <a:gd name="connsiteX3" fmla="*/ 7144 w 952500"/>
              <a:gd name="connsiteY3" fmla="*/ 398621 h 542925"/>
              <a:gd name="connsiteX4" fmla="*/ 150971 w 952500"/>
              <a:gd name="connsiteY4" fmla="*/ 542449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0" h="542925">
                <a:moveTo>
                  <a:pt x="150971" y="542449"/>
                </a:moveTo>
                <a:cubicBezTo>
                  <a:pt x="362426" y="345281"/>
                  <a:pt x="642461" y="221456"/>
                  <a:pt x="951071" y="210979"/>
                </a:cubicBezTo>
                <a:lnTo>
                  <a:pt x="951071" y="7144"/>
                </a:lnTo>
                <a:cubicBezTo>
                  <a:pt x="586264" y="17621"/>
                  <a:pt x="254794" y="164306"/>
                  <a:pt x="7144" y="398621"/>
                </a:cubicBezTo>
                <a:lnTo>
                  <a:pt x="150971" y="542449"/>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2" name="Freeform: Shape 51">
            <a:extLst>
              <a:ext uri="{FF2B5EF4-FFF2-40B4-BE49-F238E27FC236}">
                <a16:creationId xmlns:a16="http://schemas.microsoft.com/office/drawing/2014/main" id="{472C1E93-4A8B-4B8B-8E07-550CC0970428}"/>
              </a:ext>
            </a:extLst>
          </p:cNvPr>
          <p:cNvSpPr/>
          <p:nvPr/>
        </p:nvSpPr>
        <p:spPr>
          <a:xfrm>
            <a:off x="3149719" y="1921218"/>
            <a:ext cx="1138957" cy="649206"/>
          </a:xfrm>
          <a:custGeom>
            <a:avLst/>
            <a:gdLst>
              <a:gd name="connsiteX0" fmla="*/ 7144 w 952500"/>
              <a:gd name="connsiteY0" fmla="*/ 210979 h 542925"/>
              <a:gd name="connsiteX1" fmla="*/ 807244 w 952500"/>
              <a:gd name="connsiteY1" fmla="*/ 542449 h 542925"/>
              <a:gd name="connsiteX2" fmla="*/ 951071 w 952500"/>
              <a:gd name="connsiteY2" fmla="*/ 398621 h 542925"/>
              <a:gd name="connsiteX3" fmla="*/ 7144 w 952500"/>
              <a:gd name="connsiteY3" fmla="*/ 7144 h 542925"/>
              <a:gd name="connsiteX4" fmla="*/ 7144 w 952500"/>
              <a:gd name="connsiteY4" fmla="*/ 210979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0" h="542925">
                <a:moveTo>
                  <a:pt x="7144" y="210979"/>
                </a:moveTo>
                <a:cubicBezTo>
                  <a:pt x="315754" y="221456"/>
                  <a:pt x="595789" y="345281"/>
                  <a:pt x="807244" y="542449"/>
                </a:cubicBezTo>
                <a:lnTo>
                  <a:pt x="951071" y="398621"/>
                </a:lnTo>
                <a:cubicBezTo>
                  <a:pt x="702469" y="165259"/>
                  <a:pt x="371951" y="18574"/>
                  <a:pt x="7144" y="7144"/>
                </a:cubicBezTo>
                <a:lnTo>
                  <a:pt x="7144" y="210979"/>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3" name="Freeform: Shape 52">
            <a:extLst>
              <a:ext uri="{FF2B5EF4-FFF2-40B4-BE49-F238E27FC236}">
                <a16:creationId xmlns:a16="http://schemas.microsoft.com/office/drawing/2014/main" id="{C3A6B86A-6CBE-4AB9-AC75-F86928B2E66D}"/>
              </a:ext>
            </a:extLst>
          </p:cNvPr>
          <p:cNvSpPr/>
          <p:nvPr/>
        </p:nvSpPr>
        <p:spPr>
          <a:xfrm>
            <a:off x="4181614" y="3696853"/>
            <a:ext cx="649206" cy="1138957"/>
          </a:xfrm>
          <a:custGeom>
            <a:avLst/>
            <a:gdLst>
              <a:gd name="connsiteX0" fmla="*/ 7144 w 542925"/>
              <a:gd name="connsiteY0" fmla="*/ 808196 h 952500"/>
              <a:gd name="connsiteX1" fmla="*/ 150971 w 542925"/>
              <a:gd name="connsiteY1" fmla="*/ 952024 h 952500"/>
              <a:gd name="connsiteX2" fmla="*/ 542449 w 542925"/>
              <a:gd name="connsiteY2" fmla="*/ 7144 h 952500"/>
              <a:gd name="connsiteX3" fmla="*/ 338614 w 542925"/>
              <a:gd name="connsiteY3" fmla="*/ 7144 h 952500"/>
              <a:gd name="connsiteX4" fmla="*/ 7144 w 542925"/>
              <a:gd name="connsiteY4" fmla="*/ 808196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952500">
                <a:moveTo>
                  <a:pt x="7144" y="808196"/>
                </a:moveTo>
                <a:lnTo>
                  <a:pt x="150971" y="952024"/>
                </a:lnTo>
                <a:cubicBezTo>
                  <a:pt x="384334" y="703421"/>
                  <a:pt x="531019" y="371951"/>
                  <a:pt x="542449" y="7144"/>
                </a:cubicBezTo>
                <a:lnTo>
                  <a:pt x="338614" y="7144"/>
                </a:lnTo>
                <a:cubicBezTo>
                  <a:pt x="327184" y="316706"/>
                  <a:pt x="203359" y="596741"/>
                  <a:pt x="7144" y="808196"/>
                </a:cubicBez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Shape 53">
            <a:extLst>
              <a:ext uri="{FF2B5EF4-FFF2-40B4-BE49-F238E27FC236}">
                <a16:creationId xmlns:a16="http://schemas.microsoft.com/office/drawing/2014/main" id="{D6D0B2B6-EF27-401F-A0F7-45AD5F94555A}"/>
              </a:ext>
            </a:extLst>
          </p:cNvPr>
          <p:cNvSpPr/>
          <p:nvPr/>
        </p:nvSpPr>
        <p:spPr>
          <a:xfrm>
            <a:off x="4180476" y="2463362"/>
            <a:ext cx="649206" cy="1138957"/>
          </a:xfrm>
          <a:custGeom>
            <a:avLst/>
            <a:gdLst>
              <a:gd name="connsiteX0" fmla="*/ 7144 w 542925"/>
              <a:gd name="connsiteY0" fmla="*/ 150971 h 952500"/>
              <a:gd name="connsiteX1" fmla="*/ 338614 w 542925"/>
              <a:gd name="connsiteY1" fmla="*/ 951071 h 952500"/>
              <a:gd name="connsiteX2" fmla="*/ 542449 w 542925"/>
              <a:gd name="connsiteY2" fmla="*/ 951071 h 952500"/>
              <a:gd name="connsiteX3" fmla="*/ 150971 w 542925"/>
              <a:gd name="connsiteY3" fmla="*/ 7144 h 952500"/>
              <a:gd name="connsiteX4" fmla="*/ 7144 w 542925"/>
              <a:gd name="connsiteY4" fmla="*/ 150971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952500">
                <a:moveTo>
                  <a:pt x="7144" y="150971"/>
                </a:moveTo>
                <a:cubicBezTo>
                  <a:pt x="204311" y="362426"/>
                  <a:pt x="328136" y="642461"/>
                  <a:pt x="338614" y="951071"/>
                </a:cubicBezTo>
                <a:lnTo>
                  <a:pt x="542449" y="951071"/>
                </a:lnTo>
                <a:cubicBezTo>
                  <a:pt x="531019" y="586264"/>
                  <a:pt x="384334" y="254794"/>
                  <a:pt x="150971" y="7144"/>
                </a:cubicBezTo>
                <a:lnTo>
                  <a:pt x="7144" y="150971"/>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6B5FFDBF-3AB6-4821-A871-F73EB9E8484E}"/>
              </a:ext>
            </a:extLst>
          </p:cNvPr>
          <p:cNvSpPr/>
          <p:nvPr/>
        </p:nvSpPr>
        <p:spPr>
          <a:xfrm>
            <a:off x="4302344" y="2873387"/>
            <a:ext cx="330298" cy="307518"/>
          </a:xfrm>
          <a:custGeom>
            <a:avLst/>
            <a:gdLst>
              <a:gd name="connsiteX0" fmla="*/ 7144 w 276225"/>
              <a:gd name="connsiteY0" fmla="*/ 221456 h 257175"/>
              <a:gd name="connsiteX1" fmla="*/ 273844 w 276225"/>
              <a:gd name="connsiteY1" fmla="*/ 253841 h 257175"/>
              <a:gd name="connsiteX2" fmla="*/ 169069 w 276225"/>
              <a:gd name="connsiteY2" fmla="*/ 7144 h 257175"/>
            </a:gdLst>
            <a:ahLst/>
            <a:cxnLst>
              <a:cxn ang="0">
                <a:pos x="connsiteX0" y="connsiteY0"/>
              </a:cxn>
              <a:cxn ang="0">
                <a:pos x="connsiteX1" y="connsiteY1"/>
              </a:cxn>
              <a:cxn ang="0">
                <a:pos x="connsiteX2" y="connsiteY2"/>
              </a:cxn>
            </a:cxnLst>
            <a:rect l="l" t="t" r="r" b="b"/>
            <a:pathLst>
              <a:path w="276225" h="257175">
                <a:moveTo>
                  <a:pt x="7144" y="221456"/>
                </a:moveTo>
                <a:lnTo>
                  <a:pt x="273844" y="253841"/>
                </a:lnTo>
                <a:lnTo>
                  <a:pt x="169069"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Freeform: Shape 55">
            <a:extLst>
              <a:ext uri="{FF2B5EF4-FFF2-40B4-BE49-F238E27FC236}">
                <a16:creationId xmlns:a16="http://schemas.microsoft.com/office/drawing/2014/main" id="{371E1D77-D5E4-4DEF-9248-D3EDFF506A19}"/>
              </a:ext>
            </a:extLst>
          </p:cNvPr>
          <p:cNvSpPr/>
          <p:nvPr/>
        </p:nvSpPr>
        <p:spPr>
          <a:xfrm>
            <a:off x="3538104" y="2105729"/>
            <a:ext cx="307518" cy="330298"/>
          </a:xfrm>
          <a:custGeom>
            <a:avLst/>
            <a:gdLst>
              <a:gd name="connsiteX0" fmla="*/ 44291 w 257175"/>
              <a:gd name="connsiteY0" fmla="*/ 272891 h 276225"/>
              <a:gd name="connsiteX1" fmla="*/ 256699 w 257175"/>
              <a:gd name="connsiteY1" fmla="*/ 107156 h 276225"/>
              <a:gd name="connsiteX2" fmla="*/ 7144 w 257175"/>
              <a:gd name="connsiteY2" fmla="*/ 7144 h 276225"/>
            </a:gdLst>
            <a:ahLst/>
            <a:cxnLst>
              <a:cxn ang="0">
                <a:pos x="connsiteX0" y="connsiteY0"/>
              </a:cxn>
              <a:cxn ang="0">
                <a:pos x="connsiteX1" y="connsiteY1"/>
              </a:cxn>
              <a:cxn ang="0">
                <a:pos x="connsiteX2" y="connsiteY2"/>
              </a:cxn>
            </a:cxnLst>
            <a:rect l="l" t="t" r="r" b="b"/>
            <a:pathLst>
              <a:path w="257175" h="276225">
                <a:moveTo>
                  <a:pt x="44291" y="272891"/>
                </a:moveTo>
                <a:lnTo>
                  <a:pt x="256699" y="107156"/>
                </a:lnTo>
                <a:lnTo>
                  <a:pt x="7144"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7" name="Freeform: Shape 56">
            <a:extLst>
              <a:ext uri="{FF2B5EF4-FFF2-40B4-BE49-F238E27FC236}">
                <a16:creationId xmlns:a16="http://schemas.microsoft.com/office/drawing/2014/main" id="{5245284E-BF67-409A-9BE7-E4A3D7AA1CDC}"/>
              </a:ext>
            </a:extLst>
          </p:cNvPr>
          <p:cNvSpPr/>
          <p:nvPr/>
        </p:nvSpPr>
        <p:spPr>
          <a:xfrm>
            <a:off x="2318280" y="2113703"/>
            <a:ext cx="307518" cy="330298"/>
          </a:xfrm>
          <a:custGeom>
            <a:avLst/>
            <a:gdLst>
              <a:gd name="connsiteX0" fmla="*/ 221456 w 257175"/>
              <a:gd name="connsiteY0" fmla="*/ 273844 h 276225"/>
              <a:gd name="connsiteX1" fmla="*/ 253841 w 257175"/>
              <a:gd name="connsiteY1" fmla="*/ 7144 h 276225"/>
              <a:gd name="connsiteX2" fmla="*/ 7144 w 257175"/>
              <a:gd name="connsiteY2" fmla="*/ 111919 h 276225"/>
            </a:gdLst>
            <a:ahLst/>
            <a:cxnLst>
              <a:cxn ang="0">
                <a:pos x="connsiteX0" y="connsiteY0"/>
              </a:cxn>
              <a:cxn ang="0">
                <a:pos x="connsiteX1" y="connsiteY1"/>
              </a:cxn>
              <a:cxn ang="0">
                <a:pos x="connsiteX2" y="connsiteY2"/>
              </a:cxn>
            </a:cxnLst>
            <a:rect l="l" t="t" r="r" b="b"/>
            <a:pathLst>
              <a:path w="257175" h="276225">
                <a:moveTo>
                  <a:pt x="221456" y="273844"/>
                </a:moveTo>
                <a:lnTo>
                  <a:pt x="253841" y="7144"/>
                </a:lnTo>
                <a:lnTo>
                  <a:pt x="7144" y="111919"/>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8" name="Freeform: Shape 57">
            <a:extLst>
              <a:ext uri="{FF2B5EF4-FFF2-40B4-BE49-F238E27FC236}">
                <a16:creationId xmlns:a16="http://schemas.microsoft.com/office/drawing/2014/main" id="{D50E1A66-5076-41ED-B67A-EEC1B4C1C4E7}"/>
              </a:ext>
            </a:extLst>
          </p:cNvPr>
          <p:cNvSpPr/>
          <p:nvPr/>
        </p:nvSpPr>
        <p:spPr>
          <a:xfrm>
            <a:off x="1550623" y="2899583"/>
            <a:ext cx="330298" cy="307518"/>
          </a:xfrm>
          <a:custGeom>
            <a:avLst/>
            <a:gdLst>
              <a:gd name="connsiteX0" fmla="*/ 7144 w 276225"/>
              <a:gd name="connsiteY0" fmla="*/ 255746 h 257175"/>
              <a:gd name="connsiteX1" fmla="*/ 272891 w 276225"/>
              <a:gd name="connsiteY1" fmla="*/ 218599 h 257175"/>
              <a:gd name="connsiteX2" fmla="*/ 107156 w 276225"/>
              <a:gd name="connsiteY2" fmla="*/ 7144 h 257175"/>
            </a:gdLst>
            <a:ahLst/>
            <a:cxnLst>
              <a:cxn ang="0">
                <a:pos x="connsiteX0" y="connsiteY0"/>
              </a:cxn>
              <a:cxn ang="0">
                <a:pos x="connsiteX1" y="connsiteY1"/>
              </a:cxn>
              <a:cxn ang="0">
                <a:pos x="connsiteX2" y="connsiteY2"/>
              </a:cxn>
            </a:cxnLst>
            <a:rect l="l" t="t" r="r" b="b"/>
            <a:pathLst>
              <a:path w="276225" h="257175">
                <a:moveTo>
                  <a:pt x="7144" y="255746"/>
                </a:moveTo>
                <a:lnTo>
                  <a:pt x="272891" y="218599"/>
                </a:lnTo>
                <a:lnTo>
                  <a:pt x="107156"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9" name="Freeform: Shape 58">
            <a:extLst>
              <a:ext uri="{FF2B5EF4-FFF2-40B4-BE49-F238E27FC236}">
                <a16:creationId xmlns:a16="http://schemas.microsoft.com/office/drawing/2014/main" id="{86B5C51C-8145-43D5-9C42-7490C0430F3D}"/>
              </a:ext>
            </a:extLst>
          </p:cNvPr>
          <p:cNvSpPr/>
          <p:nvPr/>
        </p:nvSpPr>
        <p:spPr>
          <a:xfrm>
            <a:off x="1558596" y="4121683"/>
            <a:ext cx="330298" cy="307518"/>
          </a:xfrm>
          <a:custGeom>
            <a:avLst/>
            <a:gdLst>
              <a:gd name="connsiteX0" fmla="*/ 111919 w 276225"/>
              <a:gd name="connsiteY0" fmla="*/ 253841 h 257175"/>
              <a:gd name="connsiteX1" fmla="*/ 273844 w 276225"/>
              <a:gd name="connsiteY1" fmla="*/ 39529 h 257175"/>
              <a:gd name="connsiteX2" fmla="*/ 7144 w 276225"/>
              <a:gd name="connsiteY2" fmla="*/ 7144 h 257175"/>
            </a:gdLst>
            <a:ahLst/>
            <a:cxnLst>
              <a:cxn ang="0">
                <a:pos x="connsiteX0" y="connsiteY0"/>
              </a:cxn>
              <a:cxn ang="0">
                <a:pos x="connsiteX1" y="connsiteY1"/>
              </a:cxn>
              <a:cxn ang="0">
                <a:pos x="connsiteX2" y="connsiteY2"/>
              </a:cxn>
            </a:cxnLst>
            <a:rect l="l" t="t" r="r" b="b"/>
            <a:pathLst>
              <a:path w="276225" h="257175">
                <a:moveTo>
                  <a:pt x="111919" y="253841"/>
                </a:moveTo>
                <a:lnTo>
                  <a:pt x="273844" y="39529"/>
                </a:lnTo>
                <a:lnTo>
                  <a:pt x="7144"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0" name="Freeform: Shape 59">
            <a:extLst>
              <a:ext uri="{FF2B5EF4-FFF2-40B4-BE49-F238E27FC236}">
                <a16:creationId xmlns:a16="http://schemas.microsoft.com/office/drawing/2014/main" id="{EDD673D8-017B-42CB-8AD4-EF920719892B}"/>
              </a:ext>
            </a:extLst>
          </p:cNvPr>
          <p:cNvSpPr/>
          <p:nvPr/>
        </p:nvSpPr>
        <p:spPr>
          <a:xfrm>
            <a:off x="4311455" y="4093210"/>
            <a:ext cx="330298" cy="307518"/>
          </a:xfrm>
          <a:custGeom>
            <a:avLst/>
            <a:gdLst>
              <a:gd name="connsiteX0" fmla="*/ 172879 w 276225"/>
              <a:gd name="connsiteY0" fmla="*/ 256699 h 257175"/>
              <a:gd name="connsiteX1" fmla="*/ 273844 w 276225"/>
              <a:gd name="connsiteY1" fmla="*/ 7144 h 257175"/>
              <a:gd name="connsiteX2" fmla="*/ 7144 w 276225"/>
              <a:gd name="connsiteY2" fmla="*/ 44291 h 257175"/>
            </a:gdLst>
            <a:ahLst/>
            <a:cxnLst>
              <a:cxn ang="0">
                <a:pos x="connsiteX0" y="connsiteY0"/>
              </a:cxn>
              <a:cxn ang="0">
                <a:pos x="connsiteX1" y="connsiteY1"/>
              </a:cxn>
              <a:cxn ang="0">
                <a:pos x="connsiteX2" y="connsiteY2"/>
              </a:cxn>
            </a:cxnLst>
            <a:rect l="l" t="t" r="r" b="b"/>
            <a:pathLst>
              <a:path w="276225" h="257175">
                <a:moveTo>
                  <a:pt x="172879" y="256699"/>
                </a:moveTo>
                <a:lnTo>
                  <a:pt x="273844" y="7144"/>
                </a:lnTo>
                <a:lnTo>
                  <a:pt x="7144" y="44291"/>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1" name="Rectangle 60">
            <a:extLst>
              <a:ext uri="{FF2B5EF4-FFF2-40B4-BE49-F238E27FC236}">
                <a16:creationId xmlns:a16="http://schemas.microsoft.com/office/drawing/2014/main" id="{41727E7D-FBDC-45D7-9456-40B083968833}"/>
              </a:ext>
            </a:extLst>
          </p:cNvPr>
          <p:cNvSpPr/>
          <p:nvPr/>
        </p:nvSpPr>
        <p:spPr>
          <a:xfrm>
            <a:off x="267443" y="4159602"/>
            <a:ext cx="1311631" cy="369332"/>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effectLst/>
                <a:uLnTx/>
                <a:uFillTx/>
                <a:latin typeface="Graphik"/>
                <a:ea typeface="+mn-ea"/>
                <a:cs typeface="+mn-cs"/>
              </a:rPr>
              <a:t>Access Management</a:t>
            </a:r>
          </a:p>
        </p:txBody>
      </p:sp>
      <p:sp>
        <p:nvSpPr>
          <p:cNvPr id="62" name="Rectangle 61">
            <a:extLst>
              <a:ext uri="{FF2B5EF4-FFF2-40B4-BE49-F238E27FC236}">
                <a16:creationId xmlns:a16="http://schemas.microsoft.com/office/drawing/2014/main" id="{585BBE7B-44A7-4B5E-A9AD-966466554AE5}"/>
              </a:ext>
            </a:extLst>
          </p:cNvPr>
          <p:cNvSpPr/>
          <p:nvPr/>
        </p:nvSpPr>
        <p:spPr>
          <a:xfrm>
            <a:off x="428797" y="2597888"/>
            <a:ext cx="1035266" cy="184666"/>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Secrets</a:t>
            </a:r>
          </a:p>
        </p:txBody>
      </p:sp>
      <p:sp>
        <p:nvSpPr>
          <p:cNvPr id="63" name="Rectangle 62">
            <a:extLst>
              <a:ext uri="{FF2B5EF4-FFF2-40B4-BE49-F238E27FC236}">
                <a16:creationId xmlns:a16="http://schemas.microsoft.com/office/drawing/2014/main" id="{136C8440-8FDD-4D70-8C63-3D20061CE2DD}"/>
              </a:ext>
            </a:extLst>
          </p:cNvPr>
          <p:cNvSpPr/>
          <p:nvPr/>
        </p:nvSpPr>
        <p:spPr>
          <a:xfrm>
            <a:off x="1550623" y="1308808"/>
            <a:ext cx="1443021" cy="184666"/>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Endpoint Security</a:t>
            </a:r>
          </a:p>
        </p:txBody>
      </p:sp>
      <p:sp>
        <p:nvSpPr>
          <p:cNvPr id="64" name="Rectangle 63">
            <a:extLst>
              <a:ext uri="{FF2B5EF4-FFF2-40B4-BE49-F238E27FC236}">
                <a16:creationId xmlns:a16="http://schemas.microsoft.com/office/drawing/2014/main" id="{E8BE9FE7-C27A-4BF0-AE3F-2018C18D69BA}"/>
              </a:ext>
            </a:extLst>
          </p:cNvPr>
          <p:cNvSpPr/>
          <p:nvPr/>
        </p:nvSpPr>
        <p:spPr>
          <a:xfrm>
            <a:off x="3409198" y="1313062"/>
            <a:ext cx="1223444" cy="184666"/>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Cloud</a:t>
            </a:r>
          </a:p>
        </p:txBody>
      </p:sp>
      <p:sp>
        <p:nvSpPr>
          <p:cNvPr id="65" name="Rectangle 64">
            <a:extLst>
              <a:ext uri="{FF2B5EF4-FFF2-40B4-BE49-F238E27FC236}">
                <a16:creationId xmlns:a16="http://schemas.microsoft.com/office/drawing/2014/main" id="{C04AA006-8C09-4F8B-96FC-33A3D7A67BE0}"/>
              </a:ext>
            </a:extLst>
          </p:cNvPr>
          <p:cNvSpPr/>
          <p:nvPr/>
        </p:nvSpPr>
        <p:spPr>
          <a:xfrm>
            <a:off x="4598100" y="2618259"/>
            <a:ext cx="1218684" cy="184666"/>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IAM</a:t>
            </a:r>
          </a:p>
        </p:txBody>
      </p:sp>
      <p:sp>
        <p:nvSpPr>
          <p:cNvPr id="66" name="Rectangle 65">
            <a:extLst>
              <a:ext uri="{FF2B5EF4-FFF2-40B4-BE49-F238E27FC236}">
                <a16:creationId xmlns:a16="http://schemas.microsoft.com/office/drawing/2014/main" id="{4A765F35-525B-405A-85FE-8EDF92E11F95}"/>
              </a:ext>
            </a:extLst>
          </p:cNvPr>
          <p:cNvSpPr/>
          <p:nvPr/>
        </p:nvSpPr>
        <p:spPr>
          <a:xfrm>
            <a:off x="4647270" y="4066434"/>
            <a:ext cx="1221419" cy="369332"/>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Compliance &amp; Governance</a:t>
            </a:r>
          </a:p>
        </p:txBody>
      </p:sp>
      <p:sp>
        <p:nvSpPr>
          <p:cNvPr id="68" name="Rectangle 67">
            <a:extLst>
              <a:ext uri="{FF2B5EF4-FFF2-40B4-BE49-F238E27FC236}">
                <a16:creationId xmlns:a16="http://schemas.microsoft.com/office/drawing/2014/main" id="{46360471-383E-4511-BFB7-3355B49AFE14}"/>
              </a:ext>
            </a:extLst>
          </p:cNvPr>
          <p:cNvSpPr/>
          <p:nvPr/>
        </p:nvSpPr>
        <p:spPr>
          <a:xfrm>
            <a:off x="2079581" y="3022035"/>
            <a:ext cx="2299012" cy="1815173"/>
          </a:xfrm>
          <a:prstGeom prst="rect">
            <a:avLst/>
          </a:prstGeom>
        </p:spPr>
        <p:txBody>
          <a:bodyPr wrap="square" lIns="0" tIns="0" rIns="0" bIns="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r>
              <a:rPr kumimoji="0" lang="en-US" sz="1100" i="0" u="none" strike="noStrike" kern="1200" cap="none" spc="0" normalizeH="0" baseline="0" noProof="0" dirty="0">
                <a:ln>
                  <a:noFill/>
                </a:ln>
                <a:effectLst/>
                <a:uLnTx/>
                <a:uFillTx/>
                <a:latin typeface="Graphik"/>
                <a:ea typeface="+mn-ea"/>
                <a:cs typeface="+mn-cs"/>
              </a:rPr>
              <a:t> </a:t>
            </a:r>
          </a:p>
        </p:txBody>
      </p:sp>
      <p:sp>
        <p:nvSpPr>
          <p:cNvPr id="70" name="TextBox 69">
            <a:extLst>
              <a:ext uri="{FF2B5EF4-FFF2-40B4-BE49-F238E27FC236}">
                <a16:creationId xmlns:a16="http://schemas.microsoft.com/office/drawing/2014/main" id="{E979B944-B754-02E8-8470-B8C41183AB3A}"/>
              </a:ext>
            </a:extLst>
          </p:cNvPr>
          <p:cNvSpPr txBox="1"/>
          <p:nvPr/>
        </p:nvSpPr>
        <p:spPr>
          <a:xfrm>
            <a:off x="1870800" y="3397833"/>
            <a:ext cx="2471536" cy="954107"/>
          </a:xfrm>
          <a:prstGeom prst="rect">
            <a:avLst/>
          </a:prstGeom>
          <a:noFill/>
        </p:spPr>
        <p:txBody>
          <a:bodyPr wrap="square" rtlCol="0">
            <a:spAutoFit/>
          </a:bodyPr>
          <a:lstStyle/>
          <a:p>
            <a:pPr marL="0" indent="0" algn="l" rtl="0" eaLnBrk="1" fontAlgn="ctr" latinLnBrk="0" hangingPunct="1">
              <a:spcBef>
                <a:spcPts val="0"/>
              </a:spcBef>
              <a:spcAft>
                <a:spcPts val="0"/>
              </a:spcAft>
            </a:pPr>
            <a:r>
              <a:rPr lang="en-US" sz="800" b="0" i="0" u="none" strike="noStrike" kern="1200" dirty="0">
                <a:solidFill>
                  <a:srgbClr val="000000"/>
                </a:solidFill>
                <a:effectLst/>
                <a:cs typeface="Calibri" panose="020F0502020204030204" pitchFamily="34" charset="0"/>
              </a:rPr>
              <a:t>API Gateways</a:t>
            </a:r>
          </a:p>
          <a:p>
            <a:pPr marL="0" indent="0" algn="l" rtl="0" eaLnBrk="1" fontAlgn="ctr" latinLnBrk="0" hangingPunct="1">
              <a:spcBef>
                <a:spcPts val="0"/>
              </a:spcBef>
              <a:spcAft>
                <a:spcPts val="0"/>
              </a:spcAft>
            </a:pPr>
            <a:r>
              <a:rPr lang="en-US" sz="800" dirty="0">
                <a:solidFill>
                  <a:srgbClr val="000000"/>
                </a:solidFill>
                <a:cs typeface="Calibri" panose="020F0502020204030204" pitchFamily="34" charset="0"/>
              </a:rPr>
              <a:t>SSO, MFA</a:t>
            </a:r>
          </a:p>
          <a:p>
            <a:pPr marL="0" indent="0" algn="l" rtl="0" eaLnBrk="1" fontAlgn="ctr" latinLnBrk="0" hangingPunct="1">
              <a:spcBef>
                <a:spcPts val="0"/>
              </a:spcBef>
              <a:spcAft>
                <a:spcPts val="0"/>
              </a:spcAft>
            </a:pPr>
            <a:r>
              <a:rPr lang="en-US" sz="800" b="0" i="0" u="none" strike="noStrike" kern="1200" dirty="0">
                <a:solidFill>
                  <a:srgbClr val="000000"/>
                </a:solidFill>
                <a:effectLst/>
                <a:cs typeface="Calibri" panose="020F0502020204030204" pitchFamily="34" charset="0"/>
              </a:rPr>
              <a:t>Identity Compliance</a:t>
            </a:r>
          </a:p>
          <a:p>
            <a:pPr marL="0" indent="0" algn="l" rtl="0" eaLnBrk="1" fontAlgn="ctr" latinLnBrk="0" hangingPunct="1">
              <a:spcBef>
                <a:spcPts val="0"/>
              </a:spcBef>
              <a:spcAft>
                <a:spcPts val="0"/>
              </a:spcAft>
            </a:pPr>
            <a:r>
              <a:rPr lang="en-US" sz="800" dirty="0">
                <a:solidFill>
                  <a:srgbClr val="000000"/>
                </a:solidFill>
                <a:cs typeface="Calibri" panose="020F0502020204030204" pitchFamily="34" charset="0"/>
              </a:rPr>
              <a:t>Vendor Access</a:t>
            </a:r>
          </a:p>
          <a:p>
            <a:pPr marL="0" indent="0" algn="l" rtl="0" eaLnBrk="1" fontAlgn="ctr" latinLnBrk="0" hangingPunct="1">
              <a:spcBef>
                <a:spcPts val="0"/>
              </a:spcBef>
              <a:spcAft>
                <a:spcPts val="0"/>
              </a:spcAft>
            </a:pPr>
            <a:r>
              <a:rPr lang="en-US" sz="800" b="0" i="0" u="none" strike="noStrike" kern="1200" dirty="0">
                <a:solidFill>
                  <a:srgbClr val="000000"/>
                </a:solidFill>
                <a:effectLst/>
                <a:cs typeface="Calibri" panose="020F0502020204030204" pitchFamily="34" charset="0"/>
              </a:rPr>
              <a:t>Secrets Vault</a:t>
            </a:r>
          </a:p>
          <a:p>
            <a:pPr marL="0" indent="0" algn="l" rtl="0" eaLnBrk="1" fontAlgn="ctr" latinLnBrk="0" hangingPunct="1">
              <a:spcBef>
                <a:spcPts val="0"/>
              </a:spcBef>
              <a:spcAft>
                <a:spcPts val="0"/>
              </a:spcAft>
            </a:pPr>
            <a:r>
              <a:rPr lang="en-US" sz="800" b="0" i="0" u="none" strike="noStrike" kern="1200" dirty="0">
                <a:solidFill>
                  <a:srgbClr val="000000"/>
                </a:solidFill>
                <a:effectLst/>
                <a:cs typeface="Calibri" panose="020F0502020204030204" pitchFamily="34" charset="0"/>
              </a:rPr>
              <a:t>Endpoint</a:t>
            </a:r>
          </a:p>
          <a:p>
            <a:pPr marL="0" indent="0" algn="l" rtl="0" eaLnBrk="1" fontAlgn="ctr" latinLnBrk="0" hangingPunct="1">
              <a:spcBef>
                <a:spcPts val="0"/>
              </a:spcBef>
              <a:spcAft>
                <a:spcPts val="0"/>
              </a:spcAft>
            </a:pPr>
            <a:r>
              <a:rPr lang="en-US" sz="800" dirty="0">
                <a:solidFill>
                  <a:srgbClr val="000000"/>
                </a:solidFill>
                <a:cs typeface="Calibri" panose="020F0502020204030204" pitchFamily="34" charset="0"/>
              </a:rPr>
              <a:t>Cloud Access</a:t>
            </a:r>
            <a:endParaRPr lang="en-US" sz="800" b="0" i="0" u="none" strike="noStrike" kern="1200" dirty="0">
              <a:solidFill>
                <a:srgbClr val="000000"/>
              </a:solidFill>
              <a:effectLst/>
              <a:cs typeface="Calibri" panose="020F0502020204030204" pitchFamily="34" charset="0"/>
            </a:endParaRPr>
          </a:p>
        </p:txBody>
      </p:sp>
      <p:sp>
        <p:nvSpPr>
          <p:cNvPr id="71" name="Title 1">
            <a:extLst>
              <a:ext uri="{FF2B5EF4-FFF2-40B4-BE49-F238E27FC236}">
                <a16:creationId xmlns:a16="http://schemas.microsoft.com/office/drawing/2014/main" id="{73628B4B-C6E6-EFAF-D25F-4F35E593728B}"/>
              </a:ext>
            </a:extLst>
          </p:cNvPr>
          <p:cNvSpPr txBox="1">
            <a:spLocks/>
          </p:cNvSpPr>
          <p:nvPr/>
        </p:nvSpPr>
        <p:spPr>
          <a:xfrm>
            <a:off x="6371188" y="3467525"/>
            <a:ext cx="2926080" cy="3657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Outcomes</a:t>
            </a:r>
          </a:p>
        </p:txBody>
      </p:sp>
      <p:sp>
        <p:nvSpPr>
          <p:cNvPr id="72" name="TextBox 71">
            <a:extLst>
              <a:ext uri="{FF2B5EF4-FFF2-40B4-BE49-F238E27FC236}">
                <a16:creationId xmlns:a16="http://schemas.microsoft.com/office/drawing/2014/main" id="{B77A4BE9-B427-4F6C-B1E2-237691F3EDCA}"/>
              </a:ext>
            </a:extLst>
          </p:cNvPr>
          <p:cNvSpPr txBox="1"/>
          <p:nvPr/>
        </p:nvSpPr>
        <p:spPr>
          <a:xfrm>
            <a:off x="6294474" y="3934047"/>
            <a:ext cx="5363061" cy="1754326"/>
          </a:xfrm>
          <a:prstGeom prst="rect">
            <a:avLst/>
          </a:prstGeom>
          <a:noFill/>
        </p:spPr>
        <p:txBody>
          <a:bodyPr wrap="square" rtlCol="0">
            <a:spAutoFit/>
          </a:bodyPr>
          <a:lstStyle/>
          <a:p>
            <a:pPr marL="171450" indent="-171450">
              <a:buFont typeface="Arial" panose="020B0604020202020204" pitchFamily="34" charset="0"/>
              <a:buChar char="•"/>
            </a:pPr>
            <a:r>
              <a:rPr lang="en-US" sz="1200" dirty="0"/>
              <a:t>Zero trust</a:t>
            </a:r>
          </a:p>
          <a:p>
            <a:pPr lvl="1" indent="-171450">
              <a:buFont typeface="Arial" panose="020B0604020202020204" pitchFamily="34" charset="0"/>
              <a:buChar char="•"/>
            </a:pPr>
            <a:r>
              <a:rPr lang="en-US" sz="1200" dirty="0"/>
              <a:t>Access control for multi-cloud</a:t>
            </a:r>
          </a:p>
          <a:p>
            <a:pPr lvl="1" indent="-171450">
              <a:buFont typeface="Arial" panose="020B0604020202020204" pitchFamily="34" charset="0"/>
              <a:buChar char="•"/>
            </a:pPr>
            <a:r>
              <a:rPr lang="en-US" sz="1200" dirty="0"/>
              <a:t>Rapid onboarding vendors, contractors, employees</a:t>
            </a:r>
          </a:p>
          <a:p>
            <a:pPr lvl="1" indent="-171450">
              <a:buFont typeface="Arial" panose="020B0604020202020204" pitchFamily="34" charset="0"/>
              <a:buChar char="•"/>
            </a:pPr>
            <a:r>
              <a:rPr lang="en-US" sz="1200" dirty="0"/>
              <a:t>VPN augmentation</a:t>
            </a:r>
          </a:p>
          <a:p>
            <a:pPr lvl="1" indent="-171450">
              <a:buFont typeface="Arial" panose="020B0604020202020204" pitchFamily="34" charset="0"/>
              <a:buChar char="•"/>
            </a:pPr>
            <a:r>
              <a:rPr lang="en-US" sz="1200" dirty="0"/>
              <a:t>Continuous monitoring &amp; validation</a:t>
            </a:r>
          </a:p>
          <a:p>
            <a:pPr indent="-171450">
              <a:buFont typeface="Arial" panose="020B0604020202020204" pitchFamily="34" charset="0"/>
              <a:buChar char="•"/>
            </a:pPr>
            <a:r>
              <a:rPr lang="en-US" sz="1200" dirty="0"/>
              <a:t>Least access privilege</a:t>
            </a:r>
          </a:p>
          <a:p>
            <a:pPr marL="171450" indent="-171450">
              <a:buFont typeface="Arial" panose="020B0604020202020204" pitchFamily="34" charset="0"/>
              <a:buChar char="•"/>
            </a:pPr>
            <a:r>
              <a:rPr lang="en-US" sz="1200" dirty="0"/>
              <a:t>Microsegmentation </a:t>
            </a:r>
            <a:r>
              <a:rPr lang="en-US" sz="1200" b="0" i="0" dirty="0">
                <a:solidFill>
                  <a:srgbClr val="222222"/>
                </a:solidFill>
                <a:effectLst/>
                <a:latin typeface="-apple-system"/>
              </a:rPr>
              <a:t>breaking up security perimeters into small zones to maintain separate access for separate parts of the network</a:t>
            </a:r>
          </a:p>
          <a:p>
            <a:pPr marL="171450" indent="-171450">
              <a:buFont typeface="Arial" panose="020B0604020202020204" pitchFamily="34" charset="0"/>
              <a:buChar char="•"/>
            </a:pPr>
            <a:r>
              <a:rPr lang="en-US" sz="1200" dirty="0">
                <a:solidFill>
                  <a:srgbClr val="222222"/>
                </a:solidFill>
                <a:latin typeface="-apple-system"/>
              </a:rPr>
              <a:t>Streamline compliance &amp; minimize risk</a:t>
            </a:r>
            <a:endParaRPr lang="en-US" sz="1200" dirty="0"/>
          </a:p>
        </p:txBody>
      </p:sp>
      <p:pic>
        <p:nvPicPr>
          <p:cNvPr id="74" name="Picture 73">
            <a:extLst>
              <a:ext uri="{FF2B5EF4-FFF2-40B4-BE49-F238E27FC236}">
                <a16:creationId xmlns:a16="http://schemas.microsoft.com/office/drawing/2014/main" id="{1B8DC762-C0ED-D967-E265-106EB47C3D70}"/>
              </a:ext>
            </a:extLst>
          </p:cNvPr>
          <p:cNvPicPr>
            <a:picLocks noChangeAspect="1"/>
          </p:cNvPicPr>
          <p:nvPr/>
        </p:nvPicPr>
        <p:blipFill>
          <a:blip r:embed="rId2"/>
          <a:stretch>
            <a:fillRect/>
          </a:stretch>
        </p:blipFill>
        <p:spPr>
          <a:xfrm rot="10800000" flipV="1">
            <a:off x="2188986" y="2601606"/>
            <a:ext cx="932511" cy="200876"/>
          </a:xfrm>
          <a:prstGeom prst="rect">
            <a:avLst/>
          </a:prstGeom>
        </p:spPr>
      </p:pic>
      <p:pic>
        <p:nvPicPr>
          <p:cNvPr id="76" name="Picture 75">
            <a:extLst>
              <a:ext uri="{FF2B5EF4-FFF2-40B4-BE49-F238E27FC236}">
                <a16:creationId xmlns:a16="http://schemas.microsoft.com/office/drawing/2014/main" id="{C364E487-DD1B-4C56-910A-4ADFC190C69A}"/>
              </a:ext>
            </a:extLst>
          </p:cNvPr>
          <p:cNvPicPr>
            <a:picLocks noChangeAspect="1"/>
          </p:cNvPicPr>
          <p:nvPr/>
        </p:nvPicPr>
        <p:blipFill>
          <a:blip r:embed="rId3"/>
          <a:stretch>
            <a:fillRect/>
          </a:stretch>
        </p:blipFill>
        <p:spPr>
          <a:xfrm>
            <a:off x="2188985" y="2895612"/>
            <a:ext cx="961758" cy="156328"/>
          </a:xfrm>
          <a:prstGeom prst="rect">
            <a:avLst/>
          </a:prstGeom>
        </p:spPr>
      </p:pic>
      <p:pic>
        <p:nvPicPr>
          <p:cNvPr id="78" name="Picture 77">
            <a:extLst>
              <a:ext uri="{FF2B5EF4-FFF2-40B4-BE49-F238E27FC236}">
                <a16:creationId xmlns:a16="http://schemas.microsoft.com/office/drawing/2014/main" id="{23DE27A7-23A2-2F8B-6BD0-2CF4C1AD8544}"/>
              </a:ext>
            </a:extLst>
          </p:cNvPr>
          <p:cNvPicPr>
            <a:picLocks noChangeAspect="1"/>
          </p:cNvPicPr>
          <p:nvPr/>
        </p:nvPicPr>
        <p:blipFill>
          <a:blip r:embed="rId4"/>
          <a:stretch>
            <a:fillRect/>
          </a:stretch>
        </p:blipFill>
        <p:spPr>
          <a:xfrm>
            <a:off x="2189798" y="3080178"/>
            <a:ext cx="694395" cy="172806"/>
          </a:xfrm>
          <a:prstGeom prst="rect">
            <a:avLst/>
          </a:prstGeom>
        </p:spPr>
      </p:pic>
    </p:spTree>
    <p:extLst>
      <p:ext uri="{BB962C8B-B14F-4D97-AF65-F5344CB8AC3E}">
        <p14:creationId xmlns:p14="http://schemas.microsoft.com/office/powerpoint/2010/main" val="2098578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B3EA-2045-6C34-688A-F34E076C19C1}"/>
              </a:ext>
            </a:extLst>
          </p:cNvPr>
          <p:cNvSpPr>
            <a:spLocks noGrp="1"/>
          </p:cNvSpPr>
          <p:nvPr>
            <p:ph type="title"/>
          </p:nvPr>
        </p:nvSpPr>
        <p:spPr>
          <a:xfrm>
            <a:off x="410194" y="134970"/>
            <a:ext cx="10515600" cy="478569"/>
          </a:xfrm>
        </p:spPr>
        <p:txBody>
          <a:bodyPr>
            <a:normAutofit/>
          </a:bodyPr>
          <a:lstStyle/>
          <a:p>
            <a:r>
              <a:rPr lang="en-US" sz="2800" b="1" dirty="0"/>
              <a:t>IT Service Management</a:t>
            </a:r>
          </a:p>
        </p:txBody>
      </p:sp>
      <p:sp>
        <p:nvSpPr>
          <p:cNvPr id="16" name="Footer Placeholder 13">
            <a:extLst>
              <a:ext uri="{FF2B5EF4-FFF2-40B4-BE49-F238E27FC236}">
                <a16:creationId xmlns:a16="http://schemas.microsoft.com/office/drawing/2014/main" id="{6F414736-2C12-C17B-95F7-151D44C9CF97}"/>
              </a:ext>
            </a:extLst>
          </p:cNvPr>
          <p:cNvSpPr txBox="1">
            <a:spLocks/>
          </p:cNvSpPr>
          <p:nvPr/>
        </p:nvSpPr>
        <p:spPr>
          <a:xfrm>
            <a:off x="112143" y="6569203"/>
            <a:ext cx="4114800" cy="163513"/>
          </a:xfrm>
          <a:prstGeom prst="rect">
            <a:avLst/>
          </a:prstGeom>
        </p:spPr>
        <p:txBody>
          <a:bodyPr/>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solidFill>
                  <a:schemeClr val="tx1">
                    <a:alpha val="50000"/>
                  </a:schemeClr>
                </a:solidFill>
              </a:rPr>
              <a:t>Copyright © 2024 Accenture. All rights reserved.</a:t>
            </a:r>
          </a:p>
        </p:txBody>
      </p:sp>
      <p:graphicFrame>
        <p:nvGraphicFramePr>
          <p:cNvPr id="26" name="Table 25">
            <a:extLst>
              <a:ext uri="{FF2B5EF4-FFF2-40B4-BE49-F238E27FC236}">
                <a16:creationId xmlns:a16="http://schemas.microsoft.com/office/drawing/2014/main" id="{9C316CA3-7919-A03F-A895-42B77940D8C0}"/>
              </a:ext>
            </a:extLst>
          </p:cNvPr>
          <p:cNvGraphicFramePr>
            <a:graphicFrameLocks noGrp="1"/>
          </p:cNvGraphicFramePr>
          <p:nvPr>
            <p:extLst>
              <p:ext uri="{D42A27DB-BD31-4B8C-83A1-F6EECF244321}">
                <p14:modId xmlns:p14="http://schemas.microsoft.com/office/powerpoint/2010/main" val="3346193876"/>
              </p:ext>
            </p:extLst>
          </p:nvPr>
        </p:nvGraphicFramePr>
        <p:xfrm>
          <a:off x="6290745" y="692092"/>
          <a:ext cx="5461337" cy="2609468"/>
        </p:xfrm>
        <a:graphic>
          <a:graphicData uri="http://schemas.openxmlformats.org/drawingml/2006/table">
            <a:tbl>
              <a:tblPr firstRow="1" bandRow="1">
                <a:tableStyleId>{72833802-FEF1-4C79-8D5D-14CF1EAF98D9}</a:tableStyleId>
              </a:tblPr>
              <a:tblGrid>
                <a:gridCol w="1895402">
                  <a:extLst>
                    <a:ext uri="{9D8B030D-6E8A-4147-A177-3AD203B41FA5}">
                      <a16:colId xmlns:a16="http://schemas.microsoft.com/office/drawing/2014/main" val="951130961"/>
                    </a:ext>
                  </a:extLst>
                </a:gridCol>
                <a:gridCol w="2632509">
                  <a:extLst>
                    <a:ext uri="{9D8B030D-6E8A-4147-A177-3AD203B41FA5}">
                      <a16:colId xmlns:a16="http://schemas.microsoft.com/office/drawing/2014/main" val="2316893765"/>
                    </a:ext>
                  </a:extLst>
                </a:gridCol>
                <a:gridCol w="298833">
                  <a:extLst>
                    <a:ext uri="{9D8B030D-6E8A-4147-A177-3AD203B41FA5}">
                      <a16:colId xmlns:a16="http://schemas.microsoft.com/office/drawing/2014/main" val="1368272973"/>
                    </a:ext>
                  </a:extLst>
                </a:gridCol>
                <a:gridCol w="341016">
                  <a:extLst>
                    <a:ext uri="{9D8B030D-6E8A-4147-A177-3AD203B41FA5}">
                      <a16:colId xmlns:a16="http://schemas.microsoft.com/office/drawing/2014/main" val="1107750952"/>
                    </a:ext>
                  </a:extLst>
                </a:gridCol>
                <a:gridCol w="293577">
                  <a:extLst>
                    <a:ext uri="{9D8B030D-6E8A-4147-A177-3AD203B41FA5}">
                      <a16:colId xmlns:a16="http://schemas.microsoft.com/office/drawing/2014/main" val="3107771681"/>
                    </a:ext>
                  </a:extLst>
                </a:gridCol>
              </a:tblGrid>
              <a:tr h="468802">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mj-lt"/>
                          <a:ea typeface="+mn-ea"/>
                          <a:cs typeface="Arial" panose="020B0604020202020204" pitchFamily="34" charset="0"/>
                        </a:rPr>
                        <a:t>Capability Area</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mj-lt"/>
                          <a:cs typeface="Arial" panose="020B0604020202020204" pitchFamily="34" charset="0"/>
                        </a:rPr>
                        <a:t>Description</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mj-lt"/>
                          <a:cs typeface="Arial" panose="020B0604020202020204" pitchFamily="34" charset="0"/>
                        </a:rPr>
                        <a:t>People</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mj-lt"/>
                          <a:cs typeface="Arial" panose="020B0604020202020204" pitchFamily="34" charset="0"/>
                        </a:rPr>
                        <a:t>Process</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mj-lt"/>
                          <a:cs typeface="Arial" panose="020B0604020202020204" pitchFamily="34" charset="0"/>
                        </a:rPr>
                        <a:t>Tech</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663671977"/>
                  </a:ext>
                </a:extLst>
              </a:tr>
              <a:tr h="493776">
                <a:tc>
                  <a:txBody>
                    <a:bodyPr/>
                    <a:lstStyle/>
                    <a:p>
                      <a:r>
                        <a:rPr lang="en-US" sz="900" b="0" dirty="0">
                          <a:solidFill>
                            <a:schemeClr val="tx1"/>
                          </a:solidFill>
                          <a:latin typeface="+mn-lt"/>
                          <a:cs typeface="Arial" panose="020B0604020202020204" pitchFamily="34" charset="0"/>
                        </a:rPr>
                        <a:t>Service </a:t>
                      </a:r>
                      <a:r>
                        <a:rPr lang="en-US" sz="800" b="0" dirty="0">
                          <a:solidFill>
                            <a:schemeClr val="tx1"/>
                          </a:solidFill>
                          <a:latin typeface="Graphik" panose="020B0503030202060203" pitchFamily="34" charset="0"/>
                          <a:cs typeface="Arial" panose="020B0604020202020204" pitchFamily="34" charset="0"/>
                        </a:rPr>
                        <a:t>Management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noProof="0" dirty="0">
                        <a:ln>
                          <a:noFill/>
                        </a:ln>
                        <a:solidFill>
                          <a:prstClr val="black"/>
                        </a:solidFill>
                        <a:effectLst/>
                        <a:uLnTx/>
                        <a:uFillTx/>
                        <a:latin typeface="+mn-lt"/>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56556050"/>
                  </a:ext>
                </a:extLst>
              </a:tr>
              <a:tr h="349020">
                <a:tc>
                  <a:txBody>
                    <a:bodyPr/>
                    <a:lstStyle/>
                    <a:p>
                      <a:r>
                        <a:rPr lang="en-US" sz="900" b="0" dirty="0">
                          <a:solidFill>
                            <a:schemeClr val="tx1"/>
                          </a:solidFill>
                          <a:latin typeface="+mn-lt"/>
                          <a:cs typeface="Arial" panose="020B0604020202020204" pitchFamily="34" charset="0"/>
                        </a:rPr>
                        <a:t>Service Desk</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noProof="0" dirty="0">
                        <a:ln>
                          <a:noFill/>
                        </a:ln>
                        <a:solidFill>
                          <a:prstClr val="black"/>
                        </a:solidFill>
                        <a:effectLst/>
                        <a:uLnTx/>
                        <a:uFillTx/>
                        <a:latin typeface="+mn-lt"/>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7099748"/>
                  </a:ext>
                </a:extLst>
              </a:tr>
              <a:tr h="419100">
                <a:tc>
                  <a:txBody>
                    <a:bodyPr/>
                    <a:lstStyle/>
                    <a:p>
                      <a:r>
                        <a:rPr lang="en-US" sz="900" b="0" dirty="0">
                          <a:solidFill>
                            <a:schemeClr val="tx1"/>
                          </a:solidFill>
                          <a:latin typeface="+mn-lt"/>
                          <a:cs typeface="Arial" panose="020B0604020202020204" pitchFamily="34" charset="0"/>
                        </a:rPr>
                        <a:t>Reporting &amp; SLA Management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noProof="0" dirty="0">
                        <a:ln>
                          <a:noFill/>
                        </a:ln>
                        <a:solidFill>
                          <a:prstClr val="black"/>
                        </a:solidFill>
                        <a:effectLst/>
                        <a:uLnTx/>
                        <a:uFillTx/>
                        <a:latin typeface="+mn-lt"/>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75182509"/>
                  </a:ext>
                </a:extLst>
              </a:tr>
              <a:tr h="419100">
                <a:tc>
                  <a:txBody>
                    <a:bodyPr/>
                    <a:lstStyle/>
                    <a:p>
                      <a:r>
                        <a:rPr lang="en-US" sz="900" b="0" dirty="0">
                          <a:solidFill>
                            <a:schemeClr val="tx1"/>
                          </a:solidFill>
                          <a:latin typeface="+mn-lt"/>
                          <a:cs typeface="Arial" panose="020B0604020202020204" pitchFamily="34" charset="0"/>
                        </a:rPr>
                        <a:t>Dashboarding</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30247902"/>
                  </a:ext>
                </a:extLst>
              </a:tr>
              <a:tr h="459670">
                <a:tc>
                  <a:txBody>
                    <a:bodyPr/>
                    <a:lstStyle/>
                    <a:p>
                      <a:r>
                        <a:rPr lang="en-US" sz="900" b="0" dirty="0">
                          <a:solidFill>
                            <a:schemeClr val="tx1"/>
                          </a:solidFill>
                          <a:latin typeface="+mn-lt"/>
                          <a:cs typeface="Arial" panose="020B0604020202020204" pitchFamily="34" charset="0"/>
                        </a:rPr>
                        <a:t>Log Management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79692031"/>
                  </a:ext>
                </a:extLst>
              </a:tr>
            </a:tbl>
          </a:graphicData>
        </a:graphic>
      </p:graphicFrame>
      <p:grpSp>
        <p:nvGrpSpPr>
          <p:cNvPr id="27" name="Group 26">
            <a:extLst>
              <a:ext uri="{FF2B5EF4-FFF2-40B4-BE49-F238E27FC236}">
                <a16:creationId xmlns:a16="http://schemas.microsoft.com/office/drawing/2014/main" id="{4F3BE4FA-EE31-0D55-60E5-F20559DE7706}"/>
              </a:ext>
            </a:extLst>
          </p:cNvPr>
          <p:cNvGrpSpPr/>
          <p:nvPr/>
        </p:nvGrpSpPr>
        <p:grpSpPr>
          <a:xfrm>
            <a:off x="8386192" y="374254"/>
            <a:ext cx="3271343" cy="230832"/>
            <a:chOff x="7168877" y="6478583"/>
            <a:chExt cx="4387365" cy="230832"/>
          </a:xfrm>
        </p:grpSpPr>
        <p:grpSp>
          <p:nvGrpSpPr>
            <p:cNvPr id="28" name="Group 27">
              <a:extLst>
                <a:ext uri="{FF2B5EF4-FFF2-40B4-BE49-F238E27FC236}">
                  <a16:creationId xmlns:a16="http://schemas.microsoft.com/office/drawing/2014/main" id="{1228F7AE-E19F-26B3-11E8-8EDDB19322FC}"/>
                </a:ext>
              </a:extLst>
            </p:cNvPr>
            <p:cNvGrpSpPr/>
            <p:nvPr/>
          </p:nvGrpSpPr>
          <p:grpSpPr>
            <a:xfrm>
              <a:off x="7168877" y="6543533"/>
              <a:ext cx="3230909" cy="121519"/>
              <a:chOff x="10522767" y="5809755"/>
              <a:chExt cx="3230909" cy="121519"/>
            </a:xfrm>
          </p:grpSpPr>
          <p:sp>
            <p:nvSpPr>
              <p:cNvPr id="32" name="Rectangle 31">
                <a:extLst>
                  <a:ext uri="{FF2B5EF4-FFF2-40B4-BE49-F238E27FC236}">
                    <a16:creationId xmlns:a16="http://schemas.microsoft.com/office/drawing/2014/main" id="{859A52F6-D6BD-D53C-8493-01D3B706676D}"/>
                  </a:ext>
                </a:extLst>
              </p:cNvPr>
              <p:cNvSpPr/>
              <p:nvPr/>
            </p:nvSpPr>
            <p:spPr>
              <a:xfrm>
                <a:off x="10522767" y="5809755"/>
                <a:ext cx="298859" cy="121519"/>
              </a:xfrm>
              <a:prstGeom prst="rect">
                <a:avLst/>
              </a:prstGeom>
              <a:solidFill>
                <a:schemeClr val="accent1">
                  <a:alpha val="86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3" name="Rectangle 32">
                <a:extLst>
                  <a:ext uri="{FF2B5EF4-FFF2-40B4-BE49-F238E27FC236}">
                    <a16:creationId xmlns:a16="http://schemas.microsoft.com/office/drawing/2014/main" id="{4E8DD0D0-B640-0E04-CA2A-64529DE29FE9}"/>
                  </a:ext>
                </a:extLst>
              </p:cNvPr>
              <p:cNvSpPr/>
              <p:nvPr/>
            </p:nvSpPr>
            <p:spPr>
              <a:xfrm>
                <a:off x="11867824" y="5809755"/>
                <a:ext cx="298859" cy="121519"/>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4" name="Rectangle 33">
                <a:extLst>
                  <a:ext uri="{FF2B5EF4-FFF2-40B4-BE49-F238E27FC236}">
                    <a16:creationId xmlns:a16="http://schemas.microsoft.com/office/drawing/2014/main" id="{414C2EE5-4C59-79CC-7137-42A72381BE14}"/>
                  </a:ext>
                </a:extLst>
              </p:cNvPr>
              <p:cNvSpPr/>
              <p:nvPr/>
            </p:nvSpPr>
            <p:spPr>
              <a:xfrm>
                <a:off x="13454817" y="5809755"/>
                <a:ext cx="298859" cy="121519"/>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grpSp>
        <p:sp>
          <p:nvSpPr>
            <p:cNvPr id="29" name="TextBox 9">
              <a:extLst>
                <a:ext uri="{FF2B5EF4-FFF2-40B4-BE49-F238E27FC236}">
                  <a16:creationId xmlns:a16="http://schemas.microsoft.com/office/drawing/2014/main" id="{4536BC0D-21BD-AEF2-5B6A-A6A06F8A300A}"/>
                </a:ext>
              </a:extLst>
            </p:cNvPr>
            <p:cNvSpPr txBox="1"/>
            <p:nvPr/>
          </p:nvSpPr>
          <p:spPr>
            <a:xfrm>
              <a:off x="7442455" y="6478583"/>
              <a:ext cx="1139227" cy="2308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Graphik"/>
                  <a:ea typeface="+mn-ea"/>
                  <a:cs typeface="Arial" panose="020B0604020202020204" pitchFamily="34" charset="0"/>
                </a:rPr>
                <a:t>High Gap</a:t>
              </a:r>
              <a:endParaRPr kumimoji="0" lang="en-US" sz="900" b="0" i="0" u="none" strike="noStrike" kern="1200" cap="none" spc="0" normalizeH="0" baseline="0" noProof="0">
                <a:ln>
                  <a:noFill/>
                </a:ln>
                <a:solidFill>
                  <a:sysClr val="windowText" lastClr="000000"/>
                </a:solidFill>
                <a:effectLst/>
                <a:uLnTx/>
                <a:uFillTx/>
                <a:latin typeface="Graphik"/>
                <a:ea typeface="+mn-ea"/>
                <a:cs typeface="Arial" panose="020B0604020202020204" pitchFamily="34" charset="0"/>
              </a:endParaRPr>
            </a:p>
          </p:txBody>
        </p:sp>
        <p:sp>
          <p:nvSpPr>
            <p:cNvPr id="30" name="TextBox 10">
              <a:extLst>
                <a:ext uri="{FF2B5EF4-FFF2-40B4-BE49-F238E27FC236}">
                  <a16:creationId xmlns:a16="http://schemas.microsoft.com/office/drawing/2014/main" id="{274DCCBA-B87D-805A-CF78-B0A77C1CBA10}"/>
                </a:ext>
              </a:extLst>
            </p:cNvPr>
            <p:cNvSpPr txBox="1"/>
            <p:nvPr/>
          </p:nvSpPr>
          <p:spPr>
            <a:xfrm>
              <a:off x="8812792" y="6478583"/>
              <a:ext cx="1347445" cy="2308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Graphik"/>
                  <a:ea typeface="+mn-ea"/>
                  <a:cs typeface="Arial" panose="020B0604020202020204" pitchFamily="34" charset="0"/>
                </a:rPr>
                <a:t>Medium Gap</a:t>
              </a:r>
              <a:endParaRPr kumimoji="0" lang="en-US" sz="900" b="0" i="0" u="none" strike="noStrike" kern="1200" cap="none" spc="0" normalizeH="0" baseline="0" noProof="0">
                <a:ln>
                  <a:noFill/>
                </a:ln>
                <a:solidFill>
                  <a:sysClr val="windowText" lastClr="000000"/>
                </a:solidFill>
                <a:effectLst/>
                <a:uLnTx/>
                <a:uFillTx/>
                <a:latin typeface="Graphik"/>
                <a:ea typeface="+mn-ea"/>
                <a:cs typeface="Arial" panose="020B0604020202020204" pitchFamily="34" charset="0"/>
              </a:endParaRPr>
            </a:p>
          </p:txBody>
        </p:sp>
        <p:sp>
          <p:nvSpPr>
            <p:cNvPr id="31" name="TextBox 11">
              <a:extLst>
                <a:ext uri="{FF2B5EF4-FFF2-40B4-BE49-F238E27FC236}">
                  <a16:creationId xmlns:a16="http://schemas.microsoft.com/office/drawing/2014/main" id="{D86DDDEF-92FA-ED51-9214-B084AC1DED35}"/>
                </a:ext>
              </a:extLst>
            </p:cNvPr>
            <p:cNvSpPr txBox="1"/>
            <p:nvPr/>
          </p:nvSpPr>
          <p:spPr>
            <a:xfrm>
              <a:off x="10392256" y="6478583"/>
              <a:ext cx="1163986" cy="2308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Graphik"/>
                  <a:ea typeface="+mn-ea"/>
                  <a:cs typeface="Arial" panose="020B0604020202020204" pitchFamily="34" charset="0"/>
                </a:rPr>
                <a:t>Low Gap</a:t>
              </a:r>
              <a:endParaRPr kumimoji="0" lang="en-US" sz="900" b="0" i="0" u="none" strike="noStrike" kern="1200" cap="none" spc="0" normalizeH="0" baseline="0" noProof="0">
                <a:ln>
                  <a:noFill/>
                </a:ln>
                <a:solidFill>
                  <a:sysClr val="windowText" lastClr="000000"/>
                </a:solidFill>
                <a:effectLst/>
                <a:uLnTx/>
                <a:uFillTx/>
                <a:latin typeface="Graphik"/>
                <a:ea typeface="+mn-ea"/>
                <a:cs typeface="Arial" panose="020B0604020202020204" pitchFamily="34" charset="0"/>
              </a:endParaRPr>
            </a:p>
          </p:txBody>
        </p:sp>
      </p:grpSp>
      <p:pic>
        <p:nvPicPr>
          <p:cNvPr id="49" name="Picture 8">
            <a:extLst>
              <a:ext uri="{FF2B5EF4-FFF2-40B4-BE49-F238E27FC236}">
                <a16:creationId xmlns:a16="http://schemas.microsoft.com/office/drawing/2014/main" id="{2969B842-9FE9-65EF-2CC1-35E5FDD39E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6004" y="3082594"/>
            <a:ext cx="784973" cy="31460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0" descr="Zerto Virtual Replication Review | PCMag">
            <a:extLst>
              <a:ext uri="{FF2B5EF4-FFF2-40B4-BE49-F238E27FC236}">
                <a16:creationId xmlns:a16="http://schemas.microsoft.com/office/drawing/2014/main" id="{F5ECF8D3-ABA4-802E-F652-314C774DB4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0216" y="2731516"/>
            <a:ext cx="516151" cy="404654"/>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Group 50">
            <a:extLst>
              <a:ext uri="{FF2B5EF4-FFF2-40B4-BE49-F238E27FC236}">
                <a16:creationId xmlns:a16="http://schemas.microsoft.com/office/drawing/2014/main" id="{5C68F21A-DC45-9DDA-2AA3-7225923E1573}"/>
              </a:ext>
            </a:extLst>
          </p:cNvPr>
          <p:cNvGrpSpPr/>
          <p:nvPr/>
        </p:nvGrpSpPr>
        <p:grpSpPr>
          <a:xfrm>
            <a:off x="2760340" y="2629416"/>
            <a:ext cx="817922" cy="667762"/>
            <a:chOff x="1326509" y="1938698"/>
            <a:chExt cx="750734" cy="419066"/>
          </a:xfrm>
        </p:grpSpPr>
        <p:pic>
          <p:nvPicPr>
            <p:cNvPr id="52" name="Picture 51">
              <a:extLst>
                <a:ext uri="{FF2B5EF4-FFF2-40B4-BE49-F238E27FC236}">
                  <a16:creationId xmlns:a16="http://schemas.microsoft.com/office/drawing/2014/main" id="{E3885939-26DC-DE6E-BF09-0987427988DE}"/>
                </a:ext>
              </a:extLst>
            </p:cNvPr>
            <p:cNvPicPr>
              <a:picLocks noChangeAspect="1"/>
            </p:cNvPicPr>
            <p:nvPr/>
          </p:nvPicPr>
          <p:blipFill>
            <a:blip r:embed="rId4"/>
            <a:stretch>
              <a:fillRect/>
            </a:stretch>
          </p:blipFill>
          <p:spPr>
            <a:xfrm>
              <a:off x="1459824" y="1938698"/>
              <a:ext cx="461133" cy="419066"/>
            </a:xfrm>
            <a:prstGeom prst="rect">
              <a:avLst/>
            </a:prstGeom>
          </p:spPr>
        </p:pic>
        <p:sp>
          <p:nvSpPr>
            <p:cNvPr id="53" name="TextBox 52">
              <a:extLst>
                <a:ext uri="{FF2B5EF4-FFF2-40B4-BE49-F238E27FC236}">
                  <a16:creationId xmlns:a16="http://schemas.microsoft.com/office/drawing/2014/main" id="{58DB70F9-B67D-C4B2-2281-68AF6B31DD04}"/>
                </a:ext>
              </a:extLst>
            </p:cNvPr>
            <p:cNvSpPr txBox="1"/>
            <p:nvPr/>
          </p:nvSpPr>
          <p:spPr>
            <a:xfrm>
              <a:off x="1326509" y="2171282"/>
              <a:ext cx="750734" cy="184666"/>
            </a:xfrm>
            <a:prstGeom prst="rect">
              <a:avLst/>
            </a:prstGeom>
            <a:noFill/>
          </p:spPr>
          <p:txBody>
            <a:bodyPr wrap="square" rtlCol="0">
              <a:spAutoFit/>
            </a:bodyPr>
            <a:lstStyle/>
            <a:p>
              <a:r>
                <a:rPr lang="en-US" sz="600" b="1" dirty="0"/>
                <a:t>Site Recovery</a:t>
              </a:r>
            </a:p>
          </p:txBody>
        </p:sp>
      </p:grpSp>
      <p:sp>
        <p:nvSpPr>
          <p:cNvPr id="1053" name="Freeform: Shape 1052">
            <a:extLst>
              <a:ext uri="{FF2B5EF4-FFF2-40B4-BE49-F238E27FC236}">
                <a16:creationId xmlns:a16="http://schemas.microsoft.com/office/drawing/2014/main" id="{DDB47F19-29F1-4CE9-AD22-446DA4392218}"/>
              </a:ext>
            </a:extLst>
          </p:cNvPr>
          <p:cNvSpPr/>
          <p:nvPr/>
        </p:nvSpPr>
        <p:spPr>
          <a:xfrm>
            <a:off x="157555" y="3755845"/>
            <a:ext cx="1662878" cy="1981785"/>
          </a:xfrm>
          <a:custGeom>
            <a:avLst/>
            <a:gdLst>
              <a:gd name="connsiteX0" fmla="*/ 7144 w 1390650"/>
              <a:gd name="connsiteY0" fmla="*/ 7144 h 1657350"/>
              <a:gd name="connsiteX1" fmla="*/ 687229 w 1390650"/>
              <a:gd name="connsiteY1" fmla="*/ 1651159 h 1657350"/>
              <a:gd name="connsiteX2" fmla="*/ 1386364 w 1390650"/>
              <a:gd name="connsiteY2" fmla="*/ 952024 h 1657350"/>
              <a:gd name="connsiteX3" fmla="*/ 994886 w 1390650"/>
              <a:gd name="connsiteY3" fmla="*/ 7144 h 1657350"/>
              <a:gd name="connsiteX4" fmla="*/ 7144 w 1390650"/>
              <a:gd name="connsiteY4" fmla="*/ 7144 h 165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50" h="1657350">
                <a:moveTo>
                  <a:pt x="7144" y="7144"/>
                </a:moveTo>
                <a:cubicBezTo>
                  <a:pt x="18574" y="645319"/>
                  <a:pt x="275749" y="1223486"/>
                  <a:pt x="687229" y="1651159"/>
                </a:cubicBezTo>
                <a:lnTo>
                  <a:pt x="1386364" y="952024"/>
                </a:lnTo>
                <a:cubicBezTo>
                  <a:pt x="1153001" y="703421"/>
                  <a:pt x="1006316" y="371951"/>
                  <a:pt x="994886" y="7144"/>
                </a:cubicBezTo>
                <a:lnTo>
                  <a:pt x="7144" y="7144"/>
                </a:lnTo>
                <a:close/>
              </a:path>
            </a:pathLst>
          </a:custGeom>
          <a:solidFill>
            <a:srgbClr val="0FFF6F"/>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54" name="Freeform: Shape 1053">
            <a:extLst>
              <a:ext uri="{FF2B5EF4-FFF2-40B4-BE49-F238E27FC236}">
                <a16:creationId xmlns:a16="http://schemas.microsoft.com/office/drawing/2014/main" id="{A5869534-6757-4DC9-B21D-E2DCB0C2D1E6}"/>
              </a:ext>
            </a:extLst>
          </p:cNvPr>
          <p:cNvSpPr/>
          <p:nvPr/>
        </p:nvSpPr>
        <p:spPr>
          <a:xfrm>
            <a:off x="157555" y="1686359"/>
            <a:ext cx="1662878" cy="1981785"/>
          </a:xfrm>
          <a:custGeom>
            <a:avLst/>
            <a:gdLst>
              <a:gd name="connsiteX0" fmla="*/ 7144 w 1390650"/>
              <a:gd name="connsiteY0" fmla="*/ 1650206 h 1657350"/>
              <a:gd name="connsiteX1" fmla="*/ 995839 w 1390650"/>
              <a:gd name="connsiteY1" fmla="*/ 1650206 h 1657350"/>
              <a:gd name="connsiteX2" fmla="*/ 1387316 w 1390650"/>
              <a:gd name="connsiteY2" fmla="*/ 706279 h 1657350"/>
              <a:gd name="connsiteX3" fmla="*/ 688181 w 1390650"/>
              <a:gd name="connsiteY3" fmla="*/ 7144 h 1657350"/>
              <a:gd name="connsiteX4" fmla="*/ 7144 w 1390650"/>
              <a:gd name="connsiteY4" fmla="*/ 1650206 h 165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50" h="1657350">
                <a:moveTo>
                  <a:pt x="7144" y="1650206"/>
                </a:moveTo>
                <a:lnTo>
                  <a:pt x="995839" y="1650206"/>
                </a:lnTo>
                <a:cubicBezTo>
                  <a:pt x="1007269" y="1285399"/>
                  <a:pt x="1153954" y="953929"/>
                  <a:pt x="1387316" y="706279"/>
                </a:cubicBezTo>
                <a:lnTo>
                  <a:pt x="688181" y="7144"/>
                </a:lnTo>
                <a:cubicBezTo>
                  <a:pt x="275749" y="433864"/>
                  <a:pt x="18574" y="1012031"/>
                  <a:pt x="7144" y="1650206"/>
                </a:cubicBezTo>
                <a:close/>
              </a:path>
            </a:pathLst>
          </a:custGeom>
          <a:solidFill>
            <a:srgbClr val="61FF9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55" name="Freeform: Shape 1054">
            <a:extLst>
              <a:ext uri="{FF2B5EF4-FFF2-40B4-BE49-F238E27FC236}">
                <a16:creationId xmlns:a16="http://schemas.microsoft.com/office/drawing/2014/main" id="{5C2E5F10-FF11-4480-8A92-0794DEB06F7C}"/>
              </a:ext>
            </a:extLst>
          </p:cNvPr>
          <p:cNvSpPr/>
          <p:nvPr/>
        </p:nvSpPr>
        <p:spPr>
          <a:xfrm>
            <a:off x="1045942" y="797973"/>
            <a:ext cx="1981786" cy="1662877"/>
          </a:xfrm>
          <a:custGeom>
            <a:avLst/>
            <a:gdLst>
              <a:gd name="connsiteX0" fmla="*/ 706279 w 1657350"/>
              <a:gd name="connsiteY0" fmla="*/ 1386364 h 1390650"/>
              <a:gd name="connsiteX1" fmla="*/ 1650206 w 1657350"/>
              <a:gd name="connsiteY1" fmla="*/ 994886 h 1390650"/>
              <a:gd name="connsiteX2" fmla="*/ 1650206 w 1657350"/>
              <a:gd name="connsiteY2" fmla="*/ 7144 h 1390650"/>
              <a:gd name="connsiteX3" fmla="*/ 7144 w 1657350"/>
              <a:gd name="connsiteY3" fmla="*/ 687229 h 1390650"/>
              <a:gd name="connsiteX4" fmla="*/ 706279 w 1657350"/>
              <a:gd name="connsiteY4" fmla="*/ 1386364 h 13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1390650">
                <a:moveTo>
                  <a:pt x="706279" y="1386364"/>
                </a:moveTo>
                <a:cubicBezTo>
                  <a:pt x="954881" y="1153001"/>
                  <a:pt x="1285399" y="1006316"/>
                  <a:pt x="1650206" y="994886"/>
                </a:cubicBezTo>
                <a:lnTo>
                  <a:pt x="1650206" y="7144"/>
                </a:lnTo>
                <a:cubicBezTo>
                  <a:pt x="1012984" y="18574"/>
                  <a:pt x="434816" y="275749"/>
                  <a:pt x="7144" y="687229"/>
                </a:cubicBezTo>
                <a:lnTo>
                  <a:pt x="706279" y="1386364"/>
                </a:lnTo>
                <a:close/>
              </a:path>
            </a:pathLst>
          </a:custGeom>
          <a:solidFill>
            <a:srgbClr val="B3FFC6"/>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56" name="Freeform: Shape 1055">
            <a:extLst>
              <a:ext uri="{FF2B5EF4-FFF2-40B4-BE49-F238E27FC236}">
                <a16:creationId xmlns:a16="http://schemas.microsoft.com/office/drawing/2014/main" id="{FBD7258C-BF7B-4D88-BC29-460ADDF95A96}"/>
              </a:ext>
            </a:extLst>
          </p:cNvPr>
          <p:cNvSpPr/>
          <p:nvPr/>
        </p:nvSpPr>
        <p:spPr>
          <a:xfrm>
            <a:off x="3116566" y="797973"/>
            <a:ext cx="1981786" cy="1662877"/>
          </a:xfrm>
          <a:custGeom>
            <a:avLst/>
            <a:gdLst>
              <a:gd name="connsiteX0" fmla="*/ 7144 w 1657350"/>
              <a:gd name="connsiteY0" fmla="*/ 995839 h 1390650"/>
              <a:gd name="connsiteX1" fmla="*/ 951071 w 1657350"/>
              <a:gd name="connsiteY1" fmla="*/ 1387316 h 1390650"/>
              <a:gd name="connsiteX2" fmla="*/ 1650206 w 1657350"/>
              <a:gd name="connsiteY2" fmla="*/ 688181 h 1390650"/>
              <a:gd name="connsiteX3" fmla="*/ 7144 w 1657350"/>
              <a:gd name="connsiteY3" fmla="*/ 7144 h 1390650"/>
              <a:gd name="connsiteX4" fmla="*/ 7144 w 1657350"/>
              <a:gd name="connsiteY4" fmla="*/ 995839 h 13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1390650">
                <a:moveTo>
                  <a:pt x="7144" y="995839"/>
                </a:moveTo>
                <a:cubicBezTo>
                  <a:pt x="371951" y="1006316"/>
                  <a:pt x="703421" y="1153001"/>
                  <a:pt x="951071" y="1387316"/>
                </a:cubicBezTo>
                <a:lnTo>
                  <a:pt x="1650206" y="688181"/>
                </a:lnTo>
                <a:cubicBezTo>
                  <a:pt x="1222534" y="275749"/>
                  <a:pt x="645319" y="18574"/>
                  <a:pt x="7144" y="7144"/>
                </a:cubicBezTo>
                <a:lnTo>
                  <a:pt x="7144" y="995839"/>
                </a:lnTo>
                <a:close/>
              </a:path>
            </a:pathLst>
          </a:custGeom>
          <a:solidFill>
            <a:srgbClr val="61FF9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57" name="Freeform: Shape 1056">
            <a:extLst>
              <a:ext uri="{FF2B5EF4-FFF2-40B4-BE49-F238E27FC236}">
                <a16:creationId xmlns:a16="http://schemas.microsoft.com/office/drawing/2014/main" id="{6E7FD601-786F-4C21-BBE6-190A7374E9DE}"/>
              </a:ext>
            </a:extLst>
          </p:cNvPr>
          <p:cNvSpPr/>
          <p:nvPr/>
        </p:nvSpPr>
        <p:spPr>
          <a:xfrm>
            <a:off x="4320444" y="3755845"/>
            <a:ext cx="1662878" cy="1981785"/>
          </a:xfrm>
          <a:custGeom>
            <a:avLst/>
            <a:gdLst>
              <a:gd name="connsiteX0" fmla="*/ 7144 w 1390650"/>
              <a:gd name="connsiteY0" fmla="*/ 952024 h 1657350"/>
              <a:gd name="connsiteX1" fmla="*/ 706279 w 1390650"/>
              <a:gd name="connsiteY1" fmla="*/ 1651159 h 1657350"/>
              <a:gd name="connsiteX2" fmla="*/ 1386364 w 1390650"/>
              <a:gd name="connsiteY2" fmla="*/ 7144 h 1657350"/>
              <a:gd name="connsiteX3" fmla="*/ 398621 w 1390650"/>
              <a:gd name="connsiteY3" fmla="*/ 7144 h 1657350"/>
              <a:gd name="connsiteX4" fmla="*/ 7144 w 1390650"/>
              <a:gd name="connsiteY4" fmla="*/ 952024 h 165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50" h="1657350">
                <a:moveTo>
                  <a:pt x="7144" y="952024"/>
                </a:moveTo>
                <a:lnTo>
                  <a:pt x="706279" y="1651159"/>
                </a:lnTo>
                <a:cubicBezTo>
                  <a:pt x="1118711" y="1223486"/>
                  <a:pt x="1375886" y="645319"/>
                  <a:pt x="1386364" y="7144"/>
                </a:cubicBezTo>
                <a:lnTo>
                  <a:pt x="398621" y="7144"/>
                </a:lnTo>
                <a:cubicBezTo>
                  <a:pt x="387191" y="372904"/>
                  <a:pt x="240506" y="703421"/>
                  <a:pt x="7144" y="952024"/>
                </a:cubicBezTo>
                <a:close/>
              </a:path>
            </a:pathLst>
          </a:custGeom>
          <a:solidFill>
            <a:srgbClr val="00BC5A"/>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58" name="Freeform: Shape 1057">
            <a:extLst>
              <a:ext uri="{FF2B5EF4-FFF2-40B4-BE49-F238E27FC236}">
                <a16:creationId xmlns:a16="http://schemas.microsoft.com/office/drawing/2014/main" id="{8D049606-0A8C-4C26-B2C5-52D115EF7A19}"/>
              </a:ext>
            </a:extLst>
          </p:cNvPr>
          <p:cNvSpPr/>
          <p:nvPr/>
        </p:nvSpPr>
        <p:spPr>
          <a:xfrm>
            <a:off x="4319305" y="1699076"/>
            <a:ext cx="1662878" cy="1970396"/>
          </a:xfrm>
          <a:custGeom>
            <a:avLst/>
            <a:gdLst>
              <a:gd name="connsiteX0" fmla="*/ 7144 w 1390650"/>
              <a:gd name="connsiteY0" fmla="*/ 706279 h 1647825"/>
              <a:gd name="connsiteX1" fmla="*/ 398621 w 1390650"/>
              <a:gd name="connsiteY1" fmla="*/ 1650206 h 1647825"/>
              <a:gd name="connsiteX2" fmla="*/ 1387316 w 1390650"/>
              <a:gd name="connsiteY2" fmla="*/ 1650206 h 1647825"/>
              <a:gd name="connsiteX3" fmla="*/ 706279 w 1390650"/>
              <a:gd name="connsiteY3" fmla="*/ 7144 h 1647825"/>
              <a:gd name="connsiteX4" fmla="*/ 7144 w 1390650"/>
              <a:gd name="connsiteY4" fmla="*/ 706279 h 1647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50" h="1647825">
                <a:moveTo>
                  <a:pt x="7144" y="706279"/>
                </a:moveTo>
                <a:cubicBezTo>
                  <a:pt x="240506" y="954881"/>
                  <a:pt x="387191" y="1285399"/>
                  <a:pt x="398621" y="1650206"/>
                </a:cubicBezTo>
                <a:lnTo>
                  <a:pt x="1387316" y="1650206"/>
                </a:lnTo>
                <a:cubicBezTo>
                  <a:pt x="1375886" y="1012031"/>
                  <a:pt x="1118711" y="433864"/>
                  <a:pt x="706279" y="7144"/>
                </a:cubicBezTo>
                <a:lnTo>
                  <a:pt x="7144" y="706279"/>
                </a:lnTo>
                <a:close/>
              </a:path>
            </a:pathLst>
          </a:custGeom>
          <a:solidFill>
            <a:srgbClr val="0FFF6F"/>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59" name="Freeform: Shape 1058">
            <a:extLst>
              <a:ext uri="{FF2B5EF4-FFF2-40B4-BE49-F238E27FC236}">
                <a16:creationId xmlns:a16="http://schemas.microsoft.com/office/drawing/2014/main" id="{3DEE8FEB-1CE2-4041-A342-3E2C06B85292}"/>
              </a:ext>
            </a:extLst>
          </p:cNvPr>
          <p:cNvSpPr/>
          <p:nvPr/>
        </p:nvSpPr>
        <p:spPr>
          <a:xfrm>
            <a:off x="1339793" y="3755845"/>
            <a:ext cx="649206" cy="1138957"/>
          </a:xfrm>
          <a:custGeom>
            <a:avLst/>
            <a:gdLst>
              <a:gd name="connsiteX0" fmla="*/ 7144 w 542925"/>
              <a:gd name="connsiteY0" fmla="*/ 7144 h 952500"/>
              <a:gd name="connsiteX1" fmla="*/ 398621 w 542925"/>
              <a:gd name="connsiteY1" fmla="*/ 952024 h 952500"/>
              <a:gd name="connsiteX2" fmla="*/ 542449 w 542925"/>
              <a:gd name="connsiteY2" fmla="*/ 808196 h 952500"/>
              <a:gd name="connsiteX3" fmla="*/ 210979 w 542925"/>
              <a:gd name="connsiteY3" fmla="*/ 7144 h 952500"/>
              <a:gd name="connsiteX4" fmla="*/ 7144 w 542925"/>
              <a:gd name="connsiteY4" fmla="*/ 7144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952500">
                <a:moveTo>
                  <a:pt x="7144" y="7144"/>
                </a:moveTo>
                <a:cubicBezTo>
                  <a:pt x="17621" y="372904"/>
                  <a:pt x="164306" y="703421"/>
                  <a:pt x="398621" y="952024"/>
                </a:cubicBezTo>
                <a:lnTo>
                  <a:pt x="542449" y="808196"/>
                </a:lnTo>
                <a:cubicBezTo>
                  <a:pt x="345281" y="596741"/>
                  <a:pt x="221456" y="316706"/>
                  <a:pt x="210979" y="7144"/>
                </a:cubicBezTo>
                <a:lnTo>
                  <a:pt x="7144"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60" name="Freeform: Shape 1059">
            <a:extLst>
              <a:ext uri="{FF2B5EF4-FFF2-40B4-BE49-F238E27FC236}">
                <a16:creationId xmlns:a16="http://schemas.microsoft.com/office/drawing/2014/main" id="{194210B0-E296-4AD4-9852-BB86BF78E870}"/>
              </a:ext>
            </a:extLst>
          </p:cNvPr>
          <p:cNvSpPr/>
          <p:nvPr/>
        </p:nvSpPr>
        <p:spPr>
          <a:xfrm>
            <a:off x="1339793" y="2522354"/>
            <a:ext cx="649206" cy="1138957"/>
          </a:xfrm>
          <a:custGeom>
            <a:avLst/>
            <a:gdLst>
              <a:gd name="connsiteX0" fmla="*/ 7144 w 542925"/>
              <a:gd name="connsiteY0" fmla="*/ 951071 h 952500"/>
              <a:gd name="connsiteX1" fmla="*/ 210979 w 542925"/>
              <a:gd name="connsiteY1" fmla="*/ 951071 h 952500"/>
              <a:gd name="connsiteX2" fmla="*/ 542449 w 542925"/>
              <a:gd name="connsiteY2" fmla="*/ 150971 h 952500"/>
              <a:gd name="connsiteX3" fmla="*/ 398621 w 542925"/>
              <a:gd name="connsiteY3" fmla="*/ 7144 h 952500"/>
              <a:gd name="connsiteX4" fmla="*/ 7144 w 542925"/>
              <a:gd name="connsiteY4" fmla="*/ 951071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952500">
                <a:moveTo>
                  <a:pt x="7144" y="951071"/>
                </a:moveTo>
                <a:lnTo>
                  <a:pt x="210979" y="951071"/>
                </a:lnTo>
                <a:cubicBezTo>
                  <a:pt x="221456" y="642461"/>
                  <a:pt x="346234" y="362426"/>
                  <a:pt x="542449" y="150971"/>
                </a:cubicBezTo>
                <a:lnTo>
                  <a:pt x="398621" y="7144"/>
                </a:lnTo>
                <a:cubicBezTo>
                  <a:pt x="164306" y="254794"/>
                  <a:pt x="17621" y="586264"/>
                  <a:pt x="7144" y="951071"/>
                </a:cubicBez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61" name="Freeform: Shape 1060">
            <a:extLst>
              <a:ext uri="{FF2B5EF4-FFF2-40B4-BE49-F238E27FC236}">
                <a16:creationId xmlns:a16="http://schemas.microsoft.com/office/drawing/2014/main" id="{B92E246A-8C80-416B-B6BC-1F4AE9488450}"/>
              </a:ext>
            </a:extLst>
          </p:cNvPr>
          <p:cNvSpPr/>
          <p:nvPr/>
        </p:nvSpPr>
        <p:spPr>
          <a:xfrm>
            <a:off x="1881936" y="1980210"/>
            <a:ext cx="1138957" cy="649206"/>
          </a:xfrm>
          <a:custGeom>
            <a:avLst/>
            <a:gdLst>
              <a:gd name="connsiteX0" fmla="*/ 150971 w 952500"/>
              <a:gd name="connsiteY0" fmla="*/ 542449 h 542925"/>
              <a:gd name="connsiteX1" fmla="*/ 951071 w 952500"/>
              <a:gd name="connsiteY1" fmla="*/ 210979 h 542925"/>
              <a:gd name="connsiteX2" fmla="*/ 951071 w 952500"/>
              <a:gd name="connsiteY2" fmla="*/ 7144 h 542925"/>
              <a:gd name="connsiteX3" fmla="*/ 7144 w 952500"/>
              <a:gd name="connsiteY3" fmla="*/ 398621 h 542925"/>
              <a:gd name="connsiteX4" fmla="*/ 150971 w 952500"/>
              <a:gd name="connsiteY4" fmla="*/ 542449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0" h="542925">
                <a:moveTo>
                  <a:pt x="150971" y="542449"/>
                </a:moveTo>
                <a:cubicBezTo>
                  <a:pt x="362426" y="345281"/>
                  <a:pt x="642461" y="221456"/>
                  <a:pt x="951071" y="210979"/>
                </a:cubicBezTo>
                <a:lnTo>
                  <a:pt x="951071" y="7144"/>
                </a:lnTo>
                <a:cubicBezTo>
                  <a:pt x="586264" y="17621"/>
                  <a:pt x="254794" y="164306"/>
                  <a:pt x="7144" y="398621"/>
                </a:cubicBezTo>
                <a:lnTo>
                  <a:pt x="150971" y="542449"/>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62" name="Freeform: Shape 1061">
            <a:extLst>
              <a:ext uri="{FF2B5EF4-FFF2-40B4-BE49-F238E27FC236}">
                <a16:creationId xmlns:a16="http://schemas.microsoft.com/office/drawing/2014/main" id="{472C1E93-4A8B-4B8B-8E07-550CC0970428}"/>
              </a:ext>
            </a:extLst>
          </p:cNvPr>
          <p:cNvSpPr/>
          <p:nvPr/>
        </p:nvSpPr>
        <p:spPr>
          <a:xfrm>
            <a:off x="3116566" y="1980210"/>
            <a:ext cx="1138957" cy="649206"/>
          </a:xfrm>
          <a:custGeom>
            <a:avLst/>
            <a:gdLst>
              <a:gd name="connsiteX0" fmla="*/ 7144 w 952500"/>
              <a:gd name="connsiteY0" fmla="*/ 210979 h 542925"/>
              <a:gd name="connsiteX1" fmla="*/ 807244 w 952500"/>
              <a:gd name="connsiteY1" fmla="*/ 542449 h 542925"/>
              <a:gd name="connsiteX2" fmla="*/ 951071 w 952500"/>
              <a:gd name="connsiteY2" fmla="*/ 398621 h 542925"/>
              <a:gd name="connsiteX3" fmla="*/ 7144 w 952500"/>
              <a:gd name="connsiteY3" fmla="*/ 7144 h 542925"/>
              <a:gd name="connsiteX4" fmla="*/ 7144 w 952500"/>
              <a:gd name="connsiteY4" fmla="*/ 210979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0" h="542925">
                <a:moveTo>
                  <a:pt x="7144" y="210979"/>
                </a:moveTo>
                <a:cubicBezTo>
                  <a:pt x="315754" y="221456"/>
                  <a:pt x="595789" y="345281"/>
                  <a:pt x="807244" y="542449"/>
                </a:cubicBezTo>
                <a:lnTo>
                  <a:pt x="951071" y="398621"/>
                </a:lnTo>
                <a:cubicBezTo>
                  <a:pt x="702469" y="165259"/>
                  <a:pt x="371951" y="18574"/>
                  <a:pt x="7144" y="7144"/>
                </a:cubicBezTo>
                <a:lnTo>
                  <a:pt x="7144" y="210979"/>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63" name="Freeform: Shape 1062">
            <a:extLst>
              <a:ext uri="{FF2B5EF4-FFF2-40B4-BE49-F238E27FC236}">
                <a16:creationId xmlns:a16="http://schemas.microsoft.com/office/drawing/2014/main" id="{C3A6B86A-6CBE-4AB9-AC75-F86928B2E66D}"/>
              </a:ext>
            </a:extLst>
          </p:cNvPr>
          <p:cNvSpPr/>
          <p:nvPr/>
        </p:nvSpPr>
        <p:spPr>
          <a:xfrm>
            <a:off x="4148461" y="3755845"/>
            <a:ext cx="649206" cy="1138957"/>
          </a:xfrm>
          <a:custGeom>
            <a:avLst/>
            <a:gdLst>
              <a:gd name="connsiteX0" fmla="*/ 7144 w 542925"/>
              <a:gd name="connsiteY0" fmla="*/ 808196 h 952500"/>
              <a:gd name="connsiteX1" fmla="*/ 150971 w 542925"/>
              <a:gd name="connsiteY1" fmla="*/ 952024 h 952500"/>
              <a:gd name="connsiteX2" fmla="*/ 542449 w 542925"/>
              <a:gd name="connsiteY2" fmla="*/ 7144 h 952500"/>
              <a:gd name="connsiteX3" fmla="*/ 338614 w 542925"/>
              <a:gd name="connsiteY3" fmla="*/ 7144 h 952500"/>
              <a:gd name="connsiteX4" fmla="*/ 7144 w 542925"/>
              <a:gd name="connsiteY4" fmla="*/ 808196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952500">
                <a:moveTo>
                  <a:pt x="7144" y="808196"/>
                </a:moveTo>
                <a:lnTo>
                  <a:pt x="150971" y="952024"/>
                </a:lnTo>
                <a:cubicBezTo>
                  <a:pt x="384334" y="703421"/>
                  <a:pt x="531019" y="371951"/>
                  <a:pt x="542449" y="7144"/>
                </a:cubicBezTo>
                <a:lnTo>
                  <a:pt x="338614" y="7144"/>
                </a:lnTo>
                <a:cubicBezTo>
                  <a:pt x="327184" y="316706"/>
                  <a:pt x="203359" y="596741"/>
                  <a:pt x="7144" y="808196"/>
                </a:cubicBez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64" name="Freeform: Shape 1063">
            <a:extLst>
              <a:ext uri="{FF2B5EF4-FFF2-40B4-BE49-F238E27FC236}">
                <a16:creationId xmlns:a16="http://schemas.microsoft.com/office/drawing/2014/main" id="{D6D0B2B6-EF27-401F-A0F7-45AD5F94555A}"/>
              </a:ext>
            </a:extLst>
          </p:cNvPr>
          <p:cNvSpPr/>
          <p:nvPr/>
        </p:nvSpPr>
        <p:spPr>
          <a:xfrm>
            <a:off x="4147323" y="2522354"/>
            <a:ext cx="649206" cy="1138957"/>
          </a:xfrm>
          <a:custGeom>
            <a:avLst/>
            <a:gdLst>
              <a:gd name="connsiteX0" fmla="*/ 7144 w 542925"/>
              <a:gd name="connsiteY0" fmla="*/ 150971 h 952500"/>
              <a:gd name="connsiteX1" fmla="*/ 338614 w 542925"/>
              <a:gd name="connsiteY1" fmla="*/ 951071 h 952500"/>
              <a:gd name="connsiteX2" fmla="*/ 542449 w 542925"/>
              <a:gd name="connsiteY2" fmla="*/ 951071 h 952500"/>
              <a:gd name="connsiteX3" fmla="*/ 150971 w 542925"/>
              <a:gd name="connsiteY3" fmla="*/ 7144 h 952500"/>
              <a:gd name="connsiteX4" fmla="*/ 7144 w 542925"/>
              <a:gd name="connsiteY4" fmla="*/ 150971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952500">
                <a:moveTo>
                  <a:pt x="7144" y="150971"/>
                </a:moveTo>
                <a:cubicBezTo>
                  <a:pt x="204311" y="362426"/>
                  <a:pt x="328136" y="642461"/>
                  <a:pt x="338614" y="951071"/>
                </a:cubicBezTo>
                <a:lnTo>
                  <a:pt x="542449" y="951071"/>
                </a:lnTo>
                <a:cubicBezTo>
                  <a:pt x="531019" y="586264"/>
                  <a:pt x="384334" y="254794"/>
                  <a:pt x="150971" y="7144"/>
                </a:cubicBezTo>
                <a:lnTo>
                  <a:pt x="7144" y="150971"/>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65" name="Freeform: Shape 1064">
            <a:extLst>
              <a:ext uri="{FF2B5EF4-FFF2-40B4-BE49-F238E27FC236}">
                <a16:creationId xmlns:a16="http://schemas.microsoft.com/office/drawing/2014/main" id="{6B5FFDBF-3AB6-4821-A871-F73EB9E8484E}"/>
              </a:ext>
            </a:extLst>
          </p:cNvPr>
          <p:cNvSpPr/>
          <p:nvPr/>
        </p:nvSpPr>
        <p:spPr>
          <a:xfrm>
            <a:off x="4269191" y="2932379"/>
            <a:ext cx="330298" cy="307518"/>
          </a:xfrm>
          <a:custGeom>
            <a:avLst/>
            <a:gdLst>
              <a:gd name="connsiteX0" fmla="*/ 7144 w 276225"/>
              <a:gd name="connsiteY0" fmla="*/ 221456 h 257175"/>
              <a:gd name="connsiteX1" fmla="*/ 273844 w 276225"/>
              <a:gd name="connsiteY1" fmla="*/ 253841 h 257175"/>
              <a:gd name="connsiteX2" fmla="*/ 169069 w 276225"/>
              <a:gd name="connsiteY2" fmla="*/ 7144 h 257175"/>
            </a:gdLst>
            <a:ahLst/>
            <a:cxnLst>
              <a:cxn ang="0">
                <a:pos x="connsiteX0" y="connsiteY0"/>
              </a:cxn>
              <a:cxn ang="0">
                <a:pos x="connsiteX1" y="connsiteY1"/>
              </a:cxn>
              <a:cxn ang="0">
                <a:pos x="connsiteX2" y="connsiteY2"/>
              </a:cxn>
            </a:cxnLst>
            <a:rect l="l" t="t" r="r" b="b"/>
            <a:pathLst>
              <a:path w="276225" h="257175">
                <a:moveTo>
                  <a:pt x="7144" y="221456"/>
                </a:moveTo>
                <a:lnTo>
                  <a:pt x="273844" y="253841"/>
                </a:lnTo>
                <a:lnTo>
                  <a:pt x="169069"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66" name="Freeform: Shape 1065">
            <a:extLst>
              <a:ext uri="{FF2B5EF4-FFF2-40B4-BE49-F238E27FC236}">
                <a16:creationId xmlns:a16="http://schemas.microsoft.com/office/drawing/2014/main" id="{371E1D77-D5E4-4DEF-9248-D3EDFF506A19}"/>
              </a:ext>
            </a:extLst>
          </p:cNvPr>
          <p:cNvSpPr/>
          <p:nvPr/>
        </p:nvSpPr>
        <p:spPr>
          <a:xfrm>
            <a:off x="3504951" y="2164721"/>
            <a:ext cx="307518" cy="330298"/>
          </a:xfrm>
          <a:custGeom>
            <a:avLst/>
            <a:gdLst>
              <a:gd name="connsiteX0" fmla="*/ 44291 w 257175"/>
              <a:gd name="connsiteY0" fmla="*/ 272891 h 276225"/>
              <a:gd name="connsiteX1" fmla="*/ 256699 w 257175"/>
              <a:gd name="connsiteY1" fmla="*/ 107156 h 276225"/>
              <a:gd name="connsiteX2" fmla="*/ 7144 w 257175"/>
              <a:gd name="connsiteY2" fmla="*/ 7144 h 276225"/>
            </a:gdLst>
            <a:ahLst/>
            <a:cxnLst>
              <a:cxn ang="0">
                <a:pos x="connsiteX0" y="connsiteY0"/>
              </a:cxn>
              <a:cxn ang="0">
                <a:pos x="connsiteX1" y="connsiteY1"/>
              </a:cxn>
              <a:cxn ang="0">
                <a:pos x="connsiteX2" y="connsiteY2"/>
              </a:cxn>
            </a:cxnLst>
            <a:rect l="l" t="t" r="r" b="b"/>
            <a:pathLst>
              <a:path w="257175" h="276225">
                <a:moveTo>
                  <a:pt x="44291" y="272891"/>
                </a:moveTo>
                <a:lnTo>
                  <a:pt x="256699" y="107156"/>
                </a:lnTo>
                <a:lnTo>
                  <a:pt x="7144"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67" name="Freeform: Shape 1066">
            <a:extLst>
              <a:ext uri="{FF2B5EF4-FFF2-40B4-BE49-F238E27FC236}">
                <a16:creationId xmlns:a16="http://schemas.microsoft.com/office/drawing/2014/main" id="{5245284E-BF67-409A-9BE7-E4A3D7AA1CDC}"/>
              </a:ext>
            </a:extLst>
          </p:cNvPr>
          <p:cNvSpPr/>
          <p:nvPr/>
        </p:nvSpPr>
        <p:spPr>
          <a:xfrm>
            <a:off x="2285127" y="2172695"/>
            <a:ext cx="307518" cy="330298"/>
          </a:xfrm>
          <a:custGeom>
            <a:avLst/>
            <a:gdLst>
              <a:gd name="connsiteX0" fmla="*/ 221456 w 257175"/>
              <a:gd name="connsiteY0" fmla="*/ 273844 h 276225"/>
              <a:gd name="connsiteX1" fmla="*/ 253841 w 257175"/>
              <a:gd name="connsiteY1" fmla="*/ 7144 h 276225"/>
              <a:gd name="connsiteX2" fmla="*/ 7144 w 257175"/>
              <a:gd name="connsiteY2" fmla="*/ 111919 h 276225"/>
            </a:gdLst>
            <a:ahLst/>
            <a:cxnLst>
              <a:cxn ang="0">
                <a:pos x="connsiteX0" y="connsiteY0"/>
              </a:cxn>
              <a:cxn ang="0">
                <a:pos x="connsiteX1" y="connsiteY1"/>
              </a:cxn>
              <a:cxn ang="0">
                <a:pos x="connsiteX2" y="connsiteY2"/>
              </a:cxn>
            </a:cxnLst>
            <a:rect l="l" t="t" r="r" b="b"/>
            <a:pathLst>
              <a:path w="257175" h="276225">
                <a:moveTo>
                  <a:pt x="221456" y="273844"/>
                </a:moveTo>
                <a:lnTo>
                  <a:pt x="253841" y="7144"/>
                </a:lnTo>
                <a:lnTo>
                  <a:pt x="7144" y="111919"/>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68" name="Freeform: Shape 1067">
            <a:extLst>
              <a:ext uri="{FF2B5EF4-FFF2-40B4-BE49-F238E27FC236}">
                <a16:creationId xmlns:a16="http://schemas.microsoft.com/office/drawing/2014/main" id="{D50E1A66-5076-41ED-B67A-EEC1B4C1C4E7}"/>
              </a:ext>
            </a:extLst>
          </p:cNvPr>
          <p:cNvSpPr/>
          <p:nvPr/>
        </p:nvSpPr>
        <p:spPr>
          <a:xfrm>
            <a:off x="1517470" y="2958575"/>
            <a:ext cx="330298" cy="307518"/>
          </a:xfrm>
          <a:custGeom>
            <a:avLst/>
            <a:gdLst>
              <a:gd name="connsiteX0" fmla="*/ 7144 w 276225"/>
              <a:gd name="connsiteY0" fmla="*/ 255746 h 257175"/>
              <a:gd name="connsiteX1" fmla="*/ 272891 w 276225"/>
              <a:gd name="connsiteY1" fmla="*/ 218599 h 257175"/>
              <a:gd name="connsiteX2" fmla="*/ 107156 w 276225"/>
              <a:gd name="connsiteY2" fmla="*/ 7144 h 257175"/>
            </a:gdLst>
            <a:ahLst/>
            <a:cxnLst>
              <a:cxn ang="0">
                <a:pos x="connsiteX0" y="connsiteY0"/>
              </a:cxn>
              <a:cxn ang="0">
                <a:pos x="connsiteX1" y="connsiteY1"/>
              </a:cxn>
              <a:cxn ang="0">
                <a:pos x="connsiteX2" y="connsiteY2"/>
              </a:cxn>
            </a:cxnLst>
            <a:rect l="l" t="t" r="r" b="b"/>
            <a:pathLst>
              <a:path w="276225" h="257175">
                <a:moveTo>
                  <a:pt x="7144" y="255746"/>
                </a:moveTo>
                <a:lnTo>
                  <a:pt x="272891" y="218599"/>
                </a:lnTo>
                <a:lnTo>
                  <a:pt x="107156"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69" name="Freeform: Shape 1068">
            <a:extLst>
              <a:ext uri="{FF2B5EF4-FFF2-40B4-BE49-F238E27FC236}">
                <a16:creationId xmlns:a16="http://schemas.microsoft.com/office/drawing/2014/main" id="{86B5C51C-8145-43D5-9C42-7490C0430F3D}"/>
              </a:ext>
            </a:extLst>
          </p:cNvPr>
          <p:cNvSpPr/>
          <p:nvPr/>
        </p:nvSpPr>
        <p:spPr>
          <a:xfrm>
            <a:off x="1525443" y="4180675"/>
            <a:ext cx="330298" cy="307518"/>
          </a:xfrm>
          <a:custGeom>
            <a:avLst/>
            <a:gdLst>
              <a:gd name="connsiteX0" fmla="*/ 111919 w 276225"/>
              <a:gd name="connsiteY0" fmla="*/ 253841 h 257175"/>
              <a:gd name="connsiteX1" fmla="*/ 273844 w 276225"/>
              <a:gd name="connsiteY1" fmla="*/ 39529 h 257175"/>
              <a:gd name="connsiteX2" fmla="*/ 7144 w 276225"/>
              <a:gd name="connsiteY2" fmla="*/ 7144 h 257175"/>
            </a:gdLst>
            <a:ahLst/>
            <a:cxnLst>
              <a:cxn ang="0">
                <a:pos x="connsiteX0" y="connsiteY0"/>
              </a:cxn>
              <a:cxn ang="0">
                <a:pos x="connsiteX1" y="connsiteY1"/>
              </a:cxn>
              <a:cxn ang="0">
                <a:pos x="connsiteX2" y="connsiteY2"/>
              </a:cxn>
            </a:cxnLst>
            <a:rect l="l" t="t" r="r" b="b"/>
            <a:pathLst>
              <a:path w="276225" h="257175">
                <a:moveTo>
                  <a:pt x="111919" y="253841"/>
                </a:moveTo>
                <a:lnTo>
                  <a:pt x="273844" y="39529"/>
                </a:lnTo>
                <a:lnTo>
                  <a:pt x="7144"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70" name="Freeform: Shape 1069">
            <a:extLst>
              <a:ext uri="{FF2B5EF4-FFF2-40B4-BE49-F238E27FC236}">
                <a16:creationId xmlns:a16="http://schemas.microsoft.com/office/drawing/2014/main" id="{EDD673D8-017B-42CB-8AD4-EF920719892B}"/>
              </a:ext>
            </a:extLst>
          </p:cNvPr>
          <p:cNvSpPr/>
          <p:nvPr/>
        </p:nvSpPr>
        <p:spPr>
          <a:xfrm>
            <a:off x="4278302" y="4152202"/>
            <a:ext cx="330298" cy="307518"/>
          </a:xfrm>
          <a:custGeom>
            <a:avLst/>
            <a:gdLst>
              <a:gd name="connsiteX0" fmla="*/ 172879 w 276225"/>
              <a:gd name="connsiteY0" fmla="*/ 256699 h 257175"/>
              <a:gd name="connsiteX1" fmla="*/ 273844 w 276225"/>
              <a:gd name="connsiteY1" fmla="*/ 7144 h 257175"/>
              <a:gd name="connsiteX2" fmla="*/ 7144 w 276225"/>
              <a:gd name="connsiteY2" fmla="*/ 44291 h 257175"/>
            </a:gdLst>
            <a:ahLst/>
            <a:cxnLst>
              <a:cxn ang="0">
                <a:pos x="connsiteX0" y="connsiteY0"/>
              </a:cxn>
              <a:cxn ang="0">
                <a:pos x="connsiteX1" y="connsiteY1"/>
              </a:cxn>
              <a:cxn ang="0">
                <a:pos x="connsiteX2" y="connsiteY2"/>
              </a:cxn>
            </a:cxnLst>
            <a:rect l="l" t="t" r="r" b="b"/>
            <a:pathLst>
              <a:path w="276225" h="257175">
                <a:moveTo>
                  <a:pt x="172879" y="256699"/>
                </a:moveTo>
                <a:lnTo>
                  <a:pt x="273844" y="7144"/>
                </a:lnTo>
                <a:lnTo>
                  <a:pt x="7144" y="44291"/>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71" name="Rectangle 1070">
            <a:extLst>
              <a:ext uri="{FF2B5EF4-FFF2-40B4-BE49-F238E27FC236}">
                <a16:creationId xmlns:a16="http://schemas.microsoft.com/office/drawing/2014/main" id="{41727E7D-FBDC-45D7-9456-40B083968833}"/>
              </a:ext>
            </a:extLst>
          </p:cNvPr>
          <p:cNvSpPr/>
          <p:nvPr/>
        </p:nvSpPr>
        <p:spPr>
          <a:xfrm>
            <a:off x="234290" y="4218594"/>
            <a:ext cx="1311631" cy="369332"/>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1" dirty="0">
                <a:latin typeface="Graphik"/>
              </a:rPr>
              <a:t>Grid Management</a:t>
            </a:r>
            <a:endParaRPr kumimoji="0" lang="en-IN" sz="1200" b="1" i="0" u="none" strike="noStrike" kern="1200" cap="none" spc="0" normalizeH="0" baseline="0" noProof="0" dirty="0">
              <a:ln>
                <a:noFill/>
              </a:ln>
              <a:effectLst/>
              <a:uLnTx/>
              <a:uFillTx/>
              <a:latin typeface="Graphik"/>
              <a:ea typeface="+mn-ea"/>
              <a:cs typeface="+mn-cs"/>
            </a:endParaRPr>
          </a:p>
        </p:txBody>
      </p:sp>
      <p:sp>
        <p:nvSpPr>
          <p:cNvPr id="1072" name="Rectangle 1071">
            <a:extLst>
              <a:ext uri="{FF2B5EF4-FFF2-40B4-BE49-F238E27FC236}">
                <a16:creationId xmlns:a16="http://schemas.microsoft.com/office/drawing/2014/main" id="{585BBE7B-44A7-4B5E-A9AD-966466554AE5}"/>
              </a:ext>
            </a:extLst>
          </p:cNvPr>
          <p:cNvSpPr/>
          <p:nvPr/>
        </p:nvSpPr>
        <p:spPr>
          <a:xfrm>
            <a:off x="395644" y="2656880"/>
            <a:ext cx="1035266" cy="369332"/>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Log Management</a:t>
            </a:r>
          </a:p>
        </p:txBody>
      </p:sp>
      <p:sp>
        <p:nvSpPr>
          <p:cNvPr id="1073" name="Rectangle 1072">
            <a:extLst>
              <a:ext uri="{FF2B5EF4-FFF2-40B4-BE49-F238E27FC236}">
                <a16:creationId xmlns:a16="http://schemas.microsoft.com/office/drawing/2014/main" id="{136C8440-8FDD-4D70-8C63-3D20061CE2DD}"/>
              </a:ext>
            </a:extLst>
          </p:cNvPr>
          <p:cNvSpPr/>
          <p:nvPr/>
        </p:nvSpPr>
        <p:spPr>
          <a:xfrm>
            <a:off x="1517470" y="1367800"/>
            <a:ext cx="1443021" cy="184666"/>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Dashboarding</a:t>
            </a:r>
          </a:p>
        </p:txBody>
      </p:sp>
      <p:sp>
        <p:nvSpPr>
          <p:cNvPr id="1074" name="Rectangle 1073">
            <a:extLst>
              <a:ext uri="{FF2B5EF4-FFF2-40B4-BE49-F238E27FC236}">
                <a16:creationId xmlns:a16="http://schemas.microsoft.com/office/drawing/2014/main" id="{E8BE9FE7-C27A-4BF0-AE3F-2018C18D69BA}"/>
              </a:ext>
            </a:extLst>
          </p:cNvPr>
          <p:cNvSpPr/>
          <p:nvPr/>
        </p:nvSpPr>
        <p:spPr>
          <a:xfrm>
            <a:off x="3376045" y="1372054"/>
            <a:ext cx="1223444" cy="553998"/>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Reporting &amp; SLA Management</a:t>
            </a:r>
          </a:p>
        </p:txBody>
      </p:sp>
      <p:sp>
        <p:nvSpPr>
          <p:cNvPr id="1075" name="Rectangle 1074">
            <a:extLst>
              <a:ext uri="{FF2B5EF4-FFF2-40B4-BE49-F238E27FC236}">
                <a16:creationId xmlns:a16="http://schemas.microsoft.com/office/drawing/2014/main" id="{C04AA006-8C09-4F8B-96FC-33A3D7A67BE0}"/>
              </a:ext>
            </a:extLst>
          </p:cNvPr>
          <p:cNvSpPr/>
          <p:nvPr/>
        </p:nvSpPr>
        <p:spPr>
          <a:xfrm>
            <a:off x="4564947" y="2677251"/>
            <a:ext cx="1218684" cy="184666"/>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Service Desk</a:t>
            </a:r>
          </a:p>
        </p:txBody>
      </p:sp>
      <p:sp>
        <p:nvSpPr>
          <p:cNvPr id="1076" name="Rectangle 1075">
            <a:extLst>
              <a:ext uri="{FF2B5EF4-FFF2-40B4-BE49-F238E27FC236}">
                <a16:creationId xmlns:a16="http://schemas.microsoft.com/office/drawing/2014/main" id="{4A765F35-525B-405A-85FE-8EDF92E11F95}"/>
              </a:ext>
            </a:extLst>
          </p:cNvPr>
          <p:cNvSpPr/>
          <p:nvPr/>
        </p:nvSpPr>
        <p:spPr>
          <a:xfrm>
            <a:off x="4614117" y="4125426"/>
            <a:ext cx="1221419" cy="369332"/>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Service Management</a:t>
            </a:r>
          </a:p>
        </p:txBody>
      </p:sp>
      <p:sp>
        <p:nvSpPr>
          <p:cNvPr id="1078" name="Rectangle 1077">
            <a:extLst>
              <a:ext uri="{FF2B5EF4-FFF2-40B4-BE49-F238E27FC236}">
                <a16:creationId xmlns:a16="http://schemas.microsoft.com/office/drawing/2014/main" id="{46360471-383E-4511-BFB7-3355B49AFE14}"/>
              </a:ext>
            </a:extLst>
          </p:cNvPr>
          <p:cNvSpPr/>
          <p:nvPr/>
        </p:nvSpPr>
        <p:spPr>
          <a:xfrm>
            <a:off x="2046428" y="3081027"/>
            <a:ext cx="2299012" cy="1815173"/>
          </a:xfrm>
          <a:prstGeom prst="rect">
            <a:avLst/>
          </a:prstGeom>
        </p:spPr>
        <p:txBody>
          <a:bodyPr wrap="square" lIns="0" tIns="0" rIns="0" bIns="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marR="0" lvl="0" indent="-171450" algn="l" defTabSz="914400" rtl="0" eaLnBrk="1" fontAlgn="auto" latinLnBrk="0" hangingPunct="1">
              <a:lnSpc>
                <a:spcPct val="100000"/>
              </a:lnSpc>
              <a:spcBef>
                <a:spcPts val="0"/>
              </a:spcBef>
              <a:spcAft>
                <a:spcPts val="300"/>
              </a:spcAft>
              <a:buClrTx/>
              <a:buSzTx/>
              <a:buFont typeface="Arial" panose="020B0604020202020204" pitchFamily="34" charset="0"/>
              <a:buChar char="•"/>
              <a:tabLst/>
              <a:defRPr/>
            </a:pPr>
            <a:endParaRPr kumimoji="0" lang="en-US" sz="1100" i="0" u="none" strike="noStrike" kern="1200" cap="none" spc="0" normalizeH="0" baseline="0" noProof="0" dirty="0">
              <a:ln>
                <a:noFill/>
              </a:ln>
              <a:effectLst/>
              <a:uLnTx/>
              <a:uFillTx/>
              <a:latin typeface="Graphik"/>
              <a:ea typeface="+mn-ea"/>
              <a:cs typeface="+mn-cs"/>
            </a:endParaRPr>
          </a:p>
        </p:txBody>
      </p:sp>
      <p:sp>
        <p:nvSpPr>
          <p:cNvPr id="63" name="TextBox 62">
            <a:extLst>
              <a:ext uri="{FF2B5EF4-FFF2-40B4-BE49-F238E27FC236}">
                <a16:creationId xmlns:a16="http://schemas.microsoft.com/office/drawing/2014/main" id="{CE88AA43-3B16-D722-19BA-7C97FE8FE8F6}"/>
              </a:ext>
            </a:extLst>
          </p:cNvPr>
          <p:cNvSpPr txBox="1"/>
          <p:nvPr/>
        </p:nvSpPr>
        <p:spPr>
          <a:xfrm>
            <a:off x="1924235" y="4348209"/>
            <a:ext cx="1371600" cy="307777"/>
          </a:xfrm>
          <a:prstGeom prst="rect">
            <a:avLst/>
          </a:prstGeom>
          <a:noFill/>
        </p:spPr>
        <p:txBody>
          <a:bodyPr wrap="square" rtlCol="0">
            <a:spAutoFit/>
          </a:bodyPr>
          <a:lstStyle/>
          <a:p>
            <a:pPr marL="0" indent="0" algn="l" rtl="0" eaLnBrk="1" fontAlgn="ctr" latinLnBrk="0" hangingPunct="1">
              <a:spcBef>
                <a:spcPts val="0"/>
              </a:spcBef>
              <a:spcAft>
                <a:spcPts val="0"/>
              </a:spcAft>
            </a:pPr>
            <a:r>
              <a:rPr lang="en-GB" sz="700" b="0" i="0" u="none" strike="noStrike" kern="1200" dirty="0">
                <a:solidFill>
                  <a:srgbClr val="000000"/>
                </a:solidFill>
                <a:effectLst/>
                <a:latin typeface="Calibri" panose="020F0502020204030204" pitchFamily="34" charset="0"/>
                <a:cs typeface="Calibri" panose="020F0502020204030204" pitchFamily="34" charset="0"/>
              </a:rPr>
              <a:t>Reporting and Dashboarding</a:t>
            </a:r>
            <a:endParaRPr lang="en-US" sz="700" b="0" i="0" u="none" strike="noStrike" dirty="0">
              <a:effectLst/>
              <a:latin typeface="Arial" panose="020B0604020202020204" pitchFamily="34" charset="0"/>
            </a:endParaRPr>
          </a:p>
          <a:p>
            <a:pPr marL="0" indent="0" algn="l" rtl="0" eaLnBrk="1" fontAlgn="ctr" latinLnBrk="0" hangingPunct="1">
              <a:spcBef>
                <a:spcPts val="0"/>
              </a:spcBef>
              <a:spcAft>
                <a:spcPts val="0"/>
              </a:spcAft>
            </a:pPr>
            <a:r>
              <a:rPr lang="en-GB" sz="700" b="0" i="0" u="none" strike="noStrike" kern="1200" dirty="0">
                <a:solidFill>
                  <a:srgbClr val="000000"/>
                </a:solidFill>
                <a:effectLst/>
                <a:latin typeface="Calibri" panose="020F0502020204030204" pitchFamily="34" charset="0"/>
                <a:cs typeface="Calibri" panose="020F0502020204030204" pitchFamily="34" charset="0"/>
              </a:rPr>
              <a:t>Service level Management</a:t>
            </a:r>
            <a:endParaRPr lang="en-US" sz="700" b="0" i="0" u="none" strike="noStrike" dirty="0">
              <a:effectLst/>
              <a:latin typeface="Arial" panose="020B0604020202020204" pitchFamily="34" charset="0"/>
            </a:endParaRPr>
          </a:p>
        </p:txBody>
      </p:sp>
      <p:sp>
        <p:nvSpPr>
          <p:cNvPr id="61" name="TextBox 60">
            <a:extLst>
              <a:ext uri="{FF2B5EF4-FFF2-40B4-BE49-F238E27FC236}">
                <a16:creationId xmlns:a16="http://schemas.microsoft.com/office/drawing/2014/main" id="{0C2BD0EA-7D2C-C7C8-FEB6-EFD446452065}"/>
              </a:ext>
            </a:extLst>
          </p:cNvPr>
          <p:cNvSpPr txBox="1"/>
          <p:nvPr/>
        </p:nvSpPr>
        <p:spPr>
          <a:xfrm>
            <a:off x="1924235" y="4629591"/>
            <a:ext cx="1371600" cy="630942"/>
          </a:xfrm>
          <a:prstGeom prst="rect">
            <a:avLst/>
          </a:prstGeom>
          <a:noFill/>
        </p:spPr>
        <p:txBody>
          <a:bodyPr wrap="square" rtlCol="0">
            <a:spAutoFit/>
          </a:bodyPr>
          <a:lstStyle/>
          <a:p>
            <a:pPr marL="0" marR="0" indent="0" algn="l" rtl="0" eaLnBrk="1" fontAlgn="ctr" latinLnBrk="0" hangingPunct="1">
              <a:spcBef>
                <a:spcPts val="0"/>
              </a:spcBef>
              <a:spcAft>
                <a:spcPts val="0"/>
              </a:spcAft>
            </a:pPr>
            <a:r>
              <a:rPr lang="en-GB" sz="700" b="0" i="0" u="none" strike="noStrike" kern="1200" dirty="0">
                <a:solidFill>
                  <a:srgbClr val="000000"/>
                </a:solidFill>
                <a:effectLst/>
                <a:cs typeface="Calibri" panose="020F0502020204030204" pitchFamily="34" charset="0"/>
              </a:rPr>
              <a:t>Incident Management</a:t>
            </a:r>
            <a:endParaRPr lang="en-US" sz="700" b="0" i="0" u="none" strike="noStrike" dirty="0">
              <a:effectLst/>
            </a:endParaRPr>
          </a:p>
          <a:p>
            <a:pPr marL="0" marR="0" indent="0" algn="l" rtl="0" eaLnBrk="1" fontAlgn="ctr" latinLnBrk="0" hangingPunct="1">
              <a:spcBef>
                <a:spcPts val="0"/>
              </a:spcBef>
              <a:spcAft>
                <a:spcPts val="0"/>
              </a:spcAft>
            </a:pPr>
            <a:r>
              <a:rPr lang="en-GB" sz="700" b="0" i="0" u="none" strike="noStrike" kern="1200" dirty="0">
                <a:solidFill>
                  <a:srgbClr val="000000"/>
                </a:solidFill>
                <a:effectLst/>
                <a:cs typeface="Calibri" panose="020F0502020204030204" pitchFamily="34" charset="0"/>
              </a:rPr>
              <a:t>Knowledgebase</a:t>
            </a:r>
            <a:endParaRPr lang="en-US" sz="700" b="0" i="0" u="none" strike="noStrike" dirty="0">
              <a:effectLst/>
            </a:endParaRPr>
          </a:p>
          <a:p>
            <a:pPr marL="0" marR="0" indent="0" algn="l" rtl="0" eaLnBrk="1" fontAlgn="ctr" latinLnBrk="0" hangingPunct="1">
              <a:spcBef>
                <a:spcPts val="0"/>
              </a:spcBef>
              <a:spcAft>
                <a:spcPts val="0"/>
              </a:spcAft>
            </a:pPr>
            <a:r>
              <a:rPr lang="en-GB" sz="700" b="0" i="0" u="none" strike="noStrike" kern="1200" dirty="0">
                <a:solidFill>
                  <a:srgbClr val="000000"/>
                </a:solidFill>
                <a:effectLst/>
                <a:cs typeface="Calibri" panose="020F0502020204030204" pitchFamily="34" charset="0"/>
              </a:rPr>
              <a:t>Service Catalog</a:t>
            </a:r>
          </a:p>
          <a:p>
            <a:pPr marL="0" marR="0" indent="0" algn="l" rtl="0" eaLnBrk="1" fontAlgn="ctr" latinLnBrk="0" hangingPunct="1">
              <a:spcBef>
                <a:spcPts val="0"/>
              </a:spcBef>
              <a:spcAft>
                <a:spcPts val="0"/>
              </a:spcAft>
            </a:pPr>
            <a:r>
              <a:rPr lang="en-GB" sz="700" dirty="0">
                <a:solidFill>
                  <a:srgbClr val="000000"/>
                </a:solidFill>
                <a:cs typeface="Calibri" panose="020F0502020204030204" pitchFamily="34" charset="0"/>
              </a:rPr>
              <a:t>Service Request</a:t>
            </a:r>
            <a:endParaRPr lang="en-US" sz="700" b="0" i="0" u="none" strike="noStrike" dirty="0">
              <a:effectLst/>
            </a:endParaRPr>
          </a:p>
          <a:p>
            <a:endParaRPr lang="en-US" sz="700" dirty="0"/>
          </a:p>
        </p:txBody>
      </p:sp>
      <p:sp>
        <p:nvSpPr>
          <p:cNvPr id="62" name="TextBox 61">
            <a:extLst>
              <a:ext uri="{FF2B5EF4-FFF2-40B4-BE49-F238E27FC236}">
                <a16:creationId xmlns:a16="http://schemas.microsoft.com/office/drawing/2014/main" id="{BDEF3EB2-6E6D-1D3F-DD17-D4B844748776}"/>
              </a:ext>
            </a:extLst>
          </p:cNvPr>
          <p:cNvSpPr txBox="1"/>
          <p:nvPr/>
        </p:nvSpPr>
        <p:spPr>
          <a:xfrm>
            <a:off x="1936577" y="3553389"/>
            <a:ext cx="1931380" cy="846386"/>
          </a:xfrm>
          <a:prstGeom prst="rect">
            <a:avLst/>
          </a:prstGeom>
          <a:noFill/>
        </p:spPr>
        <p:txBody>
          <a:bodyPr wrap="square" rtlCol="0">
            <a:spAutoFit/>
          </a:bodyPr>
          <a:lstStyle/>
          <a:p>
            <a:pPr marL="0" indent="0" algn="l" rtl="0" eaLnBrk="1" fontAlgn="ctr" latinLnBrk="0" hangingPunct="1">
              <a:spcBef>
                <a:spcPts val="0"/>
              </a:spcBef>
              <a:spcAft>
                <a:spcPts val="0"/>
              </a:spcAft>
            </a:pPr>
            <a:r>
              <a:rPr lang="en-GB" sz="700" b="0" i="0" u="none" strike="noStrike" kern="1200" dirty="0">
                <a:solidFill>
                  <a:srgbClr val="000000"/>
                </a:solidFill>
                <a:effectLst/>
                <a:cs typeface="Calibri" panose="020F0502020204030204" pitchFamily="34" charset="0"/>
              </a:rPr>
              <a:t>Service Request Management</a:t>
            </a:r>
            <a:endParaRPr lang="en-US" sz="700" b="0" i="0" u="none" strike="noStrike" dirty="0">
              <a:effectLst/>
            </a:endParaRPr>
          </a:p>
          <a:p>
            <a:pPr marL="0" indent="0" algn="l" rtl="0" eaLnBrk="1" fontAlgn="ctr" latinLnBrk="0" hangingPunct="1">
              <a:spcBef>
                <a:spcPts val="0"/>
              </a:spcBef>
              <a:spcAft>
                <a:spcPts val="0"/>
              </a:spcAft>
            </a:pPr>
            <a:r>
              <a:rPr lang="en-GB" sz="700" b="0" i="0" u="none" strike="noStrike" kern="1200" dirty="0">
                <a:solidFill>
                  <a:srgbClr val="000000"/>
                </a:solidFill>
                <a:effectLst/>
                <a:cs typeface="Calibri" panose="020F0502020204030204" pitchFamily="34" charset="0"/>
              </a:rPr>
              <a:t>Incident Management</a:t>
            </a:r>
            <a:endParaRPr lang="en-US" sz="700" b="0" i="0" u="none" strike="noStrike" dirty="0">
              <a:effectLst/>
            </a:endParaRPr>
          </a:p>
          <a:p>
            <a:pPr marL="0" marR="0" indent="0" algn="l" rtl="0" eaLnBrk="1" fontAlgn="ctr" latinLnBrk="0" hangingPunct="1">
              <a:spcBef>
                <a:spcPts val="0"/>
              </a:spcBef>
              <a:spcAft>
                <a:spcPts val="0"/>
              </a:spcAft>
            </a:pPr>
            <a:r>
              <a:rPr lang="en-GB" sz="700" b="0" i="0" u="none" strike="noStrike" kern="1200" baseline="0" dirty="0">
                <a:solidFill>
                  <a:srgbClr val="000000"/>
                </a:solidFill>
                <a:effectLst/>
                <a:cs typeface="Calibri" panose="020F0502020204030204" pitchFamily="34" charset="0"/>
              </a:rPr>
              <a:t>Problem Management</a:t>
            </a:r>
            <a:endParaRPr lang="en-US" sz="700" b="0" i="0" u="none" strike="noStrike" dirty="0">
              <a:effectLst/>
            </a:endParaRPr>
          </a:p>
          <a:p>
            <a:pPr marL="0" marR="0" indent="0" algn="l" rtl="0" eaLnBrk="1" fontAlgn="ctr" latinLnBrk="0" hangingPunct="1">
              <a:spcBef>
                <a:spcPts val="0"/>
              </a:spcBef>
              <a:spcAft>
                <a:spcPts val="0"/>
              </a:spcAft>
            </a:pPr>
            <a:r>
              <a:rPr lang="en-GB" sz="700" b="0" i="0" u="none" strike="noStrike" kern="1200" dirty="0">
                <a:solidFill>
                  <a:srgbClr val="000000"/>
                </a:solidFill>
                <a:effectLst/>
                <a:cs typeface="Calibri" panose="020F0502020204030204" pitchFamily="34" charset="0"/>
              </a:rPr>
              <a:t>Change Management</a:t>
            </a:r>
            <a:endParaRPr lang="en-US" sz="700" b="0" i="0" u="none" strike="noStrike" dirty="0">
              <a:effectLst/>
            </a:endParaRPr>
          </a:p>
          <a:p>
            <a:pPr marL="0" marR="0" indent="0" algn="l" rtl="0" eaLnBrk="1" fontAlgn="ctr" latinLnBrk="0" hangingPunct="1">
              <a:spcBef>
                <a:spcPts val="0"/>
              </a:spcBef>
              <a:spcAft>
                <a:spcPts val="0"/>
              </a:spcAft>
            </a:pPr>
            <a:r>
              <a:rPr lang="en-GB" sz="700" b="0" i="0" u="none" strike="noStrike" kern="1200" dirty="0">
                <a:solidFill>
                  <a:srgbClr val="000000"/>
                </a:solidFill>
                <a:effectLst/>
                <a:cs typeface="Calibri" panose="020F0502020204030204" pitchFamily="34" charset="0"/>
              </a:rPr>
              <a:t>Release Management</a:t>
            </a:r>
            <a:endParaRPr lang="en-US" sz="700" b="0" i="0" u="none" strike="noStrike" dirty="0">
              <a:effectLst/>
            </a:endParaRPr>
          </a:p>
          <a:p>
            <a:pPr marL="0" marR="0" indent="0" algn="l" rtl="0" eaLnBrk="1" fontAlgn="ctr" latinLnBrk="0" hangingPunct="1">
              <a:spcBef>
                <a:spcPts val="0"/>
              </a:spcBef>
              <a:spcAft>
                <a:spcPts val="0"/>
              </a:spcAft>
            </a:pPr>
            <a:r>
              <a:rPr lang="en-GB" sz="700" b="0" i="0" u="none" strike="noStrike" kern="1200" dirty="0">
                <a:solidFill>
                  <a:srgbClr val="000000"/>
                </a:solidFill>
                <a:effectLst/>
                <a:cs typeface="Calibri" panose="020F0502020204030204" pitchFamily="34" charset="0"/>
              </a:rPr>
              <a:t>Service Continuity Management</a:t>
            </a:r>
            <a:endParaRPr lang="en-US" sz="700" b="0" i="0" u="none" strike="noStrike" dirty="0">
              <a:effectLst/>
            </a:endParaRPr>
          </a:p>
          <a:p>
            <a:pPr marL="0" marR="0" indent="0" algn="l" rtl="0" eaLnBrk="1" fontAlgn="ctr" latinLnBrk="0" hangingPunct="1">
              <a:spcBef>
                <a:spcPts val="0"/>
              </a:spcBef>
              <a:spcAft>
                <a:spcPts val="0"/>
              </a:spcAft>
            </a:pPr>
            <a:r>
              <a:rPr lang="en-GB" sz="700" b="0" i="0" u="none" strike="noStrike" kern="1200" dirty="0">
                <a:solidFill>
                  <a:srgbClr val="000000"/>
                </a:solidFill>
                <a:effectLst/>
                <a:cs typeface="Calibri" panose="020F0502020204030204" pitchFamily="34" charset="0"/>
              </a:rPr>
              <a:t>Service Asset and Configuration Management</a:t>
            </a:r>
            <a:endParaRPr lang="en-US" sz="700" b="0" i="0" u="none" strike="noStrike" dirty="0">
              <a:effectLst/>
            </a:endParaRPr>
          </a:p>
        </p:txBody>
      </p:sp>
      <p:sp>
        <p:nvSpPr>
          <p:cNvPr id="1079" name="Title 1">
            <a:extLst>
              <a:ext uri="{FF2B5EF4-FFF2-40B4-BE49-F238E27FC236}">
                <a16:creationId xmlns:a16="http://schemas.microsoft.com/office/drawing/2014/main" id="{B15C201E-1C23-3939-61AD-F1BD529C644E}"/>
              </a:ext>
            </a:extLst>
          </p:cNvPr>
          <p:cNvSpPr txBox="1">
            <a:spLocks/>
          </p:cNvSpPr>
          <p:nvPr/>
        </p:nvSpPr>
        <p:spPr>
          <a:xfrm>
            <a:off x="6371188" y="3467525"/>
            <a:ext cx="2926080" cy="3657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Outcomes</a:t>
            </a:r>
          </a:p>
        </p:txBody>
      </p:sp>
      <p:sp>
        <p:nvSpPr>
          <p:cNvPr id="1080" name="Freeform: Shape 1079">
            <a:extLst>
              <a:ext uri="{FF2B5EF4-FFF2-40B4-BE49-F238E27FC236}">
                <a16:creationId xmlns:a16="http://schemas.microsoft.com/office/drawing/2014/main" id="{C6CF27D6-B25A-C827-F247-AB9D11A6BA7C}"/>
              </a:ext>
            </a:extLst>
          </p:cNvPr>
          <p:cNvSpPr/>
          <p:nvPr/>
        </p:nvSpPr>
        <p:spPr>
          <a:xfrm>
            <a:off x="1499404" y="2116295"/>
            <a:ext cx="3218426" cy="2692627"/>
          </a:xfrm>
          <a:custGeom>
            <a:avLst/>
            <a:gdLst>
              <a:gd name="connsiteX0" fmla="*/ 1609213 w 3218426"/>
              <a:gd name="connsiteY0" fmla="*/ 0 h 2692627"/>
              <a:gd name="connsiteX1" fmla="*/ 3218426 w 3218426"/>
              <a:gd name="connsiteY1" fmla="*/ 1609213 h 2692627"/>
              <a:gd name="connsiteX2" fmla="*/ 2850960 w 3218426"/>
              <a:gd name="connsiteY2" fmla="*/ 2632822 h 2692627"/>
              <a:gd name="connsiteX3" fmla="*/ 2796606 w 3218426"/>
              <a:gd name="connsiteY3" fmla="*/ 2692627 h 2692627"/>
              <a:gd name="connsiteX4" fmla="*/ 421820 w 3218426"/>
              <a:gd name="connsiteY4" fmla="*/ 2692627 h 2692627"/>
              <a:gd name="connsiteX5" fmla="*/ 367466 w 3218426"/>
              <a:gd name="connsiteY5" fmla="*/ 2632822 h 2692627"/>
              <a:gd name="connsiteX6" fmla="*/ 0 w 3218426"/>
              <a:gd name="connsiteY6" fmla="*/ 1609213 h 2692627"/>
              <a:gd name="connsiteX7" fmla="*/ 1609213 w 3218426"/>
              <a:gd name="connsiteY7" fmla="*/ 0 h 2692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8426" h="2692627">
                <a:moveTo>
                  <a:pt x="1609213" y="0"/>
                </a:moveTo>
                <a:cubicBezTo>
                  <a:pt x="2497957" y="0"/>
                  <a:pt x="3218426" y="720469"/>
                  <a:pt x="3218426" y="1609213"/>
                </a:cubicBezTo>
                <a:cubicBezTo>
                  <a:pt x="3218426" y="1998039"/>
                  <a:pt x="3080524" y="2354655"/>
                  <a:pt x="2850960" y="2632822"/>
                </a:cubicBezTo>
                <a:lnTo>
                  <a:pt x="2796606" y="2692627"/>
                </a:lnTo>
                <a:lnTo>
                  <a:pt x="421820" y="2692627"/>
                </a:lnTo>
                <a:lnTo>
                  <a:pt x="367466" y="2632822"/>
                </a:lnTo>
                <a:cubicBezTo>
                  <a:pt x="137902" y="2354655"/>
                  <a:pt x="0" y="1998039"/>
                  <a:pt x="0" y="1609213"/>
                </a:cubicBezTo>
                <a:cubicBezTo>
                  <a:pt x="0" y="720469"/>
                  <a:pt x="720469" y="0"/>
                  <a:pt x="1609213" y="0"/>
                </a:cubicBezTo>
                <a:close/>
              </a:path>
            </a:pathLst>
          </a:custGeom>
          <a:solidFill>
            <a:srgbClr val="0070C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p>
        </p:txBody>
      </p:sp>
      <p:sp>
        <p:nvSpPr>
          <p:cNvPr id="1081" name="TextBox 1080">
            <a:extLst>
              <a:ext uri="{FF2B5EF4-FFF2-40B4-BE49-F238E27FC236}">
                <a16:creationId xmlns:a16="http://schemas.microsoft.com/office/drawing/2014/main" id="{4BBD2C14-5F79-460A-AC89-59B0C22B2E1D}"/>
              </a:ext>
            </a:extLst>
          </p:cNvPr>
          <p:cNvSpPr txBox="1"/>
          <p:nvPr/>
        </p:nvSpPr>
        <p:spPr>
          <a:xfrm>
            <a:off x="6294474" y="3934047"/>
            <a:ext cx="5363061" cy="461665"/>
          </a:xfrm>
          <a:prstGeom prst="rect">
            <a:avLst/>
          </a:prstGeom>
          <a:noFill/>
        </p:spPr>
        <p:txBody>
          <a:bodyPr wrap="square" rtlCol="0">
            <a:spAutoFit/>
          </a:bodyPr>
          <a:lstStyle/>
          <a:p>
            <a:r>
              <a:rPr lang="en-US" sz="1200" dirty="0"/>
              <a:t>Streamline service management and minimize disruptions</a:t>
            </a:r>
          </a:p>
          <a:p>
            <a:r>
              <a:rPr lang="en-US" sz="1200" dirty="0"/>
              <a:t>Increase agent efficiency. Put time back into your agents’ day by empowering</a:t>
            </a:r>
          </a:p>
        </p:txBody>
      </p:sp>
    </p:spTree>
    <p:extLst>
      <p:ext uri="{BB962C8B-B14F-4D97-AF65-F5344CB8AC3E}">
        <p14:creationId xmlns:p14="http://schemas.microsoft.com/office/powerpoint/2010/main" val="1376177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B3EA-2045-6C34-688A-F34E076C19C1}"/>
              </a:ext>
            </a:extLst>
          </p:cNvPr>
          <p:cNvSpPr>
            <a:spLocks noGrp="1"/>
          </p:cNvSpPr>
          <p:nvPr>
            <p:ph type="title"/>
          </p:nvPr>
        </p:nvSpPr>
        <p:spPr>
          <a:xfrm>
            <a:off x="410194" y="134970"/>
            <a:ext cx="10515600" cy="478569"/>
          </a:xfrm>
        </p:spPr>
        <p:txBody>
          <a:bodyPr>
            <a:normAutofit/>
          </a:bodyPr>
          <a:lstStyle/>
          <a:p>
            <a:r>
              <a:rPr lang="en-US" sz="2800" b="1" dirty="0"/>
              <a:t>Architecture &amp; Design</a:t>
            </a:r>
          </a:p>
        </p:txBody>
      </p:sp>
      <p:sp>
        <p:nvSpPr>
          <p:cNvPr id="16" name="Footer Placeholder 13">
            <a:extLst>
              <a:ext uri="{FF2B5EF4-FFF2-40B4-BE49-F238E27FC236}">
                <a16:creationId xmlns:a16="http://schemas.microsoft.com/office/drawing/2014/main" id="{6F414736-2C12-C17B-95F7-151D44C9CF97}"/>
              </a:ext>
            </a:extLst>
          </p:cNvPr>
          <p:cNvSpPr txBox="1">
            <a:spLocks/>
          </p:cNvSpPr>
          <p:nvPr/>
        </p:nvSpPr>
        <p:spPr>
          <a:xfrm>
            <a:off x="112143" y="6569203"/>
            <a:ext cx="4114800" cy="163513"/>
          </a:xfrm>
          <a:prstGeom prst="rect">
            <a:avLst/>
          </a:prstGeom>
        </p:spPr>
        <p:txBody>
          <a:bodyPr/>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solidFill>
                  <a:schemeClr val="tx1">
                    <a:alpha val="50000"/>
                  </a:schemeClr>
                </a:solidFill>
              </a:rPr>
              <a:t>Copyright © 2024 Accenture. All rights reserved.</a:t>
            </a:r>
          </a:p>
        </p:txBody>
      </p:sp>
      <p:graphicFrame>
        <p:nvGraphicFramePr>
          <p:cNvPr id="21" name="Table 20">
            <a:extLst>
              <a:ext uri="{FF2B5EF4-FFF2-40B4-BE49-F238E27FC236}">
                <a16:creationId xmlns:a16="http://schemas.microsoft.com/office/drawing/2014/main" id="{84C5F2F4-B145-A525-2301-994B069DCBB0}"/>
              </a:ext>
            </a:extLst>
          </p:cNvPr>
          <p:cNvGraphicFramePr>
            <a:graphicFrameLocks noGrp="1"/>
          </p:cNvGraphicFramePr>
          <p:nvPr>
            <p:extLst>
              <p:ext uri="{D42A27DB-BD31-4B8C-83A1-F6EECF244321}">
                <p14:modId xmlns:p14="http://schemas.microsoft.com/office/powerpoint/2010/main" val="3558978798"/>
              </p:ext>
            </p:extLst>
          </p:nvPr>
        </p:nvGraphicFramePr>
        <p:xfrm>
          <a:off x="6196198" y="717095"/>
          <a:ext cx="5461337" cy="2609468"/>
        </p:xfrm>
        <a:graphic>
          <a:graphicData uri="http://schemas.openxmlformats.org/drawingml/2006/table">
            <a:tbl>
              <a:tblPr firstRow="1" bandRow="1">
                <a:tableStyleId>{72833802-FEF1-4C79-8D5D-14CF1EAF98D9}</a:tableStyleId>
              </a:tblPr>
              <a:tblGrid>
                <a:gridCol w="1895402">
                  <a:extLst>
                    <a:ext uri="{9D8B030D-6E8A-4147-A177-3AD203B41FA5}">
                      <a16:colId xmlns:a16="http://schemas.microsoft.com/office/drawing/2014/main" val="951130961"/>
                    </a:ext>
                  </a:extLst>
                </a:gridCol>
                <a:gridCol w="2632509">
                  <a:extLst>
                    <a:ext uri="{9D8B030D-6E8A-4147-A177-3AD203B41FA5}">
                      <a16:colId xmlns:a16="http://schemas.microsoft.com/office/drawing/2014/main" val="2316893765"/>
                    </a:ext>
                  </a:extLst>
                </a:gridCol>
                <a:gridCol w="298833">
                  <a:extLst>
                    <a:ext uri="{9D8B030D-6E8A-4147-A177-3AD203B41FA5}">
                      <a16:colId xmlns:a16="http://schemas.microsoft.com/office/drawing/2014/main" val="1368272973"/>
                    </a:ext>
                  </a:extLst>
                </a:gridCol>
                <a:gridCol w="341016">
                  <a:extLst>
                    <a:ext uri="{9D8B030D-6E8A-4147-A177-3AD203B41FA5}">
                      <a16:colId xmlns:a16="http://schemas.microsoft.com/office/drawing/2014/main" val="1107750952"/>
                    </a:ext>
                  </a:extLst>
                </a:gridCol>
                <a:gridCol w="293577">
                  <a:extLst>
                    <a:ext uri="{9D8B030D-6E8A-4147-A177-3AD203B41FA5}">
                      <a16:colId xmlns:a16="http://schemas.microsoft.com/office/drawing/2014/main" val="3107771681"/>
                    </a:ext>
                  </a:extLst>
                </a:gridCol>
              </a:tblGrid>
              <a:tr h="468802">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mj-lt"/>
                          <a:ea typeface="+mn-ea"/>
                          <a:cs typeface="Arial" panose="020B0604020202020204" pitchFamily="34" charset="0"/>
                        </a:rPr>
                        <a:t>Capability Area</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mj-lt"/>
                          <a:cs typeface="Arial" panose="020B0604020202020204" pitchFamily="34" charset="0"/>
                        </a:rPr>
                        <a:t>Description</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mj-lt"/>
                          <a:cs typeface="Arial" panose="020B0604020202020204" pitchFamily="34" charset="0"/>
                        </a:rPr>
                        <a:t>People</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mj-lt"/>
                          <a:cs typeface="Arial" panose="020B0604020202020204" pitchFamily="34" charset="0"/>
                        </a:rPr>
                        <a:t>Process</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mj-lt"/>
                          <a:cs typeface="Arial" panose="020B0604020202020204" pitchFamily="34" charset="0"/>
                        </a:rPr>
                        <a:t>Tech</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663671977"/>
                  </a:ext>
                </a:extLst>
              </a:tr>
              <a:tr h="493776">
                <a:tc>
                  <a:txBody>
                    <a:bodyPr/>
                    <a:lstStyle/>
                    <a:p>
                      <a:r>
                        <a:rPr lang="en-US" sz="900" b="0" dirty="0">
                          <a:solidFill>
                            <a:schemeClr val="tx1"/>
                          </a:solidFill>
                          <a:latin typeface="+mn-lt"/>
                          <a:cs typeface="Arial" panose="020B0604020202020204" pitchFamily="34" charset="0"/>
                        </a:rPr>
                        <a:t>API Management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noProof="0" dirty="0">
                        <a:ln>
                          <a:noFill/>
                        </a:ln>
                        <a:solidFill>
                          <a:prstClr val="black"/>
                        </a:solidFill>
                        <a:effectLst/>
                        <a:uLnTx/>
                        <a:uFillTx/>
                        <a:latin typeface="+mn-lt"/>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56556050"/>
                  </a:ext>
                </a:extLst>
              </a:tr>
              <a:tr h="349020">
                <a:tc>
                  <a:txBody>
                    <a:bodyPr/>
                    <a:lstStyle/>
                    <a:p>
                      <a:r>
                        <a:rPr lang="en-US" sz="900" b="0" dirty="0">
                          <a:solidFill>
                            <a:schemeClr val="tx1"/>
                          </a:solidFill>
                          <a:latin typeface="+mn-lt"/>
                          <a:cs typeface="Arial" panose="020B0604020202020204" pitchFamily="34" charset="0"/>
                        </a:rPr>
                        <a:t>Cloud control Plane</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noProof="0" dirty="0">
                        <a:ln>
                          <a:noFill/>
                        </a:ln>
                        <a:solidFill>
                          <a:prstClr val="black"/>
                        </a:solidFill>
                        <a:effectLst/>
                        <a:uLnTx/>
                        <a:uFillTx/>
                        <a:latin typeface="+mn-lt"/>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7099748"/>
                  </a:ext>
                </a:extLst>
              </a:tr>
              <a:tr h="419100">
                <a:tc>
                  <a:txBody>
                    <a:bodyPr/>
                    <a:lstStyle/>
                    <a:p>
                      <a:endParaRPr lang="en-US" sz="900" b="0" dirty="0">
                        <a:solidFill>
                          <a:schemeClr val="tx1"/>
                        </a:solidFill>
                        <a:latin typeface="+mn-lt"/>
                        <a:cs typeface="Arial" panose="020B0604020202020204" pitchFamily="34" charset="0"/>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noProof="0" dirty="0">
                        <a:ln>
                          <a:noFill/>
                        </a:ln>
                        <a:solidFill>
                          <a:prstClr val="black"/>
                        </a:solidFill>
                        <a:effectLst/>
                        <a:uLnTx/>
                        <a:uFillTx/>
                        <a:latin typeface="+mn-lt"/>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75182509"/>
                  </a:ext>
                </a:extLst>
              </a:tr>
              <a:tr h="419100">
                <a:tc>
                  <a:txBody>
                    <a:bodyPr/>
                    <a:lstStyle/>
                    <a:p>
                      <a:endParaRPr lang="en-US" sz="900" b="0" dirty="0">
                        <a:solidFill>
                          <a:schemeClr val="tx1"/>
                        </a:solidFill>
                        <a:latin typeface="+mn-lt"/>
                        <a:cs typeface="Arial" panose="020B0604020202020204" pitchFamily="34" charset="0"/>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30247902"/>
                  </a:ext>
                </a:extLst>
              </a:tr>
              <a:tr h="459670">
                <a:tc>
                  <a:txBody>
                    <a:bodyPr/>
                    <a:lstStyle/>
                    <a:p>
                      <a:endParaRPr lang="en-US" sz="900" b="0" dirty="0">
                        <a:solidFill>
                          <a:schemeClr val="tx1"/>
                        </a:solidFill>
                        <a:latin typeface="+mn-lt"/>
                        <a:cs typeface="Arial" panose="020B0604020202020204" pitchFamily="34" charset="0"/>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79692031"/>
                  </a:ext>
                </a:extLst>
              </a:tr>
            </a:tbl>
          </a:graphicData>
        </a:graphic>
      </p:graphicFrame>
      <p:grpSp>
        <p:nvGrpSpPr>
          <p:cNvPr id="22" name="Group 21">
            <a:extLst>
              <a:ext uri="{FF2B5EF4-FFF2-40B4-BE49-F238E27FC236}">
                <a16:creationId xmlns:a16="http://schemas.microsoft.com/office/drawing/2014/main" id="{314B6EB1-08ED-E2B9-3823-91421ECA8D5C}"/>
              </a:ext>
            </a:extLst>
          </p:cNvPr>
          <p:cNvGrpSpPr/>
          <p:nvPr/>
        </p:nvGrpSpPr>
        <p:grpSpPr>
          <a:xfrm>
            <a:off x="8386192" y="374254"/>
            <a:ext cx="3271343" cy="230832"/>
            <a:chOff x="7168877" y="6478583"/>
            <a:chExt cx="4387365" cy="230832"/>
          </a:xfrm>
        </p:grpSpPr>
        <p:grpSp>
          <p:nvGrpSpPr>
            <p:cNvPr id="23" name="Group 22">
              <a:extLst>
                <a:ext uri="{FF2B5EF4-FFF2-40B4-BE49-F238E27FC236}">
                  <a16:creationId xmlns:a16="http://schemas.microsoft.com/office/drawing/2014/main" id="{4A8C8C04-72E7-9B70-F3A9-0F86D4AF2EB1}"/>
                </a:ext>
              </a:extLst>
            </p:cNvPr>
            <p:cNvGrpSpPr/>
            <p:nvPr/>
          </p:nvGrpSpPr>
          <p:grpSpPr>
            <a:xfrm>
              <a:off x="7168877" y="6543533"/>
              <a:ext cx="3230909" cy="121519"/>
              <a:chOff x="10522767" y="5809755"/>
              <a:chExt cx="3230909" cy="121519"/>
            </a:xfrm>
          </p:grpSpPr>
          <p:sp>
            <p:nvSpPr>
              <p:cNvPr id="27" name="Rectangle 26">
                <a:extLst>
                  <a:ext uri="{FF2B5EF4-FFF2-40B4-BE49-F238E27FC236}">
                    <a16:creationId xmlns:a16="http://schemas.microsoft.com/office/drawing/2014/main" id="{3F0A0ECE-1FF4-6A04-E653-2FC5CCFFB2F2}"/>
                  </a:ext>
                </a:extLst>
              </p:cNvPr>
              <p:cNvSpPr/>
              <p:nvPr/>
            </p:nvSpPr>
            <p:spPr>
              <a:xfrm>
                <a:off x="10522767" y="5809755"/>
                <a:ext cx="298859" cy="121519"/>
              </a:xfrm>
              <a:prstGeom prst="rect">
                <a:avLst/>
              </a:prstGeom>
              <a:solidFill>
                <a:schemeClr val="accent1">
                  <a:alpha val="86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8" name="Rectangle 27">
                <a:extLst>
                  <a:ext uri="{FF2B5EF4-FFF2-40B4-BE49-F238E27FC236}">
                    <a16:creationId xmlns:a16="http://schemas.microsoft.com/office/drawing/2014/main" id="{47D19417-4D0E-66B6-6785-7917CADECC08}"/>
                  </a:ext>
                </a:extLst>
              </p:cNvPr>
              <p:cNvSpPr/>
              <p:nvPr/>
            </p:nvSpPr>
            <p:spPr>
              <a:xfrm>
                <a:off x="11867824" y="5809755"/>
                <a:ext cx="298859" cy="121519"/>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9" name="Rectangle 28">
                <a:extLst>
                  <a:ext uri="{FF2B5EF4-FFF2-40B4-BE49-F238E27FC236}">
                    <a16:creationId xmlns:a16="http://schemas.microsoft.com/office/drawing/2014/main" id="{67A42213-D4DB-465B-86DF-828361CD40B9}"/>
                  </a:ext>
                </a:extLst>
              </p:cNvPr>
              <p:cNvSpPr/>
              <p:nvPr/>
            </p:nvSpPr>
            <p:spPr>
              <a:xfrm>
                <a:off x="13454817" y="5809755"/>
                <a:ext cx="298859" cy="121519"/>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grpSp>
        <p:sp>
          <p:nvSpPr>
            <p:cNvPr id="24" name="TextBox 9">
              <a:extLst>
                <a:ext uri="{FF2B5EF4-FFF2-40B4-BE49-F238E27FC236}">
                  <a16:creationId xmlns:a16="http://schemas.microsoft.com/office/drawing/2014/main" id="{08F6CF6A-60AC-F3F1-9838-8D719053AB6E}"/>
                </a:ext>
              </a:extLst>
            </p:cNvPr>
            <p:cNvSpPr txBox="1"/>
            <p:nvPr/>
          </p:nvSpPr>
          <p:spPr>
            <a:xfrm>
              <a:off x="7442455" y="6478583"/>
              <a:ext cx="1139227" cy="2308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Graphik"/>
                  <a:ea typeface="+mn-ea"/>
                  <a:cs typeface="Arial" panose="020B0604020202020204" pitchFamily="34" charset="0"/>
                </a:rPr>
                <a:t>High Gap</a:t>
              </a:r>
              <a:endParaRPr kumimoji="0" lang="en-US" sz="900" b="0" i="0" u="none" strike="noStrike" kern="1200" cap="none" spc="0" normalizeH="0" baseline="0" noProof="0">
                <a:ln>
                  <a:noFill/>
                </a:ln>
                <a:solidFill>
                  <a:sysClr val="windowText" lastClr="000000"/>
                </a:solidFill>
                <a:effectLst/>
                <a:uLnTx/>
                <a:uFillTx/>
                <a:latin typeface="Graphik"/>
                <a:ea typeface="+mn-ea"/>
                <a:cs typeface="Arial" panose="020B0604020202020204" pitchFamily="34" charset="0"/>
              </a:endParaRPr>
            </a:p>
          </p:txBody>
        </p:sp>
        <p:sp>
          <p:nvSpPr>
            <p:cNvPr id="25" name="TextBox 10">
              <a:extLst>
                <a:ext uri="{FF2B5EF4-FFF2-40B4-BE49-F238E27FC236}">
                  <a16:creationId xmlns:a16="http://schemas.microsoft.com/office/drawing/2014/main" id="{C185C93B-B3C7-ED1F-64C8-1CC4035C17B5}"/>
                </a:ext>
              </a:extLst>
            </p:cNvPr>
            <p:cNvSpPr txBox="1"/>
            <p:nvPr/>
          </p:nvSpPr>
          <p:spPr>
            <a:xfrm>
              <a:off x="8812792" y="6478583"/>
              <a:ext cx="1347445" cy="2308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Graphik"/>
                  <a:ea typeface="+mn-ea"/>
                  <a:cs typeface="Arial" panose="020B0604020202020204" pitchFamily="34" charset="0"/>
                </a:rPr>
                <a:t>Medium Gap</a:t>
              </a:r>
              <a:endParaRPr kumimoji="0" lang="en-US" sz="900" b="0" i="0" u="none" strike="noStrike" kern="1200" cap="none" spc="0" normalizeH="0" baseline="0" noProof="0">
                <a:ln>
                  <a:noFill/>
                </a:ln>
                <a:solidFill>
                  <a:sysClr val="windowText" lastClr="000000"/>
                </a:solidFill>
                <a:effectLst/>
                <a:uLnTx/>
                <a:uFillTx/>
                <a:latin typeface="Graphik"/>
                <a:ea typeface="+mn-ea"/>
                <a:cs typeface="Arial" panose="020B0604020202020204" pitchFamily="34" charset="0"/>
              </a:endParaRPr>
            </a:p>
          </p:txBody>
        </p:sp>
        <p:sp>
          <p:nvSpPr>
            <p:cNvPr id="26" name="TextBox 11">
              <a:extLst>
                <a:ext uri="{FF2B5EF4-FFF2-40B4-BE49-F238E27FC236}">
                  <a16:creationId xmlns:a16="http://schemas.microsoft.com/office/drawing/2014/main" id="{F458FACE-2AF5-4D1A-5AC6-230FF6AFAB1D}"/>
                </a:ext>
              </a:extLst>
            </p:cNvPr>
            <p:cNvSpPr txBox="1"/>
            <p:nvPr/>
          </p:nvSpPr>
          <p:spPr>
            <a:xfrm>
              <a:off x="10392256" y="6478583"/>
              <a:ext cx="1163986" cy="2308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Graphik"/>
                  <a:ea typeface="+mn-ea"/>
                  <a:cs typeface="Arial" panose="020B0604020202020204" pitchFamily="34" charset="0"/>
                </a:rPr>
                <a:t>Low Gap</a:t>
              </a:r>
              <a:endParaRPr kumimoji="0" lang="en-US" sz="900" b="0" i="0" u="none" strike="noStrike" kern="1200" cap="none" spc="0" normalizeH="0" baseline="0" noProof="0">
                <a:ln>
                  <a:noFill/>
                </a:ln>
                <a:solidFill>
                  <a:sysClr val="windowText" lastClr="000000"/>
                </a:solidFill>
                <a:effectLst/>
                <a:uLnTx/>
                <a:uFillTx/>
                <a:latin typeface="Graphik"/>
                <a:ea typeface="+mn-ea"/>
                <a:cs typeface="Arial" panose="020B0604020202020204" pitchFamily="34" charset="0"/>
              </a:endParaRPr>
            </a:p>
          </p:txBody>
        </p:sp>
      </p:grpSp>
      <p:sp>
        <p:nvSpPr>
          <p:cNvPr id="37" name="Freeform: Shape 36">
            <a:extLst>
              <a:ext uri="{FF2B5EF4-FFF2-40B4-BE49-F238E27FC236}">
                <a16:creationId xmlns:a16="http://schemas.microsoft.com/office/drawing/2014/main" id="{BC5E916D-D4F3-4B6D-9952-36487985B573}"/>
              </a:ext>
            </a:extLst>
          </p:cNvPr>
          <p:cNvSpPr/>
          <p:nvPr/>
        </p:nvSpPr>
        <p:spPr>
          <a:xfrm>
            <a:off x="1499404" y="2116295"/>
            <a:ext cx="3218426" cy="2692627"/>
          </a:xfrm>
          <a:custGeom>
            <a:avLst/>
            <a:gdLst>
              <a:gd name="connsiteX0" fmla="*/ 1609213 w 3218426"/>
              <a:gd name="connsiteY0" fmla="*/ 0 h 2692627"/>
              <a:gd name="connsiteX1" fmla="*/ 3218426 w 3218426"/>
              <a:gd name="connsiteY1" fmla="*/ 1609213 h 2692627"/>
              <a:gd name="connsiteX2" fmla="*/ 2850960 w 3218426"/>
              <a:gd name="connsiteY2" fmla="*/ 2632822 h 2692627"/>
              <a:gd name="connsiteX3" fmla="*/ 2796606 w 3218426"/>
              <a:gd name="connsiteY3" fmla="*/ 2692627 h 2692627"/>
              <a:gd name="connsiteX4" fmla="*/ 421820 w 3218426"/>
              <a:gd name="connsiteY4" fmla="*/ 2692627 h 2692627"/>
              <a:gd name="connsiteX5" fmla="*/ 367466 w 3218426"/>
              <a:gd name="connsiteY5" fmla="*/ 2632822 h 2692627"/>
              <a:gd name="connsiteX6" fmla="*/ 0 w 3218426"/>
              <a:gd name="connsiteY6" fmla="*/ 1609213 h 2692627"/>
              <a:gd name="connsiteX7" fmla="*/ 1609213 w 3218426"/>
              <a:gd name="connsiteY7" fmla="*/ 0 h 2692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8426" h="2692627">
                <a:moveTo>
                  <a:pt x="1609213" y="0"/>
                </a:moveTo>
                <a:cubicBezTo>
                  <a:pt x="2497957" y="0"/>
                  <a:pt x="3218426" y="720469"/>
                  <a:pt x="3218426" y="1609213"/>
                </a:cubicBezTo>
                <a:cubicBezTo>
                  <a:pt x="3218426" y="1998039"/>
                  <a:pt x="3080524" y="2354655"/>
                  <a:pt x="2850960" y="2632822"/>
                </a:cubicBezTo>
                <a:lnTo>
                  <a:pt x="2796606" y="2692627"/>
                </a:lnTo>
                <a:lnTo>
                  <a:pt x="421820" y="2692627"/>
                </a:lnTo>
                <a:lnTo>
                  <a:pt x="367466" y="2632822"/>
                </a:lnTo>
                <a:cubicBezTo>
                  <a:pt x="137902" y="2354655"/>
                  <a:pt x="0" y="1998039"/>
                  <a:pt x="0" y="1609213"/>
                </a:cubicBezTo>
                <a:cubicBezTo>
                  <a:pt x="0" y="720469"/>
                  <a:pt x="720469" y="0"/>
                  <a:pt x="1609213" y="0"/>
                </a:cubicBezTo>
                <a:close/>
              </a:path>
            </a:pathLst>
          </a:custGeom>
          <a:solidFill>
            <a:srgbClr val="0070C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p>
        </p:txBody>
      </p:sp>
      <p:sp>
        <p:nvSpPr>
          <p:cNvPr id="38" name="Freeform: Shape 37">
            <a:extLst>
              <a:ext uri="{FF2B5EF4-FFF2-40B4-BE49-F238E27FC236}">
                <a16:creationId xmlns:a16="http://schemas.microsoft.com/office/drawing/2014/main" id="{DDB47F19-29F1-4CE9-AD22-446DA4392218}"/>
              </a:ext>
            </a:extLst>
          </p:cNvPr>
          <p:cNvSpPr/>
          <p:nvPr/>
        </p:nvSpPr>
        <p:spPr>
          <a:xfrm>
            <a:off x="170036" y="3789454"/>
            <a:ext cx="1662878" cy="1981785"/>
          </a:xfrm>
          <a:custGeom>
            <a:avLst/>
            <a:gdLst>
              <a:gd name="connsiteX0" fmla="*/ 7144 w 1390650"/>
              <a:gd name="connsiteY0" fmla="*/ 7144 h 1657350"/>
              <a:gd name="connsiteX1" fmla="*/ 687229 w 1390650"/>
              <a:gd name="connsiteY1" fmla="*/ 1651159 h 1657350"/>
              <a:gd name="connsiteX2" fmla="*/ 1386364 w 1390650"/>
              <a:gd name="connsiteY2" fmla="*/ 952024 h 1657350"/>
              <a:gd name="connsiteX3" fmla="*/ 994886 w 1390650"/>
              <a:gd name="connsiteY3" fmla="*/ 7144 h 1657350"/>
              <a:gd name="connsiteX4" fmla="*/ 7144 w 1390650"/>
              <a:gd name="connsiteY4" fmla="*/ 7144 h 165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50" h="1657350">
                <a:moveTo>
                  <a:pt x="7144" y="7144"/>
                </a:moveTo>
                <a:cubicBezTo>
                  <a:pt x="18574" y="645319"/>
                  <a:pt x="275749" y="1223486"/>
                  <a:pt x="687229" y="1651159"/>
                </a:cubicBezTo>
                <a:lnTo>
                  <a:pt x="1386364" y="952024"/>
                </a:lnTo>
                <a:cubicBezTo>
                  <a:pt x="1153001" y="703421"/>
                  <a:pt x="1006316" y="371951"/>
                  <a:pt x="994886" y="7144"/>
                </a:cubicBezTo>
                <a:lnTo>
                  <a:pt x="7144" y="7144"/>
                </a:lnTo>
                <a:close/>
              </a:path>
            </a:pathLst>
          </a:custGeom>
          <a:solidFill>
            <a:srgbClr val="0FFF6F"/>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 name="Freeform: Shape 38">
            <a:extLst>
              <a:ext uri="{FF2B5EF4-FFF2-40B4-BE49-F238E27FC236}">
                <a16:creationId xmlns:a16="http://schemas.microsoft.com/office/drawing/2014/main" id="{A5869534-6757-4DC9-B21D-E2DCB0C2D1E6}"/>
              </a:ext>
            </a:extLst>
          </p:cNvPr>
          <p:cNvSpPr/>
          <p:nvPr/>
        </p:nvSpPr>
        <p:spPr>
          <a:xfrm>
            <a:off x="170036" y="1719968"/>
            <a:ext cx="1662878" cy="1981785"/>
          </a:xfrm>
          <a:custGeom>
            <a:avLst/>
            <a:gdLst>
              <a:gd name="connsiteX0" fmla="*/ 7144 w 1390650"/>
              <a:gd name="connsiteY0" fmla="*/ 1650206 h 1657350"/>
              <a:gd name="connsiteX1" fmla="*/ 995839 w 1390650"/>
              <a:gd name="connsiteY1" fmla="*/ 1650206 h 1657350"/>
              <a:gd name="connsiteX2" fmla="*/ 1387316 w 1390650"/>
              <a:gd name="connsiteY2" fmla="*/ 706279 h 1657350"/>
              <a:gd name="connsiteX3" fmla="*/ 688181 w 1390650"/>
              <a:gd name="connsiteY3" fmla="*/ 7144 h 1657350"/>
              <a:gd name="connsiteX4" fmla="*/ 7144 w 1390650"/>
              <a:gd name="connsiteY4" fmla="*/ 1650206 h 165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50" h="1657350">
                <a:moveTo>
                  <a:pt x="7144" y="1650206"/>
                </a:moveTo>
                <a:lnTo>
                  <a:pt x="995839" y="1650206"/>
                </a:lnTo>
                <a:cubicBezTo>
                  <a:pt x="1007269" y="1285399"/>
                  <a:pt x="1153954" y="953929"/>
                  <a:pt x="1387316" y="706279"/>
                </a:cubicBezTo>
                <a:lnTo>
                  <a:pt x="688181" y="7144"/>
                </a:lnTo>
                <a:cubicBezTo>
                  <a:pt x="275749" y="433864"/>
                  <a:pt x="18574" y="1012031"/>
                  <a:pt x="7144" y="1650206"/>
                </a:cubicBezTo>
                <a:close/>
              </a:path>
            </a:pathLst>
          </a:custGeom>
          <a:solidFill>
            <a:srgbClr val="61FF9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Freeform: Shape 39">
            <a:extLst>
              <a:ext uri="{FF2B5EF4-FFF2-40B4-BE49-F238E27FC236}">
                <a16:creationId xmlns:a16="http://schemas.microsoft.com/office/drawing/2014/main" id="{5C2E5F10-FF11-4480-8A92-0794DEB06F7C}"/>
              </a:ext>
            </a:extLst>
          </p:cNvPr>
          <p:cNvSpPr/>
          <p:nvPr/>
        </p:nvSpPr>
        <p:spPr>
          <a:xfrm>
            <a:off x="1058423" y="831582"/>
            <a:ext cx="1981786" cy="1662877"/>
          </a:xfrm>
          <a:custGeom>
            <a:avLst/>
            <a:gdLst>
              <a:gd name="connsiteX0" fmla="*/ 706279 w 1657350"/>
              <a:gd name="connsiteY0" fmla="*/ 1386364 h 1390650"/>
              <a:gd name="connsiteX1" fmla="*/ 1650206 w 1657350"/>
              <a:gd name="connsiteY1" fmla="*/ 994886 h 1390650"/>
              <a:gd name="connsiteX2" fmla="*/ 1650206 w 1657350"/>
              <a:gd name="connsiteY2" fmla="*/ 7144 h 1390650"/>
              <a:gd name="connsiteX3" fmla="*/ 7144 w 1657350"/>
              <a:gd name="connsiteY3" fmla="*/ 687229 h 1390650"/>
              <a:gd name="connsiteX4" fmla="*/ 706279 w 1657350"/>
              <a:gd name="connsiteY4" fmla="*/ 1386364 h 13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1390650">
                <a:moveTo>
                  <a:pt x="706279" y="1386364"/>
                </a:moveTo>
                <a:cubicBezTo>
                  <a:pt x="954881" y="1153001"/>
                  <a:pt x="1285399" y="1006316"/>
                  <a:pt x="1650206" y="994886"/>
                </a:cubicBezTo>
                <a:lnTo>
                  <a:pt x="1650206" y="7144"/>
                </a:lnTo>
                <a:cubicBezTo>
                  <a:pt x="1012984" y="18574"/>
                  <a:pt x="434816" y="275749"/>
                  <a:pt x="7144" y="687229"/>
                </a:cubicBezTo>
                <a:lnTo>
                  <a:pt x="706279" y="1386364"/>
                </a:lnTo>
                <a:close/>
              </a:path>
            </a:pathLst>
          </a:custGeom>
          <a:solidFill>
            <a:srgbClr val="B3FFC6"/>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Freeform: Shape 40">
            <a:extLst>
              <a:ext uri="{FF2B5EF4-FFF2-40B4-BE49-F238E27FC236}">
                <a16:creationId xmlns:a16="http://schemas.microsoft.com/office/drawing/2014/main" id="{FBD7258C-BF7B-4D88-BC29-460ADDF95A96}"/>
              </a:ext>
            </a:extLst>
          </p:cNvPr>
          <p:cNvSpPr/>
          <p:nvPr/>
        </p:nvSpPr>
        <p:spPr>
          <a:xfrm>
            <a:off x="3129047" y="831582"/>
            <a:ext cx="1981786" cy="1662877"/>
          </a:xfrm>
          <a:custGeom>
            <a:avLst/>
            <a:gdLst>
              <a:gd name="connsiteX0" fmla="*/ 7144 w 1657350"/>
              <a:gd name="connsiteY0" fmla="*/ 995839 h 1390650"/>
              <a:gd name="connsiteX1" fmla="*/ 951071 w 1657350"/>
              <a:gd name="connsiteY1" fmla="*/ 1387316 h 1390650"/>
              <a:gd name="connsiteX2" fmla="*/ 1650206 w 1657350"/>
              <a:gd name="connsiteY2" fmla="*/ 688181 h 1390650"/>
              <a:gd name="connsiteX3" fmla="*/ 7144 w 1657350"/>
              <a:gd name="connsiteY3" fmla="*/ 7144 h 1390650"/>
              <a:gd name="connsiteX4" fmla="*/ 7144 w 1657350"/>
              <a:gd name="connsiteY4" fmla="*/ 995839 h 13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1390650">
                <a:moveTo>
                  <a:pt x="7144" y="995839"/>
                </a:moveTo>
                <a:cubicBezTo>
                  <a:pt x="371951" y="1006316"/>
                  <a:pt x="703421" y="1153001"/>
                  <a:pt x="951071" y="1387316"/>
                </a:cubicBezTo>
                <a:lnTo>
                  <a:pt x="1650206" y="688181"/>
                </a:lnTo>
                <a:cubicBezTo>
                  <a:pt x="1222534" y="275749"/>
                  <a:pt x="645319" y="18574"/>
                  <a:pt x="7144" y="7144"/>
                </a:cubicBezTo>
                <a:lnTo>
                  <a:pt x="7144" y="995839"/>
                </a:lnTo>
                <a:close/>
              </a:path>
            </a:pathLst>
          </a:custGeom>
          <a:solidFill>
            <a:srgbClr val="61FF9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2" name="Freeform: Shape 41">
            <a:extLst>
              <a:ext uri="{FF2B5EF4-FFF2-40B4-BE49-F238E27FC236}">
                <a16:creationId xmlns:a16="http://schemas.microsoft.com/office/drawing/2014/main" id="{6E7FD601-786F-4C21-BBE6-190A7374E9DE}"/>
              </a:ext>
            </a:extLst>
          </p:cNvPr>
          <p:cNvSpPr/>
          <p:nvPr/>
        </p:nvSpPr>
        <p:spPr>
          <a:xfrm>
            <a:off x="4332925" y="3789454"/>
            <a:ext cx="1662878" cy="1981785"/>
          </a:xfrm>
          <a:custGeom>
            <a:avLst/>
            <a:gdLst>
              <a:gd name="connsiteX0" fmla="*/ 7144 w 1390650"/>
              <a:gd name="connsiteY0" fmla="*/ 952024 h 1657350"/>
              <a:gd name="connsiteX1" fmla="*/ 706279 w 1390650"/>
              <a:gd name="connsiteY1" fmla="*/ 1651159 h 1657350"/>
              <a:gd name="connsiteX2" fmla="*/ 1386364 w 1390650"/>
              <a:gd name="connsiteY2" fmla="*/ 7144 h 1657350"/>
              <a:gd name="connsiteX3" fmla="*/ 398621 w 1390650"/>
              <a:gd name="connsiteY3" fmla="*/ 7144 h 1657350"/>
              <a:gd name="connsiteX4" fmla="*/ 7144 w 1390650"/>
              <a:gd name="connsiteY4" fmla="*/ 952024 h 165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50" h="1657350">
                <a:moveTo>
                  <a:pt x="7144" y="952024"/>
                </a:moveTo>
                <a:lnTo>
                  <a:pt x="706279" y="1651159"/>
                </a:lnTo>
                <a:cubicBezTo>
                  <a:pt x="1118711" y="1223486"/>
                  <a:pt x="1375886" y="645319"/>
                  <a:pt x="1386364" y="7144"/>
                </a:cubicBezTo>
                <a:lnTo>
                  <a:pt x="398621" y="7144"/>
                </a:lnTo>
                <a:cubicBezTo>
                  <a:pt x="387191" y="372904"/>
                  <a:pt x="240506" y="703421"/>
                  <a:pt x="7144" y="952024"/>
                </a:cubicBezTo>
                <a:close/>
              </a:path>
            </a:pathLst>
          </a:custGeom>
          <a:solidFill>
            <a:srgbClr val="00BC5A"/>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Shape 42">
            <a:extLst>
              <a:ext uri="{FF2B5EF4-FFF2-40B4-BE49-F238E27FC236}">
                <a16:creationId xmlns:a16="http://schemas.microsoft.com/office/drawing/2014/main" id="{8D049606-0A8C-4C26-B2C5-52D115EF7A19}"/>
              </a:ext>
            </a:extLst>
          </p:cNvPr>
          <p:cNvSpPr/>
          <p:nvPr/>
        </p:nvSpPr>
        <p:spPr>
          <a:xfrm>
            <a:off x="4331786" y="1732685"/>
            <a:ext cx="1662878" cy="1970396"/>
          </a:xfrm>
          <a:custGeom>
            <a:avLst/>
            <a:gdLst>
              <a:gd name="connsiteX0" fmla="*/ 7144 w 1390650"/>
              <a:gd name="connsiteY0" fmla="*/ 706279 h 1647825"/>
              <a:gd name="connsiteX1" fmla="*/ 398621 w 1390650"/>
              <a:gd name="connsiteY1" fmla="*/ 1650206 h 1647825"/>
              <a:gd name="connsiteX2" fmla="*/ 1387316 w 1390650"/>
              <a:gd name="connsiteY2" fmla="*/ 1650206 h 1647825"/>
              <a:gd name="connsiteX3" fmla="*/ 706279 w 1390650"/>
              <a:gd name="connsiteY3" fmla="*/ 7144 h 1647825"/>
              <a:gd name="connsiteX4" fmla="*/ 7144 w 1390650"/>
              <a:gd name="connsiteY4" fmla="*/ 706279 h 1647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50" h="1647825">
                <a:moveTo>
                  <a:pt x="7144" y="706279"/>
                </a:moveTo>
                <a:cubicBezTo>
                  <a:pt x="240506" y="954881"/>
                  <a:pt x="387191" y="1285399"/>
                  <a:pt x="398621" y="1650206"/>
                </a:cubicBezTo>
                <a:lnTo>
                  <a:pt x="1387316" y="1650206"/>
                </a:lnTo>
                <a:cubicBezTo>
                  <a:pt x="1375886" y="1012031"/>
                  <a:pt x="1118711" y="433864"/>
                  <a:pt x="706279" y="7144"/>
                </a:cubicBezTo>
                <a:lnTo>
                  <a:pt x="7144" y="706279"/>
                </a:lnTo>
                <a:close/>
              </a:path>
            </a:pathLst>
          </a:custGeom>
          <a:solidFill>
            <a:srgbClr val="0FFF6F"/>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3DEE8FEB-1CE2-4041-A342-3E2C06B85292}"/>
              </a:ext>
            </a:extLst>
          </p:cNvPr>
          <p:cNvSpPr/>
          <p:nvPr/>
        </p:nvSpPr>
        <p:spPr>
          <a:xfrm>
            <a:off x="1352274" y="3789454"/>
            <a:ext cx="649206" cy="1138957"/>
          </a:xfrm>
          <a:custGeom>
            <a:avLst/>
            <a:gdLst>
              <a:gd name="connsiteX0" fmla="*/ 7144 w 542925"/>
              <a:gd name="connsiteY0" fmla="*/ 7144 h 952500"/>
              <a:gd name="connsiteX1" fmla="*/ 398621 w 542925"/>
              <a:gd name="connsiteY1" fmla="*/ 952024 h 952500"/>
              <a:gd name="connsiteX2" fmla="*/ 542449 w 542925"/>
              <a:gd name="connsiteY2" fmla="*/ 808196 h 952500"/>
              <a:gd name="connsiteX3" fmla="*/ 210979 w 542925"/>
              <a:gd name="connsiteY3" fmla="*/ 7144 h 952500"/>
              <a:gd name="connsiteX4" fmla="*/ 7144 w 542925"/>
              <a:gd name="connsiteY4" fmla="*/ 7144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952500">
                <a:moveTo>
                  <a:pt x="7144" y="7144"/>
                </a:moveTo>
                <a:cubicBezTo>
                  <a:pt x="17621" y="372904"/>
                  <a:pt x="164306" y="703421"/>
                  <a:pt x="398621" y="952024"/>
                </a:cubicBezTo>
                <a:lnTo>
                  <a:pt x="542449" y="808196"/>
                </a:lnTo>
                <a:cubicBezTo>
                  <a:pt x="345281" y="596741"/>
                  <a:pt x="221456" y="316706"/>
                  <a:pt x="210979" y="7144"/>
                </a:cubicBezTo>
                <a:lnTo>
                  <a:pt x="7144"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194210B0-E296-4AD4-9852-BB86BF78E870}"/>
              </a:ext>
            </a:extLst>
          </p:cNvPr>
          <p:cNvSpPr/>
          <p:nvPr/>
        </p:nvSpPr>
        <p:spPr>
          <a:xfrm>
            <a:off x="1352274" y="2555963"/>
            <a:ext cx="649206" cy="1138957"/>
          </a:xfrm>
          <a:custGeom>
            <a:avLst/>
            <a:gdLst>
              <a:gd name="connsiteX0" fmla="*/ 7144 w 542925"/>
              <a:gd name="connsiteY0" fmla="*/ 951071 h 952500"/>
              <a:gd name="connsiteX1" fmla="*/ 210979 w 542925"/>
              <a:gd name="connsiteY1" fmla="*/ 951071 h 952500"/>
              <a:gd name="connsiteX2" fmla="*/ 542449 w 542925"/>
              <a:gd name="connsiteY2" fmla="*/ 150971 h 952500"/>
              <a:gd name="connsiteX3" fmla="*/ 398621 w 542925"/>
              <a:gd name="connsiteY3" fmla="*/ 7144 h 952500"/>
              <a:gd name="connsiteX4" fmla="*/ 7144 w 542925"/>
              <a:gd name="connsiteY4" fmla="*/ 951071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952500">
                <a:moveTo>
                  <a:pt x="7144" y="951071"/>
                </a:moveTo>
                <a:lnTo>
                  <a:pt x="210979" y="951071"/>
                </a:lnTo>
                <a:cubicBezTo>
                  <a:pt x="221456" y="642461"/>
                  <a:pt x="346234" y="362426"/>
                  <a:pt x="542449" y="150971"/>
                </a:cubicBezTo>
                <a:lnTo>
                  <a:pt x="398621" y="7144"/>
                </a:lnTo>
                <a:cubicBezTo>
                  <a:pt x="164306" y="254794"/>
                  <a:pt x="17621" y="586264"/>
                  <a:pt x="7144" y="951071"/>
                </a:cubicBez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B92E246A-8C80-416B-B6BC-1F4AE9488450}"/>
              </a:ext>
            </a:extLst>
          </p:cNvPr>
          <p:cNvSpPr/>
          <p:nvPr/>
        </p:nvSpPr>
        <p:spPr>
          <a:xfrm>
            <a:off x="1894417" y="2013819"/>
            <a:ext cx="1138957" cy="649206"/>
          </a:xfrm>
          <a:custGeom>
            <a:avLst/>
            <a:gdLst>
              <a:gd name="connsiteX0" fmla="*/ 150971 w 952500"/>
              <a:gd name="connsiteY0" fmla="*/ 542449 h 542925"/>
              <a:gd name="connsiteX1" fmla="*/ 951071 w 952500"/>
              <a:gd name="connsiteY1" fmla="*/ 210979 h 542925"/>
              <a:gd name="connsiteX2" fmla="*/ 951071 w 952500"/>
              <a:gd name="connsiteY2" fmla="*/ 7144 h 542925"/>
              <a:gd name="connsiteX3" fmla="*/ 7144 w 952500"/>
              <a:gd name="connsiteY3" fmla="*/ 398621 h 542925"/>
              <a:gd name="connsiteX4" fmla="*/ 150971 w 952500"/>
              <a:gd name="connsiteY4" fmla="*/ 542449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0" h="542925">
                <a:moveTo>
                  <a:pt x="150971" y="542449"/>
                </a:moveTo>
                <a:cubicBezTo>
                  <a:pt x="362426" y="345281"/>
                  <a:pt x="642461" y="221456"/>
                  <a:pt x="951071" y="210979"/>
                </a:cubicBezTo>
                <a:lnTo>
                  <a:pt x="951071" y="7144"/>
                </a:lnTo>
                <a:cubicBezTo>
                  <a:pt x="586264" y="17621"/>
                  <a:pt x="254794" y="164306"/>
                  <a:pt x="7144" y="398621"/>
                </a:cubicBezTo>
                <a:lnTo>
                  <a:pt x="150971" y="542449"/>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472C1E93-4A8B-4B8B-8E07-550CC0970428}"/>
              </a:ext>
            </a:extLst>
          </p:cNvPr>
          <p:cNvSpPr/>
          <p:nvPr/>
        </p:nvSpPr>
        <p:spPr>
          <a:xfrm>
            <a:off x="3129047" y="2013819"/>
            <a:ext cx="1138957" cy="649206"/>
          </a:xfrm>
          <a:custGeom>
            <a:avLst/>
            <a:gdLst>
              <a:gd name="connsiteX0" fmla="*/ 7144 w 952500"/>
              <a:gd name="connsiteY0" fmla="*/ 210979 h 542925"/>
              <a:gd name="connsiteX1" fmla="*/ 807244 w 952500"/>
              <a:gd name="connsiteY1" fmla="*/ 542449 h 542925"/>
              <a:gd name="connsiteX2" fmla="*/ 951071 w 952500"/>
              <a:gd name="connsiteY2" fmla="*/ 398621 h 542925"/>
              <a:gd name="connsiteX3" fmla="*/ 7144 w 952500"/>
              <a:gd name="connsiteY3" fmla="*/ 7144 h 542925"/>
              <a:gd name="connsiteX4" fmla="*/ 7144 w 952500"/>
              <a:gd name="connsiteY4" fmla="*/ 210979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0" h="542925">
                <a:moveTo>
                  <a:pt x="7144" y="210979"/>
                </a:moveTo>
                <a:cubicBezTo>
                  <a:pt x="315754" y="221456"/>
                  <a:pt x="595789" y="345281"/>
                  <a:pt x="807244" y="542449"/>
                </a:cubicBezTo>
                <a:lnTo>
                  <a:pt x="951071" y="398621"/>
                </a:lnTo>
                <a:cubicBezTo>
                  <a:pt x="702469" y="165259"/>
                  <a:pt x="371951" y="18574"/>
                  <a:pt x="7144" y="7144"/>
                </a:cubicBezTo>
                <a:lnTo>
                  <a:pt x="7144" y="210979"/>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C3A6B86A-6CBE-4AB9-AC75-F86928B2E66D}"/>
              </a:ext>
            </a:extLst>
          </p:cNvPr>
          <p:cNvSpPr/>
          <p:nvPr/>
        </p:nvSpPr>
        <p:spPr>
          <a:xfrm>
            <a:off x="4160942" y="3789454"/>
            <a:ext cx="649206" cy="1138957"/>
          </a:xfrm>
          <a:custGeom>
            <a:avLst/>
            <a:gdLst>
              <a:gd name="connsiteX0" fmla="*/ 7144 w 542925"/>
              <a:gd name="connsiteY0" fmla="*/ 808196 h 952500"/>
              <a:gd name="connsiteX1" fmla="*/ 150971 w 542925"/>
              <a:gd name="connsiteY1" fmla="*/ 952024 h 952500"/>
              <a:gd name="connsiteX2" fmla="*/ 542449 w 542925"/>
              <a:gd name="connsiteY2" fmla="*/ 7144 h 952500"/>
              <a:gd name="connsiteX3" fmla="*/ 338614 w 542925"/>
              <a:gd name="connsiteY3" fmla="*/ 7144 h 952500"/>
              <a:gd name="connsiteX4" fmla="*/ 7144 w 542925"/>
              <a:gd name="connsiteY4" fmla="*/ 808196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952500">
                <a:moveTo>
                  <a:pt x="7144" y="808196"/>
                </a:moveTo>
                <a:lnTo>
                  <a:pt x="150971" y="952024"/>
                </a:lnTo>
                <a:cubicBezTo>
                  <a:pt x="384334" y="703421"/>
                  <a:pt x="531019" y="371951"/>
                  <a:pt x="542449" y="7144"/>
                </a:cubicBezTo>
                <a:lnTo>
                  <a:pt x="338614" y="7144"/>
                </a:lnTo>
                <a:cubicBezTo>
                  <a:pt x="327184" y="316706"/>
                  <a:pt x="203359" y="596741"/>
                  <a:pt x="7144" y="808196"/>
                </a:cubicBez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D6D0B2B6-EF27-401F-A0F7-45AD5F94555A}"/>
              </a:ext>
            </a:extLst>
          </p:cNvPr>
          <p:cNvSpPr/>
          <p:nvPr/>
        </p:nvSpPr>
        <p:spPr>
          <a:xfrm>
            <a:off x="4159804" y="2555963"/>
            <a:ext cx="649206" cy="1138957"/>
          </a:xfrm>
          <a:custGeom>
            <a:avLst/>
            <a:gdLst>
              <a:gd name="connsiteX0" fmla="*/ 7144 w 542925"/>
              <a:gd name="connsiteY0" fmla="*/ 150971 h 952500"/>
              <a:gd name="connsiteX1" fmla="*/ 338614 w 542925"/>
              <a:gd name="connsiteY1" fmla="*/ 951071 h 952500"/>
              <a:gd name="connsiteX2" fmla="*/ 542449 w 542925"/>
              <a:gd name="connsiteY2" fmla="*/ 951071 h 952500"/>
              <a:gd name="connsiteX3" fmla="*/ 150971 w 542925"/>
              <a:gd name="connsiteY3" fmla="*/ 7144 h 952500"/>
              <a:gd name="connsiteX4" fmla="*/ 7144 w 542925"/>
              <a:gd name="connsiteY4" fmla="*/ 150971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952500">
                <a:moveTo>
                  <a:pt x="7144" y="150971"/>
                </a:moveTo>
                <a:cubicBezTo>
                  <a:pt x="204311" y="362426"/>
                  <a:pt x="328136" y="642461"/>
                  <a:pt x="338614" y="951071"/>
                </a:cubicBezTo>
                <a:lnTo>
                  <a:pt x="542449" y="951071"/>
                </a:lnTo>
                <a:cubicBezTo>
                  <a:pt x="531019" y="586264"/>
                  <a:pt x="384334" y="254794"/>
                  <a:pt x="150971" y="7144"/>
                </a:cubicBezTo>
                <a:lnTo>
                  <a:pt x="7144" y="150971"/>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Shape 49">
            <a:extLst>
              <a:ext uri="{FF2B5EF4-FFF2-40B4-BE49-F238E27FC236}">
                <a16:creationId xmlns:a16="http://schemas.microsoft.com/office/drawing/2014/main" id="{6B5FFDBF-3AB6-4821-A871-F73EB9E8484E}"/>
              </a:ext>
            </a:extLst>
          </p:cNvPr>
          <p:cNvSpPr/>
          <p:nvPr/>
        </p:nvSpPr>
        <p:spPr>
          <a:xfrm>
            <a:off x="4281672" y="2965988"/>
            <a:ext cx="330298" cy="307518"/>
          </a:xfrm>
          <a:custGeom>
            <a:avLst/>
            <a:gdLst>
              <a:gd name="connsiteX0" fmla="*/ 7144 w 276225"/>
              <a:gd name="connsiteY0" fmla="*/ 221456 h 257175"/>
              <a:gd name="connsiteX1" fmla="*/ 273844 w 276225"/>
              <a:gd name="connsiteY1" fmla="*/ 253841 h 257175"/>
              <a:gd name="connsiteX2" fmla="*/ 169069 w 276225"/>
              <a:gd name="connsiteY2" fmla="*/ 7144 h 257175"/>
            </a:gdLst>
            <a:ahLst/>
            <a:cxnLst>
              <a:cxn ang="0">
                <a:pos x="connsiteX0" y="connsiteY0"/>
              </a:cxn>
              <a:cxn ang="0">
                <a:pos x="connsiteX1" y="connsiteY1"/>
              </a:cxn>
              <a:cxn ang="0">
                <a:pos x="connsiteX2" y="connsiteY2"/>
              </a:cxn>
            </a:cxnLst>
            <a:rect l="l" t="t" r="r" b="b"/>
            <a:pathLst>
              <a:path w="276225" h="257175">
                <a:moveTo>
                  <a:pt x="7144" y="221456"/>
                </a:moveTo>
                <a:lnTo>
                  <a:pt x="273844" y="253841"/>
                </a:lnTo>
                <a:lnTo>
                  <a:pt x="169069"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Shape 50">
            <a:extLst>
              <a:ext uri="{FF2B5EF4-FFF2-40B4-BE49-F238E27FC236}">
                <a16:creationId xmlns:a16="http://schemas.microsoft.com/office/drawing/2014/main" id="{371E1D77-D5E4-4DEF-9248-D3EDFF506A19}"/>
              </a:ext>
            </a:extLst>
          </p:cNvPr>
          <p:cNvSpPr/>
          <p:nvPr/>
        </p:nvSpPr>
        <p:spPr>
          <a:xfrm>
            <a:off x="3517432" y="2198330"/>
            <a:ext cx="307518" cy="330298"/>
          </a:xfrm>
          <a:custGeom>
            <a:avLst/>
            <a:gdLst>
              <a:gd name="connsiteX0" fmla="*/ 44291 w 257175"/>
              <a:gd name="connsiteY0" fmla="*/ 272891 h 276225"/>
              <a:gd name="connsiteX1" fmla="*/ 256699 w 257175"/>
              <a:gd name="connsiteY1" fmla="*/ 107156 h 276225"/>
              <a:gd name="connsiteX2" fmla="*/ 7144 w 257175"/>
              <a:gd name="connsiteY2" fmla="*/ 7144 h 276225"/>
            </a:gdLst>
            <a:ahLst/>
            <a:cxnLst>
              <a:cxn ang="0">
                <a:pos x="connsiteX0" y="connsiteY0"/>
              </a:cxn>
              <a:cxn ang="0">
                <a:pos x="connsiteX1" y="connsiteY1"/>
              </a:cxn>
              <a:cxn ang="0">
                <a:pos x="connsiteX2" y="connsiteY2"/>
              </a:cxn>
            </a:cxnLst>
            <a:rect l="l" t="t" r="r" b="b"/>
            <a:pathLst>
              <a:path w="257175" h="276225">
                <a:moveTo>
                  <a:pt x="44291" y="272891"/>
                </a:moveTo>
                <a:lnTo>
                  <a:pt x="256699" y="107156"/>
                </a:lnTo>
                <a:lnTo>
                  <a:pt x="7144"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2" name="Freeform: Shape 51">
            <a:extLst>
              <a:ext uri="{FF2B5EF4-FFF2-40B4-BE49-F238E27FC236}">
                <a16:creationId xmlns:a16="http://schemas.microsoft.com/office/drawing/2014/main" id="{5245284E-BF67-409A-9BE7-E4A3D7AA1CDC}"/>
              </a:ext>
            </a:extLst>
          </p:cNvPr>
          <p:cNvSpPr/>
          <p:nvPr/>
        </p:nvSpPr>
        <p:spPr>
          <a:xfrm>
            <a:off x="2297608" y="2206304"/>
            <a:ext cx="307518" cy="330298"/>
          </a:xfrm>
          <a:custGeom>
            <a:avLst/>
            <a:gdLst>
              <a:gd name="connsiteX0" fmla="*/ 221456 w 257175"/>
              <a:gd name="connsiteY0" fmla="*/ 273844 h 276225"/>
              <a:gd name="connsiteX1" fmla="*/ 253841 w 257175"/>
              <a:gd name="connsiteY1" fmla="*/ 7144 h 276225"/>
              <a:gd name="connsiteX2" fmla="*/ 7144 w 257175"/>
              <a:gd name="connsiteY2" fmla="*/ 111919 h 276225"/>
            </a:gdLst>
            <a:ahLst/>
            <a:cxnLst>
              <a:cxn ang="0">
                <a:pos x="connsiteX0" y="connsiteY0"/>
              </a:cxn>
              <a:cxn ang="0">
                <a:pos x="connsiteX1" y="connsiteY1"/>
              </a:cxn>
              <a:cxn ang="0">
                <a:pos x="connsiteX2" y="connsiteY2"/>
              </a:cxn>
            </a:cxnLst>
            <a:rect l="l" t="t" r="r" b="b"/>
            <a:pathLst>
              <a:path w="257175" h="276225">
                <a:moveTo>
                  <a:pt x="221456" y="273844"/>
                </a:moveTo>
                <a:lnTo>
                  <a:pt x="253841" y="7144"/>
                </a:lnTo>
                <a:lnTo>
                  <a:pt x="7144" y="111919"/>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3" name="Freeform: Shape 52">
            <a:extLst>
              <a:ext uri="{FF2B5EF4-FFF2-40B4-BE49-F238E27FC236}">
                <a16:creationId xmlns:a16="http://schemas.microsoft.com/office/drawing/2014/main" id="{D50E1A66-5076-41ED-B67A-EEC1B4C1C4E7}"/>
              </a:ext>
            </a:extLst>
          </p:cNvPr>
          <p:cNvSpPr/>
          <p:nvPr/>
        </p:nvSpPr>
        <p:spPr>
          <a:xfrm>
            <a:off x="1529951" y="2992184"/>
            <a:ext cx="330298" cy="307518"/>
          </a:xfrm>
          <a:custGeom>
            <a:avLst/>
            <a:gdLst>
              <a:gd name="connsiteX0" fmla="*/ 7144 w 276225"/>
              <a:gd name="connsiteY0" fmla="*/ 255746 h 257175"/>
              <a:gd name="connsiteX1" fmla="*/ 272891 w 276225"/>
              <a:gd name="connsiteY1" fmla="*/ 218599 h 257175"/>
              <a:gd name="connsiteX2" fmla="*/ 107156 w 276225"/>
              <a:gd name="connsiteY2" fmla="*/ 7144 h 257175"/>
            </a:gdLst>
            <a:ahLst/>
            <a:cxnLst>
              <a:cxn ang="0">
                <a:pos x="connsiteX0" y="connsiteY0"/>
              </a:cxn>
              <a:cxn ang="0">
                <a:pos x="connsiteX1" y="connsiteY1"/>
              </a:cxn>
              <a:cxn ang="0">
                <a:pos x="connsiteX2" y="connsiteY2"/>
              </a:cxn>
            </a:cxnLst>
            <a:rect l="l" t="t" r="r" b="b"/>
            <a:pathLst>
              <a:path w="276225" h="257175">
                <a:moveTo>
                  <a:pt x="7144" y="255746"/>
                </a:moveTo>
                <a:lnTo>
                  <a:pt x="272891" y="218599"/>
                </a:lnTo>
                <a:lnTo>
                  <a:pt x="107156"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Shape 53">
            <a:extLst>
              <a:ext uri="{FF2B5EF4-FFF2-40B4-BE49-F238E27FC236}">
                <a16:creationId xmlns:a16="http://schemas.microsoft.com/office/drawing/2014/main" id="{86B5C51C-8145-43D5-9C42-7490C0430F3D}"/>
              </a:ext>
            </a:extLst>
          </p:cNvPr>
          <p:cNvSpPr/>
          <p:nvPr/>
        </p:nvSpPr>
        <p:spPr>
          <a:xfrm>
            <a:off x="1537924" y="4214284"/>
            <a:ext cx="330298" cy="307518"/>
          </a:xfrm>
          <a:custGeom>
            <a:avLst/>
            <a:gdLst>
              <a:gd name="connsiteX0" fmla="*/ 111919 w 276225"/>
              <a:gd name="connsiteY0" fmla="*/ 253841 h 257175"/>
              <a:gd name="connsiteX1" fmla="*/ 273844 w 276225"/>
              <a:gd name="connsiteY1" fmla="*/ 39529 h 257175"/>
              <a:gd name="connsiteX2" fmla="*/ 7144 w 276225"/>
              <a:gd name="connsiteY2" fmla="*/ 7144 h 257175"/>
            </a:gdLst>
            <a:ahLst/>
            <a:cxnLst>
              <a:cxn ang="0">
                <a:pos x="connsiteX0" y="connsiteY0"/>
              </a:cxn>
              <a:cxn ang="0">
                <a:pos x="connsiteX1" y="connsiteY1"/>
              </a:cxn>
              <a:cxn ang="0">
                <a:pos x="connsiteX2" y="connsiteY2"/>
              </a:cxn>
            </a:cxnLst>
            <a:rect l="l" t="t" r="r" b="b"/>
            <a:pathLst>
              <a:path w="276225" h="257175">
                <a:moveTo>
                  <a:pt x="111919" y="253841"/>
                </a:moveTo>
                <a:lnTo>
                  <a:pt x="273844" y="39529"/>
                </a:lnTo>
                <a:lnTo>
                  <a:pt x="7144"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EDD673D8-017B-42CB-8AD4-EF920719892B}"/>
              </a:ext>
            </a:extLst>
          </p:cNvPr>
          <p:cNvSpPr/>
          <p:nvPr/>
        </p:nvSpPr>
        <p:spPr>
          <a:xfrm>
            <a:off x="4290783" y="4185811"/>
            <a:ext cx="330298" cy="307518"/>
          </a:xfrm>
          <a:custGeom>
            <a:avLst/>
            <a:gdLst>
              <a:gd name="connsiteX0" fmla="*/ 172879 w 276225"/>
              <a:gd name="connsiteY0" fmla="*/ 256699 h 257175"/>
              <a:gd name="connsiteX1" fmla="*/ 273844 w 276225"/>
              <a:gd name="connsiteY1" fmla="*/ 7144 h 257175"/>
              <a:gd name="connsiteX2" fmla="*/ 7144 w 276225"/>
              <a:gd name="connsiteY2" fmla="*/ 44291 h 257175"/>
            </a:gdLst>
            <a:ahLst/>
            <a:cxnLst>
              <a:cxn ang="0">
                <a:pos x="connsiteX0" y="connsiteY0"/>
              </a:cxn>
              <a:cxn ang="0">
                <a:pos x="connsiteX1" y="connsiteY1"/>
              </a:cxn>
              <a:cxn ang="0">
                <a:pos x="connsiteX2" y="connsiteY2"/>
              </a:cxn>
            </a:cxnLst>
            <a:rect l="l" t="t" r="r" b="b"/>
            <a:pathLst>
              <a:path w="276225" h="257175">
                <a:moveTo>
                  <a:pt x="172879" y="256699"/>
                </a:moveTo>
                <a:lnTo>
                  <a:pt x="273844" y="7144"/>
                </a:lnTo>
                <a:lnTo>
                  <a:pt x="7144" y="44291"/>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Rectangle 55">
            <a:extLst>
              <a:ext uri="{FF2B5EF4-FFF2-40B4-BE49-F238E27FC236}">
                <a16:creationId xmlns:a16="http://schemas.microsoft.com/office/drawing/2014/main" id="{41727E7D-FBDC-45D7-9456-40B083968833}"/>
              </a:ext>
            </a:extLst>
          </p:cNvPr>
          <p:cNvSpPr/>
          <p:nvPr/>
        </p:nvSpPr>
        <p:spPr>
          <a:xfrm>
            <a:off x="246771" y="4252203"/>
            <a:ext cx="1311631" cy="553998"/>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effectLst/>
                <a:uLnTx/>
                <a:uFillTx/>
                <a:latin typeface="Graphik"/>
                <a:ea typeface="+mn-ea"/>
                <a:cs typeface="+mn-cs"/>
              </a:rPr>
              <a:t>Application Patch / Deployment</a:t>
            </a:r>
          </a:p>
        </p:txBody>
      </p:sp>
      <p:sp>
        <p:nvSpPr>
          <p:cNvPr id="57" name="Rectangle 56">
            <a:extLst>
              <a:ext uri="{FF2B5EF4-FFF2-40B4-BE49-F238E27FC236}">
                <a16:creationId xmlns:a16="http://schemas.microsoft.com/office/drawing/2014/main" id="{585BBE7B-44A7-4B5E-A9AD-966466554AE5}"/>
              </a:ext>
            </a:extLst>
          </p:cNvPr>
          <p:cNvSpPr/>
          <p:nvPr/>
        </p:nvSpPr>
        <p:spPr>
          <a:xfrm>
            <a:off x="408125" y="2690489"/>
            <a:ext cx="1035266" cy="553998"/>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Data Recovery and Back up</a:t>
            </a:r>
          </a:p>
        </p:txBody>
      </p:sp>
      <p:sp>
        <p:nvSpPr>
          <p:cNvPr id="58" name="Rectangle 57">
            <a:extLst>
              <a:ext uri="{FF2B5EF4-FFF2-40B4-BE49-F238E27FC236}">
                <a16:creationId xmlns:a16="http://schemas.microsoft.com/office/drawing/2014/main" id="{136C8440-8FDD-4D70-8C63-3D20061CE2DD}"/>
              </a:ext>
            </a:extLst>
          </p:cNvPr>
          <p:cNvSpPr/>
          <p:nvPr/>
        </p:nvSpPr>
        <p:spPr>
          <a:xfrm>
            <a:off x="1529951" y="1401409"/>
            <a:ext cx="1443021" cy="369332"/>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Software Installation</a:t>
            </a:r>
          </a:p>
        </p:txBody>
      </p:sp>
      <p:sp>
        <p:nvSpPr>
          <p:cNvPr id="59" name="Rectangle 58">
            <a:extLst>
              <a:ext uri="{FF2B5EF4-FFF2-40B4-BE49-F238E27FC236}">
                <a16:creationId xmlns:a16="http://schemas.microsoft.com/office/drawing/2014/main" id="{E8BE9FE7-C27A-4BF0-AE3F-2018C18D69BA}"/>
              </a:ext>
            </a:extLst>
          </p:cNvPr>
          <p:cNvSpPr/>
          <p:nvPr/>
        </p:nvSpPr>
        <p:spPr>
          <a:xfrm>
            <a:off x="3388526" y="1405663"/>
            <a:ext cx="1223444" cy="553998"/>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Cross platform trouble shooting</a:t>
            </a:r>
          </a:p>
        </p:txBody>
      </p:sp>
      <p:sp>
        <p:nvSpPr>
          <p:cNvPr id="60" name="Rectangle 59">
            <a:extLst>
              <a:ext uri="{FF2B5EF4-FFF2-40B4-BE49-F238E27FC236}">
                <a16:creationId xmlns:a16="http://schemas.microsoft.com/office/drawing/2014/main" id="{C04AA006-8C09-4F8B-96FC-33A3D7A67BE0}"/>
              </a:ext>
            </a:extLst>
          </p:cNvPr>
          <p:cNvSpPr/>
          <p:nvPr/>
        </p:nvSpPr>
        <p:spPr>
          <a:xfrm>
            <a:off x="4577428" y="2710860"/>
            <a:ext cx="1218684" cy="369332"/>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Mobile Applications</a:t>
            </a:r>
          </a:p>
        </p:txBody>
      </p:sp>
      <p:sp>
        <p:nvSpPr>
          <p:cNvPr id="61" name="Rectangle 60">
            <a:extLst>
              <a:ext uri="{FF2B5EF4-FFF2-40B4-BE49-F238E27FC236}">
                <a16:creationId xmlns:a16="http://schemas.microsoft.com/office/drawing/2014/main" id="{4A765F35-525B-405A-85FE-8EDF92E11F95}"/>
              </a:ext>
            </a:extLst>
          </p:cNvPr>
          <p:cNvSpPr/>
          <p:nvPr/>
        </p:nvSpPr>
        <p:spPr>
          <a:xfrm>
            <a:off x="4626598" y="4159035"/>
            <a:ext cx="1221419" cy="553998"/>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Software / Operating system issues</a:t>
            </a:r>
          </a:p>
        </p:txBody>
      </p:sp>
      <p:sp>
        <p:nvSpPr>
          <p:cNvPr id="65" name="Title 1">
            <a:extLst>
              <a:ext uri="{FF2B5EF4-FFF2-40B4-BE49-F238E27FC236}">
                <a16:creationId xmlns:a16="http://schemas.microsoft.com/office/drawing/2014/main" id="{05BE7F10-48EF-6D17-F396-B68F3B67E57F}"/>
              </a:ext>
            </a:extLst>
          </p:cNvPr>
          <p:cNvSpPr txBox="1">
            <a:spLocks/>
          </p:cNvSpPr>
          <p:nvPr/>
        </p:nvSpPr>
        <p:spPr>
          <a:xfrm>
            <a:off x="6371188" y="3467525"/>
            <a:ext cx="2926080" cy="3657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Outcomes</a:t>
            </a:r>
          </a:p>
        </p:txBody>
      </p:sp>
      <p:sp>
        <p:nvSpPr>
          <p:cNvPr id="69" name="TextBox 68">
            <a:extLst>
              <a:ext uri="{FF2B5EF4-FFF2-40B4-BE49-F238E27FC236}">
                <a16:creationId xmlns:a16="http://schemas.microsoft.com/office/drawing/2014/main" id="{DDFEC16C-8037-D93C-A2C5-04332D33D728}"/>
              </a:ext>
            </a:extLst>
          </p:cNvPr>
          <p:cNvSpPr txBox="1"/>
          <p:nvPr/>
        </p:nvSpPr>
        <p:spPr>
          <a:xfrm>
            <a:off x="6294474" y="3934047"/>
            <a:ext cx="5363061" cy="912045"/>
          </a:xfrm>
          <a:prstGeom prst="rect">
            <a:avLst/>
          </a:prstGeom>
          <a:noFill/>
        </p:spPr>
        <p:txBody>
          <a:bodyPr wrap="square" rtlCol="0">
            <a:spAutoFit/>
          </a:bodyPr>
          <a:lstStyle/>
          <a:p>
            <a:pPr marL="171450" indent="-171450" algn="l">
              <a:lnSpc>
                <a:spcPct val="110000"/>
              </a:lnSpc>
              <a:spcBef>
                <a:spcPts val="0"/>
              </a:spcBef>
              <a:spcAft>
                <a:spcPts val="100"/>
              </a:spcAft>
              <a:buFont typeface="Arial" panose="020B0604020202020204" pitchFamily="34" charset="0"/>
              <a:buChar char="•"/>
            </a:pPr>
            <a:r>
              <a:rPr lang="en-US" sz="1200" dirty="0">
                <a:solidFill>
                  <a:schemeClr val="tx1"/>
                </a:solidFill>
                <a:latin typeface="+mn-lt"/>
              </a:rPr>
              <a:t>Control plane portal for self-service for tracking and organizing ways of working for teams </a:t>
            </a:r>
          </a:p>
          <a:p>
            <a:pPr marL="171450" indent="-171450" algn="l">
              <a:lnSpc>
                <a:spcPct val="110000"/>
              </a:lnSpc>
              <a:spcBef>
                <a:spcPts val="0"/>
              </a:spcBef>
              <a:spcAft>
                <a:spcPts val="100"/>
              </a:spcAft>
              <a:buFont typeface="Arial" panose="020B0604020202020204" pitchFamily="34" charset="0"/>
              <a:buChar char="•"/>
            </a:pPr>
            <a:r>
              <a:rPr lang="en-US" sz="1200" dirty="0">
                <a:solidFill>
                  <a:schemeClr val="tx1"/>
                </a:solidFill>
                <a:latin typeface="+mn-lt"/>
              </a:rPr>
              <a:t>Developer portal with API management</a:t>
            </a:r>
          </a:p>
          <a:p>
            <a:pPr marL="171450" indent="-171450">
              <a:buFont typeface="Arial" panose="020B0604020202020204" pitchFamily="34" charset="0"/>
              <a:buChar char="•"/>
            </a:pPr>
            <a:r>
              <a:rPr lang="en-US" sz="1200" dirty="0"/>
              <a:t>Standardized list of services authorized &amp; consumed by organization.</a:t>
            </a:r>
          </a:p>
        </p:txBody>
      </p:sp>
      <p:pic>
        <p:nvPicPr>
          <p:cNvPr id="3" name="Picture 12" descr="Red Hat (RedHat) – Logos Download">
            <a:extLst>
              <a:ext uri="{FF2B5EF4-FFF2-40B4-BE49-F238E27FC236}">
                <a16:creationId xmlns:a16="http://schemas.microsoft.com/office/drawing/2014/main" id="{957E61D1-21A4-DD93-1692-87A8932239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29287" y="2561006"/>
            <a:ext cx="605023" cy="2040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6" descr="Vmware Png Logo - Free Transparent PNG Logos">
            <a:extLst>
              <a:ext uri="{FF2B5EF4-FFF2-40B4-BE49-F238E27FC236}">
                <a16:creationId xmlns:a16="http://schemas.microsoft.com/office/drawing/2014/main" id="{4CB5C9C9-2646-2620-1C1D-B9BA5B9E20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28540" y="2824213"/>
            <a:ext cx="630146" cy="9599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8">
            <a:extLst>
              <a:ext uri="{FF2B5EF4-FFF2-40B4-BE49-F238E27FC236}">
                <a16:creationId xmlns:a16="http://schemas.microsoft.com/office/drawing/2014/main" id="{F21B9D20-294F-538F-3E54-80DD0EA16F2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60933" y="2967366"/>
            <a:ext cx="462902" cy="1938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4">
            <a:extLst>
              <a:ext uri="{FF2B5EF4-FFF2-40B4-BE49-F238E27FC236}">
                <a16:creationId xmlns:a16="http://schemas.microsoft.com/office/drawing/2014/main" id="{6EEDA169-E3D5-8F03-FD55-4645B703BBE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51367" y="3217270"/>
            <a:ext cx="218585" cy="2185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FE5F220-CAA1-EEEC-5842-01572A1FC0BA}"/>
              </a:ext>
            </a:extLst>
          </p:cNvPr>
          <p:cNvSpPr txBox="1"/>
          <p:nvPr/>
        </p:nvSpPr>
        <p:spPr>
          <a:xfrm>
            <a:off x="2169543" y="4165781"/>
            <a:ext cx="1371600" cy="846386"/>
          </a:xfrm>
          <a:prstGeom prst="rect">
            <a:avLst/>
          </a:prstGeom>
          <a:noFill/>
        </p:spPr>
        <p:txBody>
          <a:bodyPr wrap="square" rtlCol="0">
            <a:spAutoFit/>
          </a:bodyPr>
          <a:lstStyle/>
          <a:p>
            <a:pPr marL="0" marR="0" indent="0" algn="l" rtl="0" eaLnBrk="1" fontAlgn="ctr" latinLnBrk="0" hangingPunct="1">
              <a:spcBef>
                <a:spcPts val="0"/>
              </a:spcBef>
              <a:spcAft>
                <a:spcPts val="0"/>
              </a:spcAft>
            </a:pPr>
            <a:r>
              <a:rPr lang="en-US" sz="700" dirty="0">
                <a:solidFill>
                  <a:srgbClr val="000000"/>
                </a:solidFill>
                <a:cs typeface="Calibri" panose="020F0502020204030204" pitchFamily="34" charset="0"/>
              </a:rPr>
              <a:t>Delivery methodologies &amp; techniques</a:t>
            </a:r>
          </a:p>
          <a:p>
            <a:pPr marL="0" marR="0" indent="0" algn="l" rtl="0" eaLnBrk="1" fontAlgn="ctr" latinLnBrk="0" hangingPunct="1">
              <a:spcBef>
                <a:spcPts val="0"/>
              </a:spcBef>
              <a:spcAft>
                <a:spcPts val="0"/>
              </a:spcAft>
            </a:pPr>
            <a:r>
              <a:rPr lang="en-US" sz="700" b="0" i="0" u="none" strike="noStrike" dirty="0">
                <a:solidFill>
                  <a:srgbClr val="000000"/>
                </a:solidFill>
                <a:effectLst/>
                <a:cs typeface="Calibri" panose="020F0502020204030204" pitchFamily="34" charset="0"/>
              </a:rPr>
              <a:t>Tools &amp; environments</a:t>
            </a:r>
          </a:p>
          <a:p>
            <a:pPr marL="0" marR="0" indent="0" algn="l" rtl="0" eaLnBrk="1" fontAlgn="ctr" latinLnBrk="0" hangingPunct="1">
              <a:spcBef>
                <a:spcPts val="0"/>
              </a:spcBef>
              <a:spcAft>
                <a:spcPts val="0"/>
              </a:spcAft>
            </a:pPr>
            <a:r>
              <a:rPr lang="en-US" sz="700" b="0" i="0" u="none" strike="noStrike" dirty="0">
                <a:solidFill>
                  <a:srgbClr val="000000"/>
                </a:solidFill>
                <a:effectLst/>
                <a:cs typeface="Calibri" panose="020F0502020204030204" pitchFamily="34" charset="0"/>
              </a:rPr>
              <a:t>Architecture quality principles </a:t>
            </a:r>
            <a:r>
              <a:rPr lang="en-US" sz="700" dirty="0">
                <a:solidFill>
                  <a:srgbClr val="000000"/>
                </a:solidFill>
                <a:cs typeface="Calibri" panose="020F0502020204030204" pitchFamily="34" charset="0"/>
              </a:rPr>
              <a:t>&amp; techniques</a:t>
            </a:r>
          </a:p>
          <a:p>
            <a:pPr marL="0" marR="0" indent="0" algn="l" rtl="0" eaLnBrk="1" fontAlgn="ctr" latinLnBrk="0" hangingPunct="1">
              <a:spcBef>
                <a:spcPts val="0"/>
              </a:spcBef>
              <a:spcAft>
                <a:spcPts val="0"/>
              </a:spcAft>
            </a:pPr>
            <a:r>
              <a:rPr lang="en-US" sz="700" b="0" i="0" u="none" strike="noStrike" dirty="0">
                <a:solidFill>
                  <a:srgbClr val="000000"/>
                </a:solidFill>
                <a:effectLst/>
                <a:cs typeface="Calibri" panose="020F0502020204030204" pitchFamily="34" charset="0"/>
              </a:rPr>
              <a:t>Config &amp; release management</a:t>
            </a:r>
            <a:endParaRPr lang="en-US" sz="700" b="0" i="0" u="none" strike="noStrike" dirty="0">
              <a:effectLst/>
            </a:endParaRPr>
          </a:p>
          <a:p>
            <a:endParaRPr lang="en-US" sz="700" dirty="0"/>
          </a:p>
        </p:txBody>
      </p:sp>
    </p:spTree>
    <p:extLst>
      <p:ext uri="{BB962C8B-B14F-4D97-AF65-F5344CB8AC3E}">
        <p14:creationId xmlns:p14="http://schemas.microsoft.com/office/powerpoint/2010/main" val="215139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1B3EA-2045-6C34-688A-F34E076C19C1}"/>
              </a:ext>
            </a:extLst>
          </p:cNvPr>
          <p:cNvSpPr>
            <a:spLocks noGrp="1"/>
          </p:cNvSpPr>
          <p:nvPr>
            <p:ph type="title"/>
          </p:nvPr>
        </p:nvSpPr>
        <p:spPr>
          <a:xfrm>
            <a:off x="410194" y="134970"/>
            <a:ext cx="10515600" cy="478569"/>
          </a:xfrm>
        </p:spPr>
        <p:txBody>
          <a:bodyPr>
            <a:normAutofit/>
          </a:bodyPr>
          <a:lstStyle/>
          <a:p>
            <a:r>
              <a:rPr lang="en-US" sz="2800" b="1" dirty="0"/>
              <a:t>Service Operations</a:t>
            </a:r>
          </a:p>
        </p:txBody>
      </p:sp>
      <p:sp>
        <p:nvSpPr>
          <p:cNvPr id="16" name="Footer Placeholder 13">
            <a:extLst>
              <a:ext uri="{FF2B5EF4-FFF2-40B4-BE49-F238E27FC236}">
                <a16:creationId xmlns:a16="http://schemas.microsoft.com/office/drawing/2014/main" id="{6F414736-2C12-C17B-95F7-151D44C9CF97}"/>
              </a:ext>
            </a:extLst>
          </p:cNvPr>
          <p:cNvSpPr txBox="1">
            <a:spLocks/>
          </p:cNvSpPr>
          <p:nvPr/>
        </p:nvSpPr>
        <p:spPr>
          <a:xfrm>
            <a:off x="112143" y="6569203"/>
            <a:ext cx="4114800" cy="163513"/>
          </a:xfrm>
          <a:prstGeom prst="rect">
            <a:avLst/>
          </a:prstGeom>
        </p:spPr>
        <p:txBody>
          <a:bodyPr/>
          <a:lstStyle>
            <a:defPPr>
              <a:defRPr lang="en-US"/>
            </a:defPPr>
            <a:lvl1pPr marL="0" algn="l" defTabSz="914400" rtl="0" eaLnBrk="1" latinLnBrk="0" hangingPunct="1">
              <a:defRPr sz="7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AU" dirty="0">
                <a:solidFill>
                  <a:schemeClr val="tx1">
                    <a:alpha val="50000"/>
                  </a:schemeClr>
                </a:solidFill>
              </a:rPr>
              <a:t>Copyright © 2024 Accenture. All rights reserved.</a:t>
            </a:r>
          </a:p>
        </p:txBody>
      </p:sp>
      <p:graphicFrame>
        <p:nvGraphicFramePr>
          <p:cNvPr id="21" name="Table 20">
            <a:extLst>
              <a:ext uri="{FF2B5EF4-FFF2-40B4-BE49-F238E27FC236}">
                <a16:creationId xmlns:a16="http://schemas.microsoft.com/office/drawing/2014/main" id="{84C5F2F4-B145-A525-2301-994B069DCBB0}"/>
              </a:ext>
            </a:extLst>
          </p:cNvPr>
          <p:cNvGraphicFramePr>
            <a:graphicFrameLocks noGrp="1"/>
          </p:cNvGraphicFramePr>
          <p:nvPr>
            <p:extLst>
              <p:ext uri="{D42A27DB-BD31-4B8C-83A1-F6EECF244321}">
                <p14:modId xmlns:p14="http://schemas.microsoft.com/office/powerpoint/2010/main" val="2632231048"/>
              </p:ext>
            </p:extLst>
          </p:nvPr>
        </p:nvGraphicFramePr>
        <p:xfrm>
          <a:off x="6196198" y="717095"/>
          <a:ext cx="5461337" cy="2609468"/>
        </p:xfrm>
        <a:graphic>
          <a:graphicData uri="http://schemas.openxmlformats.org/drawingml/2006/table">
            <a:tbl>
              <a:tblPr firstRow="1" bandRow="1">
                <a:tableStyleId>{72833802-FEF1-4C79-8D5D-14CF1EAF98D9}</a:tableStyleId>
              </a:tblPr>
              <a:tblGrid>
                <a:gridCol w="1895402">
                  <a:extLst>
                    <a:ext uri="{9D8B030D-6E8A-4147-A177-3AD203B41FA5}">
                      <a16:colId xmlns:a16="http://schemas.microsoft.com/office/drawing/2014/main" val="951130961"/>
                    </a:ext>
                  </a:extLst>
                </a:gridCol>
                <a:gridCol w="2632509">
                  <a:extLst>
                    <a:ext uri="{9D8B030D-6E8A-4147-A177-3AD203B41FA5}">
                      <a16:colId xmlns:a16="http://schemas.microsoft.com/office/drawing/2014/main" val="2316893765"/>
                    </a:ext>
                  </a:extLst>
                </a:gridCol>
                <a:gridCol w="298833">
                  <a:extLst>
                    <a:ext uri="{9D8B030D-6E8A-4147-A177-3AD203B41FA5}">
                      <a16:colId xmlns:a16="http://schemas.microsoft.com/office/drawing/2014/main" val="1368272973"/>
                    </a:ext>
                  </a:extLst>
                </a:gridCol>
                <a:gridCol w="341016">
                  <a:extLst>
                    <a:ext uri="{9D8B030D-6E8A-4147-A177-3AD203B41FA5}">
                      <a16:colId xmlns:a16="http://schemas.microsoft.com/office/drawing/2014/main" val="1107750952"/>
                    </a:ext>
                  </a:extLst>
                </a:gridCol>
                <a:gridCol w="293577">
                  <a:extLst>
                    <a:ext uri="{9D8B030D-6E8A-4147-A177-3AD203B41FA5}">
                      <a16:colId xmlns:a16="http://schemas.microsoft.com/office/drawing/2014/main" val="3107771681"/>
                    </a:ext>
                  </a:extLst>
                </a:gridCol>
              </a:tblGrid>
              <a:tr h="468802">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FFFFFF"/>
                          </a:solidFill>
                          <a:effectLst/>
                          <a:uLnTx/>
                          <a:uFillTx/>
                          <a:latin typeface="+mj-lt"/>
                          <a:ea typeface="+mn-ea"/>
                          <a:cs typeface="Arial" panose="020B0604020202020204" pitchFamily="34" charset="0"/>
                        </a:rPr>
                        <a:t>Capability Area</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mj-lt"/>
                          <a:cs typeface="Arial" panose="020B0604020202020204" pitchFamily="34" charset="0"/>
                        </a:rPr>
                        <a:t>Description</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mj-lt"/>
                          <a:cs typeface="Arial" panose="020B0604020202020204" pitchFamily="34" charset="0"/>
                        </a:rPr>
                        <a:t>People</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mj-lt"/>
                          <a:cs typeface="Arial" panose="020B0604020202020204" pitchFamily="34" charset="0"/>
                        </a:rPr>
                        <a:t>Process</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chemeClr val="bg1"/>
                          </a:solidFill>
                          <a:effectLst/>
                          <a:uLnTx/>
                          <a:uFillTx/>
                          <a:latin typeface="+mj-lt"/>
                          <a:cs typeface="Arial" panose="020B0604020202020204" pitchFamily="34" charset="0"/>
                        </a:rPr>
                        <a:t>Tech</a:t>
                      </a:r>
                    </a:p>
                  </a:txBody>
                  <a:tcPr marL="0" marR="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663671977"/>
                  </a:ext>
                </a:extLst>
              </a:tr>
              <a:tr h="493776">
                <a:tc>
                  <a:txBody>
                    <a:bodyPr/>
                    <a:lstStyle/>
                    <a:p>
                      <a:endParaRPr lang="en-US" sz="900" b="0" dirty="0">
                        <a:solidFill>
                          <a:schemeClr val="tx1"/>
                        </a:solidFill>
                        <a:latin typeface="+mn-lt"/>
                        <a:cs typeface="Arial" panose="020B0604020202020204" pitchFamily="34" charset="0"/>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noProof="0" dirty="0">
                        <a:ln>
                          <a:noFill/>
                        </a:ln>
                        <a:solidFill>
                          <a:prstClr val="black"/>
                        </a:solidFill>
                        <a:effectLst/>
                        <a:uLnTx/>
                        <a:uFillTx/>
                        <a:latin typeface="+mn-lt"/>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56556050"/>
                  </a:ext>
                </a:extLst>
              </a:tr>
              <a:tr h="349020">
                <a:tc>
                  <a:txBody>
                    <a:bodyPr/>
                    <a:lstStyle/>
                    <a:p>
                      <a:endParaRPr lang="en-US" sz="900" b="0" dirty="0">
                        <a:solidFill>
                          <a:schemeClr val="tx1"/>
                        </a:solidFill>
                        <a:latin typeface="+mn-lt"/>
                        <a:cs typeface="Arial" panose="020B0604020202020204" pitchFamily="34" charset="0"/>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noProof="0" dirty="0">
                        <a:ln>
                          <a:noFill/>
                        </a:ln>
                        <a:solidFill>
                          <a:prstClr val="black"/>
                        </a:solidFill>
                        <a:effectLst/>
                        <a:uLnTx/>
                        <a:uFillTx/>
                        <a:latin typeface="+mn-lt"/>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37099748"/>
                  </a:ext>
                </a:extLst>
              </a:tr>
              <a:tr h="419100">
                <a:tc>
                  <a:txBody>
                    <a:bodyPr/>
                    <a:lstStyle/>
                    <a:p>
                      <a:endParaRPr lang="en-US" sz="900" b="0" dirty="0">
                        <a:solidFill>
                          <a:schemeClr val="tx1"/>
                        </a:solidFill>
                        <a:latin typeface="+mn-lt"/>
                        <a:cs typeface="Arial" panose="020B0604020202020204" pitchFamily="34" charset="0"/>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noProof="0" dirty="0">
                        <a:ln>
                          <a:noFill/>
                        </a:ln>
                        <a:solidFill>
                          <a:prstClr val="black"/>
                        </a:solidFill>
                        <a:effectLst/>
                        <a:uLnTx/>
                        <a:uFillTx/>
                        <a:latin typeface="+mn-lt"/>
                        <a:ea typeface="+mn-ea"/>
                        <a:cs typeface="+mn-cs"/>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475182509"/>
                  </a:ext>
                </a:extLst>
              </a:tr>
              <a:tr h="419100">
                <a:tc>
                  <a:txBody>
                    <a:bodyPr/>
                    <a:lstStyle/>
                    <a:p>
                      <a:endParaRPr lang="en-US" sz="900" b="0" dirty="0">
                        <a:solidFill>
                          <a:schemeClr val="tx1"/>
                        </a:solidFill>
                        <a:latin typeface="+mn-lt"/>
                        <a:cs typeface="Arial" panose="020B0604020202020204" pitchFamily="34" charset="0"/>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630247902"/>
                  </a:ext>
                </a:extLst>
              </a:tr>
              <a:tr h="459670">
                <a:tc>
                  <a:txBody>
                    <a:bodyPr/>
                    <a:lstStyle/>
                    <a:p>
                      <a:endParaRPr lang="en-US" sz="900" b="0" dirty="0">
                        <a:solidFill>
                          <a:schemeClr val="tx1"/>
                        </a:solidFill>
                        <a:latin typeface="+mn-lt"/>
                        <a:cs typeface="Arial" panose="020B0604020202020204" pitchFamily="34" charset="0"/>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l"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980" b="0" u="none" strike="noStrike" kern="0" cap="none" spc="0" normalizeH="0" baseline="0" dirty="0">
                        <a:ln>
                          <a:noFill/>
                        </a:ln>
                        <a:solidFill>
                          <a:prstClr val="black"/>
                        </a:solidFill>
                        <a:effectLst/>
                        <a:uLnTx/>
                        <a:uFillTx/>
                        <a:latin typeface="+mn-lt"/>
                        <a:ea typeface="+mn-ea"/>
                        <a:cs typeface="+mn-cs"/>
                      </a:endParaRPr>
                    </a:p>
                  </a:txBody>
                  <a:tcPr marL="45720" marR="4572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marL="0" marR="0" lvl="0" indent="0" algn="ctr" defTabSz="457200" rtl="0" eaLnBrk="1" fontAlgn="auto" latinLnBrk="0" hangingPunct="1">
                        <a:lnSpc>
                          <a:spcPct val="100000"/>
                        </a:lnSpc>
                        <a:spcBef>
                          <a:spcPts val="300"/>
                        </a:spcBef>
                        <a:spcAft>
                          <a:spcPts val="0"/>
                        </a:spcAft>
                        <a:buClrTx/>
                        <a:buSzTx/>
                        <a:buFont typeface="Arial" panose="020B0604020202020204" pitchFamily="34" charset="0"/>
                        <a:buNone/>
                        <a:tabLst/>
                        <a:defRPr/>
                      </a:pPr>
                      <a:endParaRPr kumimoji="0" lang="en-US" sz="1000" b="0" u="none" strike="noStrike" kern="0" cap="none" spc="0" normalizeH="0" baseline="0" noProof="0" dirty="0">
                        <a:ln>
                          <a:noFill/>
                        </a:ln>
                        <a:solidFill>
                          <a:schemeClr val="bg1"/>
                        </a:solidFill>
                        <a:effectLst/>
                        <a:uLnTx/>
                        <a:uFillTx/>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79692031"/>
                  </a:ext>
                </a:extLst>
              </a:tr>
            </a:tbl>
          </a:graphicData>
        </a:graphic>
      </p:graphicFrame>
      <p:grpSp>
        <p:nvGrpSpPr>
          <p:cNvPr id="22" name="Group 21">
            <a:extLst>
              <a:ext uri="{FF2B5EF4-FFF2-40B4-BE49-F238E27FC236}">
                <a16:creationId xmlns:a16="http://schemas.microsoft.com/office/drawing/2014/main" id="{314B6EB1-08ED-E2B9-3823-91421ECA8D5C}"/>
              </a:ext>
            </a:extLst>
          </p:cNvPr>
          <p:cNvGrpSpPr/>
          <p:nvPr/>
        </p:nvGrpSpPr>
        <p:grpSpPr>
          <a:xfrm>
            <a:off x="8386192" y="374254"/>
            <a:ext cx="3271343" cy="230832"/>
            <a:chOff x="7168877" y="6478583"/>
            <a:chExt cx="4387365" cy="230832"/>
          </a:xfrm>
        </p:grpSpPr>
        <p:grpSp>
          <p:nvGrpSpPr>
            <p:cNvPr id="23" name="Group 22">
              <a:extLst>
                <a:ext uri="{FF2B5EF4-FFF2-40B4-BE49-F238E27FC236}">
                  <a16:creationId xmlns:a16="http://schemas.microsoft.com/office/drawing/2014/main" id="{4A8C8C04-72E7-9B70-F3A9-0F86D4AF2EB1}"/>
                </a:ext>
              </a:extLst>
            </p:cNvPr>
            <p:cNvGrpSpPr/>
            <p:nvPr/>
          </p:nvGrpSpPr>
          <p:grpSpPr>
            <a:xfrm>
              <a:off x="7168877" y="6543533"/>
              <a:ext cx="3230909" cy="121519"/>
              <a:chOff x="10522767" y="5809755"/>
              <a:chExt cx="3230909" cy="121519"/>
            </a:xfrm>
          </p:grpSpPr>
          <p:sp>
            <p:nvSpPr>
              <p:cNvPr id="27" name="Rectangle 26">
                <a:extLst>
                  <a:ext uri="{FF2B5EF4-FFF2-40B4-BE49-F238E27FC236}">
                    <a16:creationId xmlns:a16="http://schemas.microsoft.com/office/drawing/2014/main" id="{3F0A0ECE-1FF4-6A04-E653-2FC5CCFFB2F2}"/>
                  </a:ext>
                </a:extLst>
              </p:cNvPr>
              <p:cNvSpPr/>
              <p:nvPr/>
            </p:nvSpPr>
            <p:spPr>
              <a:xfrm>
                <a:off x="10522767" y="5809755"/>
                <a:ext cx="298859" cy="121519"/>
              </a:xfrm>
              <a:prstGeom prst="rect">
                <a:avLst/>
              </a:prstGeom>
              <a:solidFill>
                <a:schemeClr val="accent1">
                  <a:alpha val="86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8" name="Rectangle 27">
                <a:extLst>
                  <a:ext uri="{FF2B5EF4-FFF2-40B4-BE49-F238E27FC236}">
                    <a16:creationId xmlns:a16="http://schemas.microsoft.com/office/drawing/2014/main" id="{47D19417-4D0E-66B6-6785-7917CADECC08}"/>
                  </a:ext>
                </a:extLst>
              </p:cNvPr>
              <p:cNvSpPr/>
              <p:nvPr/>
            </p:nvSpPr>
            <p:spPr>
              <a:xfrm>
                <a:off x="11867824" y="5809755"/>
                <a:ext cx="298859" cy="121519"/>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29" name="Rectangle 28">
                <a:extLst>
                  <a:ext uri="{FF2B5EF4-FFF2-40B4-BE49-F238E27FC236}">
                    <a16:creationId xmlns:a16="http://schemas.microsoft.com/office/drawing/2014/main" id="{67A42213-D4DB-465B-86DF-828361CD40B9}"/>
                  </a:ext>
                </a:extLst>
              </p:cNvPr>
              <p:cNvSpPr/>
              <p:nvPr/>
            </p:nvSpPr>
            <p:spPr>
              <a:xfrm>
                <a:off x="13454817" y="5809755"/>
                <a:ext cx="298859" cy="121519"/>
              </a:xfrm>
              <a:prstGeom prst="rect">
                <a:avLst/>
              </a:prstGeom>
              <a:solidFill>
                <a:schemeClr val="accent3"/>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grpSp>
        <p:sp>
          <p:nvSpPr>
            <p:cNvPr id="24" name="TextBox 9">
              <a:extLst>
                <a:ext uri="{FF2B5EF4-FFF2-40B4-BE49-F238E27FC236}">
                  <a16:creationId xmlns:a16="http://schemas.microsoft.com/office/drawing/2014/main" id="{08F6CF6A-60AC-F3F1-9838-8D719053AB6E}"/>
                </a:ext>
              </a:extLst>
            </p:cNvPr>
            <p:cNvSpPr txBox="1"/>
            <p:nvPr/>
          </p:nvSpPr>
          <p:spPr>
            <a:xfrm>
              <a:off x="7442455" y="6478583"/>
              <a:ext cx="1139227" cy="2308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Graphik"/>
                  <a:ea typeface="+mn-ea"/>
                  <a:cs typeface="Arial" panose="020B0604020202020204" pitchFamily="34" charset="0"/>
                </a:rPr>
                <a:t>High Gap</a:t>
              </a:r>
              <a:endParaRPr kumimoji="0" lang="en-US" sz="900" b="0" i="0" u="none" strike="noStrike" kern="1200" cap="none" spc="0" normalizeH="0" baseline="0" noProof="0">
                <a:ln>
                  <a:noFill/>
                </a:ln>
                <a:solidFill>
                  <a:sysClr val="windowText" lastClr="000000"/>
                </a:solidFill>
                <a:effectLst/>
                <a:uLnTx/>
                <a:uFillTx/>
                <a:latin typeface="Graphik"/>
                <a:ea typeface="+mn-ea"/>
                <a:cs typeface="Arial" panose="020B0604020202020204" pitchFamily="34" charset="0"/>
              </a:endParaRPr>
            </a:p>
          </p:txBody>
        </p:sp>
        <p:sp>
          <p:nvSpPr>
            <p:cNvPr id="25" name="TextBox 10">
              <a:extLst>
                <a:ext uri="{FF2B5EF4-FFF2-40B4-BE49-F238E27FC236}">
                  <a16:creationId xmlns:a16="http://schemas.microsoft.com/office/drawing/2014/main" id="{C185C93B-B3C7-ED1F-64C8-1CC4035C17B5}"/>
                </a:ext>
              </a:extLst>
            </p:cNvPr>
            <p:cNvSpPr txBox="1"/>
            <p:nvPr/>
          </p:nvSpPr>
          <p:spPr>
            <a:xfrm>
              <a:off x="8812792" y="6478583"/>
              <a:ext cx="1347445" cy="2308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Graphik"/>
                  <a:ea typeface="+mn-ea"/>
                  <a:cs typeface="Arial" panose="020B0604020202020204" pitchFamily="34" charset="0"/>
                </a:rPr>
                <a:t>Medium Gap</a:t>
              </a:r>
              <a:endParaRPr kumimoji="0" lang="en-US" sz="900" b="0" i="0" u="none" strike="noStrike" kern="1200" cap="none" spc="0" normalizeH="0" baseline="0" noProof="0">
                <a:ln>
                  <a:noFill/>
                </a:ln>
                <a:solidFill>
                  <a:sysClr val="windowText" lastClr="000000"/>
                </a:solidFill>
                <a:effectLst/>
                <a:uLnTx/>
                <a:uFillTx/>
                <a:latin typeface="Graphik"/>
                <a:ea typeface="+mn-ea"/>
                <a:cs typeface="Arial" panose="020B0604020202020204" pitchFamily="34" charset="0"/>
              </a:endParaRPr>
            </a:p>
          </p:txBody>
        </p:sp>
        <p:sp>
          <p:nvSpPr>
            <p:cNvPr id="26" name="TextBox 11">
              <a:extLst>
                <a:ext uri="{FF2B5EF4-FFF2-40B4-BE49-F238E27FC236}">
                  <a16:creationId xmlns:a16="http://schemas.microsoft.com/office/drawing/2014/main" id="{F458FACE-2AF5-4D1A-5AC6-230FF6AFAB1D}"/>
                </a:ext>
              </a:extLst>
            </p:cNvPr>
            <p:cNvSpPr txBox="1"/>
            <p:nvPr/>
          </p:nvSpPr>
          <p:spPr>
            <a:xfrm>
              <a:off x="10392256" y="6478583"/>
              <a:ext cx="1163986" cy="2308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000000"/>
                  </a:solidFill>
                  <a:effectLst/>
                  <a:uLnTx/>
                  <a:uFillTx/>
                  <a:latin typeface="Graphik"/>
                  <a:ea typeface="+mn-ea"/>
                  <a:cs typeface="Arial" panose="020B0604020202020204" pitchFamily="34" charset="0"/>
                </a:rPr>
                <a:t>Low Gap</a:t>
              </a:r>
              <a:endParaRPr kumimoji="0" lang="en-US" sz="900" b="0" i="0" u="none" strike="noStrike" kern="1200" cap="none" spc="0" normalizeH="0" baseline="0" noProof="0">
                <a:ln>
                  <a:noFill/>
                </a:ln>
                <a:solidFill>
                  <a:sysClr val="windowText" lastClr="000000"/>
                </a:solidFill>
                <a:effectLst/>
                <a:uLnTx/>
                <a:uFillTx/>
                <a:latin typeface="Graphik"/>
                <a:ea typeface="+mn-ea"/>
                <a:cs typeface="Arial" panose="020B0604020202020204" pitchFamily="34" charset="0"/>
              </a:endParaRPr>
            </a:p>
          </p:txBody>
        </p:sp>
      </p:grpSp>
      <p:sp>
        <p:nvSpPr>
          <p:cNvPr id="37" name="Freeform: Shape 36">
            <a:extLst>
              <a:ext uri="{FF2B5EF4-FFF2-40B4-BE49-F238E27FC236}">
                <a16:creationId xmlns:a16="http://schemas.microsoft.com/office/drawing/2014/main" id="{BC5E916D-D4F3-4B6D-9952-36487985B573}"/>
              </a:ext>
            </a:extLst>
          </p:cNvPr>
          <p:cNvSpPr/>
          <p:nvPr/>
        </p:nvSpPr>
        <p:spPr>
          <a:xfrm>
            <a:off x="1499404" y="2116295"/>
            <a:ext cx="3218426" cy="2692627"/>
          </a:xfrm>
          <a:custGeom>
            <a:avLst/>
            <a:gdLst>
              <a:gd name="connsiteX0" fmla="*/ 1609213 w 3218426"/>
              <a:gd name="connsiteY0" fmla="*/ 0 h 2692627"/>
              <a:gd name="connsiteX1" fmla="*/ 3218426 w 3218426"/>
              <a:gd name="connsiteY1" fmla="*/ 1609213 h 2692627"/>
              <a:gd name="connsiteX2" fmla="*/ 2850960 w 3218426"/>
              <a:gd name="connsiteY2" fmla="*/ 2632822 h 2692627"/>
              <a:gd name="connsiteX3" fmla="*/ 2796606 w 3218426"/>
              <a:gd name="connsiteY3" fmla="*/ 2692627 h 2692627"/>
              <a:gd name="connsiteX4" fmla="*/ 421820 w 3218426"/>
              <a:gd name="connsiteY4" fmla="*/ 2692627 h 2692627"/>
              <a:gd name="connsiteX5" fmla="*/ 367466 w 3218426"/>
              <a:gd name="connsiteY5" fmla="*/ 2632822 h 2692627"/>
              <a:gd name="connsiteX6" fmla="*/ 0 w 3218426"/>
              <a:gd name="connsiteY6" fmla="*/ 1609213 h 2692627"/>
              <a:gd name="connsiteX7" fmla="*/ 1609213 w 3218426"/>
              <a:gd name="connsiteY7" fmla="*/ 0 h 2692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8426" h="2692627">
                <a:moveTo>
                  <a:pt x="1609213" y="0"/>
                </a:moveTo>
                <a:cubicBezTo>
                  <a:pt x="2497957" y="0"/>
                  <a:pt x="3218426" y="720469"/>
                  <a:pt x="3218426" y="1609213"/>
                </a:cubicBezTo>
                <a:cubicBezTo>
                  <a:pt x="3218426" y="1998039"/>
                  <a:pt x="3080524" y="2354655"/>
                  <a:pt x="2850960" y="2632822"/>
                </a:cubicBezTo>
                <a:lnTo>
                  <a:pt x="2796606" y="2692627"/>
                </a:lnTo>
                <a:lnTo>
                  <a:pt x="421820" y="2692627"/>
                </a:lnTo>
                <a:lnTo>
                  <a:pt x="367466" y="2632822"/>
                </a:lnTo>
                <a:cubicBezTo>
                  <a:pt x="137902" y="2354655"/>
                  <a:pt x="0" y="1998039"/>
                  <a:pt x="0" y="1609213"/>
                </a:cubicBezTo>
                <a:cubicBezTo>
                  <a:pt x="0" y="720469"/>
                  <a:pt x="720469" y="0"/>
                  <a:pt x="1609213" y="0"/>
                </a:cubicBezTo>
                <a:close/>
              </a:path>
            </a:pathLst>
          </a:custGeom>
          <a:solidFill>
            <a:srgbClr val="0070C0">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1600" dirty="0"/>
          </a:p>
        </p:txBody>
      </p:sp>
      <p:sp>
        <p:nvSpPr>
          <p:cNvPr id="38" name="Freeform: Shape 37">
            <a:extLst>
              <a:ext uri="{FF2B5EF4-FFF2-40B4-BE49-F238E27FC236}">
                <a16:creationId xmlns:a16="http://schemas.microsoft.com/office/drawing/2014/main" id="{DDB47F19-29F1-4CE9-AD22-446DA4392218}"/>
              </a:ext>
            </a:extLst>
          </p:cNvPr>
          <p:cNvSpPr/>
          <p:nvPr/>
        </p:nvSpPr>
        <p:spPr>
          <a:xfrm>
            <a:off x="170036" y="3789454"/>
            <a:ext cx="1662878" cy="1981785"/>
          </a:xfrm>
          <a:custGeom>
            <a:avLst/>
            <a:gdLst>
              <a:gd name="connsiteX0" fmla="*/ 7144 w 1390650"/>
              <a:gd name="connsiteY0" fmla="*/ 7144 h 1657350"/>
              <a:gd name="connsiteX1" fmla="*/ 687229 w 1390650"/>
              <a:gd name="connsiteY1" fmla="*/ 1651159 h 1657350"/>
              <a:gd name="connsiteX2" fmla="*/ 1386364 w 1390650"/>
              <a:gd name="connsiteY2" fmla="*/ 952024 h 1657350"/>
              <a:gd name="connsiteX3" fmla="*/ 994886 w 1390650"/>
              <a:gd name="connsiteY3" fmla="*/ 7144 h 1657350"/>
              <a:gd name="connsiteX4" fmla="*/ 7144 w 1390650"/>
              <a:gd name="connsiteY4" fmla="*/ 7144 h 165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50" h="1657350">
                <a:moveTo>
                  <a:pt x="7144" y="7144"/>
                </a:moveTo>
                <a:cubicBezTo>
                  <a:pt x="18574" y="645319"/>
                  <a:pt x="275749" y="1223486"/>
                  <a:pt x="687229" y="1651159"/>
                </a:cubicBezTo>
                <a:lnTo>
                  <a:pt x="1386364" y="952024"/>
                </a:lnTo>
                <a:cubicBezTo>
                  <a:pt x="1153001" y="703421"/>
                  <a:pt x="1006316" y="371951"/>
                  <a:pt x="994886" y="7144"/>
                </a:cubicBezTo>
                <a:lnTo>
                  <a:pt x="7144" y="7144"/>
                </a:lnTo>
                <a:close/>
              </a:path>
            </a:pathLst>
          </a:custGeom>
          <a:solidFill>
            <a:srgbClr val="0FFF6F"/>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9" name="Freeform: Shape 38">
            <a:extLst>
              <a:ext uri="{FF2B5EF4-FFF2-40B4-BE49-F238E27FC236}">
                <a16:creationId xmlns:a16="http://schemas.microsoft.com/office/drawing/2014/main" id="{A5869534-6757-4DC9-B21D-E2DCB0C2D1E6}"/>
              </a:ext>
            </a:extLst>
          </p:cNvPr>
          <p:cNvSpPr/>
          <p:nvPr/>
        </p:nvSpPr>
        <p:spPr>
          <a:xfrm>
            <a:off x="170036" y="1719968"/>
            <a:ext cx="1662878" cy="1981785"/>
          </a:xfrm>
          <a:custGeom>
            <a:avLst/>
            <a:gdLst>
              <a:gd name="connsiteX0" fmla="*/ 7144 w 1390650"/>
              <a:gd name="connsiteY0" fmla="*/ 1650206 h 1657350"/>
              <a:gd name="connsiteX1" fmla="*/ 995839 w 1390650"/>
              <a:gd name="connsiteY1" fmla="*/ 1650206 h 1657350"/>
              <a:gd name="connsiteX2" fmla="*/ 1387316 w 1390650"/>
              <a:gd name="connsiteY2" fmla="*/ 706279 h 1657350"/>
              <a:gd name="connsiteX3" fmla="*/ 688181 w 1390650"/>
              <a:gd name="connsiteY3" fmla="*/ 7144 h 1657350"/>
              <a:gd name="connsiteX4" fmla="*/ 7144 w 1390650"/>
              <a:gd name="connsiteY4" fmla="*/ 1650206 h 165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50" h="1657350">
                <a:moveTo>
                  <a:pt x="7144" y="1650206"/>
                </a:moveTo>
                <a:lnTo>
                  <a:pt x="995839" y="1650206"/>
                </a:lnTo>
                <a:cubicBezTo>
                  <a:pt x="1007269" y="1285399"/>
                  <a:pt x="1153954" y="953929"/>
                  <a:pt x="1387316" y="706279"/>
                </a:cubicBezTo>
                <a:lnTo>
                  <a:pt x="688181" y="7144"/>
                </a:lnTo>
                <a:cubicBezTo>
                  <a:pt x="275749" y="433864"/>
                  <a:pt x="18574" y="1012031"/>
                  <a:pt x="7144" y="1650206"/>
                </a:cubicBezTo>
                <a:close/>
              </a:path>
            </a:pathLst>
          </a:custGeom>
          <a:solidFill>
            <a:srgbClr val="61FF9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0" name="Freeform: Shape 39">
            <a:extLst>
              <a:ext uri="{FF2B5EF4-FFF2-40B4-BE49-F238E27FC236}">
                <a16:creationId xmlns:a16="http://schemas.microsoft.com/office/drawing/2014/main" id="{5C2E5F10-FF11-4480-8A92-0794DEB06F7C}"/>
              </a:ext>
            </a:extLst>
          </p:cNvPr>
          <p:cNvSpPr/>
          <p:nvPr/>
        </p:nvSpPr>
        <p:spPr>
          <a:xfrm>
            <a:off x="1058423" y="831582"/>
            <a:ext cx="1981786" cy="1662877"/>
          </a:xfrm>
          <a:custGeom>
            <a:avLst/>
            <a:gdLst>
              <a:gd name="connsiteX0" fmla="*/ 706279 w 1657350"/>
              <a:gd name="connsiteY0" fmla="*/ 1386364 h 1390650"/>
              <a:gd name="connsiteX1" fmla="*/ 1650206 w 1657350"/>
              <a:gd name="connsiteY1" fmla="*/ 994886 h 1390650"/>
              <a:gd name="connsiteX2" fmla="*/ 1650206 w 1657350"/>
              <a:gd name="connsiteY2" fmla="*/ 7144 h 1390650"/>
              <a:gd name="connsiteX3" fmla="*/ 7144 w 1657350"/>
              <a:gd name="connsiteY3" fmla="*/ 687229 h 1390650"/>
              <a:gd name="connsiteX4" fmla="*/ 706279 w 1657350"/>
              <a:gd name="connsiteY4" fmla="*/ 1386364 h 13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1390650">
                <a:moveTo>
                  <a:pt x="706279" y="1386364"/>
                </a:moveTo>
                <a:cubicBezTo>
                  <a:pt x="954881" y="1153001"/>
                  <a:pt x="1285399" y="1006316"/>
                  <a:pt x="1650206" y="994886"/>
                </a:cubicBezTo>
                <a:lnTo>
                  <a:pt x="1650206" y="7144"/>
                </a:lnTo>
                <a:cubicBezTo>
                  <a:pt x="1012984" y="18574"/>
                  <a:pt x="434816" y="275749"/>
                  <a:pt x="7144" y="687229"/>
                </a:cubicBezTo>
                <a:lnTo>
                  <a:pt x="706279" y="1386364"/>
                </a:lnTo>
                <a:close/>
              </a:path>
            </a:pathLst>
          </a:custGeom>
          <a:solidFill>
            <a:srgbClr val="B3FFC6"/>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1" name="Freeform: Shape 40">
            <a:extLst>
              <a:ext uri="{FF2B5EF4-FFF2-40B4-BE49-F238E27FC236}">
                <a16:creationId xmlns:a16="http://schemas.microsoft.com/office/drawing/2014/main" id="{FBD7258C-BF7B-4D88-BC29-460ADDF95A96}"/>
              </a:ext>
            </a:extLst>
          </p:cNvPr>
          <p:cNvSpPr/>
          <p:nvPr/>
        </p:nvSpPr>
        <p:spPr>
          <a:xfrm>
            <a:off x="3129047" y="831582"/>
            <a:ext cx="1981786" cy="1662877"/>
          </a:xfrm>
          <a:custGeom>
            <a:avLst/>
            <a:gdLst>
              <a:gd name="connsiteX0" fmla="*/ 7144 w 1657350"/>
              <a:gd name="connsiteY0" fmla="*/ 995839 h 1390650"/>
              <a:gd name="connsiteX1" fmla="*/ 951071 w 1657350"/>
              <a:gd name="connsiteY1" fmla="*/ 1387316 h 1390650"/>
              <a:gd name="connsiteX2" fmla="*/ 1650206 w 1657350"/>
              <a:gd name="connsiteY2" fmla="*/ 688181 h 1390650"/>
              <a:gd name="connsiteX3" fmla="*/ 7144 w 1657350"/>
              <a:gd name="connsiteY3" fmla="*/ 7144 h 1390650"/>
              <a:gd name="connsiteX4" fmla="*/ 7144 w 1657350"/>
              <a:gd name="connsiteY4" fmla="*/ 995839 h 13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350" h="1390650">
                <a:moveTo>
                  <a:pt x="7144" y="995839"/>
                </a:moveTo>
                <a:cubicBezTo>
                  <a:pt x="371951" y="1006316"/>
                  <a:pt x="703421" y="1153001"/>
                  <a:pt x="951071" y="1387316"/>
                </a:cubicBezTo>
                <a:lnTo>
                  <a:pt x="1650206" y="688181"/>
                </a:lnTo>
                <a:cubicBezTo>
                  <a:pt x="1222534" y="275749"/>
                  <a:pt x="645319" y="18574"/>
                  <a:pt x="7144" y="7144"/>
                </a:cubicBezTo>
                <a:lnTo>
                  <a:pt x="7144" y="995839"/>
                </a:lnTo>
                <a:close/>
              </a:path>
            </a:pathLst>
          </a:custGeom>
          <a:solidFill>
            <a:srgbClr val="61FF94"/>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2" name="Freeform: Shape 41">
            <a:extLst>
              <a:ext uri="{FF2B5EF4-FFF2-40B4-BE49-F238E27FC236}">
                <a16:creationId xmlns:a16="http://schemas.microsoft.com/office/drawing/2014/main" id="{6E7FD601-786F-4C21-BBE6-190A7374E9DE}"/>
              </a:ext>
            </a:extLst>
          </p:cNvPr>
          <p:cNvSpPr/>
          <p:nvPr/>
        </p:nvSpPr>
        <p:spPr>
          <a:xfrm>
            <a:off x="4332925" y="3789454"/>
            <a:ext cx="1662878" cy="1981785"/>
          </a:xfrm>
          <a:custGeom>
            <a:avLst/>
            <a:gdLst>
              <a:gd name="connsiteX0" fmla="*/ 7144 w 1390650"/>
              <a:gd name="connsiteY0" fmla="*/ 952024 h 1657350"/>
              <a:gd name="connsiteX1" fmla="*/ 706279 w 1390650"/>
              <a:gd name="connsiteY1" fmla="*/ 1651159 h 1657350"/>
              <a:gd name="connsiteX2" fmla="*/ 1386364 w 1390650"/>
              <a:gd name="connsiteY2" fmla="*/ 7144 h 1657350"/>
              <a:gd name="connsiteX3" fmla="*/ 398621 w 1390650"/>
              <a:gd name="connsiteY3" fmla="*/ 7144 h 1657350"/>
              <a:gd name="connsiteX4" fmla="*/ 7144 w 1390650"/>
              <a:gd name="connsiteY4" fmla="*/ 952024 h 1657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50" h="1657350">
                <a:moveTo>
                  <a:pt x="7144" y="952024"/>
                </a:moveTo>
                <a:lnTo>
                  <a:pt x="706279" y="1651159"/>
                </a:lnTo>
                <a:cubicBezTo>
                  <a:pt x="1118711" y="1223486"/>
                  <a:pt x="1375886" y="645319"/>
                  <a:pt x="1386364" y="7144"/>
                </a:cubicBezTo>
                <a:lnTo>
                  <a:pt x="398621" y="7144"/>
                </a:lnTo>
                <a:cubicBezTo>
                  <a:pt x="387191" y="372904"/>
                  <a:pt x="240506" y="703421"/>
                  <a:pt x="7144" y="952024"/>
                </a:cubicBezTo>
                <a:close/>
              </a:path>
            </a:pathLst>
          </a:custGeom>
          <a:solidFill>
            <a:srgbClr val="00BC5A"/>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3" name="Freeform: Shape 42">
            <a:extLst>
              <a:ext uri="{FF2B5EF4-FFF2-40B4-BE49-F238E27FC236}">
                <a16:creationId xmlns:a16="http://schemas.microsoft.com/office/drawing/2014/main" id="{8D049606-0A8C-4C26-B2C5-52D115EF7A19}"/>
              </a:ext>
            </a:extLst>
          </p:cNvPr>
          <p:cNvSpPr/>
          <p:nvPr/>
        </p:nvSpPr>
        <p:spPr>
          <a:xfrm>
            <a:off x="4331786" y="1732685"/>
            <a:ext cx="1662878" cy="1970396"/>
          </a:xfrm>
          <a:custGeom>
            <a:avLst/>
            <a:gdLst>
              <a:gd name="connsiteX0" fmla="*/ 7144 w 1390650"/>
              <a:gd name="connsiteY0" fmla="*/ 706279 h 1647825"/>
              <a:gd name="connsiteX1" fmla="*/ 398621 w 1390650"/>
              <a:gd name="connsiteY1" fmla="*/ 1650206 h 1647825"/>
              <a:gd name="connsiteX2" fmla="*/ 1387316 w 1390650"/>
              <a:gd name="connsiteY2" fmla="*/ 1650206 h 1647825"/>
              <a:gd name="connsiteX3" fmla="*/ 706279 w 1390650"/>
              <a:gd name="connsiteY3" fmla="*/ 7144 h 1647825"/>
              <a:gd name="connsiteX4" fmla="*/ 7144 w 1390650"/>
              <a:gd name="connsiteY4" fmla="*/ 706279 h 16478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0650" h="1647825">
                <a:moveTo>
                  <a:pt x="7144" y="706279"/>
                </a:moveTo>
                <a:cubicBezTo>
                  <a:pt x="240506" y="954881"/>
                  <a:pt x="387191" y="1285399"/>
                  <a:pt x="398621" y="1650206"/>
                </a:cubicBezTo>
                <a:lnTo>
                  <a:pt x="1387316" y="1650206"/>
                </a:lnTo>
                <a:cubicBezTo>
                  <a:pt x="1375886" y="1012031"/>
                  <a:pt x="1118711" y="433864"/>
                  <a:pt x="706279" y="7144"/>
                </a:cubicBezTo>
                <a:lnTo>
                  <a:pt x="7144" y="706279"/>
                </a:lnTo>
                <a:close/>
              </a:path>
            </a:pathLst>
          </a:custGeom>
          <a:solidFill>
            <a:srgbClr val="0FFF6F"/>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4" name="Freeform: Shape 43">
            <a:extLst>
              <a:ext uri="{FF2B5EF4-FFF2-40B4-BE49-F238E27FC236}">
                <a16:creationId xmlns:a16="http://schemas.microsoft.com/office/drawing/2014/main" id="{3DEE8FEB-1CE2-4041-A342-3E2C06B85292}"/>
              </a:ext>
            </a:extLst>
          </p:cNvPr>
          <p:cNvSpPr/>
          <p:nvPr/>
        </p:nvSpPr>
        <p:spPr>
          <a:xfrm>
            <a:off x="1352274" y="3789454"/>
            <a:ext cx="649206" cy="1138957"/>
          </a:xfrm>
          <a:custGeom>
            <a:avLst/>
            <a:gdLst>
              <a:gd name="connsiteX0" fmla="*/ 7144 w 542925"/>
              <a:gd name="connsiteY0" fmla="*/ 7144 h 952500"/>
              <a:gd name="connsiteX1" fmla="*/ 398621 w 542925"/>
              <a:gd name="connsiteY1" fmla="*/ 952024 h 952500"/>
              <a:gd name="connsiteX2" fmla="*/ 542449 w 542925"/>
              <a:gd name="connsiteY2" fmla="*/ 808196 h 952500"/>
              <a:gd name="connsiteX3" fmla="*/ 210979 w 542925"/>
              <a:gd name="connsiteY3" fmla="*/ 7144 h 952500"/>
              <a:gd name="connsiteX4" fmla="*/ 7144 w 542925"/>
              <a:gd name="connsiteY4" fmla="*/ 7144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952500">
                <a:moveTo>
                  <a:pt x="7144" y="7144"/>
                </a:moveTo>
                <a:cubicBezTo>
                  <a:pt x="17621" y="372904"/>
                  <a:pt x="164306" y="703421"/>
                  <a:pt x="398621" y="952024"/>
                </a:cubicBezTo>
                <a:lnTo>
                  <a:pt x="542449" y="808196"/>
                </a:lnTo>
                <a:cubicBezTo>
                  <a:pt x="345281" y="596741"/>
                  <a:pt x="221456" y="316706"/>
                  <a:pt x="210979" y="7144"/>
                </a:cubicBezTo>
                <a:lnTo>
                  <a:pt x="7144"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5" name="Freeform: Shape 44">
            <a:extLst>
              <a:ext uri="{FF2B5EF4-FFF2-40B4-BE49-F238E27FC236}">
                <a16:creationId xmlns:a16="http://schemas.microsoft.com/office/drawing/2014/main" id="{194210B0-E296-4AD4-9852-BB86BF78E870}"/>
              </a:ext>
            </a:extLst>
          </p:cNvPr>
          <p:cNvSpPr/>
          <p:nvPr/>
        </p:nvSpPr>
        <p:spPr>
          <a:xfrm>
            <a:off x="1352274" y="2555963"/>
            <a:ext cx="649206" cy="1138957"/>
          </a:xfrm>
          <a:custGeom>
            <a:avLst/>
            <a:gdLst>
              <a:gd name="connsiteX0" fmla="*/ 7144 w 542925"/>
              <a:gd name="connsiteY0" fmla="*/ 951071 h 952500"/>
              <a:gd name="connsiteX1" fmla="*/ 210979 w 542925"/>
              <a:gd name="connsiteY1" fmla="*/ 951071 h 952500"/>
              <a:gd name="connsiteX2" fmla="*/ 542449 w 542925"/>
              <a:gd name="connsiteY2" fmla="*/ 150971 h 952500"/>
              <a:gd name="connsiteX3" fmla="*/ 398621 w 542925"/>
              <a:gd name="connsiteY3" fmla="*/ 7144 h 952500"/>
              <a:gd name="connsiteX4" fmla="*/ 7144 w 542925"/>
              <a:gd name="connsiteY4" fmla="*/ 951071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952500">
                <a:moveTo>
                  <a:pt x="7144" y="951071"/>
                </a:moveTo>
                <a:lnTo>
                  <a:pt x="210979" y="951071"/>
                </a:lnTo>
                <a:cubicBezTo>
                  <a:pt x="221456" y="642461"/>
                  <a:pt x="346234" y="362426"/>
                  <a:pt x="542449" y="150971"/>
                </a:cubicBezTo>
                <a:lnTo>
                  <a:pt x="398621" y="7144"/>
                </a:lnTo>
                <a:cubicBezTo>
                  <a:pt x="164306" y="254794"/>
                  <a:pt x="17621" y="586264"/>
                  <a:pt x="7144" y="951071"/>
                </a:cubicBez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6" name="Freeform: Shape 45">
            <a:extLst>
              <a:ext uri="{FF2B5EF4-FFF2-40B4-BE49-F238E27FC236}">
                <a16:creationId xmlns:a16="http://schemas.microsoft.com/office/drawing/2014/main" id="{B92E246A-8C80-416B-B6BC-1F4AE9488450}"/>
              </a:ext>
            </a:extLst>
          </p:cNvPr>
          <p:cNvSpPr/>
          <p:nvPr/>
        </p:nvSpPr>
        <p:spPr>
          <a:xfrm>
            <a:off x="1894417" y="2013819"/>
            <a:ext cx="1138957" cy="649206"/>
          </a:xfrm>
          <a:custGeom>
            <a:avLst/>
            <a:gdLst>
              <a:gd name="connsiteX0" fmla="*/ 150971 w 952500"/>
              <a:gd name="connsiteY0" fmla="*/ 542449 h 542925"/>
              <a:gd name="connsiteX1" fmla="*/ 951071 w 952500"/>
              <a:gd name="connsiteY1" fmla="*/ 210979 h 542925"/>
              <a:gd name="connsiteX2" fmla="*/ 951071 w 952500"/>
              <a:gd name="connsiteY2" fmla="*/ 7144 h 542925"/>
              <a:gd name="connsiteX3" fmla="*/ 7144 w 952500"/>
              <a:gd name="connsiteY3" fmla="*/ 398621 h 542925"/>
              <a:gd name="connsiteX4" fmla="*/ 150971 w 952500"/>
              <a:gd name="connsiteY4" fmla="*/ 542449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0" h="542925">
                <a:moveTo>
                  <a:pt x="150971" y="542449"/>
                </a:moveTo>
                <a:cubicBezTo>
                  <a:pt x="362426" y="345281"/>
                  <a:pt x="642461" y="221456"/>
                  <a:pt x="951071" y="210979"/>
                </a:cubicBezTo>
                <a:lnTo>
                  <a:pt x="951071" y="7144"/>
                </a:lnTo>
                <a:cubicBezTo>
                  <a:pt x="586264" y="17621"/>
                  <a:pt x="254794" y="164306"/>
                  <a:pt x="7144" y="398621"/>
                </a:cubicBezTo>
                <a:lnTo>
                  <a:pt x="150971" y="542449"/>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7" name="Freeform: Shape 46">
            <a:extLst>
              <a:ext uri="{FF2B5EF4-FFF2-40B4-BE49-F238E27FC236}">
                <a16:creationId xmlns:a16="http://schemas.microsoft.com/office/drawing/2014/main" id="{472C1E93-4A8B-4B8B-8E07-550CC0970428}"/>
              </a:ext>
            </a:extLst>
          </p:cNvPr>
          <p:cNvSpPr/>
          <p:nvPr/>
        </p:nvSpPr>
        <p:spPr>
          <a:xfrm>
            <a:off x="3129047" y="2013819"/>
            <a:ext cx="1138957" cy="649206"/>
          </a:xfrm>
          <a:custGeom>
            <a:avLst/>
            <a:gdLst>
              <a:gd name="connsiteX0" fmla="*/ 7144 w 952500"/>
              <a:gd name="connsiteY0" fmla="*/ 210979 h 542925"/>
              <a:gd name="connsiteX1" fmla="*/ 807244 w 952500"/>
              <a:gd name="connsiteY1" fmla="*/ 542449 h 542925"/>
              <a:gd name="connsiteX2" fmla="*/ 951071 w 952500"/>
              <a:gd name="connsiteY2" fmla="*/ 398621 h 542925"/>
              <a:gd name="connsiteX3" fmla="*/ 7144 w 952500"/>
              <a:gd name="connsiteY3" fmla="*/ 7144 h 542925"/>
              <a:gd name="connsiteX4" fmla="*/ 7144 w 952500"/>
              <a:gd name="connsiteY4" fmla="*/ 210979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0" h="542925">
                <a:moveTo>
                  <a:pt x="7144" y="210979"/>
                </a:moveTo>
                <a:cubicBezTo>
                  <a:pt x="315754" y="221456"/>
                  <a:pt x="595789" y="345281"/>
                  <a:pt x="807244" y="542449"/>
                </a:cubicBezTo>
                <a:lnTo>
                  <a:pt x="951071" y="398621"/>
                </a:lnTo>
                <a:cubicBezTo>
                  <a:pt x="702469" y="165259"/>
                  <a:pt x="371951" y="18574"/>
                  <a:pt x="7144" y="7144"/>
                </a:cubicBezTo>
                <a:lnTo>
                  <a:pt x="7144" y="210979"/>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8" name="Freeform: Shape 47">
            <a:extLst>
              <a:ext uri="{FF2B5EF4-FFF2-40B4-BE49-F238E27FC236}">
                <a16:creationId xmlns:a16="http://schemas.microsoft.com/office/drawing/2014/main" id="{C3A6B86A-6CBE-4AB9-AC75-F86928B2E66D}"/>
              </a:ext>
            </a:extLst>
          </p:cNvPr>
          <p:cNvSpPr/>
          <p:nvPr/>
        </p:nvSpPr>
        <p:spPr>
          <a:xfrm>
            <a:off x="4160942" y="3789454"/>
            <a:ext cx="649206" cy="1138957"/>
          </a:xfrm>
          <a:custGeom>
            <a:avLst/>
            <a:gdLst>
              <a:gd name="connsiteX0" fmla="*/ 7144 w 542925"/>
              <a:gd name="connsiteY0" fmla="*/ 808196 h 952500"/>
              <a:gd name="connsiteX1" fmla="*/ 150971 w 542925"/>
              <a:gd name="connsiteY1" fmla="*/ 952024 h 952500"/>
              <a:gd name="connsiteX2" fmla="*/ 542449 w 542925"/>
              <a:gd name="connsiteY2" fmla="*/ 7144 h 952500"/>
              <a:gd name="connsiteX3" fmla="*/ 338614 w 542925"/>
              <a:gd name="connsiteY3" fmla="*/ 7144 h 952500"/>
              <a:gd name="connsiteX4" fmla="*/ 7144 w 542925"/>
              <a:gd name="connsiteY4" fmla="*/ 808196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952500">
                <a:moveTo>
                  <a:pt x="7144" y="808196"/>
                </a:moveTo>
                <a:lnTo>
                  <a:pt x="150971" y="952024"/>
                </a:lnTo>
                <a:cubicBezTo>
                  <a:pt x="384334" y="703421"/>
                  <a:pt x="531019" y="371951"/>
                  <a:pt x="542449" y="7144"/>
                </a:cubicBezTo>
                <a:lnTo>
                  <a:pt x="338614" y="7144"/>
                </a:lnTo>
                <a:cubicBezTo>
                  <a:pt x="327184" y="316706"/>
                  <a:pt x="203359" y="596741"/>
                  <a:pt x="7144" y="808196"/>
                </a:cubicBez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9" name="Freeform: Shape 48">
            <a:extLst>
              <a:ext uri="{FF2B5EF4-FFF2-40B4-BE49-F238E27FC236}">
                <a16:creationId xmlns:a16="http://schemas.microsoft.com/office/drawing/2014/main" id="{D6D0B2B6-EF27-401F-A0F7-45AD5F94555A}"/>
              </a:ext>
            </a:extLst>
          </p:cNvPr>
          <p:cNvSpPr/>
          <p:nvPr/>
        </p:nvSpPr>
        <p:spPr>
          <a:xfrm>
            <a:off x="4159804" y="2555963"/>
            <a:ext cx="649206" cy="1138957"/>
          </a:xfrm>
          <a:custGeom>
            <a:avLst/>
            <a:gdLst>
              <a:gd name="connsiteX0" fmla="*/ 7144 w 542925"/>
              <a:gd name="connsiteY0" fmla="*/ 150971 h 952500"/>
              <a:gd name="connsiteX1" fmla="*/ 338614 w 542925"/>
              <a:gd name="connsiteY1" fmla="*/ 951071 h 952500"/>
              <a:gd name="connsiteX2" fmla="*/ 542449 w 542925"/>
              <a:gd name="connsiteY2" fmla="*/ 951071 h 952500"/>
              <a:gd name="connsiteX3" fmla="*/ 150971 w 542925"/>
              <a:gd name="connsiteY3" fmla="*/ 7144 h 952500"/>
              <a:gd name="connsiteX4" fmla="*/ 7144 w 542925"/>
              <a:gd name="connsiteY4" fmla="*/ 150971 h 9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952500">
                <a:moveTo>
                  <a:pt x="7144" y="150971"/>
                </a:moveTo>
                <a:cubicBezTo>
                  <a:pt x="204311" y="362426"/>
                  <a:pt x="328136" y="642461"/>
                  <a:pt x="338614" y="951071"/>
                </a:cubicBezTo>
                <a:lnTo>
                  <a:pt x="542449" y="951071"/>
                </a:lnTo>
                <a:cubicBezTo>
                  <a:pt x="531019" y="586264"/>
                  <a:pt x="384334" y="254794"/>
                  <a:pt x="150971" y="7144"/>
                </a:cubicBezTo>
                <a:lnTo>
                  <a:pt x="7144" y="150971"/>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0" name="Freeform: Shape 49">
            <a:extLst>
              <a:ext uri="{FF2B5EF4-FFF2-40B4-BE49-F238E27FC236}">
                <a16:creationId xmlns:a16="http://schemas.microsoft.com/office/drawing/2014/main" id="{6B5FFDBF-3AB6-4821-A871-F73EB9E8484E}"/>
              </a:ext>
            </a:extLst>
          </p:cNvPr>
          <p:cNvSpPr/>
          <p:nvPr/>
        </p:nvSpPr>
        <p:spPr>
          <a:xfrm>
            <a:off x="4281672" y="2965988"/>
            <a:ext cx="330298" cy="307518"/>
          </a:xfrm>
          <a:custGeom>
            <a:avLst/>
            <a:gdLst>
              <a:gd name="connsiteX0" fmla="*/ 7144 w 276225"/>
              <a:gd name="connsiteY0" fmla="*/ 221456 h 257175"/>
              <a:gd name="connsiteX1" fmla="*/ 273844 w 276225"/>
              <a:gd name="connsiteY1" fmla="*/ 253841 h 257175"/>
              <a:gd name="connsiteX2" fmla="*/ 169069 w 276225"/>
              <a:gd name="connsiteY2" fmla="*/ 7144 h 257175"/>
            </a:gdLst>
            <a:ahLst/>
            <a:cxnLst>
              <a:cxn ang="0">
                <a:pos x="connsiteX0" y="connsiteY0"/>
              </a:cxn>
              <a:cxn ang="0">
                <a:pos x="connsiteX1" y="connsiteY1"/>
              </a:cxn>
              <a:cxn ang="0">
                <a:pos x="connsiteX2" y="connsiteY2"/>
              </a:cxn>
            </a:cxnLst>
            <a:rect l="l" t="t" r="r" b="b"/>
            <a:pathLst>
              <a:path w="276225" h="257175">
                <a:moveTo>
                  <a:pt x="7144" y="221456"/>
                </a:moveTo>
                <a:lnTo>
                  <a:pt x="273844" y="253841"/>
                </a:lnTo>
                <a:lnTo>
                  <a:pt x="169069"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1" name="Freeform: Shape 50">
            <a:extLst>
              <a:ext uri="{FF2B5EF4-FFF2-40B4-BE49-F238E27FC236}">
                <a16:creationId xmlns:a16="http://schemas.microsoft.com/office/drawing/2014/main" id="{371E1D77-D5E4-4DEF-9248-D3EDFF506A19}"/>
              </a:ext>
            </a:extLst>
          </p:cNvPr>
          <p:cNvSpPr/>
          <p:nvPr/>
        </p:nvSpPr>
        <p:spPr>
          <a:xfrm>
            <a:off x="3517432" y="2198330"/>
            <a:ext cx="307518" cy="330298"/>
          </a:xfrm>
          <a:custGeom>
            <a:avLst/>
            <a:gdLst>
              <a:gd name="connsiteX0" fmla="*/ 44291 w 257175"/>
              <a:gd name="connsiteY0" fmla="*/ 272891 h 276225"/>
              <a:gd name="connsiteX1" fmla="*/ 256699 w 257175"/>
              <a:gd name="connsiteY1" fmla="*/ 107156 h 276225"/>
              <a:gd name="connsiteX2" fmla="*/ 7144 w 257175"/>
              <a:gd name="connsiteY2" fmla="*/ 7144 h 276225"/>
            </a:gdLst>
            <a:ahLst/>
            <a:cxnLst>
              <a:cxn ang="0">
                <a:pos x="connsiteX0" y="connsiteY0"/>
              </a:cxn>
              <a:cxn ang="0">
                <a:pos x="connsiteX1" y="connsiteY1"/>
              </a:cxn>
              <a:cxn ang="0">
                <a:pos x="connsiteX2" y="connsiteY2"/>
              </a:cxn>
            </a:cxnLst>
            <a:rect l="l" t="t" r="r" b="b"/>
            <a:pathLst>
              <a:path w="257175" h="276225">
                <a:moveTo>
                  <a:pt x="44291" y="272891"/>
                </a:moveTo>
                <a:lnTo>
                  <a:pt x="256699" y="107156"/>
                </a:lnTo>
                <a:lnTo>
                  <a:pt x="7144"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2" name="Freeform: Shape 51">
            <a:extLst>
              <a:ext uri="{FF2B5EF4-FFF2-40B4-BE49-F238E27FC236}">
                <a16:creationId xmlns:a16="http://schemas.microsoft.com/office/drawing/2014/main" id="{5245284E-BF67-409A-9BE7-E4A3D7AA1CDC}"/>
              </a:ext>
            </a:extLst>
          </p:cNvPr>
          <p:cNvSpPr/>
          <p:nvPr/>
        </p:nvSpPr>
        <p:spPr>
          <a:xfrm>
            <a:off x="2297608" y="2206304"/>
            <a:ext cx="307518" cy="330298"/>
          </a:xfrm>
          <a:custGeom>
            <a:avLst/>
            <a:gdLst>
              <a:gd name="connsiteX0" fmla="*/ 221456 w 257175"/>
              <a:gd name="connsiteY0" fmla="*/ 273844 h 276225"/>
              <a:gd name="connsiteX1" fmla="*/ 253841 w 257175"/>
              <a:gd name="connsiteY1" fmla="*/ 7144 h 276225"/>
              <a:gd name="connsiteX2" fmla="*/ 7144 w 257175"/>
              <a:gd name="connsiteY2" fmla="*/ 111919 h 276225"/>
            </a:gdLst>
            <a:ahLst/>
            <a:cxnLst>
              <a:cxn ang="0">
                <a:pos x="connsiteX0" y="connsiteY0"/>
              </a:cxn>
              <a:cxn ang="0">
                <a:pos x="connsiteX1" y="connsiteY1"/>
              </a:cxn>
              <a:cxn ang="0">
                <a:pos x="connsiteX2" y="connsiteY2"/>
              </a:cxn>
            </a:cxnLst>
            <a:rect l="l" t="t" r="r" b="b"/>
            <a:pathLst>
              <a:path w="257175" h="276225">
                <a:moveTo>
                  <a:pt x="221456" y="273844"/>
                </a:moveTo>
                <a:lnTo>
                  <a:pt x="253841" y="7144"/>
                </a:lnTo>
                <a:lnTo>
                  <a:pt x="7144" y="111919"/>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3" name="Freeform: Shape 52">
            <a:extLst>
              <a:ext uri="{FF2B5EF4-FFF2-40B4-BE49-F238E27FC236}">
                <a16:creationId xmlns:a16="http://schemas.microsoft.com/office/drawing/2014/main" id="{D50E1A66-5076-41ED-B67A-EEC1B4C1C4E7}"/>
              </a:ext>
            </a:extLst>
          </p:cNvPr>
          <p:cNvSpPr/>
          <p:nvPr/>
        </p:nvSpPr>
        <p:spPr>
          <a:xfrm>
            <a:off x="1529951" y="2992184"/>
            <a:ext cx="330298" cy="307518"/>
          </a:xfrm>
          <a:custGeom>
            <a:avLst/>
            <a:gdLst>
              <a:gd name="connsiteX0" fmla="*/ 7144 w 276225"/>
              <a:gd name="connsiteY0" fmla="*/ 255746 h 257175"/>
              <a:gd name="connsiteX1" fmla="*/ 272891 w 276225"/>
              <a:gd name="connsiteY1" fmla="*/ 218599 h 257175"/>
              <a:gd name="connsiteX2" fmla="*/ 107156 w 276225"/>
              <a:gd name="connsiteY2" fmla="*/ 7144 h 257175"/>
            </a:gdLst>
            <a:ahLst/>
            <a:cxnLst>
              <a:cxn ang="0">
                <a:pos x="connsiteX0" y="connsiteY0"/>
              </a:cxn>
              <a:cxn ang="0">
                <a:pos x="connsiteX1" y="connsiteY1"/>
              </a:cxn>
              <a:cxn ang="0">
                <a:pos x="connsiteX2" y="connsiteY2"/>
              </a:cxn>
            </a:cxnLst>
            <a:rect l="l" t="t" r="r" b="b"/>
            <a:pathLst>
              <a:path w="276225" h="257175">
                <a:moveTo>
                  <a:pt x="7144" y="255746"/>
                </a:moveTo>
                <a:lnTo>
                  <a:pt x="272891" y="218599"/>
                </a:lnTo>
                <a:lnTo>
                  <a:pt x="107156"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4" name="Freeform: Shape 53">
            <a:extLst>
              <a:ext uri="{FF2B5EF4-FFF2-40B4-BE49-F238E27FC236}">
                <a16:creationId xmlns:a16="http://schemas.microsoft.com/office/drawing/2014/main" id="{86B5C51C-8145-43D5-9C42-7490C0430F3D}"/>
              </a:ext>
            </a:extLst>
          </p:cNvPr>
          <p:cNvSpPr/>
          <p:nvPr/>
        </p:nvSpPr>
        <p:spPr>
          <a:xfrm>
            <a:off x="1537924" y="4214284"/>
            <a:ext cx="330298" cy="307518"/>
          </a:xfrm>
          <a:custGeom>
            <a:avLst/>
            <a:gdLst>
              <a:gd name="connsiteX0" fmla="*/ 111919 w 276225"/>
              <a:gd name="connsiteY0" fmla="*/ 253841 h 257175"/>
              <a:gd name="connsiteX1" fmla="*/ 273844 w 276225"/>
              <a:gd name="connsiteY1" fmla="*/ 39529 h 257175"/>
              <a:gd name="connsiteX2" fmla="*/ 7144 w 276225"/>
              <a:gd name="connsiteY2" fmla="*/ 7144 h 257175"/>
            </a:gdLst>
            <a:ahLst/>
            <a:cxnLst>
              <a:cxn ang="0">
                <a:pos x="connsiteX0" y="connsiteY0"/>
              </a:cxn>
              <a:cxn ang="0">
                <a:pos x="connsiteX1" y="connsiteY1"/>
              </a:cxn>
              <a:cxn ang="0">
                <a:pos x="connsiteX2" y="connsiteY2"/>
              </a:cxn>
            </a:cxnLst>
            <a:rect l="l" t="t" r="r" b="b"/>
            <a:pathLst>
              <a:path w="276225" h="257175">
                <a:moveTo>
                  <a:pt x="111919" y="253841"/>
                </a:moveTo>
                <a:lnTo>
                  <a:pt x="273844" y="39529"/>
                </a:lnTo>
                <a:lnTo>
                  <a:pt x="7144" y="7144"/>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5" name="Freeform: Shape 54">
            <a:extLst>
              <a:ext uri="{FF2B5EF4-FFF2-40B4-BE49-F238E27FC236}">
                <a16:creationId xmlns:a16="http://schemas.microsoft.com/office/drawing/2014/main" id="{EDD673D8-017B-42CB-8AD4-EF920719892B}"/>
              </a:ext>
            </a:extLst>
          </p:cNvPr>
          <p:cNvSpPr/>
          <p:nvPr/>
        </p:nvSpPr>
        <p:spPr>
          <a:xfrm>
            <a:off x="4290783" y="4185811"/>
            <a:ext cx="330298" cy="307518"/>
          </a:xfrm>
          <a:custGeom>
            <a:avLst/>
            <a:gdLst>
              <a:gd name="connsiteX0" fmla="*/ 172879 w 276225"/>
              <a:gd name="connsiteY0" fmla="*/ 256699 h 257175"/>
              <a:gd name="connsiteX1" fmla="*/ 273844 w 276225"/>
              <a:gd name="connsiteY1" fmla="*/ 7144 h 257175"/>
              <a:gd name="connsiteX2" fmla="*/ 7144 w 276225"/>
              <a:gd name="connsiteY2" fmla="*/ 44291 h 257175"/>
            </a:gdLst>
            <a:ahLst/>
            <a:cxnLst>
              <a:cxn ang="0">
                <a:pos x="connsiteX0" y="connsiteY0"/>
              </a:cxn>
              <a:cxn ang="0">
                <a:pos x="connsiteX1" y="connsiteY1"/>
              </a:cxn>
              <a:cxn ang="0">
                <a:pos x="connsiteX2" y="connsiteY2"/>
              </a:cxn>
            </a:cxnLst>
            <a:rect l="l" t="t" r="r" b="b"/>
            <a:pathLst>
              <a:path w="276225" h="257175">
                <a:moveTo>
                  <a:pt x="172879" y="256699"/>
                </a:moveTo>
                <a:lnTo>
                  <a:pt x="273844" y="7144"/>
                </a:lnTo>
                <a:lnTo>
                  <a:pt x="7144" y="44291"/>
                </a:lnTo>
                <a:close/>
              </a:path>
            </a:pathLst>
          </a:custGeom>
          <a:solidFill>
            <a:srgbClr val="00D700"/>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56" name="Rectangle 55">
            <a:extLst>
              <a:ext uri="{FF2B5EF4-FFF2-40B4-BE49-F238E27FC236}">
                <a16:creationId xmlns:a16="http://schemas.microsoft.com/office/drawing/2014/main" id="{41727E7D-FBDC-45D7-9456-40B083968833}"/>
              </a:ext>
            </a:extLst>
          </p:cNvPr>
          <p:cNvSpPr/>
          <p:nvPr/>
        </p:nvSpPr>
        <p:spPr>
          <a:xfrm>
            <a:off x="246771" y="4252203"/>
            <a:ext cx="1311631" cy="553998"/>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effectLst/>
                <a:uLnTx/>
                <a:uFillTx/>
                <a:latin typeface="Graphik"/>
                <a:ea typeface="+mn-ea"/>
                <a:cs typeface="+mn-cs"/>
              </a:rPr>
              <a:t>Application Patch / Deployment</a:t>
            </a:r>
          </a:p>
        </p:txBody>
      </p:sp>
      <p:sp>
        <p:nvSpPr>
          <p:cNvPr id="57" name="Rectangle 56">
            <a:extLst>
              <a:ext uri="{FF2B5EF4-FFF2-40B4-BE49-F238E27FC236}">
                <a16:creationId xmlns:a16="http://schemas.microsoft.com/office/drawing/2014/main" id="{585BBE7B-44A7-4B5E-A9AD-966466554AE5}"/>
              </a:ext>
            </a:extLst>
          </p:cNvPr>
          <p:cNvSpPr/>
          <p:nvPr/>
        </p:nvSpPr>
        <p:spPr>
          <a:xfrm>
            <a:off x="408125" y="2690489"/>
            <a:ext cx="1035266" cy="553998"/>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Data Recovery and Back up</a:t>
            </a:r>
          </a:p>
        </p:txBody>
      </p:sp>
      <p:sp>
        <p:nvSpPr>
          <p:cNvPr id="58" name="Rectangle 57">
            <a:extLst>
              <a:ext uri="{FF2B5EF4-FFF2-40B4-BE49-F238E27FC236}">
                <a16:creationId xmlns:a16="http://schemas.microsoft.com/office/drawing/2014/main" id="{136C8440-8FDD-4D70-8C63-3D20061CE2DD}"/>
              </a:ext>
            </a:extLst>
          </p:cNvPr>
          <p:cNvSpPr/>
          <p:nvPr/>
        </p:nvSpPr>
        <p:spPr>
          <a:xfrm>
            <a:off x="1529951" y="1401409"/>
            <a:ext cx="1443021" cy="369332"/>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Software Installation</a:t>
            </a:r>
          </a:p>
        </p:txBody>
      </p:sp>
      <p:sp>
        <p:nvSpPr>
          <p:cNvPr id="59" name="Rectangle 58">
            <a:extLst>
              <a:ext uri="{FF2B5EF4-FFF2-40B4-BE49-F238E27FC236}">
                <a16:creationId xmlns:a16="http://schemas.microsoft.com/office/drawing/2014/main" id="{E8BE9FE7-C27A-4BF0-AE3F-2018C18D69BA}"/>
              </a:ext>
            </a:extLst>
          </p:cNvPr>
          <p:cNvSpPr/>
          <p:nvPr/>
        </p:nvSpPr>
        <p:spPr>
          <a:xfrm>
            <a:off x="3388526" y="1405663"/>
            <a:ext cx="1223444" cy="553998"/>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Cross platform trouble shooting</a:t>
            </a:r>
          </a:p>
        </p:txBody>
      </p:sp>
      <p:sp>
        <p:nvSpPr>
          <p:cNvPr id="60" name="Rectangle 59">
            <a:extLst>
              <a:ext uri="{FF2B5EF4-FFF2-40B4-BE49-F238E27FC236}">
                <a16:creationId xmlns:a16="http://schemas.microsoft.com/office/drawing/2014/main" id="{C04AA006-8C09-4F8B-96FC-33A3D7A67BE0}"/>
              </a:ext>
            </a:extLst>
          </p:cNvPr>
          <p:cNvSpPr/>
          <p:nvPr/>
        </p:nvSpPr>
        <p:spPr>
          <a:xfrm>
            <a:off x="4577428" y="2710860"/>
            <a:ext cx="1218684" cy="369332"/>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Mobile Applications</a:t>
            </a:r>
          </a:p>
        </p:txBody>
      </p:sp>
      <p:sp>
        <p:nvSpPr>
          <p:cNvPr id="61" name="Rectangle 60">
            <a:extLst>
              <a:ext uri="{FF2B5EF4-FFF2-40B4-BE49-F238E27FC236}">
                <a16:creationId xmlns:a16="http://schemas.microsoft.com/office/drawing/2014/main" id="{4A765F35-525B-405A-85FE-8EDF92E11F95}"/>
              </a:ext>
            </a:extLst>
          </p:cNvPr>
          <p:cNvSpPr/>
          <p:nvPr/>
        </p:nvSpPr>
        <p:spPr>
          <a:xfrm>
            <a:off x="4626598" y="4159035"/>
            <a:ext cx="1221419" cy="553998"/>
          </a:xfrm>
          <a:prstGeom prst="rect">
            <a:avLst/>
          </a:prstGeom>
        </p:spPr>
        <p:txBody>
          <a:bodyPr wrap="square" lIns="0" tIns="0" rIns="0" bIns="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1200" b="1" dirty="0">
                <a:latin typeface="Graphik"/>
              </a:rPr>
              <a:t>Software / Operating system issues</a:t>
            </a:r>
          </a:p>
        </p:txBody>
      </p:sp>
      <p:sp>
        <p:nvSpPr>
          <p:cNvPr id="65" name="Title 1">
            <a:extLst>
              <a:ext uri="{FF2B5EF4-FFF2-40B4-BE49-F238E27FC236}">
                <a16:creationId xmlns:a16="http://schemas.microsoft.com/office/drawing/2014/main" id="{05BE7F10-48EF-6D17-F396-B68F3B67E57F}"/>
              </a:ext>
            </a:extLst>
          </p:cNvPr>
          <p:cNvSpPr txBox="1">
            <a:spLocks/>
          </p:cNvSpPr>
          <p:nvPr/>
        </p:nvSpPr>
        <p:spPr>
          <a:xfrm>
            <a:off x="6371188" y="3467525"/>
            <a:ext cx="2926080" cy="3657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t>Outcomes</a:t>
            </a:r>
          </a:p>
        </p:txBody>
      </p:sp>
      <p:sp>
        <p:nvSpPr>
          <p:cNvPr id="69" name="TextBox 68">
            <a:extLst>
              <a:ext uri="{FF2B5EF4-FFF2-40B4-BE49-F238E27FC236}">
                <a16:creationId xmlns:a16="http://schemas.microsoft.com/office/drawing/2014/main" id="{DDFEC16C-8037-D93C-A2C5-04332D33D728}"/>
              </a:ext>
            </a:extLst>
          </p:cNvPr>
          <p:cNvSpPr txBox="1"/>
          <p:nvPr/>
        </p:nvSpPr>
        <p:spPr>
          <a:xfrm>
            <a:off x="6294474" y="3934047"/>
            <a:ext cx="5363061" cy="285335"/>
          </a:xfrm>
          <a:prstGeom prst="rect">
            <a:avLst/>
          </a:prstGeom>
          <a:noFill/>
        </p:spPr>
        <p:txBody>
          <a:bodyPr wrap="square" rtlCol="0">
            <a:spAutoFit/>
          </a:bodyPr>
          <a:lstStyle/>
          <a:p>
            <a:pPr marL="0" indent="0" algn="l">
              <a:lnSpc>
                <a:spcPct val="110000"/>
              </a:lnSpc>
              <a:spcBef>
                <a:spcPts val="0"/>
              </a:spcBef>
              <a:spcAft>
                <a:spcPts val="100"/>
              </a:spcAft>
              <a:buFont typeface="Arial" charset="0"/>
              <a:buNone/>
            </a:pPr>
            <a:r>
              <a:rPr lang="en-US" sz="1200" dirty="0" err="1">
                <a:solidFill>
                  <a:schemeClr val="tx1"/>
                </a:solidFill>
                <a:latin typeface="+mn-lt"/>
              </a:rPr>
              <a:t>fghfghjfg</a:t>
            </a:r>
            <a:endParaRPr lang="en-US" sz="1200" dirty="0"/>
          </a:p>
        </p:txBody>
      </p:sp>
    </p:spTree>
    <p:extLst>
      <p:ext uri="{BB962C8B-B14F-4D97-AF65-F5344CB8AC3E}">
        <p14:creationId xmlns:p14="http://schemas.microsoft.com/office/powerpoint/2010/main" val="2896909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9E071-EB0B-6AA3-2F0F-E5CED454D122}"/>
              </a:ext>
            </a:extLst>
          </p:cNvPr>
          <p:cNvSpPr>
            <a:spLocks noGrp="1"/>
          </p:cNvSpPr>
          <p:nvPr>
            <p:ph type="title"/>
          </p:nvPr>
        </p:nvSpPr>
        <p:spPr>
          <a:xfrm>
            <a:off x="300086" y="-7446"/>
            <a:ext cx="11430000" cy="801721"/>
          </a:xfrm>
        </p:spPr>
        <p:txBody>
          <a:bodyPr/>
          <a:lstStyle/>
          <a:p>
            <a:r>
              <a:rPr lang="en-US" b="1" dirty="0">
                <a:solidFill>
                  <a:srgbClr val="000000"/>
                </a:solidFill>
              </a:rPr>
              <a:t>Legends</a:t>
            </a:r>
            <a:endParaRPr lang="en-US" b="1" dirty="0"/>
          </a:p>
        </p:txBody>
      </p:sp>
      <p:sp>
        <p:nvSpPr>
          <p:cNvPr id="3" name="Footer Placeholder 2">
            <a:extLst>
              <a:ext uri="{FF2B5EF4-FFF2-40B4-BE49-F238E27FC236}">
                <a16:creationId xmlns:a16="http://schemas.microsoft.com/office/drawing/2014/main" id="{B8E9B37D-DC08-14F4-AC0D-755B963934B7}"/>
              </a:ext>
            </a:extLst>
          </p:cNvPr>
          <p:cNvSpPr>
            <a:spLocks noGrp="1"/>
          </p:cNvSpPr>
          <p:nvPr>
            <p:ph type="ftr" sz="quarter" idx="3"/>
          </p:nvPr>
        </p:nvSpPr>
        <p:spPr>
          <a:xfrm>
            <a:off x="273788" y="6571125"/>
            <a:ext cx="2469411" cy="198318"/>
          </a:xfrm>
        </p:spPr>
        <p:txBody>
          <a:bodyPr/>
          <a:lstStyle/>
          <a:p>
            <a:pPr algn="r" defTabSz="228600">
              <a:spcAft>
                <a:spcPts val="1200"/>
              </a:spcAft>
              <a:defRPr/>
            </a:pPr>
            <a:r>
              <a:rPr lang="en-GB" dirty="0"/>
              <a:t>Copyright © 2024 Accenture. All rights reserved.</a:t>
            </a:r>
          </a:p>
        </p:txBody>
      </p:sp>
      <p:sp>
        <p:nvSpPr>
          <p:cNvPr id="4" name="Slide Number Placeholder 3">
            <a:extLst>
              <a:ext uri="{FF2B5EF4-FFF2-40B4-BE49-F238E27FC236}">
                <a16:creationId xmlns:a16="http://schemas.microsoft.com/office/drawing/2014/main" id="{C25C38CD-FDFC-0B8E-5188-B81B51AC1B93}"/>
              </a:ext>
            </a:extLst>
          </p:cNvPr>
          <p:cNvSpPr>
            <a:spLocks noGrp="1"/>
          </p:cNvSpPr>
          <p:nvPr>
            <p:ph type="sldNum" sz="quarter" idx="11"/>
          </p:nvPr>
        </p:nvSpPr>
        <p:spPr>
          <a:xfrm>
            <a:off x="1020726" y="6439241"/>
            <a:ext cx="1646274" cy="365125"/>
          </a:xfrm>
        </p:spPr>
        <p:txBody>
          <a:bodyPr/>
          <a:lstStyle/>
          <a:p>
            <a:fld id="{1F90F471-3972-4120-B8B3-0237DE626C35}" type="slidenum">
              <a:rPr lang="en-US" smtClean="0"/>
              <a:pPr/>
              <a:t>7</a:t>
            </a:fld>
            <a:endParaRPr lang="en-US" dirty="0"/>
          </a:p>
        </p:txBody>
      </p:sp>
      <p:sp>
        <p:nvSpPr>
          <p:cNvPr id="5" name="Rectangle 4">
            <a:extLst>
              <a:ext uri="{FF2B5EF4-FFF2-40B4-BE49-F238E27FC236}">
                <a16:creationId xmlns:a16="http://schemas.microsoft.com/office/drawing/2014/main" id="{D6EFE1B3-66F5-8B0A-5747-5AAF120D0D17}"/>
              </a:ext>
            </a:extLst>
          </p:cNvPr>
          <p:cNvSpPr/>
          <p:nvPr/>
        </p:nvSpPr>
        <p:spPr>
          <a:xfrm>
            <a:off x="381000" y="598494"/>
            <a:ext cx="11510914" cy="523220"/>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FFFFFF">
                    <a:lumMod val="50000"/>
                  </a:srgbClr>
                </a:solidFill>
                <a:effectLst/>
                <a:uLnTx/>
                <a:uFillTx/>
                <a:latin typeface="GT Sectra Fine Rg" pitchFamily="2" charset="77"/>
              </a:rPr>
              <a:t>Each capability / sub-capability provides a description and a rating to indicate expected impact across people, process and technology for </a:t>
            </a:r>
            <a:r>
              <a:rPr lang="en-US" sz="1400" b="1" dirty="0">
                <a:solidFill>
                  <a:srgbClr val="FFFFFF">
                    <a:lumMod val="50000"/>
                  </a:srgbClr>
                </a:solidFill>
                <a:latin typeface="GT Sectra Fine Rg" pitchFamily="2" charset="77"/>
              </a:rPr>
              <a:t>the client</a:t>
            </a:r>
            <a:endParaRPr kumimoji="0" lang="en-US" sz="1400" b="1" i="0" u="none" strike="noStrike" kern="1200" cap="none" spc="0" normalizeH="0" baseline="0" noProof="0" dirty="0">
              <a:ln>
                <a:noFill/>
              </a:ln>
              <a:solidFill>
                <a:srgbClr val="FFFFFF">
                  <a:lumMod val="50000"/>
                </a:srgbClr>
              </a:solidFill>
              <a:effectLst/>
              <a:uLnTx/>
              <a:uFillTx/>
              <a:latin typeface="GT Sectra Fine Rg" pitchFamily="2" charset="77"/>
            </a:endParaRPr>
          </a:p>
        </p:txBody>
      </p:sp>
      <p:graphicFrame>
        <p:nvGraphicFramePr>
          <p:cNvPr id="6" name="Table 5">
            <a:extLst>
              <a:ext uri="{FF2B5EF4-FFF2-40B4-BE49-F238E27FC236}">
                <a16:creationId xmlns:a16="http://schemas.microsoft.com/office/drawing/2014/main" id="{38D80754-5950-B185-F871-39B15F09B567}"/>
              </a:ext>
            </a:extLst>
          </p:cNvPr>
          <p:cNvGraphicFramePr>
            <a:graphicFrameLocks noGrp="1"/>
          </p:cNvGraphicFramePr>
          <p:nvPr/>
        </p:nvGraphicFramePr>
        <p:xfrm>
          <a:off x="371476" y="3468034"/>
          <a:ext cx="11430000" cy="2225040"/>
        </p:xfrm>
        <a:graphic>
          <a:graphicData uri="http://schemas.openxmlformats.org/drawingml/2006/table">
            <a:tbl>
              <a:tblPr firstRow="1" bandRow="1">
                <a:tableStyleId>{5C22544A-7EE6-4342-B048-85BDC9FD1C3A}</a:tableStyleId>
              </a:tblPr>
              <a:tblGrid>
                <a:gridCol w="2897420">
                  <a:extLst>
                    <a:ext uri="{9D8B030D-6E8A-4147-A177-3AD203B41FA5}">
                      <a16:colId xmlns:a16="http://schemas.microsoft.com/office/drawing/2014/main" val="433821158"/>
                    </a:ext>
                  </a:extLst>
                </a:gridCol>
                <a:gridCol w="2926196">
                  <a:extLst>
                    <a:ext uri="{9D8B030D-6E8A-4147-A177-3AD203B41FA5}">
                      <a16:colId xmlns:a16="http://schemas.microsoft.com/office/drawing/2014/main" val="3011112003"/>
                    </a:ext>
                  </a:extLst>
                </a:gridCol>
                <a:gridCol w="2803192">
                  <a:extLst>
                    <a:ext uri="{9D8B030D-6E8A-4147-A177-3AD203B41FA5}">
                      <a16:colId xmlns:a16="http://schemas.microsoft.com/office/drawing/2014/main" val="2151857041"/>
                    </a:ext>
                  </a:extLst>
                </a:gridCol>
                <a:gridCol w="2803192">
                  <a:extLst>
                    <a:ext uri="{9D8B030D-6E8A-4147-A177-3AD203B41FA5}">
                      <a16:colId xmlns:a16="http://schemas.microsoft.com/office/drawing/2014/main" val="357383367"/>
                    </a:ext>
                  </a:extLst>
                </a:gridCol>
              </a:tblGrid>
              <a:tr h="182880">
                <a:tc>
                  <a:txBody>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lang="en-US" sz="1400" b="1" kern="1200">
                          <a:solidFill>
                            <a:schemeClr val="tx1"/>
                          </a:solidFill>
                          <a:latin typeface="+mn-lt"/>
                          <a:ea typeface="+mn-ea"/>
                          <a:cs typeface="+mn-cs"/>
                        </a:rPr>
                        <a:t>Impact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rgbClr val="D9D9D9"/>
                    </a:solidFill>
                  </a:tcPr>
                </a:tc>
                <a:tc>
                  <a:txBody>
                    <a:bodyPr/>
                    <a:lstStyle/>
                    <a:p>
                      <a:pPr algn="ctr"/>
                      <a:r>
                        <a:rPr lang="en-US" sz="1400">
                          <a:solidFill>
                            <a:schemeClr val="tx1"/>
                          </a:solidFill>
                        </a:rPr>
                        <a:t>People</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a:txBody>
                    <a:bodyPr/>
                    <a:lstStyle/>
                    <a:p>
                      <a:pPr algn="ctr"/>
                      <a:r>
                        <a:rPr lang="en-US" sz="1400">
                          <a:solidFill>
                            <a:schemeClr val="tx1"/>
                          </a:solidFill>
                        </a:rPr>
                        <a:t>Process </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tc>
                  <a:txBody>
                    <a:bodyPr/>
                    <a:lstStyle/>
                    <a:p>
                      <a:pPr algn="ctr"/>
                      <a:r>
                        <a:rPr lang="en-US" sz="1400">
                          <a:solidFill>
                            <a:schemeClr val="tx1"/>
                          </a:solidFill>
                        </a:rPr>
                        <a:t>Tech</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49203063"/>
                  </a:ext>
                </a:extLst>
              </a:tr>
              <a:tr h="640080">
                <a:tc>
                  <a:txBody>
                    <a:bodyPr/>
                    <a:lstStyle/>
                    <a:p>
                      <a:pPr algn="ctr"/>
                      <a:r>
                        <a:rPr lang="en-US" sz="1400" b="1" dirty="0">
                          <a:solidFill>
                            <a:schemeClr val="bg1"/>
                          </a:solidFill>
                        </a:rPr>
                        <a:t>HIGH</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accent1"/>
                    </a:solidFill>
                  </a:tcPr>
                </a:tc>
                <a:tc>
                  <a:txBody>
                    <a:bodyPr/>
                    <a:lstStyle/>
                    <a:p>
                      <a:pPr algn="ctr"/>
                      <a:r>
                        <a:rPr lang="en-US" sz="1100" dirty="0"/>
                        <a:t>Resource not in place, major skills or role changes within the organization.  Significant change impact related to required talent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en-US" sz="1100"/>
                        <a:t>Major process change or new processes required</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en-US" sz="1100"/>
                        <a:t>New technology stack required</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20067551"/>
                  </a:ext>
                </a:extLst>
              </a:tr>
              <a:tr h="640080">
                <a:tc>
                  <a:txBody>
                    <a:bodyPr/>
                    <a:lstStyle/>
                    <a:p>
                      <a:pPr algn="ctr"/>
                      <a:r>
                        <a:rPr lang="en-US" sz="1400" b="1" dirty="0">
                          <a:solidFill>
                            <a:schemeClr val="bg1"/>
                          </a:solidFill>
                        </a:rPr>
                        <a:t>MEDIUM</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accent4"/>
                    </a:solidFill>
                  </a:tcPr>
                </a:tc>
                <a:tc>
                  <a:txBody>
                    <a:bodyPr/>
                    <a:lstStyle/>
                    <a:p>
                      <a:pPr algn="ctr"/>
                      <a:r>
                        <a:rPr lang="en-US" sz="1100" dirty="0"/>
                        <a:t>Minor skills or roles changes within the organization.  Some change management effort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en-US" sz="1100" dirty="0"/>
                        <a:t>Minor process changes to existing processes required</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en-US" sz="1100"/>
                        <a:t>Enhancement to existing technology / tools</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388067009"/>
                  </a:ext>
                </a:extLst>
              </a:tr>
              <a:tr h="640080">
                <a:tc>
                  <a:txBody>
                    <a:bodyPr/>
                    <a:lstStyle/>
                    <a:p>
                      <a:pPr algn="ctr"/>
                      <a:r>
                        <a:rPr lang="en-US" sz="1400" b="1" dirty="0">
                          <a:solidFill>
                            <a:schemeClr val="bg1"/>
                          </a:solidFill>
                        </a:rPr>
                        <a:t>LOW</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accent3"/>
                    </a:solidFill>
                  </a:tcPr>
                </a:tc>
                <a:tc>
                  <a:txBody>
                    <a:bodyPr/>
                    <a:lstStyle/>
                    <a:p>
                      <a:pPr algn="ctr"/>
                      <a:r>
                        <a:rPr lang="en-US" sz="1100"/>
                        <a:t>Little or no changes to the organization.  No change management effort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en-US" sz="1100" dirty="0"/>
                        <a:t>Existing Process is sufficient</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tc>
                  <a:txBody>
                    <a:bodyPr/>
                    <a:lstStyle/>
                    <a:p>
                      <a:pPr algn="ctr"/>
                      <a:r>
                        <a:rPr lang="en-US" sz="1100" dirty="0"/>
                        <a:t>Existing technology available</a:t>
                      </a:r>
                    </a:p>
                  </a:txBody>
                  <a:tcPr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52377266"/>
                  </a:ext>
                </a:extLst>
              </a:tr>
            </a:tbl>
          </a:graphicData>
        </a:graphic>
      </p:graphicFrame>
      <p:sp>
        <p:nvSpPr>
          <p:cNvPr id="7" name="Rectangle 6">
            <a:extLst>
              <a:ext uri="{FF2B5EF4-FFF2-40B4-BE49-F238E27FC236}">
                <a16:creationId xmlns:a16="http://schemas.microsoft.com/office/drawing/2014/main" id="{56FEDD35-6236-905C-40A4-48B62A219868}"/>
              </a:ext>
            </a:extLst>
          </p:cNvPr>
          <p:cNvSpPr/>
          <p:nvPr/>
        </p:nvSpPr>
        <p:spPr>
          <a:xfrm>
            <a:off x="381000" y="3130113"/>
            <a:ext cx="11420476" cy="307777"/>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bg1"/>
                </a:solidFill>
                <a:effectLst/>
                <a:uLnTx/>
                <a:uFillTx/>
                <a:latin typeface="Graphik"/>
                <a:ea typeface="+mn-ea"/>
                <a:cs typeface="+mn-cs"/>
              </a:rPr>
              <a:t>Legend – People, Process &amp; Technology Impacts</a:t>
            </a:r>
          </a:p>
        </p:txBody>
      </p:sp>
      <p:sp>
        <p:nvSpPr>
          <p:cNvPr id="8" name="TextBox 7">
            <a:extLst>
              <a:ext uri="{FF2B5EF4-FFF2-40B4-BE49-F238E27FC236}">
                <a16:creationId xmlns:a16="http://schemas.microsoft.com/office/drawing/2014/main" id="{BB171911-3DFE-86D5-5B51-AC28270870FF}"/>
              </a:ext>
            </a:extLst>
          </p:cNvPr>
          <p:cNvSpPr txBox="1"/>
          <p:nvPr/>
        </p:nvSpPr>
        <p:spPr>
          <a:xfrm>
            <a:off x="381000" y="1063642"/>
            <a:ext cx="10443024" cy="1328023"/>
          </a:xfrm>
          <a:prstGeom prst="roundRect">
            <a:avLst/>
          </a:prstGeom>
          <a:solidFill>
            <a:schemeClr val="bg1">
              <a:lumMod val="95000"/>
            </a:schemeClr>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Graphik"/>
                <a:ea typeface="+mn-ea"/>
                <a:cs typeface="+mn-cs"/>
              </a:rPr>
              <a:t>The scoring given to each capability area is based, </a:t>
            </a:r>
            <a:r>
              <a:rPr lang="en-US" dirty="0">
                <a:solidFill>
                  <a:srgbClr val="000000"/>
                </a:solidFill>
                <a:latin typeface="Graphik"/>
              </a:rPr>
              <a:t>client</a:t>
            </a:r>
            <a:r>
              <a:rPr kumimoji="0" lang="en-US" sz="1800" b="0" i="0" u="none" strike="noStrike" kern="1200" cap="none" spc="0" normalizeH="0" baseline="0" noProof="0" dirty="0">
                <a:ln>
                  <a:noFill/>
                </a:ln>
                <a:solidFill>
                  <a:srgbClr val="000000"/>
                </a:solidFill>
                <a:effectLst/>
                <a:uLnTx/>
                <a:uFillTx/>
                <a:latin typeface="Graphik"/>
                <a:ea typeface="+mn-ea"/>
                <a:cs typeface="+mn-cs"/>
              </a:rPr>
              <a:t> documentation, stakeholder feedback and ACN industry experience to help drive a high-level analysis on the impact and complexity to mature the Cloud capabilities from a People, Process and Technology perspective for each capability area. </a:t>
            </a:r>
          </a:p>
        </p:txBody>
      </p:sp>
    </p:spTree>
    <p:extLst>
      <p:ext uri="{BB962C8B-B14F-4D97-AF65-F5344CB8AC3E}">
        <p14:creationId xmlns:p14="http://schemas.microsoft.com/office/powerpoint/2010/main" val="3539052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543301" y="457200"/>
            <a:ext cx="5105400" cy="990601"/>
          </a:xfrm>
        </p:spPr>
        <p:txBody>
          <a:bodyPr vert="horz" lIns="0" tIns="45720" rIns="0" bIns="0" rtlCol="0" anchor="t" anchorCtr="0">
            <a:normAutofit/>
          </a:bodyPr>
          <a:lstStyle/>
          <a:p>
            <a:pPr algn="ctr"/>
            <a:r>
              <a:rPr lang="en-US" dirty="0"/>
              <a:t>Case Studies</a:t>
            </a:r>
          </a:p>
        </p:txBody>
      </p:sp>
      <p:sp>
        <p:nvSpPr>
          <p:cNvPr id="3" name="Footer Placeholder 2"/>
          <p:cNvSpPr>
            <a:spLocks noGrp="1"/>
          </p:cNvSpPr>
          <p:nvPr>
            <p:ph type="ftr" sz="quarter" idx="20"/>
          </p:nvPr>
        </p:nvSpPr>
        <p:spPr/>
        <p:txBody>
          <a:bodyPr/>
          <a:lstStyle/>
          <a:p>
            <a:r>
              <a:rPr lang="en-US" dirty="0"/>
              <a:t>Copyright © 2018 Accenture. All rights reserved.</a:t>
            </a:r>
          </a:p>
        </p:txBody>
      </p:sp>
      <p:sp>
        <p:nvSpPr>
          <p:cNvPr id="4" name="Slide Number Placeholder 3"/>
          <p:cNvSpPr>
            <a:spLocks noGrp="1"/>
          </p:cNvSpPr>
          <p:nvPr>
            <p:ph type="sldNum" sz="quarter" idx="21"/>
          </p:nvPr>
        </p:nvSpPr>
        <p:spPr/>
        <p:txBody>
          <a:bodyPr/>
          <a:lstStyle/>
          <a:p>
            <a:fld id="{4F9AC08D-23A9-440E-BCB9-AA1E9877CC38}" type="slidenum">
              <a:rPr lang="en-US" smtClean="0"/>
              <a:pPr/>
              <a:t>8</a:t>
            </a:fld>
            <a:endParaRPr lang="en-US" dirty="0"/>
          </a:p>
        </p:txBody>
      </p:sp>
      <p:sp>
        <p:nvSpPr>
          <p:cNvPr id="6" name="Rectangle 5">
            <a:extLst>
              <a:ext uri="{FF2B5EF4-FFF2-40B4-BE49-F238E27FC236}">
                <a16:creationId xmlns:a16="http://schemas.microsoft.com/office/drawing/2014/main" id="{38DAB634-C283-416F-999E-11A9CDFDC7D6}"/>
              </a:ext>
            </a:extLst>
          </p:cNvPr>
          <p:cNvSpPr/>
          <p:nvPr/>
        </p:nvSpPr>
        <p:spPr>
          <a:xfrm>
            <a:off x="457200" y="920115"/>
            <a:ext cx="11429999" cy="984885"/>
          </a:xfrm>
          <a:prstGeom prst="rect">
            <a:avLst/>
          </a:prstGeom>
        </p:spPr>
        <p:txBody>
          <a:bodyPr wrap="square">
            <a:spAutoFit/>
          </a:bodyPr>
          <a:lstStyle/>
          <a:p>
            <a:r>
              <a:rPr lang="en-IN" dirty="0"/>
              <a:t>In Accenture we have implemented Splunk based solution across 200+ clients in different business areas and in different technologies like SAP, Java/#net, Oracle etc. Some of the notable use cases are:</a:t>
            </a:r>
            <a:endParaRPr lang="en-US" dirty="0"/>
          </a:p>
          <a:p>
            <a:pPr marR="0" lvl="0">
              <a:spcBef>
                <a:spcPts val="0"/>
              </a:spcBef>
              <a:spcAft>
                <a:spcPts val="0"/>
              </a:spcAft>
              <a:buSzPts val="1000"/>
            </a:pPr>
            <a:endParaRPr lang="en-US" sz="2200" dirty="0"/>
          </a:p>
        </p:txBody>
      </p:sp>
      <p:sp>
        <p:nvSpPr>
          <p:cNvPr id="5" name="Rectangle 4">
            <a:extLst>
              <a:ext uri="{FF2B5EF4-FFF2-40B4-BE49-F238E27FC236}">
                <a16:creationId xmlns:a16="http://schemas.microsoft.com/office/drawing/2014/main" id="{BC6966E5-BD4E-4F21-BFCC-37FD94EEEE7D}"/>
              </a:ext>
            </a:extLst>
          </p:cNvPr>
          <p:cNvSpPr/>
          <p:nvPr/>
        </p:nvSpPr>
        <p:spPr>
          <a:xfrm>
            <a:off x="457198" y="1524000"/>
            <a:ext cx="11506201" cy="5493812"/>
          </a:xfrm>
          <a:prstGeom prst="rect">
            <a:avLst/>
          </a:prstGeom>
        </p:spPr>
        <p:txBody>
          <a:bodyPr wrap="square">
            <a:spAutoFit/>
          </a:bodyPr>
          <a:lstStyle/>
          <a:p>
            <a:pPr marL="342900" marR="0" lvl="0" indent="-342900">
              <a:lnSpc>
                <a:spcPct val="150000"/>
              </a:lnSpc>
              <a:spcBef>
                <a:spcPts val="0"/>
              </a:spcBef>
              <a:spcAft>
                <a:spcPts val="0"/>
              </a:spcAft>
              <a:buFont typeface="+mj-lt"/>
              <a:buAutoNum type="arabicPeriod"/>
            </a:pPr>
            <a:r>
              <a:rPr lang="en-IN" b="1" dirty="0">
                <a:ea typeface="Times New Roman" panose="02020603050405020304" pitchFamily="18" charset="0"/>
              </a:rPr>
              <a:t>Client: Largest Public Sector Bank of India</a:t>
            </a:r>
            <a:endParaRPr lang="en-US" b="1" dirty="0">
              <a:ea typeface="Calibri" panose="020F0502020204030204" pitchFamily="34" charset="0"/>
            </a:endParaRPr>
          </a:p>
          <a:p>
            <a:pPr marL="796925" marR="0">
              <a:spcBef>
                <a:spcPts val="0"/>
              </a:spcBef>
              <a:spcAft>
                <a:spcPts val="0"/>
              </a:spcAft>
            </a:pPr>
            <a:r>
              <a:rPr lang="en-IN" b="1" dirty="0">
                <a:ea typeface="Times New Roman" panose="02020603050405020304" pitchFamily="18" charset="0"/>
              </a:rPr>
              <a:t>Business Problem:</a:t>
            </a:r>
            <a:endParaRPr lang="en-US" b="1" dirty="0">
              <a:ea typeface="Calibri" panose="020F0502020204030204" pitchFamily="34" charset="0"/>
            </a:endParaRPr>
          </a:p>
          <a:p>
            <a:pPr marL="796925"/>
            <a:r>
              <a:rPr lang="en-IN" dirty="0"/>
              <a:t>One of the large public-sector bank in India was facing high customer dissatisfaction rate in its mobile valet app. Customers where not happy because of delayed resolution to the incident raised for transaction failures.  This was due to support team manually checking incident details in server logs to identify problem.</a:t>
            </a:r>
            <a:endParaRPr lang="en-US" dirty="0"/>
          </a:p>
          <a:p>
            <a:pPr marL="796925" marR="0">
              <a:spcBef>
                <a:spcPts val="0"/>
              </a:spcBef>
              <a:spcAft>
                <a:spcPts val="0"/>
              </a:spcAft>
            </a:pPr>
            <a:r>
              <a:rPr lang="en-IN" b="1" dirty="0">
                <a:ea typeface="Times New Roman" panose="02020603050405020304" pitchFamily="18" charset="0"/>
              </a:rPr>
              <a:t> </a:t>
            </a:r>
            <a:endParaRPr lang="en-US" b="1" dirty="0">
              <a:ea typeface="Calibri" panose="020F0502020204030204" pitchFamily="34" charset="0"/>
            </a:endParaRPr>
          </a:p>
          <a:p>
            <a:pPr marL="796925" marR="0">
              <a:spcBef>
                <a:spcPts val="0"/>
              </a:spcBef>
              <a:spcAft>
                <a:spcPts val="0"/>
              </a:spcAft>
            </a:pPr>
            <a:r>
              <a:rPr lang="en-IN" b="1" dirty="0">
                <a:ea typeface="Times New Roman" panose="02020603050405020304" pitchFamily="18" charset="0"/>
              </a:rPr>
              <a:t>Splunk Solution:</a:t>
            </a:r>
            <a:endParaRPr lang="en-US" b="1" dirty="0">
              <a:ea typeface="Calibri" panose="020F0502020204030204" pitchFamily="34" charset="0"/>
            </a:endParaRPr>
          </a:p>
          <a:p>
            <a:pPr marL="796925" marR="0">
              <a:spcBef>
                <a:spcPts val="0"/>
              </a:spcBef>
              <a:spcAft>
                <a:spcPts val="0"/>
              </a:spcAft>
            </a:pPr>
            <a:r>
              <a:rPr lang="en-IN" dirty="0"/>
              <a:t>Accenture team provided live interactive log mining system by installing Splunk Universal forwarders in the servers. Forwarders used to pull transaction information from group of 4 high availability servers on which Mobile Valet application was running. This Splunk application had user interface to search the incident details using interactive UI.  Application helped support team to do the log analysis using UI provided by Splunk without manually checking the log files.</a:t>
            </a:r>
            <a:endParaRPr lang="en-US" dirty="0">
              <a:ea typeface="Calibri" panose="020F0502020204030204" pitchFamily="34" charset="0"/>
            </a:endParaRPr>
          </a:p>
          <a:p>
            <a:pPr marL="1371600" marR="0">
              <a:spcBef>
                <a:spcPts val="0"/>
              </a:spcBef>
              <a:spcAft>
                <a:spcPts val="0"/>
              </a:spcAft>
            </a:pPr>
            <a:r>
              <a:rPr lang="en-IN" dirty="0">
                <a:ea typeface="Times New Roman" panose="02020603050405020304" pitchFamily="18" charset="0"/>
              </a:rPr>
              <a:t> </a:t>
            </a:r>
            <a:endParaRPr lang="en-US" dirty="0">
              <a:ea typeface="Calibri" panose="020F0502020204030204" pitchFamily="34" charset="0"/>
            </a:endParaRPr>
          </a:p>
          <a:p>
            <a:pPr marL="796925" marR="0">
              <a:spcBef>
                <a:spcPts val="0"/>
              </a:spcBef>
              <a:spcAft>
                <a:spcPts val="0"/>
              </a:spcAft>
            </a:pPr>
            <a:r>
              <a:rPr lang="en-IN" b="1" dirty="0">
                <a:ea typeface="Times New Roman" panose="02020603050405020304" pitchFamily="18" charset="0"/>
              </a:rPr>
              <a:t>Outcome:</a:t>
            </a:r>
            <a:endParaRPr lang="en-US" b="1" dirty="0">
              <a:ea typeface="Calibri" panose="020F0502020204030204" pitchFamily="34" charset="0"/>
            </a:endParaRPr>
          </a:p>
          <a:p>
            <a:pPr marL="796925"/>
            <a:r>
              <a:rPr lang="en-IN" dirty="0"/>
              <a:t>This solution reduced Root Cause Analysis(RCA) time by 80% as support team can get the problem details through UI and enabled Accenture team to reduce the ticket resolution time by 45%.</a:t>
            </a:r>
            <a:endParaRPr lang="en-US" dirty="0"/>
          </a:p>
          <a:p>
            <a:pPr marL="796925" marR="0">
              <a:spcBef>
                <a:spcPts val="0"/>
              </a:spcBef>
              <a:spcAft>
                <a:spcPts val="0"/>
              </a:spcAft>
            </a:pPr>
            <a:endParaRPr lang="en-US" dirty="0">
              <a:ea typeface="Calibri" panose="020F0502020204030204" pitchFamily="34" charset="0"/>
            </a:endParaRPr>
          </a:p>
        </p:txBody>
      </p:sp>
    </p:spTree>
    <p:extLst>
      <p:ext uri="{BB962C8B-B14F-4D97-AF65-F5344CB8AC3E}">
        <p14:creationId xmlns:p14="http://schemas.microsoft.com/office/powerpoint/2010/main" val="16087346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2e89bda-e87d-4620-ae55-cb45ffffa92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4B963CFD964204183BA431138878224" ma:contentTypeVersion="17" ma:contentTypeDescription="Create a new document." ma:contentTypeScope="" ma:versionID="920235de8820b1d3108046f54237d11a">
  <xsd:schema xmlns:xsd="http://www.w3.org/2001/XMLSchema" xmlns:xs="http://www.w3.org/2001/XMLSchema" xmlns:p="http://schemas.microsoft.com/office/2006/metadata/properties" xmlns:ns3="32e89bda-e87d-4620-ae55-cb45ffffa926" xmlns:ns4="8e68b544-8b11-4e5f-b30d-39f394490fb4" targetNamespace="http://schemas.microsoft.com/office/2006/metadata/properties" ma:root="true" ma:fieldsID="178b3fec348060e3484d64cd260f7ea2" ns3:_="" ns4:_="">
    <xsd:import namespace="32e89bda-e87d-4620-ae55-cb45ffffa926"/>
    <xsd:import namespace="8e68b544-8b11-4e5f-b30d-39f394490fb4"/>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element ref="ns3:MediaLengthInSeconds"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2e89bda-e87d-4620-ae55-cb45ffffa92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e68b544-8b11-4e5f-b30d-39f394490fb4"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2E920F8-AF9C-4ACB-A961-D17472BA8340}">
  <ds:schemaRefs>
    <ds:schemaRef ds:uri="http://schemas.microsoft.com/office/2006/metadata/properties"/>
    <ds:schemaRef ds:uri="http://purl.org/dc/terms/"/>
    <ds:schemaRef ds:uri="http://schemas.microsoft.com/office/2006/documentManagement/types"/>
    <ds:schemaRef ds:uri="http://schemas.microsoft.com/office/infopath/2007/PartnerControls"/>
    <ds:schemaRef ds:uri="8e68b544-8b11-4e5f-b30d-39f394490fb4"/>
    <ds:schemaRef ds:uri="http://purl.org/dc/dcmitype/"/>
    <ds:schemaRef ds:uri="http://www.w3.org/XML/1998/namespace"/>
    <ds:schemaRef ds:uri="32e89bda-e87d-4620-ae55-cb45ffffa926"/>
    <ds:schemaRef ds:uri="http://purl.org/dc/elements/1.1/"/>
    <ds:schemaRef ds:uri="http://schemas.openxmlformats.org/package/2006/metadata/core-properties"/>
  </ds:schemaRefs>
</ds:datastoreItem>
</file>

<file path=customXml/itemProps2.xml><?xml version="1.0" encoding="utf-8"?>
<ds:datastoreItem xmlns:ds="http://schemas.openxmlformats.org/officeDocument/2006/customXml" ds:itemID="{9D344041-59F9-419B-9BAF-F632FCB92E85}">
  <ds:schemaRefs>
    <ds:schemaRef ds:uri="http://schemas.microsoft.com/sharepoint/v3/contenttype/forms"/>
  </ds:schemaRefs>
</ds:datastoreItem>
</file>

<file path=customXml/itemProps3.xml><?xml version="1.0" encoding="utf-8"?>
<ds:datastoreItem xmlns:ds="http://schemas.openxmlformats.org/officeDocument/2006/customXml" ds:itemID="{E71B1CFD-93A7-4416-8745-F4170BBEF9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2e89bda-e87d-4620-ae55-cb45ffffa926"/>
    <ds:schemaRef ds:uri="8e68b544-8b11-4e5f-b30d-39f394490fb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4789</TotalTime>
  <Words>1012</Words>
  <Application>Microsoft Office PowerPoint</Application>
  <PresentationFormat>Widescreen</PresentationFormat>
  <Paragraphs>220</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-apple-system</vt:lpstr>
      <vt:lpstr>Arial</vt:lpstr>
      <vt:lpstr>Calibri</vt:lpstr>
      <vt:lpstr>Calibri Light</vt:lpstr>
      <vt:lpstr>Graphik</vt:lpstr>
      <vt:lpstr>Graphik Black</vt:lpstr>
      <vt:lpstr>GT Sectra Fine Rg</vt:lpstr>
      <vt:lpstr>Times New Roman</vt:lpstr>
      <vt:lpstr>Office Theme</vt:lpstr>
      <vt:lpstr>UTILITY | MIDWEST</vt:lpstr>
      <vt:lpstr>Monitoring &amp; Observability</vt:lpstr>
      <vt:lpstr>Security  </vt:lpstr>
      <vt:lpstr>IT Service Management</vt:lpstr>
      <vt:lpstr>Architecture &amp; Design</vt:lpstr>
      <vt:lpstr>Service Operations</vt:lpstr>
      <vt:lpstr>Legends</vt:lpstr>
      <vt:lpstr>Case Studies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UTILITY | MIDWEST</dc:title>
  <dc:creator>Nasim, Adam</dc:creator>
  <cp:lastModifiedBy>Nasim, Adam</cp:lastModifiedBy>
  <cp:revision>2</cp:revision>
  <dcterms:created xsi:type="dcterms:W3CDTF">2024-02-14T16:36:18Z</dcterms:created>
  <dcterms:modified xsi:type="dcterms:W3CDTF">2024-02-20T16:13:06Z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0x01010084B963CFD964204183BA431138878224</vt:lpwstr>
  </property>
</Properties>
</file>