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56" r:id="rId7"/>
    <p:sldId id="261" r:id="rId8"/>
    <p:sldId id="270" r:id="rId9"/>
    <p:sldId id="262" r:id="rId10"/>
    <p:sldId id="269" r:id="rId11"/>
    <p:sldId id="263" r:id="rId12"/>
    <p:sldId id="264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0" r:id="rId25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27486024" val="976" rev64="64" revOS="1"/>
      <pr:smFileRevision xmlns:pr="smNativeData" dt="1627486024" val="101"/>
      <pr:guideOptions xmlns:pr="smNativeData" dt="1627486024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 showGuides="1">
      <p:cViewPr varScale="1">
        <p:scale>
          <a:sx n="82" d="100"/>
          <a:sy n="82" d="100"/>
        </p:scale>
        <p:origin x="379" y="233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4" d="100"/>
        <a:sy n="14" d="100"/>
      </p:scale>
      <p:origin x="0" y="0"/>
    </p:cViewPr>
  </p:sorterViewPr>
  <p:notesViewPr>
    <p:cSldViewPr snapToGrid="0" showGuides="1">
      <p:cViewPr>
        <p:scale>
          <a:sx n="82" d="100"/>
          <a:sy n="82" d="100"/>
        </p:scale>
        <p:origin x="379" y="233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QAg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QAgAAEAAAACYAAAAIAAAAP48AAAAAAAA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C095632D-70EA-EF93-A402-86C62B4C52D3}" type="datetime1">
              <a:t>8/25/2020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val="SMDATA_13_SHcBYR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vw8AAP8f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uBoAAPglAAAINAAAEAAAACYAAAAIAAAAPy8AAP8fAAA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SHcB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A+OAAAEAAAACYAAAAIAAAAv48AAP8fAAA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SHcB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A+OAAAEAAAACYAAAAIAAAAv48AAP8f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C095632D-6FA0-CA65-EE27-9930DD6918CC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0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6AYAAKBBAACYFQAAEAAAACYAAAAIAAAAgYAAAAAAAAA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FyY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KRYAAKBBAABYIAAAEAAAACYAAAAIAAAAAYAAAAAAAAA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/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L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C095632D-8CE0-0192-AEEC-7AC72AA2582F}" type="datetime1">
              <a:t>8/25/2020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C095632D-93EE-F7B9-A01A-65EC01545630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C095632D-58BA-C2CA-F42F-AE9F726102FB}" type="datetime1">
              <a:t>8/25/2020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C095632D-A3DD-3723-93DA-55769B946500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sNQAAPwIAANhFAAAAJgAAEAAAACYAAAAIAAAAAwAAAAAAAAA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Lw0AAAAJgAAEAAAACYAAAAIAAAAAwAAAAAAAAA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C095632D-DAF8-4260-B6AF-2C35D8E14079}" type="datetime1">
              <a:t>8/25/2020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C095632D-92CC-3DA8-82D0-64FD109E7431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C095632D-F0C7-01C3-89EC-06967BA27F53}" type="datetime1">
              <a:t>8/25/2020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C095632D-B7EF-55D6-A1B8-41836EF65714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BAWY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hQoAAM5FAAARHAAAEAAAACYAAAAIAAAAgYAAAAAAAAA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PBwAAM5FAAB2JQAAEAAAACYAAAAIAAAAAYAAAAAAAAA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C095632D-9BC3-123E-8DFF-6D6B86B17B38}" type="datetime1">
              <a:t>8/25/2020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C095632D-26B9-D4BA-F739-D0EF02770185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AglAAAAJgAAEAAAACYAAAAIAAAAAQAAAAAAAAA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OwsAANhFAAAAJgAAEAAAACYAAAAIAAAAAQAAAAAAAAA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C095632D-E9FC-0707-B2EA-1F52BFA4444A}" type="datetime1">
              <a:t>8/25/2020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C095632D-87D4-DD42-9A30-7117FA7E6C24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PwIAANtFAABnCgAAEAAAACYAAAAIAAAAAQAAAAAAAAA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WAoAAOUkAABpDwAAEAAAACYAAAAIAAAAgYAAAAAAAAA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aQ8AAOUkAAAUJgAAEAAAACYAAAAIAAAAAQAAAAAAAAA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val="SMDATA_13_SHcBY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WAoAANtFAABpDwAAEAAAACYAAAAIAAAAgYAAAAAAAAA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aQ8AANtFAAAUJgAAEAAAACYAAAAIAAAAAQAAAAAAAAA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C095632D-1BB9-5E92-F7B3-EDC72AFD01B8}" type="datetime1">
              <a:t>8/25/2020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C095632D-6FA3-FFF3-ED12-99A64B5C1BCC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C095632D-58F1-0DC9-BFE0-AE9C71AE49FB}" type="datetime1">
              <a:t>8/25/2020</a:t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C095632D-48A6-1E82-E8F3-BED73ABD1EEB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C095632D-84E4-5001-AABD-7254B9F35C27}" type="datetime1">
              <a:t>8/25/2020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C095632D-66F0-0D0C-BEE0-9059B4AE48C5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gY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C095632D-47EF-B0BB-A15D-B1EE031357E4}" type="datetime1">
              <a:t>8/25/2020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C095632D-EC88-8296-C66F-1AC32E21304F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gY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C095632D-9AB8-C7AA-F62A-6CFF12640039}" type="datetime1">
              <a:t>8/25/2020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U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C095632D-7EFF-9FFD-B172-88A8453C47DD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vy8AAAAAAAA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CYAAAAIAAAAPy8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v48AAAAAAAA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C095632D-E9AA-585C-E4B5-1F09E4FB124A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92Z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v48AAAAAAAA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C095632D-08E6-72FE-A89F-FEAB46D15EAB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1" charset="0"/>
        <a:buChar char="•"/>
        <a:tabLst/>
        <a:defRPr lang="en-us"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en-us"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hymeleaf.org/doc/tutorials/2.1/usingthymeleaf.html" TargetMode="External"/><Relationship Id="rId3" Type="http://schemas.openxmlformats.org/officeDocument/2006/relationships/hyperlink" Target="https://hellokoding.com/spring-boot/thymeleaf/" TargetMode="Externa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BgCQAAhg0AAKBBAACYFQAAEAAAACYAAAAIAAAAASAAAAAAAAA="/>
              </a:ext>
            </a:extLst>
          </p:cNvSpPr>
          <p:nvPr>
            <p:ph type="ctrTitle"/>
          </p:nvPr>
        </p:nvSpPr>
        <p:spPr>
          <a:xfrm>
            <a:off x="1524000" y="2198370"/>
            <a:ext cx="9144000" cy="131191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4800">
                <a:solidFill>
                  <a:srgbClr val="FFAA00"/>
                </a:solidFill>
                <a:latin typeface="Proxima Nova Black" pitchFamily="0" charset="0"/>
                <a:ea typeface="Calibri Light" pitchFamily="0" charset="0"/>
                <a:cs typeface="Calibri Light" pitchFamily="0" charset="0"/>
              </a:rPr>
              <a:t>ATL Academy</a:t>
            </a:r>
            <a:endParaRPr lang="en-us" sz="4800">
              <a:solidFill>
                <a:srgbClr val="FFAA00"/>
              </a:solidFill>
              <a:latin typeface="Proxima Nova Black" pitchFamily="0" charset="0"/>
              <a:ea typeface="Calibri Light" pitchFamily="0" charset="0"/>
              <a:cs typeface="Calibri Light" pitchFamily="0" charset="0"/>
            </a:endParaRP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BgCQAAKRYAAKBBAABXGQAAEAAAACYAAAAIAAAAASAAAAAAAAA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51689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2000">
                <a:latin typeface="Proxima Nova Light" pitchFamily="0" charset="0"/>
                <a:ea typeface="Calibri" pitchFamily="2" charset="0"/>
                <a:cs typeface="Calibri" pitchFamily="2" charset="0"/>
              </a:rPr>
              <a:t>Spring boot MVC (Thymleaf)</a:t>
            </a:r>
            <a:endParaRPr lang="en-us" sz="2000">
              <a:latin typeface="Proxima Nova Light" pitchFamily="0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t>Arithmetic operations: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jQnU0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t>Binary operators: +, -, *, /, %</a:t>
            </a:r>
          </a:p>
          <a:p>
            <a:pPr>
              <a:defRPr lang="en-us"/>
            </a:pPr>
            <a:r>
              <a:t>Minus sign (unary operator): -</a:t>
            </a:r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t>Boolean operations:</a:t>
            </a:r>
            <a:br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t>Binary operators: and, or</a:t>
            </a:r>
          </a:p>
          <a:p>
            <a:pPr>
              <a:defRPr lang="en-us"/>
            </a:pPr>
            <a:r>
              <a:t>Boolean negation (unary operator): !, not</a:t>
            </a:r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t>Comparisons and equality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t>Comparators: &gt;, &lt;, &gt;=, &lt;= (gt, lt, ge, le)</a:t>
            </a:r>
          </a:p>
          <a:p>
            <a:pPr>
              <a:defRPr lang="en-us"/>
            </a:pPr>
            <a:r>
              <a:t>Equality operators: ==, != (eq, ne)</a:t>
            </a:r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t>Conditional operators:</a:t>
            </a:r>
            <a:br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t>If-then: (if) ? (then)</a:t>
            </a:r>
          </a:p>
          <a:p>
            <a:pPr>
              <a:defRPr lang="en-us"/>
            </a:pPr>
            <a:r>
              <a:t>If-then-else: (if) ? (then) : (else)</a:t>
            </a:r>
          </a:p>
          <a:p>
            <a:pPr>
              <a:defRPr lang="en-us"/>
            </a:pPr>
            <a:r>
              <a:t>Default: (value) ?: (defaultvalue)</a:t>
            </a:r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rPr lang="en-us" b="1"/>
              <a:t>Collection Attributes</a:t>
            </a:r>
            <a:br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850"/>
              </a:spcBef>
              <a:buNone/>
              <a:defRPr lang="en-us" sz="2380"/>
            </a:pPr>
            <a:r>
              <a:t>List&lt;Student&gt; students = new ArrayList&lt;Student&gt;();</a:t>
            </a:r>
          </a:p>
          <a:p>
            <a:pPr>
              <a:lnSpc>
                <a:spcPct val="70000"/>
              </a:lnSpc>
              <a:spcBef>
                <a:spcPts val="850"/>
              </a:spcBef>
              <a:buNone/>
              <a:defRPr lang="en-us" sz="2380"/>
            </a:pPr>
            <a:r>
              <a:t>// logic to build student </a:t>
            </a:r>
          </a:p>
          <a:p>
            <a:pPr>
              <a:lnSpc>
                <a:spcPct val="70000"/>
              </a:lnSpc>
              <a:spcBef>
                <a:spcPts val="850"/>
              </a:spcBef>
              <a:buNone/>
              <a:defRPr lang="en-us" sz="2380"/>
            </a:pPr>
            <a:r>
              <a:t>datamodel.addAttribute("students1", students);</a:t>
            </a:r>
          </a:p>
          <a:p>
            <a:pPr>
              <a:lnSpc>
                <a:spcPct val="70000"/>
              </a:lnSpc>
              <a:spcBef>
                <a:spcPts val="850"/>
              </a:spcBef>
              <a:buNone/>
              <a:defRPr lang="en-us" sz="2380"/>
            </a:pPr>
          </a:p>
          <a:p>
            <a:pPr>
              <a:lnSpc>
                <a:spcPct val="70000"/>
              </a:lnSpc>
              <a:spcBef>
                <a:spcPts val="850"/>
              </a:spcBef>
              <a:buNone/>
              <a:defRPr lang="en-us" sz="2380"/>
            </a:pPr>
          </a:p>
          <a:p>
            <a:pPr>
              <a:lnSpc>
                <a:spcPct val="70000"/>
              </a:lnSpc>
              <a:spcBef>
                <a:spcPts val="850"/>
              </a:spcBef>
              <a:buNone/>
              <a:defRPr lang="en-us" sz="2380"/>
            </a:pPr>
            <a:r>
              <a:t>&lt;tbody&gt; </a:t>
            </a:r>
          </a:p>
          <a:p>
            <a:pPr>
              <a:lnSpc>
                <a:spcPct val="70000"/>
              </a:lnSpc>
              <a:spcBef>
                <a:spcPts val="850"/>
              </a:spcBef>
              <a:buNone/>
              <a:defRPr lang="en-us" sz="2380"/>
            </a:pPr>
            <a:r>
              <a:t>     &lt;tr th:each="student: ${students1}"&gt;        </a:t>
            </a:r>
          </a:p>
          <a:p>
            <a:pPr>
              <a:lnSpc>
                <a:spcPct val="70000"/>
              </a:lnSpc>
              <a:spcBef>
                <a:spcPts val="850"/>
              </a:spcBef>
              <a:buNone/>
              <a:defRPr lang="en-us" sz="2380"/>
            </a:pPr>
            <a:r>
              <a:t>        &lt;td th:text="${student.id}" /&gt;       </a:t>
            </a:r>
          </a:p>
          <a:p>
            <a:pPr>
              <a:lnSpc>
                <a:spcPct val="70000"/>
              </a:lnSpc>
              <a:spcBef>
                <a:spcPts val="850"/>
              </a:spcBef>
              <a:buNone/>
              <a:defRPr lang="en-us" sz="2380"/>
            </a:pPr>
            <a:r>
              <a:t>       &lt;td th:text="${student.name}" /&gt; </a:t>
            </a:r>
          </a:p>
          <a:p>
            <a:pPr>
              <a:lnSpc>
                <a:spcPct val="70000"/>
              </a:lnSpc>
              <a:spcBef>
                <a:spcPts val="850"/>
              </a:spcBef>
              <a:buNone/>
              <a:defRPr lang="en-us" sz="2380"/>
            </a:pPr>
            <a:r>
              <a:t>   &lt;/tr&gt;</a:t>
            </a:r>
          </a:p>
          <a:p>
            <a:pPr>
              <a:lnSpc>
                <a:spcPct val="70000"/>
              </a:lnSpc>
              <a:spcBef>
                <a:spcPts val="850"/>
              </a:spcBef>
              <a:buNone/>
              <a:defRPr lang="en-us" sz="2380"/>
            </a:pPr>
            <a:r>
              <a:t>&lt;/tbody&gt;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DraU0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rPr lang="en-us" b="1"/>
              <a:t>Conditional Evaluation</a:t>
            </a:r>
            <a:br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defRPr lang="en-us"/>
            </a:pPr>
            <a:r>
              <a:t>&lt;td&gt;    </a:t>
            </a:r>
          </a:p>
          <a:p>
            <a:pPr>
              <a:buNone/>
              <a:defRPr lang="en-us"/>
            </a:pPr>
            <a:r>
              <a:t>    &lt;span th:if="${student.gender} == 'M'"  th:text="Male" /&gt;              </a:t>
            </a:r>
          </a:p>
          <a:p>
            <a:pPr>
              <a:buNone/>
              <a:defRPr lang="en-us"/>
            </a:pPr>
            <a:r>
              <a:t>   &lt;span th:unless="${student.gender} == 'M'“  th:text="Female" /&gt;</a:t>
            </a:r>
          </a:p>
          <a:p>
            <a:pPr>
              <a:buNone/>
              <a:defRPr lang="en-us"/>
            </a:pPr>
            <a:r>
              <a:t>&lt;/td&gt;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rPr lang="en-us" b="1" i="1"/>
              <a:t>switch </a:t>
            </a:r>
            <a:r>
              <a:rPr lang="en-us" b="1"/>
              <a:t>and </a:t>
            </a:r>
            <a:r>
              <a:rPr lang="en-us" b="1" i="1"/>
              <a:t>case</a:t>
            </a:r>
            <a:br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defRPr lang="en-us"/>
            </a:pPr>
            <a:r>
              <a:t>&lt;td th:switch="${student.gender}"&gt;  </a:t>
            </a:r>
          </a:p>
          <a:p>
            <a:pPr>
              <a:buNone/>
              <a:defRPr lang="en-us"/>
            </a:pPr>
            <a:r>
              <a:t>    &lt;span th:case="'M'" th:text="Male" /&gt; </a:t>
            </a:r>
          </a:p>
          <a:p>
            <a:pPr>
              <a:buNone/>
              <a:defRPr lang="en-us"/>
            </a:pPr>
            <a:r>
              <a:t>    &lt;span th:case="'F'" th:text="Female" /&gt;</a:t>
            </a:r>
          </a:p>
          <a:p>
            <a:pPr>
              <a:buNone/>
              <a:defRPr lang="en-us"/>
            </a:pPr>
            <a:r>
              <a:t>&lt;/td&gt;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rPr lang="en-us" b="1"/>
              <a:t>Handling User Input (Form)</a:t>
            </a:r>
            <a:br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K8tAAAAJgAAEAAAACYAAAAIAAAAASA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6588125" cy="43516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470"/>
              </a:spcBef>
              <a:buNone/>
              <a:defRPr lang="en-us" sz="1315"/>
            </a:pPr>
            <a:r>
              <a:rPr lang="en-us" sz="1365"/>
              <a:t>&lt;form action="#" th:action="@{/saveStudent}" th:object="${student}" method="post"&gt;</a:t>
            </a:r>
            <a:endParaRPr lang="en-us" sz="1365"/>
          </a:p>
          <a:p>
            <a:pPr>
              <a:lnSpc>
                <a:spcPct val="70000"/>
              </a:lnSpc>
              <a:spcBef>
                <a:spcPts val="470"/>
              </a:spcBef>
              <a:buNone/>
              <a:defRPr lang="en-us" sz="1315"/>
            </a:pPr>
            <a:r>
              <a:rPr lang="en-us" sz="1365"/>
              <a:t>    &lt;table border="1"&gt;</a:t>
            </a:r>
            <a:endParaRPr lang="en-us" sz="1365"/>
          </a:p>
          <a:p>
            <a:pPr>
              <a:lnSpc>
                <a:spcPct val="70000"/>
              </a:lnSpc>
              <a:spcBef>
                <a:spcPts val="470"/>
              </a:spcBef>
              <a:buNone/>
              <a:defRPr lang="en-us" sz="1315"/>
            </a:pPr>
            <a:r>
              <a:rPr lang="en-us" sz="1365"/>
              <a:t>        &lt;tr&gt;</a:t>
            </a:r>
            <a:endParaRPr lang="en-us" sz="1365"/>
          </a:p>
          <a:p>
            <a:pPr>
              <a:lnSpc>
                <a:spcPct val="70000"/>
              </a:lnSpc>
              <a:spcBef>
                <a:spcPts val="470"/>
              </a:spcBef>
              <a:buNone/>
              <a:defRPr lang="en-us" sz="1315"/>
            </a:pPr>
            <a:r>
              <a:rPr lang="en-us" sz="1365"/>
              <a:t>            &lt;td&gt;&lt;label th:text="#{msg.id}" /&gt;&lt;/td&gt;</a:t>
            </a:r>
            <a:endParaRPr lang="en-us" sz="1365"/>
          </a:p>
          <a:p>
            <a:pPr>
              <a:lnSpc>
                <a:spcPct val="70000"/>
              </a:lnSpc>
              <a:spcBef>
                <a:spcPts val="470"/>
              </a:spcBef>
              <a:buNone/>
              <a:defRPr lang="en-us" sz="1315"/>
            </a:pPr>
            <a:r>
              <a:rPr lang="en-us" sz="1365"/>
              <a:t>            &lt;td&gt;&lt;input type="number" th:field="*{id}" /&gt;&lt;/td&gt;</a:t>
            </a:r>
            <a:endParaRPr lang="en-us" sz="1365"/>
          </a:p>
          <a:p>
            <a:pPr>
              <a:lnSpc>
                <a:spcPct val="70000"/>
              </a:lnSpc>
              <a:spcBef>
                <a:spcPts val="470"/>
              </a:spcBef>
              <a:buNone/>
              <a:defRPr lang="en-us" sz="1315"/>
            </a:pPr>
            <a:r>
              <a:rPr lang="en-us" sz="1365"/>
              <a:t>        &lt;/tr&gt;</a:t>
            </a:r>
            <a:endParaRPr lang="en-us" sz="1365"/>
          </a:p>
          <a:p>
            <a:pPr>
              <a:lnSpc>
                <a:spcPct val="70000"/>
              </a:lnSpc>
              <a:spcBef>
                <a:spcPts val="470"/>
              </a:spcBef>
              <a:buNone/>
              <a:defRPr lang="en-us" sz="1315"/>
            </a:pPr>
            <a:r>
              <a:rPr lang="en-us" sz="1365"/>
              <a:t>        &lt;tr&gt;</a:t>
            </a:r>
            <a:endParaRPr lang="en-us" sz="1365"/>
          </a:p>
          <a:p>
            <a:pPr>
              <a:lnSpc>
                <a:spcPct val="70000"/>
              </a:lnSpc>
              <a:spcBef>
                <a:spcPts val="470"/>
              </a:spcBef>
              <a:buNone/>
              <a:defRPr lang="en-us" sz="1315"/>
            </a:pPr>
            <a:r>
              <a:rPr lang="en-us" sz="1365"/>
              <a:t>            &lt;td&gt;&lt;label th:text="#{msg.name}" /&gt;&lt;/td&gt;</a:t>
            </a:r>
            <a:endParaRPr lang="en-us" sz="1365"/>
          </a:p>
          <a:p>
            <a:pPr>
              <a:lnSpc>
                <a:spcPct val="70000"/>
              </a:lnSpc>
              <a:spcBef>
                <a:spcPts val="470"/>
              </a:spcBef>
              <a:buNone/>
              <a:defRPr lang="en-us" sz="1315"/>
            </a:pPr>
            <a:r>
              <a:rPr lang="en-us" sz="1365"/>
              <a:t>            &lt;td&gt;&lt;input type="text" th:field="*{name}" /&gt;&lt;/td&gt;</a:t>
            </a:r>
            <a:endParaRPr lang="en-us" sz="1365"/>
          </a:p>
          <a:p>
            <a:pPr>
              <a:lnSpc>
                <a:spcPct val="70000"/>
              </a:lnSpc>
              <a:spcBef>
                <a:spcPts val="470"/>
              </a:spcBef>
              <a:buNone/>
              <a:defRPr lang="en-us" sz="1315"/>
            </a:pPr>
            <a:r>
              <a:rPr lang="en-us" sz="1365"/>
              <a:t>        &lt;/tr&gt;</a:t>
            </a:r>
            <a:endParaRPr lang="en-us" sz="1365"/>
          </a:p>
          <a:p>
            <a:pPr>
              <a:lnSpc>
                <a:spcPct val="70000"/>
              </a:lnSpc>
              <a:spcBef>
                <a:spcPts val="470"/>
              </a:spcBef>
              <a:buNone/>
              <a:defRPr lang="en-us" sz="1315"/>
            </a:pPr>
            <a:r>
              <a:rPr lang="en-us" sz="1365"/>
              <a:t>        &lt;tr&gt;</a:t>
            </a:r>
            <a:endParaRPr lang="en-us" sz="1365"/>
          </a:p>
          <a:p>
            <a:pPr>
              <a:lnSpc>
                <a:spcPct val="70000"/>
              </a:lnSpc>
              <a:spcBef>
                <a:spcPts val="470"/>
              </a:spcBef>
              <a:buNone/>
              <a:defRPr lang="en-us" sz="1315"/>
            </a:pPr>
            <a:r>
              <a:rPr lang="en-us" sz="1365"/>
              <a:t>            &lt;td&gt;&lt;input type="submit" value="Submit" /&gt;&lt;/td&gt;</a:t>
            </a:r>
            <a:endParaRPr lang="en-us" sz="1365"/>
          </a:p>
          <a:p>
            <a:pPr>
              <a:lnSpc>
                <a:spcPct val="70000"/>
              </a:lnSpc>
              <a:spcBef>
                <a:spcPts val="470"/>
              </a:spcBef>
              <a:buNone/>
              <a:defRPr lang="en-us" sz="1315"/>
            </a:pPr>
            <a:r>
              <a:rPr lang="en-us" sz="1365"/>
              <a:t>        &lt;/tr&gt;</a:t>
            </a:r>
            <a:endParaRPr lang="en-us" sz="1365"/>
          </a:p>
          <a:p>
            <a:pPr>
              <a:lnSpc>
                <a:spcPct val="70000"/>
              </a:lnSpc>
              <a:spcBef>
                <a:spcPts val="470"/>
              </a:spcBef>
              <a:buNone/>
              <a:defRPr lang="en-us" sz="1315"/>
            </a:pPr>
            <a:r>
              <a:rPr lang="en-us" sz="1365"/>
              <a:t>    &lt;/table&gt;</a:t>
            </a:r>
            <a:endParaRPr lang="en-us" sz="1365"/>
          </a:p>
          <a:p>
            <a:pPr>
              <a:lnSpc>
                <a:spcPct val="70000"/>
              </a:lnSpc>
              <a:spcBef>
                <a:spcPts val="470"/>
              </a:spcBef>
              <a:buNone/>
              <a:defRPr lang="en-us" sz="1315"/>
            </a:pPr>
            <a:r>
              <a:rPr lang="en-us" sz="1365"/>
              <a:t>&lt;/form&gt;</a:t>
            </a:r>
            <a:endParaRPr lang="en-us" sz="1365"/>
          </a:p>
          <a:p>
            <a:pPr>
              <a:lnSpc>
                <a:spcPct val="70000"/>
              </a:lnSpc>
              <a:spcBef>
                <a:spcPts val="470"/>
              </a:spcBef>
              <a:defRPr lang="en-us" sz="1315"/>
            </a:pPr>
          </a:p>
        </p:txBody>
      </p:sp>
      <p:sp>
        <p:nvSpPr>
          <p:cNvPr id="4" name="Rectangle 3"/>
          <p:cNvSpPr>
            <a:extLst>
              <a:ext uri="smNativeData">
                <pr:smNativeData xmlns:pr="smNativeData" val="SMDATA_13_SHcB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8ag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hIAAA9xoAACdOAAAqKQAAECAAACYAAAAIAAAA//////////8="/>
              </a:ext>
            </a:extLst>
          </p:cNvSpPr>
          <p:nvPr/>
        </p:nvSpPr>
        <p:spPr>
          <a:xfrm>
            <a:off x="5222875" y="4383405"/>
            <a:ext cx="7481570" cy="2308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t>@Controllerpublic </a:t>
            </a:r>
          </a:p>
          <a:p>
            <a:pPr>
              <a:defRPr lang="en-us"/>
            </a:pPr>
            <a:r>
              <a:t> class StudentController {    </a:t>
            </a:r>
          </a:p>
          <a:p>
            <a:pPr>
              <a:defRPr lang="en-us"/>
            </a:pPr>
            <a:r>
              <a:t>  @RequestMapping(value = "/saveStudent", method = RequestMethod.POST)    public String saveStudent(@ModelAttribute Student student, </a:t>
            </a:r>
          </a:p>
          <a:p>
            <a:pPr>
              <a:defRPr lang="en-us"/>
            </a:pPr>
            <a:r>
              <a:t>                                              BindingResult errors, </a:t>
            </a:r>
          </a:p>
          <a:p>
            <a:pPr>
              <a:defRPr lang="en-us"/>
            </a:pPr>
            <a:r>
              <a:t>                                             Model model) {      </a:t>
            </a:r>
          </a:p>
          <a:p>
            <a:pPr>
              <a:defRPr lang="en-us"/>
            </a:pPr>
            <a:r>
              <a:t>  // logic to process input data  </a:t>
            </a:r>
          </a:p>
          <a:p>
            <a:pPr>
              <a:defRPr lang="en-us"/>
            </a:pPr>
            <a:r>
              <a:t>  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t>Home work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pic>
        <p:nvPicPr>
          <p:cNvPr id="4" name="Picture 2" descr="https://i.stack.imgur.com/FIz97.png"/>
          <p:cNvPicPr>
            <a:picLocks noChangeAspect="1"/>
            <a:extLst>
              <a:ext uri="smNativeData">
                <pr:smNativeData xmlns:pr="smNativeData" val="SMDATA_15_SHcBYR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+QwAAG8KAADpNwAA6i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08835" y="1696085"/>
            <a:ext cx="6979920" cy="46297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47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                  Link and refernces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Ul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>
                <a:hlinkClick r:id="rId2"/>
              </a:rPr>
              <a:t>https://www.thymeleaf.org/doc/tutorials/2.1/usingthymeleaf.html</a:t>
            </a:r>
          </a:p>
          <a:p>
            <a:pPr>
              <a:defRPr lang="en-us"/>
            </a:pPr>
            <a:r>
              <a:rPr lang="en-us">
                <a:hlinkClick r:id="rId3"/>
              </a:rPr>
              <a:t>https://hellokoding.com/spring-boot/thymeleaf/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t>Dependencies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defRPr lang="en-us"/>
            </a:pPr>
            <a:r>
              <a:rPr lang="en-us">
                <a:solidFill>
                  <a:schemeClr val="accent1"/>
                </a:solidFill>
              </a:rPr>
              <a:t>&lt;dependency&gt; </a:t>
            </a:r>
            <a:endParaRPr lang="en-us">
              <a:solidFill>
                <a:schemeClr val="accent1"/>
              </a:solidFill>
            </a:endParaRPr>
          </a:p>
          <a:p>
            <a:pPr>
              <a:buNone/>
              <a:defRPr lang="en-us"/>
            </a:pPr>
            <a:r>
              <a:rPr lang="en-us">
                <a:solidFill>
                  <a:schemeClr val="accent1"/>
                </a:solidFill>
              </a:rPr>
              <a:t>   &lt;groupId&gt;org.springframework.boot&lt;/groupId&gt; </a:t>
            </a:r>
            <a:endParaRPr lang="en-us">
              <a:solidFill>
                <a:schemeClr val="accent1"/>
              </a:solidFill>
            </a:endParaRPr>
          </a:p>
          <a:p>
            <a:pPr>
              <a:buNone/>
              <a:defRPr lang="en-us"/>
            </a:pPr>
            <a:r>
              <a:rPr lang="en-us">
                <a:solidFill>
                  <a:schemeClr val="accent1"/>
                </a:solidFill>
              </a:rPr>
              <a:t>  &lt;artifactId&gt;spring-boot-starter-thymeleaf&lt;/artifactId&gt;</a:t>
            </a:r>
            <a:endParaRPr lang="en-us">
              <a:solidFill>
                <a:schemeClr val="accent1"/>
              </a:solidFill>
            </a:endParaRPr>
          </a:p>
          <a:p>
            <a:pPr>
              <a:buNone/>
              <a:defRPr lang="en-us"/>
            </a:pPr>
            <a:r>
              <a:rPr lang="en-us">
                <a:solidFill>
                  <a:schemeClr val="accent1"/>
                </a:solidFill>
              </a:rPr>
              <a:t> &lt;/dependency&gt;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8ag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t>Properties files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sx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defRPr lang="en-us"/>
            </a:pPr>
            <a:r>
              <a:rPr lang="en-us">
                <a:solidFill>
                  <a:schemeClr val="accent1"/>
                </a:solidFill>
              </a:rPr>
              <a:t>spring.thymeleaf.template-loader-path</a:t>
            </a:r>
            <a:r>
              <a:t>: classpath:/templates </a:t>
            </a:r>
          </a:p>
          <a:p>
            <a:pPr>
              <a:buNone/>
              <a:defRPr lang="en-us"/>
            </a:pPr>
            <a:r>
              <a:rPr lang="en-us">
                <a:solidFill>
                  <a:schemeClr val="accent1"/>
                </a:solidFill>
              </a:rPr>
              <a:t>spring.thymeleaf.suffix: </a:t>
            </a:r>
            <a:r>
              <a:t>.html </a:t>
            </a:r>
          </a:p>
          <a:p>
            <a:pPr>
              <a:buNone/>
              <a:defRPr lang="en-us"/>
            </a:pPr>
            <a:r>
              <a:rPr lang="en-us">
                <a:solidFill>
                  <a:schemeClr val="accent1"/>
                </a:solidFill>
              </a:rPr>
              <a:t>spring.thymeleaf.cache: </a:t>
            </a:r>
            <a: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wEbi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C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r>
              <a:rPr lang="en-us" b="1"/>
              <a:t>View Template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+Wbg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ABLAAAAJgAAAAAAACYAAAAIAAAAAQA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1353800" cy="4351655"/>
          </a:xfrm>
        </p:spPr>
        <p:txBody>
          <a:bodyPr/>
          <a:lstStyle/>
          <a:p>
            <a:pPr>
              <a:buNone/>
              <a:defRPr lang="en-us"/>
            </a:pPr>
            <a:r>
              <a:t>&lt;!DOCTYPE html&gt; </a:t>
            </a:r>
          </a:p>
          <a:p>
            <a:pPr>
              <a:buNone/>
              <a:defRPr lang="en-us"/>
            </a:pPr>
            <a:r>
              <a:rPr lang="en-us">
                <a:solidFill>
                  <a:schemeClr val="accent1"/>
                </a:solidFill>
              </a:rPr>
              <a:t>&lt;html lang="en”    xmlns:th="http://www.thymeleaf.org"&gt; </a:t>
            </a:r>
            <a:endParaRPr lang="en-us">
              <a:solidFill>
                <a:schemeClr val="accent1"/>
              </a:solidFill>
            </a:endParaRPr>
          </a:p>
          <a:p>
            <a:pPr>
              <a:buNone/>
              <a:defRPr lang="en-us"/>
            </a:pPr>
            <a:r>
              <a:t>&lt;head&gt; </a:t>
            </a:r>
          </a:p>
          <a:p>
            <a:pPr>
              <a:buNone/>
              <a:defRPr lang="en-us"/>
            </a:pPr>
            <a:r>
              <a:t>   &lt;meta charset="UTF-8"&gt; </a:t>
            </a:r>
          </a:p>
          <a:p>
            <a:pPr>
              <a:buNone/>
              <a:defRPr lang="en-us"/>
            </a:pPr>
            <a:r>
              <a:t>&lt;title th:text="'Hello, ' + ${name} + '!'"&gt;Hello Anar&lt;/title&gt; </a:t>
            </a:r>
          </a:p>
          <a:p>
            <a:pPr>
              <a:buNone/>
              <a:defRPr lang="en-us"/>
            </a:pPr>
            <a:r>
              <a:t>&lt;link href="/css/main.css" rel="stylesheet"&gt; </a:t>
            </a:r>
          </a:p>
          <a:p>
            <a:pPr>
              <a:buNone/>
              <a:defRPr lang="en-us"/>
            </a:pPr>
            <a:r>
              <a:t>&lt;/head&gt;</a:t>
            </a:r>
          </a:p>
          <a:p>
            <a:pPr>
              <a:buNone/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t>View file structure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t>Every html file will be inside of templates folder</a:t>
            </a:r>
          </a:p>
        </p:txBody>
      </p:sp>
      <p:pic>
        <p:nvPicPr>
          <p:cNvPr id="4" name="Picture 2"/>
          <p:cNvPicPr>
            <a:picLocks noChangeAspect="1"/>
            <a:extLst>
              <a:ext uri="smNativeData">
                <pr:smNativeData xmlns:pr="smNativeData" val="SMDATA_15_SHcBYR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dgkAADYQAADvKgAAhi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37970" y="2635250"/>
            <a:ext cx="5441315" cy="36271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rPr lang="en-us" b="1" i="1"/>
              <a:t>Using Texts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None/>
              <a:defRPr lang="en-us"/>
            </a:pPr>
            <a:r>
              <a:rPr lang="en-us">
                <a:solidFill>
                  <a:schemeClr val="accent1"/>
                </a:solidFill>
              </a:rPr>
              <a:t>@GetMapping({"/", "/hello"}) </a:t>
            </a:r>
            <a:endParaRPr lang="en-us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  <a:defRPr lang="en-us"/>
            </a:pPr>
            <a:r>
              <a:rPr lang="en-us">
                <a:solidFill>
                  <a:schemeClr val="accent1"/>
                </a:solidFill>
              </a:rPr>
              <a:t>public String hello(Model model, @RequestParam(value="name", required=false, defaultValue="World") String name)</a:t>
            </a:r>
            <a:endParaRPr lang="en-us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  <a:defRPr lang="en-us"/>
            </a:pPr>
            <a:r>
              <a:rPr lang="en-us">
                <a:solidFill>
                  <a:schemeClr val="accent1"/>
                </a:solidFill>
              </a:rPr>
              <a:t> { </a:t>
            </a:r>
            <a:endParaRPr lang="en-us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  <a:defRPr lang="en-us"/>
            </a:pPr>
            <a:r>
              <a:rPr lang="en-us">
                <a:solidFill>
                  <a:schemeClr val="accent1"/>
                </a:solidFill>
              </a:rPr>
              <a:t>     model.addAttribute("name", name); </a:t>
            </a:r>
            <a:endParaRPr lang="en-us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  <a:defRPr lang="en-us"/>
            </a:pPr>
            <a:r>
              <a:rPr lang="en-us">
                <a:solidFill>
                  <a:schemeClr val="accent1"/>
                </a:solidFill>
              </a:rPr>
              <a:t>     return "hello";</a:t>
            </a:r>
            <a:endParaRPr lang="en-us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  <a:defRPr lang="en-us"/>
            </a:pPr>
            <a:r>
              <a:rPr lang="en-us">
                <a:solidFill>
                  <a:schemeClr val="accent1"/>
                </a:solidFill>
              </a:rPr>
              <a:t> }</a:t>
            </a:r>
            <a:endParaRPr lang="en-us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defRPr lang="en-us"/>
            </a:pPr>
          </a:p>
          <a:p>
            <a:pPr>
              <a:lnSpc>
                <a:spcPct val="80000"/>
              </a:lnSpc>
              <a:defRPr lang="en-us"/>
            </a:pPr>
            <a:r>
              <a:t>&lt;h2 class="hello-title“  th:text="'Hello, ' + ${name} + '!'"&gt;&lt;/h2&gt;</a:t>
            </a:r>
          </a:p>
          <a:p>
            <a:pPr>
              <a:lnSpc>
                <a:spcPct val="80000"/>
              </a:lnSpc>
              <a:defRPr lang="en-us"/>
            </a:pPr>
          </a:p>
          <a:p>
            <a:pPr>
              <a:lnSpc>
                <a:spcPct val="80000"/>
              </a:lnSpc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FJXU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rPr lang="en-us" b="1" i="1"/>
              <a:t>Standard Expression Syntax  </a:t>
            </a:r>
            <a:br/>
            <a:r>
              <a:t>Simple expressions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MV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t>Variable Expressions: ${...}</a:t>
            </a:r>
          </a:p>
          <a:p>
            <a:pPr>
              <a:defRPr lang="en-us"/>
            </a:pPr>
            <a:r>
              <a:t>Selection Variable Expressions: *{...}</a:t>
            </a:r>
          </a:p>
          <a:p>
            <a:pPr>
              <a:defRPr lang="en-us"/>
            </a:pPr>
            <a:r>
              <a:t>Message Expressions: #{...}</a:t>
            </a:r>
          </a:p>
          <a:p>
            <a:pPr>
              <a:defRPr lang="en-us"/>
            </a:pPr>
            <a:r>
              <a:t>Link URL Expressions: @{...}</a:t>
            </a:r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t>literals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t>Text literals: 'one text', 'Another one!',…</a:t>
            </a:r>
          </a:p>
          <a:p>
            <a:pPr>
              <a:defRPr lang="en-us"/>
            </a:pPr>
            <a:r>
              <a:t>Number literals: 0, 34, 3.0, 12.3,…</a:t>
            </a:r>
          </a:p>
          <a:p>
            <a:pPr>
              <a:defRPr lang="en-us"/>
            </a:pPr>
            <a:r>
              <a:t>Boolean literals: true, false</a:t>
            </a:r>
          </a:p>
          <a:p>
            <a:pPr>
              <a:defRPr lang="en-us"/>
            </a:pPr>
            <a:r>
              <a:t>Null literal: null</a:t>
            </a:r>
          </a:p>
          <a:p>
            <a:pPr>
              <a:defRPr lang="en-us"/>
            </a:pPr>
            <a:r>
              <a:t>Literal tokens: one, sometext, main,…</a:t>
            </a:r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SHcBY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t>Text operations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SHcB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t>String concatenation: +</a:t>
            </a:r>
          </a:p>
          <a:p>
            <a:pPr>
              <a:defRPr lang="en-us"/>
            </a:pPr>
            <a:r>
              <a:t>Literal substitutions: |The name is ${name}|</a:t>
            </a:r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Mubariz Mustafayev</dc:creator>
  <cp:keywords/>
  <dc:description/>
  <cp:lastModifiedBy>anar</cp:lastModifiedBy>
  <cp:revision>0</cp:revision>
  <dcterms:created xsi:type="dcterms:W3CDTF">2020-04-10T10:58:34Z</dcterms:created>
  <dcterms:modified xsi:type="dcterms:W3CDTF">2021-07-28T15:27:04Z</dcterms:modified>
</cp:coreProperties>
</file>