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61" r:id="rId3"/>
    <p:sldId id="264" r:id="rId4"/>
    <p:sldId id="270" r:id="rId5"/>
    <p:sldId id="262" r:id="rId6"/>
    <p:sldId id="265" r:id="rId7"/>
    <p:sldId id="266" r:id="rId8"/>
    <p:sldId id="267" r:id="rId9"/>
    <p:sldId id="268" r:id="rId10"/>
    <p:sldId id="271" r:id="rId11"/>
    <p:sldId id="272" r:id="rId12"/>
    <p:sldId id="273" r:id="rId13"/>
    <p:sldId id="274" r:id="rId14"/>
    <p:sldId id="276" r:id="rId15"/>
    <p:sldId id="275" r:id="rId16"/>
    <p:sldId id="277" r:id="rId17"/>
    <p:sldId id="278" r:id="rId18"/>
    <p:sldId id="282" r:id="rId19"/>
    <p:sldId id="283" r:id="rId20"/>
    <p:sldId id="284" r:id="rId21"/>
    <p:sldId id="285" r:id="rId22"/>
    <p:sldId id="286" r:id="rId23"/>
    <p:sldId id="294" r:id="rId24"/>
    <p:sldId id="295" r:id="rId25"/>
    <p:sldId id="296" r:id="rId26"/>
    <p:sldId id="279" r:id="rId27"/>
    <p:sldId id="280" r:id="rId28"/>
    <p:sldId id="281" r:id="rId29"/>
    <p:sldId id="287" r:id="rId30"/>
    <p:sldId id="288" r:id="rId31"/>
    <p:sldId id="289" r:id="rId32"/>
    <p:sldId id="290" r:id="rId33"/>
    <p:sldId id="291" r:id="rId34"/>
    <p:sldId id="292" r:id="rId35"/>
    <p:sldId id="293" r:id="rId36"/>
    <p:sldId id="297" r:id="rId37"/>
    <p:sldId id="26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A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ECAEC9-3849-4139-A2B4-C17786AD7905}" type="datetimeFigureOut">
              <a:rPr lang="en-US" smtClean="0"/>
              <a:pPr/>
              <a:t>8/14/2020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7E59D3-1284-400A-AF14-BBB5F1A6859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8826F0-50D0-47EE-81D4-3F25305EE95A}" type="datetimeFigureOut">
              <a:rPr lang="en-US" smtClean="0"/>
              <a:pPr/>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AEEF7-53CB-43D3-B3C6-D77DD8211874}" type="slidenum">
              <a:rPr lang="en-US" smtClean="0"/>
              <a:pPr/>
              <a:t>‹#›</a:t>
            </a:fld>
            <a:endParaRPr lang="en-US"/>
          </a:p>
        </p:txBody>
      </p:sp>
    </p:spTree>
    <p:extLst>
      <p:ext uri="{BB962C8B-B14F-4D97-AF65-F5344CB8AC3E}">
        <p14:creationId xmlns="" xmlns:p14="http://schemas.microsoft.com/office/powerpoint/2010/main" val="171894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8826F0-50D0-47EE-81D4-3F25305EE95A}" type="datetimeFigureOut">
              <a:rPr lang="en-US" smtClean="0"/>
              <a:pPr/>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AEEF7-53CB-43D3-B3C6-D77DD8211874}" type="slidenum">
              <a:rPr lang="en-US" smtClean="0"/>
              <a:pPr/>
              <a:t>‹#›</a:t>
            </a:fld>
            <a:endParaRPr lang="en-US"/>
          </a:p>
        </p:txBody>
      </p:sp>
    </p:spTree>
    <p:extLst>
      <p:ext uri="{BB962C8B-B14F-4D97-AF65-F5344CB8AC3E}">
        <p14:creationId xmlns="" xmlns:p14="http://schemas.microsoft.com/office/powerpoint/2010/main" val="52234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8826F0-50D0-47EE-81D4-3F25305EE95A}" type="datetimeFigureOut">
              <a:rPr lang="en-US" smtClean="0"/>
              <a:pPr/>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AEEF7-53CB-43D3-B3C6-D77DD8211874}" type="slidenum">
              <a:rPr lang="en-US" smtClean="0"/>
              <a:pPr/>
              <a:t>‹#›</a:t>
            </a:fld>
            <a:endParaRPr lang="en-US"/>
          </a:p>
        </p:txBody>
      </p:sp>
    </p:spTree>
    <p:extLst>
      <p:ext uri="{BB962C8B-B14F-4D97-AF65-F5344CB8AC3E}">
        <p14:creationId xmlns="" xmlns:p14="http://schemas.microsoft.com/office/powerpoint/2010/main" val="830288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8826F0-50D0-47EE-81D4-3F25305EE95A}" type="datetimeFigureOut">
              <a:rPr lang="en-US" smtClean="0"/>
              <a:pPr/>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AEEF7-53CB-43D3-B3C6-D77DD8211874}" type="slidenum">
              <a:rPr lang="en-US" smtClean="0"/>
              <a:pPr/>
              <a:t>‹#›</a:t>
            </a:fld>
            <a:endParaRPr lang="en-US"/>
          </a:p>
        </p:txBody>
      </p:sp>
    </p:spTree>
    <p:extLst>
      <p:ext uri="{BB962C8B-B14F-4D97-AF65-F5344CB8AC3E}">
        <p14:creationId xmlns="" xmlns:p14="http://schemas.microsoft.com/office/powerpoint/2010/main" val="2524943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8826F0-50D0-47EE-81D4-3F25305EE95A}" type="datetimeFigureOut">
              <a:rPr lang="en-US" smtClean="0"/>
              <a:pPr/>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AEEF7-53CB-43D3-B3C6-D77DD8211874}" type="slidenum">
              <a:rPr lang="en-US" smtClean="0"/>
              <a:pPr/>
              <a:t>‹#›</a:t>
            </a:fld>
            <a:endParaRPr lang="en-US"/>
          </a:p>
        </p:txBody>
      </p:sp>
    </p:spTree>
    <p:extLst>
      <p:ext uri="{BB962C8B-B14F-4D97-AF65-F5344CB8AC3E}">
        <p14:creationId xmlns="" xmlns:p14="http://schemas.microsoft.com/office/powerpoint/2010/main" val="758457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8826F0-50D0-47EE-81D4-3F25305EE95A}" type="datetimeFigureOut">
              <a:rPr lang="en-US" smtClean="0"/>
              <a:pPr/>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2AEEF7-53CB-43D3-B3C6-D77DD8211874}" type="slidenum">
              <a:rPr lang="en-US" smtClean="0"/>
              <a:pPr/>
              <a:t>‹#›</a:t>
            </a:fld>
            <a:endParaRPr lang="en-US"/>
          </a:p>
        </p:txBody>
      </p:sp>
    </p:spTree>
    <p:extLst>
      <p:ext uri="{BB962C8B-B14F-4D97-AF65-F5344CB8AC3E}">
        <p14:creationId xmlns="" xmlns:p14="http://schemas.microsoft.com/office/powerpoint/2010/main" val="1188226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8826F0-50D0-47EE-81D4-3F25305EE95A}" type="datetimeFigureOut">
              <a:rPr lang="en-US" smtClean="0"/>
              <a:pPr/>
              <a:t>8/14/2020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2AEEF7-53CB-43D3-B3C6-D77DD8211874}" type="slidenum">
              <a:rPr lang="en-US" smtClean="0"/>
              <a:pPr/>
              <a:t>‹#›</a:t>
            </a:fld>
            <a:endParaRPr lang="en-US"/>
          </a:p>
        </p:txBody>
      </p:sp>
    </p:spTree>
    <p:extLst>
      <p:ext uri="{BB962C8B-B14F-4D97-AF65-F5344CB8AC3E}">
        <p14:creationId xmlns="" xmlns:p14="http://schemas.microsoft.com/office/powerpoint/2010/main" val="135035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8826F0-50D0-47EE-81D4-3F25305EE95A}" type="datetimeFigureOut">
              <a:rPr lang="en-US" smtClean="0"/>
              <a:pPr/>
              <a:t>8/14/2020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2AEEF7-53CB-43D3-B3C6-D77DD8211874}" type="slidenum">
              <a:rPr lang="en-US" smtClean="0"/>
              <a:pPr/>
              <a:t>‹#›</a:t>
            </a:fld>
            <a:endParaRPr lang="en-US"/>
          </a:p>
        </p:txBody>
      </p:sp>
    </p:spTree>
    <p:extLst>
      <p:ext uri="{BB962C8B-B14F-4D97-AF65-F5344CB8AC3E}">
        <p14:creationId xmlns="" xmlns:p14="http://schemas.microsoft.com/office/powerpoint/2010/main" val="4124565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8826F0-50D0-47EE-81D4-3F25305EE95A}" type="datetimeFigureOut">
              <a:rPr lang="en-US" smtClean="0"/>
              <a:pPr/>
              <a:t>8/14/2020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2AEEF7-53CB-43D3-B3C6-D77DD8211874}" type="slidenum">
              <a:rPr lang="en-US" smtClean="0"/>
              <a:pPr/>
              <a:t>‹#›</a:t>
            </a:fld>
            <a:endParaRPr lang="en-US"/>
          </a:p>
        </p:txBody>
      </p:sp>
    </p:spTree>
    <p:extLst>
      <p:ext uri="{BB962C8B-B14F-4D97-AF65-F5344CB8AC3E}">
        <p14:creationId xmlns="" xmlns:p14="http://schemas.microsoft.com/office/powerpoint/2010/main" val="112433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8826F0-50D0-47EE-81D4-3F25305EE95A}" type="datetimeFigureOut">
              <a:rPr lang="en-US" smtClean="0"/>
              <a:pPr/>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2AEEF7-53CB-43D3-B3C6-D77DD8211874}" type="slidenum">
              <a:rPr lang="en-US" smtClean="0"/>
              <a:pPr/>
              <a:t>‹#›</a:t>
            </a:fld>
            <a:endParaRPr lang="en-US"/>
          </a:p>
        </p:txBody>
      </p:sp>
    </p:spTree>
    <p:extLst>
      <p:ext uri="{BB962C8B-B14F-4D97-AF65-F5344CB8AC3E}">
        <p14:creationId xmlns="" xmlns:p14="http://schemas.microsoft.com/office/powerpoint/2010/main" val="4197791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8826F0-50D0-47EE-81D4-3F25305EE95A}" type="datetimeFigureOut">
              <a:rPr lang="en-US" smtClean="0"/>
              <a:pPr/>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2AEEF7-53CB-43D3-B3C6-D77DD8211874}" type="slidenum">
              <a:rPr lang="en-US" smtClean="0"/>
              <a:pPr/>
              <a:t>‹#›</a:t>
            </a:fld>
            <a:endParaRPr lang="en-US"/>
          </a:p>
        </p:txBody>
      </p:sp>
    </p:spTree>
    <p:extLst>
      <p:ext uri="{BB962C8B-B14F-4D97-AF65-F5344CB8AC3E}">
        <p14:creationId xmlns="" xmlns:p14="http://schemas.microsoft.com/office/powerpoint/2010/main" val="450344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826F0-50D0-47EE-81D4-3F25305EE95A}" type="datetimeFigureOut">
              <a:rPr lang="en-US" smtClean="0"/>
              <a:pPr/>
              <a:t>8/14/2020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2AEEF7-53CB-43D3-B3C6-D77DD8211874}" type="slidenum">
              <a:rPr lang="en-US" smtClean="0"/>
              <a:pPr/>
              <a:t>‹#›</a:t>
            </a:fld>
            <a:endParaRPr lang="en-US"/>
          </a:p>
        </p:txBody>
      </p:sp>
    </p:spTree>
    <p:extLst>
      <p:ext uri="{BB962C8B-B14F-4D97-AF65-F5344CB8AC3E}">
        <p14:creationId xmlns="" xmlns:p14="http://schemas.microsoft.com/office/powerpoint/2010/main" val="1970270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jboss.org/hibernate/jpa/2.1/api/javax/persistence/GenerationType.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docs.oracle.com/javaee/7/api/javax/persistence/Column.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www.objectdb.com/api/java/jpa/OrderBy" TargetMode="External"/><Relationship Id="rId3" Type="http://schemas.openxmlformats.org/officeDocument/2006/relationships/hyperlink" Target="https://www.objectdb.com/api/java/jpa/ManyToOne" TargetMode="External"/><Relationship Id="rId7" Type="http://schemas.openxmlformats.org/officeDocument/2006/relationships/hyperlink" Target="https://www.objectdb.com/api/java/jpa/FetchType" TargetMode="External"/><Relationship Id="rId2" Type="http://schemas.openxmlformats.org/officeDocument/2006/relationships/hyperlink" Target="https://www.objectdb.com/api/java/jpa/ManyToMany" TargetMode="External"/><Relationship Id="rId1" Type="http://schemas.openxmlformats.org/officeDocument/2006/relationships/slideLayout" Target="../slideLayouts/slideLayout2.xml"/><Relationship Id="rId6" Type="http://schemas.openxmlformats.org/officeDocument/2006/relationships/hyperlink" Target="https://www.objectdb.com/api/java/jpa/CascadeType" TargetMode="External"/><Relationship Id="rId5" Type="http://schemas.openxmlformats.org/officeDocument/2006/relationships/hyperlink" Target="https://www.objectdb.com/api/java/jpa/OneToOne" TargetMode="External"/><Relationship Id="rId4" Type="http://schemas.openxmlformats.org/officeDocument/2006/relationships/hyperlink" Target="https://www.objectdb.com/api/java/jpa/OneToMany"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www.baeldung.com/jpa-one-to-one" TargetMode="External"/><Relationship Id="rId3" Type="http://schemas.openxmlformats.org/officeDocument/2006/relationships/hyperlink" Target="https://www.infoworld.com/article/3379043/what-is-jpa-introduction-to-the-java-persistence-api.html" TargetMode="External"/><Relationship Id="rId7" Type="http://schemas.openxmlformats.org/officeDocument/2006/relationships/hyperlink" Target="https://www.objectdb.com/api/java/jpa/annotations/orm" TargetMode="External"/><Relationship Id="rId2" Type="http://schemas.openxmlformats.org/officeDocument/2006/relationships/hyperlink" Target="https://www.javaguides.net/2018/11/all-jpa-annotations-mapping-annotations.html" TargetMode="External"/><Relationship Id="rId1" Type="http://schemas.openxmlformats.org/officeDocument/2006/relationships/slideLayout" Target="../slideLayouts/slideLayout2.xml"/><Relationship Id="rId6" Type="http://schemas.openxmlformats.org/officeDocument/2006/relationships/hyperlink" Target="https://hibernate.org/orm/releases/5.4/" TargetMode="External"/><Relationship Id="rId11" Type="http://schemas.openxmlformats.org/officeDocument/2006/relationships/hyperlink" Target="https://www.baeldung.com/jpa-cascade-types" TargetMode="External"/><Relationship Id="rId5" Type="http://schemas.openxmlformats.org/officeDocument/2006/relationships/hyperlink" Target="https://dzone.com/articles/all-jpa-annotations-mapping-annotations" TargetMode="External"/><Relationship Id="rId10" Type="http://schemas.openxmlformats.org/officeDocument/2006/relationships/hyperlink" Target="https://www.baeldung.com/hibernate-many-to-many" TargetMode="External"/><Relationship Id="rId4" Type="http://schemas.openxmlformats.org/officeDocument/2006/relationships/hyperlink" Target="https://examples.javacodegeeks.com/enterprise-java/hibernate/hibernate-maven-example/" TargetMode="External"/><Relationship Id="rId9" Type="http://schemas.openxmlformats.org/officeDocument/2006/relationships/hyperlink" Target="https://www.baeldung.com/hibernate-one-to-many"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docs.oracle.com/javaee/7/api/javax/persistence/Entity.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docs.oracle.com/javaee/7/api/javax/persistence/Table.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docs.oracle.com/javaee/7/api/javax/persistence/Id.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docs.oracle.com/javaee/7/api/javax/persistence/GeneratedValue.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98255"/>
            <a:ext cx="9144000" cy="1311708"/>
          </a:xfrm>
        </p:spPr>
        <p:txBody>
          <a:bodyPr>
            <a:normAutofit/>
          </a:bodyPr>
          <a:lstStyle/>
          <a:p>
            <a:r>
              <a:rPr lang="en-US" sz="4800" dirty="0" smtClean="0">
                <a:solidFill>
                  <a:srgbClr val="FFAA00"/>
                </a:solidFill>
                <a:latin typeface="Proxima Nova Black" pitchFamily="50" charset="0"/>
              </a:rPr>
              <a:t>ATL Academy</a:t>
            </a:r>
            <a:endParaRPr lang="en-US" sz="4800" dirty="0">
              <a:solidFill>
                <a:srgbClr val="FFAA00"/>
              </a:solidFill>
              <a:latin typeface="Proxima Nova Black" pitchFamily="50" charset="0"/>
            </a:endParaRPr>
          </a:p>
        </p:txBody>
      </p:sp>
      <p:sp>
        <p:nvSpPr>
          <p:cNvPr id="3" name="Subtitle 2"/>
          <p:cNvSpPr>
            <a:spLocks noGrp="1"/>
          </p:cNvSpPr>
          <p:nvPr>
            <p:ph type="subTitle" idx="1"/>
          </p:nvPr>
        </p:nvSpPr>
        <p:spPr>
          <a:xfrm>
            <a:off x="1524000" y="3602038"/>
            <a:ext cx="9144000" cy="517380"/>
          </a:xfrm>
        </p:spPr>
        <p:txBody>
          <a:bodyPr>
            <a:normAutofit/>
          </a:bodyPr>
          <a:lstStyle/>
          <a:p>
            <a:r>
              <a:rPr lang="en-US" sz="2000" dirty="0" smtClean="0">
                <a:latin typeface="Proxima Nova Light" pitchFamily="50" charset="0"/>
              </a:rPr>
              <a:t>Java Persistence API (JPA)</a:t>
            </a:r>
            <a:endParaRPr lang="en-US" sz="2000" dirty="0">
              <a:latin typeface="Proxima Nova Light" pitchFamily="50" charset="0"/>
            </a:endParaRPr>
          </a:p>
        </p:txBody>
      </p:sp>
    </p:spTree>
    <p:extLst>
      <p:ext uri="{BB962C8B-B14F-4D97-AF65-F5344CB8AC3E}">
        <p14:creationId xmlns="" xmlns:p14="http://schemas.microsoft.com/office/powerpoint/2010/main" val="199901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GenerationType</a:t>
            </a:r>
            <a:r>
              <a:rPr lang="en-US" dirty="0" smtClean="0"/>
              <a:t>   (strategy)</a:t>
            </a:r>
            <a:endParaRPr lang="en-US" dirty="0"/>
          </a:p>
        </p:txBody>
      </p:sp>
      <p:sp>
        <p:nvSpPr>
          <p:cNvPr id="3" name="Content Placeholder 2"/>
          <p:cNvSpPr>
            <a:spLocks noGrp="1"/>
          </p:cNvSpPr>
          <p:nvPr>
            <p:ph idx="1"/>
          </p:nvPr>
        </p:nvSpPr>
        <p:spPr/>
        <p:txBody>
          <a:bodyPr/>
          <a:lstStyle/>
          <a:p>
            <a:pPr fontAlgn="t"/>
            <a:r>
              <a:rPr lang="en-US" b="1" dirty="0" err="1" smtClean="0">
                <a:hlinkClick r:id="rId2"/>
              </a:rPr>
              <a:t>AUTO</a:t>
            </a:r>
            <a:r>
              <a:rPr lang="en-US" dirty="0" err="1" smtClean="0"/>
              <a:t>Indicates</a:t>
            </a:r>
            <a:r>
              <a:rPr lang="en-US" dirty="0" smtClean="0"/>
              <a:t> that the persistence provider should pick an appropriate strategy for the particular database.</a:t>
            </a:r>
          </a:p>
          <a:p>
            <a:pPr fontAlgn="t"/>
            <a:r>
              <a:rPr lang="en-US" b="1" dirty="0" err="1" smtClean="0">
                <a:hlinkClick r:id="rId2"/>
              </a:rPr>
              <a:t>IDENTITY</a:t>
            </a:r>
            <a:r>
              <a:rPr lang="en-US" dirty="0" err="1" smtClean="0"/>
              <a:t>Indicates</a:t>
            </a:r>
            <a:r>
              <a:rPr lang="en-US" dirty="0" smtClean="0"/>
              <a:t> that the persistence provider must assign primary keys for the entity using a database identity column.</a:t>
            </a:r>
          </a:p>
          <a:p>
            <a:pPr fontAlgn="t"/>
            <a:r>
              <a:rPr lang="en-US" b="1" dirty="0" err="1" smtClean="0">
                <a:hlinkClick r:id="rId2"/>
              </a:rPr>
              <a:t>SEQUENCE</a:t>
            </a:r>
            <a:r>
              <a:rPr lang="en-US" dirty="0" err="1" smtClean="0"/>
              <a:t>Indicates</a:t>
            </a:r>
            <a:r>
              <a:rPr lang="en-US" dirty="0" smtClean="0"/>
              <a:t> that the persistence provider must assign primary keys for the entity using a database sequence.</a:t>
            </a:r>
          </a:p>
          <a:p>
            <a:pPr fontAlgn="t"/>
            <a:r>
              <a:rPr lang="en-US" b="1" dirty="0" err="1" smtClean="0">
                <a:hlinkClick r:id="rId2"/>
              </a:rPr>
              <a:t>TABLE</a:t>
            </a:r>
            <a:r>
              <a:rPr lang="en-US" dirty="0" err="1" smtClean="0"/>
              <a:t>Indicates</a:t>
            </a:r>
            <a:r>
              <a:rPr lang="en-US" dirty="0" smtClean="0"/>
              <a:t> that the persistence provider must assign primary keys for the entity using an underlying database table to ensure uniqueness.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@Column</a:t>
            </a:r>
            <a:endParaRPr lang="en-US" dirty="0"/>
          </a:p>
        </p:txBody>
      </p:sp>
      <p:sp>
        <p:nvSpPr>
          <p:cNvPr id="3" name="Content Placeholder 2"/>
          <p:cNvSpPr>
            <a:spLocks noGrp="1"/>
          </p:cNvSpPr>
          <p:nvPr>
            <p:ph idx="1"/>
          </p:nvPr>
        </p:nvSpPr>
        <p:spPr/>
        <p:txBody>
          <a:bodyPr/>
          <a:lstStyle/>
          <a:p>
            <a:r>
              <a:rPr lang="en-US" dirty="0" smtClean="0"/>
              <a:t>The </a:t>
            </a:r>
            <a:r>
              <a:rPr lang="en-US" dirty="0" smtClean="0">
                <a:hlinkClick r:id="rId2"/>
              </a:rPr>
              <a:t>@Column</a:t>
            </a:r>
            <a:r>
              <a:rPr lang="en-US" dirty="0" smtClean="0"/>
              <a:t> annotation is used to specify the mapping between a basic entity attribute and the database table column.</a:t>
            </a:r>
          </a:p>
          <a:p>
            <a:endParaRPr lang="en-US" dirty="0"/>
          </a:p>
        </p:txBody>
      </p:sp>
      <p:pic>
        <p:nvPicPr>
          <p:cNvPr id="24578" name="Picture 2"/>
          <p:cNvPicPr>
            <a:picLocks noChangeAspect="1" noChangeArrowheads="1"/>
          </p:cNvPicPr>
          <p:nvPr/>
        </p:nvPicPr>
        <p:blipFill>
          <a:blip r:embed="rId3" cstate="print"/>
          <a:srcRect/>
          <a:stretch>
            <a:fillRect/>
          </a:stretch>
        </p:blipFill>
        <p:spPr bwMode="auto">
          <a:xfrm>
            <a:off x="1347420" y="2752799"/>
            <a:ext cx="7866917" cy="3819857"/>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How works </a:t>
            </a:r>
            <a:r>
              <a:rPr lang="en-US" dirty="0" smtClean="0"/>
              <a:t>Hibernate</a:t>
            </a:r>
            <a:endParaRPr lang="en-US" dirty="0"/>
          </a:p>
        </p:txBody>
      </p:sp>
      <p:sp>
        <p:nvSpPr>
          <p:cNvPr id="3" name="Content Placeholder 2"/>
          <p:cNvSpPr>
            <a:spLocks noGrp="1"/>
          </p:cNvSpPr>
          <p:nvPr>
            <p:ph idx="1"/>
          </p:nvPr>
        </p:nvSpPr>
        <p:spPr/>
        <p:txBody>
          <a:bodyPr/>
          <a:lstStyle/>
          <a:p>
            <a:endParaRPr lang="en-US" dirty="0"/>
          </a:p>
        </p:txBody>
      </p:sp>
      <p:pic>
        <p:nvPicPr>
          <p:cNvPr id="25602" name="Picture 2" descr="Learning Java"/>
          <p:cNvPicPr>
            <a:picLocks noChangeAspect="1" noChangeArrowheads="1"/>
          </p:cNvPicPr>
          <p:nvPr/>
        </p:nvPicPr>
        <p:blipFill>
          <a:blip r:embed="rId2" cstate="print"/>
          <a:srcRect/>
          <a:stretch>
            <a:fillRect/>
          </a:stretch>
        </p:blipFill>
        <p:spPr bwMode="auto">
          <a:xfrm>
            <a:off x="2814367" y="1551915"/>
            <a:ext cx="5626247" cy="4825432"/>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Dependecy</a:t>
            </a:r>
            <a:endParaRPr lang="en-US" dirty="0"/>
          </a:p>
        </p:txBody>
      </p:sp>
      <p:sp>
        <p:nvSpPr>
          <p:cNvPr id="3" name="Content Placeholder 2"/>
          <p:cNvSpPr>
            <a:spLocks noGrp="1"/>
          </p:cNvSpPr>
          <p:nvPr>
            <p:ph idx="1"/>
          </p:nvPr>
        </p:nvSpPr>
        <p:spPr/>
        <p:txBody>
          <a:bodyPr>
            <a:normAutofit fontScale="92500" lnSpcReduction="20000"/>
          </a:bodyPr>
          <a:lstStyle/>
          <a:p>
            <a:r>
              <a:rPr lang="en-US" i="1" dirty="0" smtClean="0">
                <a:solidFill>
                  <a:srgbClr val="8C8C8C"/>
                </a:solidFill>
              </a:rPr>
              <a:t>&lt;!-- https://mvnrepository.com/artifact/org.hibernate/hibernate-core --&gt;</a:t>
            </a:r>
            <a:br>
              <a:rPr lang="en-US" i="1" dirty="0" smtClean="0">
                <a:solidFill>
                  <a:srgbClr val="8C8C8C"/>
                </a:solidFill>
              </a:rPr>
            </a:br>
            <a:r>
              <a:rPr lang="en-US" dirty="0" smtClean="0"/>
              <a:t>&lt;</a:t>
            </a:r>
            <a:r>
              <a:rPr lang="en-US" dirty="0" smtClean="0">
                <a:solidFill>
                  <a:srgbClr val="0033B3"/>
                </a:solidFill>
              </a:rPr>
              <a:t>dependency</a:t>
            </a:r>
            <a:r>
              <a:rPr lang="en-US" dirty="0" smtClean="0"/>
              <a:t>&gt;</a:t>
            </a:r>
            <a:br>
              <a:rPr lang="en-US" dirty="0" smtClean="0"/>
            </a:br>
            <a:r>
              <a:rPr lang="en-US" dirty="0" smtClean="0"/>
              <a:t>    &lt;</a:t>
            </a:r>
            <a:r>
              <a:rPr lang="en-US" dirty="0" err="1" smtClean="0">
                <a:solidFill>
                  <a:srgbClr val="0033B3"/>
                </a:solidFill>
              </a:rPr>
              <a:t>groupId</a:t>
            </a:r>
            <a:r>
              <a:rPr lang="en-US" dirty="0" smtClean="0"/>
              <a:t>&gt;</a:t>
            </a:r>
            <a:r>
              <a:rPr lang="en-US" dirty="0" err="1" smtClean="0"/>
              <a:t>org.hibernate</a:t>
            </a:r>
            <a:r>
              <a:rPr lang="en-US" dirty="0" smtClean="0"/>
              <a:t>&lt;/</a:t>
            </a:r>
            <a:r>
              <a:rPr lang="en-US" dirty="0" err="1" smtClean="0">
                <a:solidFill>
                  <a:srgbClr val="0033B3"/>
                </a:solidFill>
              </a:rPr>
              <a:t>groupId</a:t>
            </a:r>
            <a:r>
              <a:rPr lang="en-US" dirty="0" smtClean="0"/>
              <a:t>&gt;</a:t>
            </a:r>
            <a:br>
              <a:rPr lang="en-US" dirty="0" smtClean="0"/>
            </a:br>
            <a:r>
              <a:rPr lang="en-US" dirty="0" smtClean="0"/>
              <a:t>    &lt;</a:t>
            </a:r>
            <a:r>
              <a:rPr lang="en-US" dirty="0" err="1" smtClean="0">
                <a:solidFill>
                  <a:srgbClr val="0033B3"/>
                </a:solidFill>
              </a:rPr>
              <a:t>artifactId</a:t>
            </a:r>
            <a:r>
              <a:rPr lang="en-US" dirty="0" smtClean="0"/>
              <a:t>&gt;hibernate-core&lt;/</a:t>
            </a:r>
            <a:r>
              <a:rPr lang="en-US" dirty="0" err="1" smtClean="0">
                <a:solidFill>
                  <a:srgbClr val="0033B3"/>
                </a:solidFill>
              </a:rPr>
              <a:t>artifactId</a:t>
            </a:r>
            <a:r>
              <a:rPr lang="en-US" dirty="0" smtClean="0"/>
              <a:t>&gt;</a:t>
            </a:r>
            <a:br>
              <a:rPr lang="en-US" dirty="0" smtClean="0"/>
            </a:br>
            <a:r>
              <a:rPr lang="en-US" dirty="0" smtClean="0"/>
              <a:t>    &lt;</a:t>
            </a:r>
            <a:r>
              <a:rPr lang="en-US" dirty="0" smtClean="0">
                <a:solidFill>
                  <a:srgbClr val="0033B3"/>
                </a:solidFill>
              </a:rPr>
              <a:t>version</a:t>
            </a:r>
            <a:r>
              <a:rPr lang="en-US" dirty="0" smtClean="0"/>
              <a:t>&gt;5.4.20.Final&lt;/</a:t>
            </a:r>
            <a:r>
              <a:rPr lang="en-US" dirty="0" smtClean="0">
                <a:solidFill>
                  <a:srgbClr val="0033B3"/>
                </a:solidFill>
              </a:rPr>
              <a:t>version</a:t>
            </a:r>
            <a:r>
              <a:rPr lang="en-US" dirty="0" smtClean="0"/>
              <a:t>&gt;</a:t>
            </a:r>
            <a:br>
              <a:rPr lang="en-US" dirty="0" smtClean="0"/>
            </a:br>
            <a:r>
              <a:rPr lang="en-US" dirty="0" smtClean="0"/>
              <a:t>&lt;/</a:t>
            </a:r>
            <a:r>
              <a:rPr lang="en-US" dirty="0" smtClean="0">
                <a:solidFill>
                  <a:srgbClr val="0033B3"/>
                </a:solidFill>
              </a:rPr>
              <a:t>dependency</a:t>
            </a:r>
            <a:r>
              <a:rPr lang="en-US" dirty="0" smtClean="0"/>
              <a:t>&gt;</a:t>
            </a:r>
            <a:br>
              <a:rPr lang="en-US" dirty="0" smtClean="0"/>
            </a:br>
            <a:r>
              <a:rPr lang="en-US" dirty="0" smtClean="0"/>
              <a:t/>
            </a:r>
            <a:br>
              <a:rPr lang="en-US" dirty="0" smtClean="0"/>
            </a:br>
            <a:r>
              <a:rPr lang="en-US" dirty="0" smtClean="0"/>
              <a:t/>
            </a:r>
            <a:br>
              <a:rPr lang="en-US" dirty="0" smtClean="0"/>
            </a:br>
            <a:r>
              <a:rPr lang="en-US" i="1" dirty="0" smtClean="0">
                <a:solidFill>
                  <a:srgbClr val="8C8C8C"/>
                </a:solidFill>
              </a:rPr>
              <a:t>&lt;!-- </a:t>
            </a:r>
            <a:r>
              <a:rPr lang="en-US" i="1" dirty="0" err="1" smtClean="0">
                <a:solidFill>
                  <a:srgbClr val="8C8C8C"/>
                </a:solidFill>
              </a:rPr>
              <a:t>Mysql</a:t>
            </a:r>
            <a:r>
              <a:rPr lang="en-US" i="1" dirty="0" smtClean="0">
                <a:solidFill>
                  <a:srgbClr val="8C8C8C"/>
                </a:solidFill>
              </a:rPr>
              <a:t> Connector --&gt;</a:t>
            </a:r>
            <a:br>
              <a:rPr lang="en-US" i="1" dirty="0" smtClean="0">
                <a:solidFill>
                  <a:srgbClr val="8C8C8C"/>
                </a:solidFill>
              </a:rPr>
            </a:br>
            <a:r>
              <a:rPr lang="en-US" dirty="0" smtClean="0"/>
              <a:t>&lt;</a:t>
            </a:r>
            <a:r>
              <a:rPr lang="en-US" dirty="0" smtClean="0">
                <a:solidFill>
                  <a:srgbClr val="0033B3"/>
                </a:solidFill>
              </a:rPr>
              <a:t>dependency</a:t>
            </a:r>
            <a:r>
              <a:rPr lang="en-US" dirty="0" smtClean="0"/>
              <a:t>&gt;</a:t>
            </a:r>
            <a:br>
              <a:rPr lang="en-US" dirty="0" smtClean="0"/>
            </a:br>
            <a:r>
              <a:rPr lang="en-US" dirty="0" smtClean="0"/>
              <a:t>    &lt;</a:t>
            </a:r>
            <a:r>
              <a:rPr lang="en-US" dirty="0" err="1" smtClean="0">
                <a:solidFill>
                  <a:srgbClr val="0033B3"/>
                </a:solidFill>
              </a:rPr>
              <a:t>groupId</a:t>
            </a:r>
            <a:r>
              <a:rPr lang="en-US" dirty="0" smtClean="0"/>
              <a:t>&gt;</a:t>
            </a:r>
            <a:r>
              <a:rPr lang="en-US" dirty="0" err="1" smtClean="0"/>
              <a:t>mysql</a:t>
            </a:r>
            <a:r>
              <a:rPr lang="en-US" dirty="0" smtClean="0"/>
              <a:t>&lt;/</a:t>
            </a:r>
            <a:r>
              <a:rPr lang="en-US" dirty="0" err="1" smtClean="0">
                <a:solidFill>
                  <a:srgbClr val="0033B3"/>
                </a:solidFill>
              </a:rPr>
              <a:t>groupId</a:t>
            </a:r>
            <a:r>
              <a:rPr lang="en-US" dirty="0" smtClean="0"/>
              <a:t>&gt;</a:t>
            </a:r>
            <a:br>
              <a:rPr lang="en-US" dirty="0" smtClean="0"/>
            </a:br>
            <a:r>
              <a:rPr lang="en-US" dirty="0" smtClean="0"/>
              <a:t>    &lt;</a:t>
            </a:r>
            <a:r>
              <a:rPr lang="en-US" dirty="0" err="1" smtClean="0">
                <a:solidFill>
                  <a:srgbClr val="0033B3"/>
                </a:solidFill>
              </a:rPr>
              <a:t>artifactId</a:t>
            </a:r>
            <a:r>
              <a:rPr lang="en-US" dirty="0" smtClean="0"/>
              <a:t>&gt;</a:t>
            </a:r>
            <a:r>
              <a:rPr lang="en-US" dirty="0" err="1" smtClean="0"/>
              <a:t>mysql</a:t>
            </a:r>
            <a:r>
              <a:rPr lang="en-US" dirty="0" smtClean="0"/>
              <a:t>-connector-java&lt;/</a:t>
            </a:r>
            <a:r>
              <a:rPr lang="en-US" dirty="0" err="1" smtClean="0">
                <a:solidFill>
                  <a:srgbClr val="0033B3"/>
                </a:solidFill>
              </a:rPr>
              <a:t>artifactId</a:t>
            </a:r>
            <a:r>
              <a:rPr lang="en-US" dirty="0" smtClean="0"/>
              <a:t>&gt;</a:t>
            </a:r>
            <a:br>
              <a:rPr lang="en-US" dirty="0" smtClean="0"/>
            </a:br>
            <a:r>
              <a:rPr lang="en-US" dirty="0" smtClean="0"/>
              <a:t>    &lt;</a:t>
            </a:r>
            <a:r>
              <a:rPr lang="en-US" dirty="0" smtClean="0">
                <a:solidFill>
                  <a:srgbClr val="0033B3"/>
                </a:solidFill>
              </a:rPr>
              <a:t>version</a:t>
            </a:r>
            <a:r>
              <a:rPr lang="en-US" dirty="0" smtClean="0"/>
              <a:t>&gt;8.0.17&lt;/</a:t>
            </a:r>
            <a:r>
              <a:rPr lang="en-US" dirty="0" smtClean="0">
                <a:solidFill>
                  <a:srgbClr val="0033B3"/>
                </a:solidFill>
              </a:rPr>
              <a:t>version</a:t>
            </a:r>
            <a:r>
              <a:rPr lang="en-US" dirty="0" smtClean="0"/>
              <a:t>&gt;</a:t>
            </a:r>
            <a:br>
              <a:rPr lang="en-US" dirty="0" smtClean="0"/>
            </a:br>
            <a:r>
              <a:rPr lang="en-US" dirty="0" smtClean="0"/>
              <a:t>&lt;/</a:t>
            </a:r>
            <a:r>
              <a:rPr lang="en-US" dirty="0" smtClean="0">
                <a:solidFill>
                  <a:srgbClr val="0033B3"/>
                </a:solidFill>
              </a:rPr>
              <a:t>dependency</a:t>
            </a:r>
            <a:r>
              <a:rPr lang="en-US" dirty="0" smtClean="0"/>
              <a:t>&gt;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hibernate.cfg.xml</a:t>
            </a:r>
            <a:endParaRPr lang="en-US" dirty="0"/>
          </a:p>
        </p:txBody>
      </p:sp>
      <p:sp>
        <p:nvSpPr>
          <p:cNvPr id="3" name="Content Placeholder 2"/>
          <p:cNvSpPr>
            <a:spLocks noGrp="1"/>
          </p:cNvSpPr>
          <p:nvPr>
            <p:ph idx="1"/>
          </p:nvPr>
        </p:nvSpPr>
        <p:spPr>
          <a:xfrm>
            <a:off x="838200" y="1825625"/>
            <a:ext cx="10515600" cy="4631446"/>
          </a:xfrm>
        </p:spPr>
        <p:txBody>
          <a:bodyPr>
            <a:normAutofit fontScale="25000" lnSpcReduction="20000"/>
          </a:bodyPr>
          <a:lstStyle/>
          <a:p>
            <a:endParaRPr lang="en-US" dirty="0" smtClean="0"/>
          </a:p>
          <a:p>
            <a:r>
              <a:rPr lang="en-US" sz="6400" dirty="0" err="1" smtClean="0"/>
              <a:t>hibernate.cfg.xml</a:t>
            </a:r>
            <a:r>
              <a:rPr lang="en-US" sz="6400" dirty="0" smtClean="0"/>
              <a:t>   file must be under resource folder.</a:t>
            </a:r>
          </a:p>
          <a:p>
            <a:r>
              <a:rPr lang="en-US" sz="6400" dirty="0" smtClean="0"/>
              <a:t>&lt;</a:t>
            </a:r>
            <a:r>
              <a:rPr lang="en-US" sz="6400" dirty="0" smtClean="0">
                <a:solidFill>
                  <a:srgbClr val="0033B3"/>
                </a:solidFill>
              </a:rPr>
              <a:t>hibernate-configuration</a:t>
            </a:r>
            <a:r>
              <a:rPr lang="en-US" sz="6400" dirty="0" smtClean="0"/>
              <a:t>&gt;</a:t>
            </a:r>
            <a:br>
              <a:rPr lang="en-US" sz="6400" dirty="0" smtClean="0"/>
            </a:br>
            <a:r>
              <a:rPr lang="en-US" sz="6400" dirty="0" smtClean="0"/>
              <a:t>    &lt;</a:t>
            </a:r>
            <a:r>
              <a:rPr lang="en-US" sz="6400" dirty="0" smtClean="0">
                <a:solidFill>
                  <a:srgbClr val="0033B3"/>
                </a:solidFill>
              </a:rPr>
              <a:t>session-factory</a:t>
            </a:r>
            <a:r>
              <a:rPr lang="en-US" sz="6400" dirty="0" smtClean="0"/>
              <a:t>&gt;</a:t>
            </a:r>
            <a:br>
              <a:rPr lang="en-US" sz="6400" dirty="0" smtClean="0"/>
            </a:br>
            <a:r>
              <a:rPr lang="en-US" sz="6400" dirty="0" smtClean="0"/>
              <a:t>        </a:t>
            </a:r>
            <a:r>
              <a:rPr lang="en-US" sz="6400" i="1" dirty="0" smtClean="0">
                <a:solidFill>
                  <a:srgbClr val="8C8C8C"/>
                </a:solidFill>
              </a:rPr>
              <a:t>&lt;!-- SQL Dialect --&gt;</a:t>
            </a:r>
            <a:br>
              <a:rPr lang="en-US" sz="6400" i="1" dirty="0" smtClean="0">
                <a:solidFill>
                  <a:srgbClr val="8C8C8C"/>
                </a:solidFill>
              </a:rPr>
            </a:br>
            <a:r>
              <a:rPr lang="en-US" sz="6400" i="1" dirty="0" smtClean="0">
                <a:solidFill>
                  <a:srgbClr val="8C8C8C"/>
                </a:solidFill>
              </a:rPr>
              <a:t>        </a:t>
            </a:r>
            <a:r>
              <a:rPr lang="en-US" sz="6400" dirty="0" smtClean="0"/>
              <a:t>&lt;</a:t>
            </a:r>
            <a:r>
              <a:rPr lang="en-US" sz="6400" dirty="0" smtClean="0">
                <a:solidFill>
                  <a:srgbClr val="0033B3"/>
                </a:solidFill>
              </a:rPr>
              <a:t>property </a:t>
            </a:r>
            <a:r>
              <a:rPr lang="en-US" sz="6400" dirty="0" smtClean="0">
                <a:solidFill>
                  <a:srgbClr val="174AD4"/>
                </a:solidFill>
              </a:rPr>
              <a:t>name</a:t>
            </a:r>
            <a:r>
              <a:rPr lang="en-US" sz="6400" dirty="0" smtClean="0">
                <a:solidFill>
                  <a:srgbClr val="067D17"/>
                </a:solidFill>
              </a:rPr>
              <a:t>="</a:t>
            </a:r>
            <a:r>
              <a:rPr lang="en-US" sz="6400" dirty="0" err="1" smtClean="0">
                <a:solidFill>
                  <a:srgbClr val="067D17"/>
                </a:solidFill>
              </a:rPr>
              <a:t>hibernate.dialect</a:t>
            </a:r>
            <a:r>
              <a:rPr lang="en-US" sz="6400" dirty="0" smtClean="0">
                <a:solidFill>
                  <a:srgbClr val="067D17"/>
                </a:solidFill>
              </a:rPr>
              <a:t>"</a:t>
            </a:r>
            <a:r>
              <a:rPr lang="en-US" sz="6400" dirty="0" smtClean="0"/>
              <a:t>&gt;org.hibernate.dialect.MySQL8Dialect&lt;/</a:t>
            </a:r>
            <a:r>
              <a:rPr lang="en-US" sz="6400" dirty="0" smtClean="0">
                <a:solidFill>
                  <a:srgbClr val="0033B3"/>
                </a:solidFill>
              </a:rPr>
              <a:t>property</a:t>
            </a:r>
            <a:r>
              <a:rPr lang="en-US" sz="6400" dirty="0" smtClean="0"/>
              <a:t>&gt;</a:t>
            </a:r>
            <a:br>
              <a:rPr lang="en-US" sz="6400" dirty="0" smtClean="0"/>
            </a:br>
            <a:r>
              <a:rPr lang="en-US" sz="6400" dirty="0" smtClean="0"/>
              <a:t/>
            </a:r>
            <a:br>
              <a:rPr lang="en-US" sz="6400" dirty="0" smtClean="0"/>
            </a:br>
            <a:r>
              <a:rPr lang="en-US" sz="6400" dirty="0" smtClean="0"/>
              <a:t>        </a:t>
            </a:r>
            <a:r>
              <a:rPr lang="en-US" sz="6400" i="1" dirty="0" smtClean="0">
                <a:solidFill>
                  <a:srgbClr val="8C8C8C"/>
                </a:solidFill>
              </a:rPr>
              <a:t>&lt;!-- Database Connection Settings --&gt;</a:t>
            </a:r>
            <a:br>
              <a:rPr lang="en-US" sz="6400" i="1" dirty="0" smtClean="0">
                <a:solidFill>
                  <a:srgbClr val="8C8C8C"/>
                </a:solidFill>
              </a:rPr>
            </a:br>
            <a:r>
              <a:rPr lang="en-US" sz="6400" i="1" dirty="0" smtClean="0">
                <a:solidFill>
                  <a:srgbClr val="8C8C8C"/>
                </a:solidFill>
              </a:rPr>
              <a:t>        </a:t>
            </a:r>
            <a:r>
              <a:rPr lang="en-US" sz="6400" dirty="0" smtClean="0"/>
              <a:t>&lt;</a:t>
            </a:r>
            <a:r>
              <a:rPr lang="en-US" sz="6400" dirty="0" smtClean="0">
                <a:solidFill>
                  <a:srgbClr val="0033B3"/>
                </a:solidFill>
              </a:rPr>
              <a:t>property </a:t>
            </a:r>
            <a:r>
              <a:rPr lang="en-US" sz="6400" dirty="0" smtClean="0">
                <a:solidFill>
                  <a:srgbClr val="174AD4"/>
                </a:solidFill>
              </a:rPr>
              <a:t>name</a:t>
            </a:r>
            <a:r>
              <a:rPr lang="en-US" sz="6400" dirty="0" smtClean="0">
                <a:solidFill>
                  <a:srgbClr val="067D17"/>
                </a:solidFill>
              </a:rPr>
              <a:t>="</a:t>
            </a:r>
            <a:r>
              <a:rPr lang="en-US" sz="6400" dirty="0" err="1" smtClean="0">
                <a:solidFill>
                  <a:srgbClr val="067D17"/>
                </a:solidFill>
              </a:rPr>
              <a:t>hibernate.connection.driver_class</a:t>
            </a:r>
            <a:r>
              <a:rPr lang="en-US" sz="6400" dirty="0" smtClean="0">
                <a:solidFill>
                  <a:srgbClr val="067D17"/>
                </a:solidFill>
              </a:rPr>
              <a:t>"</a:t>
            </a:r>
            <a:r>
              <a:rPr lang="en-US" sz="6400" dirty="0" smtClean="0"/>
              <a:t>&gt;</a:t>
            </a:r>
            <a:r>
              <a:rPr lang="en-US" sz="6400" dirty="0" err="1" smtClean="0"/>
              <a:t>com.mysql.cj.jdbc.Driver</a:t>
            </a:r>
            <a:r>
              <a:rPr lang="en-US" sz="6400" dirty="0" smtClean="0"/>
              <a:t>&lt;/</a:t>
            </a:r>
            <a:r>
              <a:rPr lang="en-US" sz="6400" dirty="0" smtClean="0">
                <a:solidFill>
                  <a:srgbClr val="0033B3"/>
                </a:solidFill>
              </a:rPr>
              <a:t>property</a:t>
            </a:r>
            <a:r>
              <a:rPr lang="en-US" sz="6400" dirty="0" smtClean="0"/>
              <a:t>&gt;</a:t>
            </a:r>
            <a:br>
              <a:rPr lang="en-US" sz="6400" dirty="0" smtClean="0"/>
            </a:br>
            <a:r>
              <a:rPr lang="en-US" sz="6400" dirty="0" smtClean="0"/>
              <a:t>        &lt;</a:t>
            </a:r>
            <a:r>
              <a:rPr lang="en-US" sz="6400" dirty="0" smtClean="0">
                <a:solidFill>
                  <a:srgbClr val="0033B3"/>
                </a:solidFill>
              </a:rPr>
              <a:t>property </a:t>
            </a:r>
            <a:r>
              <a:rPr lang="en-US" sz="6400" dirty="0" smtClean="0">
                <a:solidFill>
                  <a:srgbClr val="174AD4"/>
                </a:solidFill>
              </a:rPr>
              <a:t>name</a:t>
            </a:r>
            <a:r>
              <a:rPr lang="en-US" sz="6400" dirty="0" smtClean="0">
                <a:solidFill>
                  <a:srgbClr val="067D17"/>
                </a:solidFill>
              </a:rPr>
              <a:t>="</a:t>
            </a:r>
            <a:r>
              <a:rPr lang="en-US" sz="6400" dirty="0" err="1" smtClean="0">
                <a:solidFill>
                  <a:srgbClr val="067D17"/>
                </a:solidFill>
              </a:rPr>
              <a:t>hibernate.connection.url</a:t>
            </a:r>
            <a:r>
              <a:rPr lang="en-US" sz="6400" dirty="0" smtClean="0">
                <a:solidFill>
                  <a:srgbClr val="067D17"/>
                </a:solidFill>
              </a:rPr>
              <a:t>"</a:t>
            </a:r>
            <a:r>
              <a:rPr lang="en-US" sz="6400" dirty="0" smtClean="0"/>
              <a:t>&gt;</a:t>
            </a:r>
            <a:r>
              <a:rPr lang="en-US" sz="6400" dirty="0" err="1" smtClean="0"/>
              <a:t>jdbc:mysql</a:t>
            </a:r>
            <a:r>
              <a:rPr lang="en-US" sz="6400" dirty="0" smtClean="0"/>
              <a:t>://localhost:3306/hr&lt;/</a:t>
            </a:r>
            <a:r>
              <a:rPr lang="en-US" sz="6400" dirty="0" smtClean="0">
                <a:solidFill>
                  <a:srgbClr val="0033B3"/>
                </a:solidFill>
              </a:rPr>
              <a:t>property</a:t>
            </a:r>
            <a:r>
              <a:rPr lang="en-US" sz="6400" dirty="0" smtClean="0"/>
              <a:t>&gt;</a:t>
            </a:r>
            <a:br>
              <a:rPr lang="en-US" sz="6400" dirty="0" smtClean="0"/>
            </a:br>
            <a:r>
              <a:rPr lang="en-US" sz="6400" dirty="0" smtClean="0"/>
              <a:t>        &lt;</a:t>
            </a:r>
            <a:r>
              <a:rPr lang="en-US" sz="6400" dirty="0" smtClean="0">
                <a:solidFill>
                  <a:srgbClr val="0033B3"/>
                </a:solidFill>
              </a:rPr>
              <a:t>property </a:t>
            </a:r>
            <a:r>
              <a:rPr lang="en-US" sz="6400" dirty="0" smtClean="0">
                <a:solidFill>
                  <a:srgbClr val="174AD4"/>
                </a:solidFill>
              </a:rPr>
              <a:t>name</a:t>
            </a:r>
            <a:r>
              <a:rPr lang="en-US" sz="6400" dirty="0" smtClean="0">
                <a:solidFill>
                  <a:srgbClr val="067D17"/>
                </a:solidFill>
              </a:rPr>
              <a:t>="</a:t>
            </a:r>
            <a:r>
              <a:rPr lang="en-US" sz="6400" dirty="0" err="1" smtClean="0">
                <a:solidFill>
                  <a:srgbClr val="067D17"/>
                </a:solidFill>
              </a:rPr>
              <a:t>hibernate.connection.username</a:t>
            </a:r>
            <a:r>
              <a:rPr lang="en-US" sz="6400" dirty="0" smtClean="0">
                <a:solidFill>
                  <a:srgbClr val="067D17"/>
                </a:solidFill>
              </a:rPr>
              <a:t>"</a:t>
            </a:r>
            <a:r>
              <a:rPr lang="en-US" sz="6400" dirty="0" smtClean="0"/>
              <a:t>&gt;root&lt;/</a:t>
            </a:r>
            <a:r>
              <a:rPr lang="en-US" sz="6400" dirty="0" smtClean="0">
                <a:solidFill>
                  <a:srgbClr val="0033B3"/>
                </a:solidFill>
              </a:rPr>
              <a:t>property</a:t>
            </a:r>
            <a:r>
              <a:rPr lang="en-US" sz="6400" dirty="0" smtClean="0"/>
              <a:t>&gt;</a:t>
            </a:r>
            <a:br>
              <a:rPr lang="en-US" sz="6400" dirty="0" smtClean="0"/>
            </a:br>
            <a:r>
              <a:rPr lang="en-US" sz="6400" dirty="0" smtClean="0"/>
              <a:t>        &lt;</a:t>
            </a:r>
            <a:r>
              <a:rPr lang="en-US" sz="6400" dirty="0" smtClean="0">
                <a:solidFill>
                  <a:srgbClr val="0033B3"/>
                </a:solidFill>
              </a:rPr>
              <a:t>property </a:t>
            </a:r>
            <a:r>
              <a:rPr lang="en-US" sz="6400" dirty="0" smtClean="0">
                <a:solidFill>
                  <a:srgbClr val="174AD4"/>
                </a:solidFill>
              </a:rPr>
              <a:t>name</a:t>
            </a:r>
            <a:r>
              <a:rPr lang="en-US" sz="6400" dirty="0" smtClean="0">
                <a:solidFill>
                  <a:srgbClr val="067D17"/>
                </a:solidFill>
              </a:rPr>
              <a:t>="</a:t>
            </a:r>
            <a:r>
              <a:rPr lang="en-US" sz="6400" dirty="0" err="1" smtClean="0">
                <a:solidFill>
                  <a:srgbClr val="067D17"/>
                </a:solidFill>
              </a:rPr>
              <a:t>hibernate.connection.password</a:t>
            </a:r>
            <a:r>
              <a:rPr lang="en-US" sz="6400" dirty="0" smtClean="0">
                <a:solidFill>
                  <a:srgbClr val="067D17"/>
                </a:solidFill>
              </a:rPr>
              <a:t>"</a:t>
            </a:r>
            <a:r>
              <a:rPr lang="en-US" sz="6400" dirty="0" smtClean="0"/>
              <a:t>&gt;root&lt;/</a:t>
            </a:r>
            <a:r>
              <a:rPr lang="en-US" sz="6400" dirty="0" smtClean="0">
                <a:solidFill>
                  <a:srgbClr val="0033B3"/>
                </a:solidFill>
              </a:rPr>
              <a:t>property</a:t>
            </a:r>
            <a:r>
              <a:rPr lang="en-US" sz="6400" dirty="0" smtClean="0"/>
              <a:t>&gt;</a:t>
            </a:r>
            <a:br>
              <a:rPr lang="en-US" sz="6400" dirty="0" smtClean="0"/>
            </a:br>
            <a:r>
              <a:rPr lang="en-US" sz="6400" dirty="0" smtClean="0"/>
              <a:t>        &lt;</a:t>
            </a:r>
            <a:r>
              <a:rPr lang="en-US" sz="6400" dirty="0" smtClean="0">
                <a:solidFill>
                  <a:srgbClr val="0033B3"/>
                </a:solidFill>
              </a:rPr>
              <a:t>property </a:t>
            </a:r>
            <a:r>
              <a:rPr lang="en-US" sz="6400" dirty="0" smtClean="0">
                <a:solidFill>
                  <a:srgbClr val="174AD4"/>
                </a:solidFill>
              </a:rPr>
              <a:t>name</a:t>
            </a:r>
            <a:r>
              <a:rPr lang="en-US" sz="6400" dirty="0" smtClean="0">
                <a:solidFill>
                  <a:srgbClr val="067D17"/>
                </a:solidFill>
              </a:rPr>
              <a:t>="</a:t>
            </a:r>
            <a:r>
              <a:rPr lang="en-US" sz="6400" dirty="0" err="1" smtClean="0">
                <a:solidFill>
                  <a:srgbClr val="067D17"/>
                </a:solidFill>
              </a:rPr>
              <a:t>show_sql</a:t>
            </a:r>
            <a:r>
              <a:rPr lang="en-US" sz="6400" dirty="0" smtClean="0">
                <a:solidFill>
                  <a:srgbClr val="067D17"/>
                </a:solidFill>
              </a:rPr>
              <a:t>"</a:t>
            </a:r>
            <a:r>
              <a:rPr lang="en-US" sz="6400" dirty="0" smtClean="0"/>
              <a:t>&gt;true&lt;/</a:t>
            </a:r>
            <a:r>
              <a:rPr lang="en-US" sz="6400" dirty="0" smtClean="0">
                <a:solidFill>
                  <a:srgbClr val="0033B3"/>
                </a:solidFill>
              </a:rPr>
              <a:t>property</a:t>
            </a:r>
            <a:r>
              <a:rPr lang="en-US" sz="6400" dirty="0" smtClean="0"/>
              <a:t>&gt;</a:t>
            </a:r>
            <a:br>
              <a:rPr lang="en-US" sz="6400" dirty="0" smtClean="0"/>
            </a:br>
            <a:r>
              <a:rPr lang="en-US" sz="6400" dirty="0" smtClean="0"/>
              <a:t>        &lt;</a:t>
            </a:r>
            <a:r>
              <a:rPr lang="en-US" sz="6400" dirty="0" smtClean="0">
                <a:solidFill>
                  <a:srgbClr val="0033B3"/>
                </a:solidFill>
              </a:rPr>
              <a:t>property </a:t>
            </a:r>
            <a:r>
              <a:rPr lang="en-US" sz="6400" dirty="0" smtClean="0">
                <a:solidFill>
                  <a:srgbClr val="174AD4"/>
                </a:solidFill>
              </a:rPr>
              <a:t>name</a:t>
            </a:r>
            <a:r>
              <a:rPr lang="en-US" sz="6400" dirty="0" smtClean="0">
                <a:solidFill>
                  <a:srgbClr val="067D17"/>
                </a:solidFill>
              </a:rPr>
              <a:t>="hibernate.hbm2ddl.auto"</a:t>
            </a:r>
            <a:r>
              <a:rPr lang="en-US" sz="6400" dirty="0" smtClean="0"/>
              <a:t>&gt;update&lt;/</a:t>
            </a:r>
            <a:r>
              <a:rPr lang="en-US" sz="6400" dirty="0" smtClean="0">
                <a:solidFill>
                  <a:srgbClr val="0033B3"/>
                </a:solidFill>
              </a:rPr>
              <a:t>property</a:t>
            </a:r>
            <a:r>
              <a:rPr lang="en-US" sz="6400" dirty="0" smtClean="0"/>
              <a:t>&gt;</a:t>
            </a:r>
            <a:br>
              <a:rPr lang="en-US" sz="6400" dirty="0" smtClean="0"/>
            </a:br>
            <a:r>
              <a:rPr lang="en-US" sz="6400" dirty="0" smtClean="0"/>
              <a:t/>
            </a:r>
            <a:br>
              <a:rPr lang="en-US" sz="6400" dirty="0" smtClean="0"/>
            </a:br>
            <a:r>
              <a:rPr lang="en-US" sz="6400" dirty="0" smtClean="0"/>
              <a:t>        </a:t>
            </a:r>
            <a:r>
              <a:rPr lang="en-US" sz="6400" i="1" dirty="0" smtClean="0">
                <a:solidFill>
                  <a:srgbClr val="8C8C8C"/>
                </a:solidFill>
              </a:rPr>
              <a:t>&lt;!-- Specifying Session Context --&gt;</a:t>
            </a:r>
            <a:br>
              <a:rPr lang="en-US" sz="6400" i="1" dirty="0" smtClean="0">
                <a:solidFill>
                  <a:srgbClr val="8C8C8C"/>
                </a:solidFill>
              </a:rPr>
            </a:br>
            <a:r>
              <a:rPr lang="en-US" sz="6400" i="1" dirty="0" smtClean="0">
                <a:solidFill>
                  <a:srgbClr val="8C8C8C"/>
                </a:solidFill>
              </a:rPr>
              <a:t>        </a:t>
            </a:r>
            <a:r>
              <a:rPr lang="en-US" sz="6400" dirty="0" smtClean="0"/>
              <a:t>&lt;</a:t>
            </a:r>
            <a:r>
              <a:rPr lang="en-US" sz="6400" dirty="0" smtClean="0">
                <a:solidFill>
                  <a:srgbClr val="0033B3"/>
                </a:solidFill>
              </a:rPr>
              <a:t>property </a:t>
            </a:r>
            <a:r>
              <a:rPr lang="en-US" sz="6400" dirty="0" smtClean="0">
                <a:solidFill>
                  <a:srgbClr val="174AD4"/>
                </a:solidFill>
              </a:rPr>
              <a:t>name</a:t>
            </a:r>
            <a:r>
              <a:rPr lang="en-US" sz="6400" dirty="0" smtClean="0">
                <a:solidFill>
                  <a:srgbClr val="067D17"/>
                </a:solidFill>
              </a:rPr>
              <a:t>="</a:t>
            </a:r>
            <a:r>
              <a:rPr lang="en-US" sz="6400" dirty="0" err="1" smtClean="0">
                <a:solidFill>
                  <a:srgbClr val="067D17"/>
                </a:solidFill>
              </a:rPr>
              <a:t>hibernate.current_session_context_class</a:t>
            </a:r>
            <a:r>
              <a:rPr lang="en-US" sz="6400" dirty="0" smtClean="0">
                <a:solidFill>
                  <a:srgbClr val="067D17"/>
                </a:solidFill>
              </a:rPr>
              <a:t>"</a:t>
            </a:r>
            <a:r>
              <a:rPr lang="en-US" sz="6400" dirty="0" smtClean="0"/>
              <a:t>&gt;</a:t>
            </a:r>
            <a:r>
              <a:rPr lang="en-US" sz="6400" dirty="0" err="1" smtClean="0"/>
              <a:t>org.hibernate.context.internal.ThreadLocalSessionContext</a:t>
            </a:r>
            <a:r>
              <a:rPr lang="en-US" sz="6400" dirty="0" smtClean="0"/>
              <a:t>&lt;/</a:t>
            </a:r>
            <a:r>
              <a:rPr lang="en-US" sz="6400" dirty="0" smtClean="0">
                <a:solidFill>
                  <a:srgbClr val="0033B3"/>
                </a:solidFill>
              </a:rPr>
              <a:t>property</a:t>
            </a:r>
            <a:r>
              <a:rPr lang="en-US" sz="6400" dirty="0" smtClean="0"/>
              <a:t>&gt;</a:t>
            </a:r>
            <a:br>
              <a:rPr lang="en-US" sz="6400" dirty="0" smtClean="0"/>
            </a:br>
            <a:r>
              <a:rPr lang="en-US" sz="6400" dirty="0" smtClean="0"/>
              <a:t/>
            </a:r>
            <a:br>
              <a:rPr lang="en-US" sz="6400" dirty="0" smtClean="0"/>
            </a:br>
            <a:r>
              <a:rPr lang="en-US" sz="6400" dirty="0" smtClean="0"/>
              <a:t>        </a:t>
            </a:r>
            <a:r>
              <a:rPr lang="en-US" sz="6400" i="1" dirty="0" smtClean="0">
                <a:solidFill>
                  <a:srgbClr val="8C8C8C"/>
                </a:solidFill>
              </a:rPr>
              <a:t>&lt;!-- Mapping With Model Class Containing Annotations --&gt;</a:t>
            </a:r>
            <a:br>
              <a:rPr lang="en-US" sz="6400" i="1" dirty="0" smtClean="0">
                <a:solidFill>
                  <a:srgbClr val="8C8C8C"/>
                </a:solidFill>
              </a:rPr>
            </a:br>
            <a:r>
              <a:rPr lang="en-US" sz="6400" i="1" dirty="0" smtClean="0">
                <a:solidFill>
                  <a:srgbClr val="8C8C8C"/>
                </a:solidFill>
              </a:rPr>
              <a:t>        </a:t>
            </a:r>
            <a:r>
              <a:rPr lang="en-US" sz="6400" dirty="0" smtClean="0"/>
              <a:t>&lt;</a:t>
            </a:r>
            <a:r>
              <a:rPr lang="en-US" sz="6400" dirty="0" smtClean="0">
                <a:solidFill>
                  <a:srgbClr val="0033B3"/>
                </a:solidFill>
              </a:rPr>
              <a:t>mapping </a:t>
            </a:r>
            <a:r>
              <a:rPr lang="en-US" sz="6400" dirty="0" smtClean="0">
                <a:solidFill>
                  <a:srgbClr val="174AD4"/>
                </a:solidFill>
              </a:rPr>
              <a:t>class</a:t>
            </a:r>
            <a:r>
              <a:rPr lang="en-US" sz="6400" dirty="0" smtClean="0">
                <a:solidFill>
                  <a:srgbClr val="067D17"/>
                </a:solidFill>
              </a:rPr>
              <a:t>="</a:t>
            </a:r>
            <a:r>
              <a:rPr lang="en-US" sz="6400" dirty="0" err="1" smtClean="0">
                <a:solidFill>
                  <a:srgbClr val="067D17"/>
                </a:solidFill>
              </a:rPr>
              <a:t>entity.User</a:t>
            </a:r>
            <a:r>
              <a:rPr lang="en-US" sz="6400" dirty="0" smtClean="0">
                <a:solidFill>
                  <a:srgbClr val="067D17"/>
                </a:solidFill>
              </a:rPr>
              <a:t>" </a:t>
            </a:r>
            <a:r>
              <a:rPr lang="en-US" sz="6400" dirty="0" smtClean="0"/>
              <a:t>/&gt;</a:t>
            </a:r>
            <a:br>
              <a:rPr lang="en-US" sz="6400" dirty="0" smtClean="0"/>
            </a:br>
            <a:r>
              <a:rPr lang="en-US" sz="6400" dirty="0" smtClean="0"/>
              <a:t/>
            </a:r>
            <a:br>
              <a:rPr lang="en-US" sz="6400" dirty="0" smtClean="0"/>
            </a:br>
            <a:r>
              <a:rPr lang="en-US" sz="6400" dirty="0" smtClean="0"/>
              <a:t>    &lt;/</a:t>
            </a:r>
            <a:r>
              <a:rPr lang="en-US" sz="6400" dirty="0" smtClean="0">
                <a:solidFill>
                  <a:srgbClr val="0033B3"/>
                </a:solidFill>
              </a:rPr>
              <a:t>session-factory</a:t>
            </a:r>
            <a:r>
              <a:rPr lang="en-US" sz="6400" dirty="0" smtClean="0"/>
              <a:t>&gt;</a:t>
            </a:r>
            <a:br>
              <a:rPr lang="en-US" sz="6400" dirty="0" smtClean="0"/>
            </a:br>
            <a:r>
              <a:rPr lang="en-US" sz="6400" dirty="0" smtClean="0"/>
              <a:t>&lt;/</a:t>
            </a:r>
            <a:r>
              <a:rPr lang="en-US" sz="6400" dirty="0" smtClean="0">
                <a:solidFill>
                  <a:srgbClr val="0033B3"/>
                </a:solidFill>
              </a:rPr>
              <a:t>hibernate-configuration</a:t>
            </a:r>
            <a:r>
              <a:rPr lang="en-US" sz="6400" dirty="0" smtClean="0"/>
              <a:t>&gt;</a:t>
            </a:r>
            <a:endParaRPr lang="en-US" sz="6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Create session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0033B3"/>
                </a:solidFill>
              </a:rPr>
              <a:t>private static </a:t>
            </a:r>
            <a:r>
              <a:rPr lang="en-US" dirty="0" err="1" smtClean="0">
                <a:solidFill>
                  <a:srgbClr val="000000"/>
                </a:solidFill>
              </a:rPr>
              <a:t>SessionFactory</a:t>
            </a:r>
            <a:r>
              <a:rPr lang="en-US" dirty="0" smtClean="0">
                <a:solidFill>
                  <a:srgbClr val="000000"/>
                </a:solidFill>
              </a:rPr>
              <a:t> </a:t>
            </a:r>
            <a:r>
              <a:rPr lang="en-US" dirty="0" err="1" smtClean="0">
                <a:solidFill>
                  <a:srgbClr val="00627A"/>
                </a:solidFill>
              </a:rPr>
              <a:t>buildSessionFactory</a:t>
            </a:r>
            <a:r>
              <a:rPr lang="en-US" dirty="0" smtClean="0"/>
              <a:t>() {</a:t>
            </a:r>
            <a:br>
              <a:rPr lang="en-US" dirty="0" smtClean="0"/>
            </a:br>
            <a:r>
              <a:rPr lang="en-US" dirty="0" smtClean="0"/>
              <a:t>    </a:t>
            </a:r>
            <a:r>
              <a:rPr lang="en-US" i="1" dirty="0" smtClean="0">
                <a:solidFill>
                  <a:srgbClr val="8C8C8C"/>
                </a:solidFill>
              </a:rPr>
              <a:t/>
            </a:r>
            <a:br>
              <a:rPr lang="en-US" i="1" dirty="0" smtClean="0">
                <a:solidFill>
                  <a:srgbClr val="8C8C8C"/>
                </a:solidFill>
              </a:rPr>
            </a:br>
            <a:r>
              <a:rPr lang="en-US" i="1" dirty="0" smtClean="0">
                <a:solidFill>
                  <a:srgbClr val="8C8C8C"/>
                </a:solidFill>
              </a:rPr>
              <a:t>    </a:t>
            </a:r>
            <a:r>
              <a:rPr lang="en-US" dirty="0" smtClean="0">
                <a:solidFill>
                  <a:srgbClr val="000000"/>
                </a:solidFill>
              </a:rPr>
              <a:t>Configuration </a:t>
            </a:r>
            <a:r>
              <a:rPr lang="en-US" dirty="0" err="1" smtClean="0">
                <a:solidFill>
                  <a:srgbClr val="000000"/>
                </a:solidFill>
              </a:rPr>
              <a:t>configObj</a:t>
            </a:r>
            <a:r>
              <a:rPr lang="en-US" dirty="0" smtClean="0">
                <a:solidFill>
                  <a:srgbClr val="000000"/>
                </a:solidFill>
              </a:rPr>
              <a:t> </a:t>
            </a:r>
            <a:r>
              <a:rPr lang="en-US" dirty="0" smtClean="0"/>
              <a:t>= </a:t>
            </a:r>
            <a:r>
              <a:rPr lang="en-US" dirty="0" smtClean="0">
                <a:solidFill>
                  <a:srgbClr val="0033B3"/>
                </a:solidFill>
              </a:rPr>
              <a:t>new </a:t>
            </a:r>
            <a:r>
              <a:rPr lang="en-US" dirty="0" smtClean="0"/>
              <a:t>Configuration();</a:t>
            </a:r>
            <a:br>
              <a:rPr lang="en-US" dirty="0" smtClean="0"/>
            </a:br>
            <a:r>
              <a:rPr lang="en-US" dirty="0" smtClean="0"/>
              <a:t>    </a:t>
            </a:r>
            <a:r>
              <a:rPr lang="en-US" dirty="0" err="1" smtClean="0">
                <a:solidFill>
                  <a:srgbClr val="000000"/>
                </a:solidFill>
              </a:rPr>
              <a:t>configObj</a:t>
            </a:r>
            <a:r>
              <a:rPr lang="en-US" dirty="0" err="1" smtClean="0"/>
              <a:t>.configure</a:t>
            </a:r>
            <a:r>
              <a:rPr lang="en-US" dirty="0" smtClean="0"/>
              <a:t>(</a:t>
            </a:r>
            <a:r>
              <a:rPr lang="en-US" dirty="0" smtClean="0">
                <a:solidFill>
                  <a:srgbClr val="067D17"/>
                </a:solidFill>
              </a:rPr>
              <a:t>"</a:t>
            </a:r>
            <a:r>
              <a:rPr lang="en-US" dirty="0" err="1" smtClean="0">
                <a:solidFill>
                  <a:srgbClr val="067D17"/>
                </a:solidFill>
              </a:rPr>
              <a:t>hibernate.cfg.xml</a:t>
            </a:r>
            <a:r>
              <a:rPr lang="en-US" dirty="0" smtClean="0">
                <a:solidFill>
                  <a:srgbClr val="067D17"/>
                </a:solidFill>
              </a:rPr>
              <a:t>"</a:t>
            </a:r>
            <a:r>
              <a:rPr lang="en-US" dirty="0" smtClean="0"/>
              <a:t>);</a:t>
            </a:r>
            <a:br>
              <a:rPr lang="en-US" dirty="0" smtClean="0"/>
            </a:br>
            <a:r>
              <a:rPr lang="en-US" dirty="0" smtClean="0"/>
              <a:t>    </a:t>
            </a:r>
            <a:r>
              <a:rPr lang="en-US" dirty="0" err="1" smtClean="0">
                <a:solidFill>
                  <a:srgbClr val="000000"/>
                </a:solidFill>
              </a:rPr>
              <a:t>configObj</a:t>
            </a:r>
            <a:r>
              <a:rPr lang="en-US" dirty="0" err="1" smtClean="0"/>
              <a:t>.addAnnotatedClass</a:t>
            </a:r>
            <a:r>
              <a:rPr lang="en-US" dirty="0" smtClean="0"/>
              <a:t>(</a:t>
            </a:r>
            <a:r>
              <a:rPr lang="en-US" dirty="0" err="1" smtClean="0">
                <a:solidFill>
                  <a:srgbClr val="000000"/>
                </a:solidFill>
              </a:rPr>
              <a:t>User</a:t>
            </a:r>
            <a:r>
              <a:rPr lang="en-US" dirty="0" err="1" smtClean="0"/>
              <a:t>.</a:t>
            </a:r>
            <a:r>
              <a:rPr lang="en-US" dirty="0" err="1" smtClean="0">
                <a:solidFill>
                  <a:srgbClr val="0033B3"/>
                </a:solidFill>
              </a:rPr>
              <a:t>class</a:t>
            </a:r>
            <a:r>
              <a:rPr lang="en-US" dirty="0" smtClean="0"/>
              <a:t>);</a:t>
            </a:r>
            <a:br>
              <a:rPr lang="en-US" dirty="0" smtClean="0"/>
            </a:br>
            <a:r>
              <a:rPr lang="en-US" dirty="0" smtClean="0"/>
              <a:t/>
            </a:r>
            <a:br>
              <a:rPr lang="en-US" dirty="0" smtClean="0"/>
            </a:br>
            <a:r>
              <a:rPr lang="en-US" i="1" dirty="0" smtClean="0">
                <a:solidFill>
                  <a:srgbClr val="8C8C8C"/>
                </a:solidFill>
              </a:rPr>
              <a:t/>
            </a:r>
            <a:br>
              <a:rPr lang="en-US" i="1" dirty="0" smtClean="0">
                <a:solidFill>
                  <a:srgbClr val="8C8C8C"/>
                </a:solidFill>
              </a:rPr>
            </a:br>
            <a:r>
              <a:rPr lang="en-US" i="1" dirty="0" smtClean="0">
                <a:solidFill>
                  <a:srgbClr val="8C8C8C"/>
                </a:solidFill>
              </a:rPr>
              <a:t>    </a:t>
            </a:r>
            <a:r>
              <a:rPr lang="en-US" dirty="0" err="1" smtClean="0">
                <a:solidFill>
                  <a:srgbClr val="000000"/>
                </a:solidFill>
              </a:rPr>
              <a:t>ServiceRegistry</a:t>
            </a:r>
            <a:r>
              <a:rPr lang="en-US" dirty="0" smtClean="0">
                <a:solidFill>
                  <a:srgbClr val="000000"/>
                </a:solidFill>
              </a:rPr>
              <a:t> </a:t>
            </a:r>
            <a:r>
              <a:rPr lang="en-US" dirty="0" err="1" smtClean="0">
                <a:solidFill>
                  <a:srgbClr val="000000"/>
                </a:solidFill>
              </a:rPr>
              <a:t>serviceRegistryObj</a:t>
            </a:r>
            <a:r>
              <a:rPr lang="en-US" dirty="0" smtClean="0">
                <a:solidFill>
                  <a:srgbClr val="000000"/>
                </a:solidFill>
              </a:rPr>
              <a:t> </a:t>
            </a:r>
            <a:r>
              <a:rPr lang="en-US" dirty="0" smtClean="0"/>
              <a:t>= </a:t>
            </a:r>
            <a:r>
              <a:rPr lang="en-US" dirty="0" smtClean="0">
                <a:solidFill>
                  <a:srgbClr val="0033B3"/>
                </a:solidFill>
              </a:rPr>
              <a:t>new </a:t>
            </a:r>
            <a:r>
              <a:rPr lang="en-US" dirty="0" err="1" smtClean="0"/>
              <a:t>StandardServiceRegistryBuilder</a:t>
            </a:r>
            <a:r>
              <a:rPr lang="en-US" dirty="0" smtClean="0"/>
              <a:t>().</a:t>
            </a:r>
            <a:r>
              <a:rPr lang="en-US" dirty="0" err="1" smtClean="0"/>
              <a:t>applySettings</a:t>
            </a:r>
            <a:r>
              <a:rPr lang="en-US" dirty="0" smtClean="0"/>
              <a:t>(</a:t>
            </a:r>
            <a:r>
              <a:rPr lang="en-US" dirty="0" err="1" smtClean="0">
                <a:solidFill>
                  <a:srgbClr val="000000"/>
                </a:solidFill>
              </a:rPr>
              <a:t>configObj</a:t>
            </a:r>
            <a:r>
              <a:rPr lang="en-US" dirty="0" err="1" smtClean="0"/>
              <a:t>.getProperties</a:t>
            </a:r>
            <a:r>
              <a:rPr lang="en-US" dirty="0" smtClean="0"/>
              <a:t>()).build();</a:t>
            </a:r>
            <a:br>
              <a:rPr lang="en-US" dirty="0" smtClean="0"/>
            </a:br>
            <a:r>
              <a:rPr lang="en-US" dirty="0" smtClean="0"/>
              <a:t/>
            </a:r>
            <a:br>
              <a:rPr lang="en-US" dirty="0" smtClean="0"/>
            </a:br>
            <a:r>
              <a:rPr lang="en-US" dirty="0" smtClean="0"/>
              <a:t>    </a:t>
            </a:r>
            <a:r>
              <a:rPr lang="en-US" i="1" dirty="0" smtClean="0">
                <a:solidFill>
                  <a:srgbClr val="8C8C8C"/>
                </a:solidFill>
              </a:rPr>
              <a:t>    </a:t>
            </a:r>
            <a:r>
              <a:rPr lang="en-US" i="1" dirty="0" err="1" smtClean="0">
                <a:solidFill>
                  <a:srgbClr val="871094"/>
                </a:solidFill>
              </a:rPr>
              <a:t>sessionFactoryObj</a:t>
            </a:r>
            <a:r>
              <a:rPr lang="en-US" i="1" dirty="0" smtClean="0">
                <a:solidFill>
                  <a:srgbClr val="871094"/>
                </a:solidFill>
              </a:rPr>
              <a:t> </a:t>
            </a:r>
            <a:r>
              <a:rPr lang="en-US" dirty="0" smtClean="0"/>
              <a:t>= </a:t>
            </a:r>
            <a:r>
              <a:rPr lang="en-US" dirty="0" err="1" smtClean="0">
                <a:solidFill>
                  <a:srgbClr val="000000"/>
                </a:solidFill>
              </a:rPr>
              <a:t>configObj</a:t>
            </a:r>
            <a:r>
              <a:rPr lang="en-US" dirty="0" err="1" smtClean="0"/>
              <a:t>.buildSessionFactory</a:t>
            </a:r>
            <a:r>
              <a:rPr lang="en-US" dirty="0" smtClean="0"/>
              <a:t>(</a:t>
            </a:r>
            <a:r>
              <a:rPr lang="en-US" dirty="0" err="1" smtClean="0">
                <a:solidFill>
                  <a:srgbClr val="000000"/>
                </a:solidFill>
              </a:rPr>
              <a:t>serviceRegistryObj</a:t>
            </a:r>
            <a:r>
              <a:rPr lang="en-US" dirty="0" smtClean="0"/>
              <a:t>);</a:t>
            </a:r>
            <a:br>
              <a:rPr lang="en-US" dirty="0" smtClean="0"/>
            </a:br>
            <a:r>
              <a:rPr lang="en-US" dirty="0" smtClean="0"/>
              <a:t>    </a:t>
            </a:r>
            <a:r>
              <a:rPr lang="en-US" dirty="0" smtClean="0">
                <a:solidFill>
                  <a:srgbClr val="0033B3"/>
                </a:solidFill>
              </a:rPr>
              <a:t>return </a:t>
            </a:r>
            <a:r>
              <a:rPr lang="en-US" i="1" dirty="0" err="1" smtClean="0">
                <a:solidFill>
                  <a:srgbClr val="871094"/>
                </a:solidFill>
              </a:rPr>
              <a:t>sessionFactoryObj</a:t>
            </a:r>
            <a:r>
              <a:rPr lang="en-US" dirty="0" smtClean="0"/>
              <a:t>;</a:t>
            </a:r>
            <a:br>
              <a:rPr lang="en-US" dirty="0" smtClean="0"/>
            </a:br>
            <a:r>
              <a:rPr lang="en-US" dirty="0" smtClean="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Hibernate Transaction</a:t>
            </a:r>
            <a:endParaRPr lang="en-US" dirty="0"/>
          </a:p>
        </p:txBody>
      </p:sp>
      <p:pic>
        <p:nvPicPr>
          <p:cNvPr id="29698" name="Picture 2"/>
          <p:cNvPicPr>
            <a:picLocks noGrp="1" noChangeAspect="1" noChangeArrowheads="1"/>
          </p:cNvPicPr>
          <p:nvPr>
            <p:ph idx="1"/>
          </p:nvPr>
        </p:nvPicPr>
        <p:blipFill>
          <a:blip r:embed="rId2" cstate="print"/>
          <a:srcRect/>
          <a:stretch>
            <a:fillRect/>
          </a:stretch>
        </p:blipFill>
        <p:spPr bwMode="auto">
          <a:xfrm>
            <a:off x="1308295" y="1683726"/>
            <a:ext cx="7697299" cy="429517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Relation annotations</a:t>
            </a:r>
            <a:endParaRPr lang="en-US" dirty="0"/>
          </a:p>
        </p:txBody>
      </p:sp>
      <p:sp>
        <p:nvSpPr>
          <p:cNvPr id="3" name="Content Placeholder 2"/>
          <p:cNvSpPr>
            <a:spLocks noGrp="1"/>
          </p:cNvSpPr>
          <p:nvPr>
            <p:ph idx="1"/>
          </p:nvPr>
        </p:nvSpPr>
        <p:spPr/>
        <p:txBody>
          <a:bodyPr>
            <a:normAutofit lnSpcReduction="10000"/>
          </a:bodyPr>
          <a:lstStyle/>
          <a:p>
            <a:r>
              <a:rPr lang="en-US" dirty="0" err="1" smtClean="0">
                <a:hlinkClick r:id="rId2"/>
              </a:rPr>
              <a:t>javax.persistence.ManyToMany</a:t>
            </a:r>
            <a:endParaRPr lang="en-US" dirty="0" smtClean="0"/>
          </a:p>
          <a:p>
            <a:r>
              <a:rPr lang="en-US" dirty="0" err="1" smtClean="0">
                <a:hlinkClick r:id="rId3"/>
              </a:rPr>
              <a:t>javax.persistence.ManyToOne</a:t>
            </a:r>
            <a:endParaRPr lang="en-US" dirty="0" smtClean="0"/>
          </a:p>
          <a:p>
            <a:r>
              <a:rPr lang="en-US" dirty="0" err="1" smtClean="0">
                <a:hlinkClick r:id="rId4"/>
              </a:rPr>
              <a:t>javax.persistence.OneToMany</a:t>
            </a:r>
            <a:endParaRPr lang="en-US" dirty="0" smtClean="0"/>
          </a:p>
          <a:p>
            <a:r>
              <a:rPr lang="en-US" dirty="0" err="1" smtClean="0">
                <a:hlinkClick r:id="rId5"/>
              </a:rPr>
              <a:t>javax.persistence.OneToOne</a:t>
            </a:r>
            <a:endParaRPr lang="en-US" dirty="0" smtClean="0"/>
          </a:p>
          <a:p>
            <a:endParaRPr lang="en-US" dirty="0" smtClean="0"/>
          </a:p>
          <a:p>
            <a:r>
              <a:rPr lang="en-US" dirty="0" err="1" smtClean="0">
                <a:hlinkClick r:id="rId6"/>
              </a:rPr>
              <a:t>javax.persistence.CascadeType</a:t>
            </a:r>
            <a:endParaRPr lang="en-US" dirty="0" smtClean="0"/>
          </a:p>
          <a:p>
            <a:r>
              <a:rPr lang="en-US" dirty="0" err="1" smtClean="0">
                <a:hlinkClick r:id="rId7"/>
              </a:rPr>
              <a:t>javax.persistence.FetchType</a:t>
            </a:r>
            <a:endParaRPr lang="en-US" dirty="0" smtClean="0"/>
          </a:p>
          <a:p>
            <a:endParaRPr lang="en-US" dirty="0" smtClean="0"/>
          </a:p>
          <a:p>
            <a:r>
              <a:rPr lang="en-US" dirty="0" err="1" smtClean="0">
                <a:hlinkClick r:id="rId8"/>
              </a:rPr>
              <a:t>javax.persistence.OrderBy</a:t>
            </a: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OneToOne</a:t>
            </a:r>
            <a:endParaRPr lang="en-US" dirty="0"/>
          </a:p>
        </p:txBody>
      </p:sp>
      <p:pic>
        <p:nvPicPr>
          <p:cNvPr id="35842" name="Picture 2"/>
          <p:cNvPicPr>
            <a:picLocks noGrp="1" noChangeAspect="1" noChangeArrowheads="1"/>
          </p:cNvPicPr>
          <p:nvPr>
            <p:ph idx="1"/>
          </p:nvPr>
        </p:nvPicPr>
        <p:blipFill>
          <a:blip r:embed="rId2" cstate="print"/>
          <a:srcRect/>
          <a:stretch>
            <a:fillRect/>
          </a:stretch>
        </p:blipFill>
        <p:spPr bwMode="auto">
          <a:xfrm>
            <a:off x="911102" y="1555712"/>
            <a:ext cx="9477446" cy="4479327"/>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OneToMany</a:t>
            </a:r>
            <a:endParaRPr lang="en-US" dirty="0"/>
          </a:p>
        </p:txBody>
      </p:sp>
      <p:sp>
        <p:nvSpPr>
          <p:cNvPr id="3" name="Content Placeholder 2"/>
          <p:cNvSpPr>
            <a:spLocks noGrp="1"/>
          </p:cNvSpPr>
          <p:nvPr>
            <p:ph idx="1"/>
          </p:nvPr>
        </p:nvSpPr>
        <p:spPr/>
        <p:txBody>
          <a:bodyPr/>
          <a:lstStyle/>
          <a:p>
            <a:endParaRPr lang="en-US"/>
          </a:p>
        </p:txBody>
      </p:sp>
      <p:pic>
        <p:nvPicPr>
          <p:cNvPr id="36866" name="Picture 2"/>
          <p:cNvPicPr>
            <a:picLocks noChangeAspect="1" noChangeArrowheads="1"/>
          </p:cNvPicPr>
          <p:nvPr/>
        </p:nvPicPr>
        <p:blipFill>
          <a:blip r:embed="rId2" cstate="print"/>
          <a:srcRect/>
          <a:stretch>
            <a:fillRect/>
          </a:stretch>
        </p:blipFill>
        <p:spPr bwMode="auto">
          <a:xfrm>
            <a:off x="1356652" y="1572725"/>
            <a:ext cx="7796348" cy="471553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ORM ( object-relational mapping)</a:t>
            </a:r>
            <a:endParaRPr lang="en-US" dirty="0"/>
          </a:p>
        </p:txBody>
      </p:sp>
      <p:sp>
        <p:nvSpPr>
          <p:cNvPr id="3" name="Content Placeholder 2"/>
          <p:cNvSpPr>
            <a:spLocks noGrp="1"/>
          </p:cNvSpPr>
          <p:nvPr>
            <p:ph idx="1"/>
          </p:nvPr>
        </p:nvSpPr>
        <p:spPr/>
        <p:txBody>
          <a:bodyPr/>
          <a:lstStyle/>
          <a:p>
            <a:r>
              <a:rPr lang="en-US" dirty="0" smtClean="0"/>
              <a:t>The Java ORM standard for storing, accessing, and managing Java objects in a relational database</a:t>
            </a:r>
          </a:p>
          <a:p>
            <a:endParaRPr lang="en-US" dirty="0" smtClean="0"/>
          </a:p>
          <a:p>
            <a:r>
              <a:rPr lang="en-US" dirty="0" smtClean="0"/>
              <a:t>While they differ in execution, every JPA implementation provides some kind of ORM layer. In order to understand JPA and JPA-compatible tools, you need to have a good grasp on ORM.</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ManyToMany</a:t>
            </a:r>
            <a:endParaRPr lang="en-US" dirty="0"/>
          </a:p>
        </p:txBody>
      </p:sp>
      <p:sp>
        <p:nvSpPr>
          <p:cNvPr id="3" name="Content Placeholder 2"/>
          <p:cNvSpPr>
            <a:spLocks noGrp="1"/>
          </p:cNvSpPr>
          <p:nvPr>
            <p:ph idx="1"/>
          </p:nvPr>
        </p:nvSpPr>
        <p:spPr/>
        <p:txBody>
          <a:bodyPr/>
          <a:lstStyle/>
          <a:p>
            <a:endParaRPr lang="en-US"/>
          </a:p>
        </p:txBody>
      </p:sp>
      <p:pic>
        <p:nvPicPr>
          <p:cNvPr id="37890" name="Picture 2"/>
          <p:cNvPicPr>
            <a:picLocks noChangeAspect="1" noChangeArrowheads="1"/>
          </p:cNvPicPr>
          <p:nvPr/>
        </p:nvPicPr>
        <p:blipFill>
          <a:blip r:embed="rId2" cstate="print"/>
          <a:srcRect/>
          <a:stretch>
            <a:fillRect/>
          </a:stretch>
        </p:blipFill>
        <p:spPr bwMode="auto">
          <a:xfrm>
            <a:off x="1133328" y="1431463"/>
            <a:ext cx="8277958" cy="5368067"/>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ManyToMany</a:t>
            </a:r>
            <a:endParaRPr lang="en-US" dirty="0"/>
          </a:p>
        </p:txBody>
      </p:sp>
      <p:sp>
        <p:nvSpPr>
          <p:cNvPr id="3" name="Content Placeholder 2"/>
          <p:cNvSpPr>
            <a:spLocks noGrp="1"/>
          </p:cNvSpPr>
          <p:nvPr>
            <p:ph idx="1"/>
          </p:nvPr>
        </p:nvSpPr>
        <p:spPr/>
        <p:txBody>
          <a:bodyPr/>
          <a:lstStyle/>
          <a:p>
            <a:endParaRPr lang="en-US"/>
          </a:p>
        </p:txBody>
      </p:sp>
      <p:pic>
        <p:nvPicPr>
          <p:cNvPr id="38914" name="Picture 2"/>
          <p:cNvPicPr>
            <a:picLocks noChangeAspect="1" noChangeArrowheads="1"/>
          </p:cNvPicPr>
          <p:nvPr/>
        </p:nvPicPr>
        <p:blipFill>
          <a:blip r:embed="rId2" cstate="print"/>
          <a:srcRect/>
          <a:stretch>
            <a:fillRect/>
          </a:stretch>
        </p:blipFill>
        <p:spPr bwMode="auto">
          <a:xfrm>
            <a:off x="702211" y="1509786"/>
            <a:ext cx="10202774" cy="439864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ManyToMany</a:t>
            </a:r>
            <a:endParaRPr lang="en-US" dirty="0"/>
          </a:p>
        </p:txBody>
      </p:sp>
      <p:sp>
        <p:nvSpPr>
          <p:cNvPr id="3" name="Content Placeholder 2"/>
          <p:cNvSpPr>
            <a:spLocks noGrp="1"/>
          </p:cNvSpPr>
          <p:nvPr>
            <p:ph idx="1"/>
          </p:nvPr>
        </p:nvSpPr>
        <p:spPr/>
        <p:txBody>
          <a:bodyPr/>
          <a:lstStyle/>
          <a:p>
            <a:endParaRPr lang="en-US"/>
          </a:p>
        </p:txBody>
      </p:sp>
      <p:pic>
        <p:nvPicPr>
          <p:cNvPr id="39938" name="Picture 2"/>
          <p:cNvPicPr>
            <a:picLocks noChangeAspect="1" noChangeArrowheads="1"/>
          </p:cNvPicPr>
          <p:nvPr/>
        </p:nvPicPr>
        <p:blipFill>
          <a:blip r:embed="rId2" cstate="print"/>
          <a:srcRect/>
          <a:stretch>
            <a:fillRect/>
          </a:stretch>
        </p:blipFill>
        <p:spPr bwMode="auto">
          <a:xfrm>
            <a:off x="1490589" y="1552282"/>
            <a:ext cx="8001000" cy="56292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t>                  @</a:t>
            </a:r>
            <a:r>
              <a:rPr lang="en-US" dirty="0" err="1" smtClean="0"/>
              <a:t>CascadeType</a:t>
            </a:r>
            <a:endParaRPr lang="en-US" dirty="0"/>
          </a:p>
        </p:txBody>
      </p:sp>
      <p:sp>
        <p:nvSpPr>
          <p:cNvPr id="3" name="Content Placeholder 2"/>
          <p:cNvSpPr>
            <a:spLocks noGrp="1"/>
          </p:cNvSpPr>
          <p:nvPr>
            <p:ph idx="1"/>
          </p:nvPr>
        </p:nvSpPr>
        <p:spPr/>
        <p:txBody>
          <a:bodyPr>
            <a:normAutofit fontScale="77500" lnSpcReduction="20000"/>
          </a:bodyPr>
          <a:lstStyle/>
          <a:p>
            <a:r>
              <a:rPr lang="en-US" i="1" dirty="0" smtClean="0"/>
              <a:t>ALL -</a:t>
            </a:r>
            <a:r>
              <a:rPr lang="en-US" b="1" dirty="0" smtClean="0"/>
              <a:t> propagates all operations — including Hibernate-specific ones — from a parent to a child entity.</a:t>
            </a:r>
            <a:endParaRPr lang="en-US" dirty="0" smtClean="0"/>
          </a:p>
          <a:p>
            <a:r>
              <a:rPr lang="en-US" i="1" dirty="0" smtClean="0"/>
              <a:t>PERSIST -</a:t>
            </a:r>
            <a:r>
              <a:rPr lang="en-US" b="1" dirty="0" smtClean="0"/>
              <a:t>  propagates the persist operation from a parent to a child entity</a:t>
            </a:r>
            <a:r>
              <a:rPr lang="en-US" dirty="0" smtClean="0"/>
              <a:t>.</a:t>
            </a:r>
          </a:p>
          <a:p>
            <a:r>
              <a:rPr lang="en-US" i="1" dirty="0" smtClean="0"/>
              <a:t>MERGE - </a:t>
            </a:r>
            <a:r>
              <a:rPr lang="en-US" b="1" dirty="0" smtClean="0"/>
              <a:t>propagates the merge operation from a parent to a child entity</a:t>
            </a:r>
            <a:r>
              <a:rPr lang="en-US" dirty="0" smtClean="0"/>
              <a:t>.</a:t>
            </a:r>
          </a:p>
          <a:p>
            <a:r>
              <a:rPr lang="en-US" i="1" dirty="0" smtClean="0"/>
              <a:t>REMOVE - </a:t>
            </a:r>
            <a:r>
              <a:rPr lang="en-US" b="1" dirty="0" smtClean="0"/>
              <a:t>propagates the remove operation from parent to child entity</a:t>
            </a:r>
            <a:endParaRPr lang="en-US" dirty="0" smtClean="0"/>
          </a:p>
          <a:p>
            <a:r>
              <a:rPr lang="en-US" i="1" dirty="0" smtClean="0"/>
              <a:t>REFRESH - </a:t>
            </a:r>
            <a:r>
              <a:rPr lang="en-US" b="1" dirty="0" smtClean="0"/>
              <a:t>When we use this operation with </a:t>
            </a:r>
            <a:r>
              <a:rPr lang="en-US" b="1" dirty="0" err="1" smtClean="0"/>
              <a:t>CascadeType</a:t>
            </a:r>
            <a:r>
              <a:rPr lang="en-US" b="1" dirty="0" smtClean="0"/>
              <a:t> </a:t>
            </a:r>
            <a:r>
              <a:rPr lang="en-US" b="1" i="1" dirty="0" smtClean="0"/>
              <a:t>REFRESH</a:t>
            </a:r>
            <a:r>
              <a:rPr lang="en-US" b="1" dirty="0" smtClean="0"/>
              <a:t>, the child entity also gets reloaded from the database whenever the parent entity is refreshed.</a:t>
            </a:r>
            <a:endParaRPr lang="en-US" dirty="0" smtClean="0"/>
          </a:p>
          <a:p>
            <a:r>
              <a:rPr lang="en-US" i="1" dirty="0" smtClean="0"/>
              <a:t>DETACH - </a:t>
            </a:r>
            <a:r>
              <a:rPr lang="en-US" b="1" dirty="0" smtClean="0"/>
              <a:t>When we use </a:t>
            </a:r>
            <a:r>
              <a:rPr lang="en-US" b="1" i="1" dirty="0" err="1" smtClean="0"/>
              <a:t>CascaseType.DETACH</a:t>
            </a:r>
            <a:r>
              <a:rPr lang="en-US" b="1" i="1" dirty="0" smtClean="0"/>
              <a:t>,</a:t>
            </a:r>
            <a:r>
              <a:rPr lang="en-US" b="1" dirty="0" smtClean="0"/>
              <a:t> the child entity will also get removed from the persistent context</a:t>
            </a:r>
            <a:r>
              <a:rPr lang="en-US" dirty="0" smtClean="0"/>
              <a:t>.</a:t>
            </a:r>
          </a:p>
          <a:p>
            <a:endParaRPr lang="en-US" dirty="0" smtClean="0"/>
          </a:p>
          <a:p>
            <a:r>
              <a:rPr lang="en-US" i="1" dirty="0" smtClean="0"/>
              <a:t>@</a:t>
            </a:r>
            <a:r>
              <a:rPr lang="en-US" i="1" dirty="0" err="1" smtClean="0"/>
              <a:t>OneToMany</a:t>
            </a:r>
            <a:r>
              <a:rPr lang="en-US" i="1" dirty="0" smtClean="0"/>
              <a:t>(</a:t>
            </a:r>
            <a:r>
              <a:rPr lang="en-US" i="1" dirty="0" err="1" smtClean="0"/>
              <a:t>mappedBy</a:t>
            </a:r>
            <a:r>
              <a:rPr lang="en-US" i="1" dirty="0" smtClean="0"/>
              <a:t> = "person", cascade = </a:t>
            </a:r>
            <a:r>
              <a:rPr lang="en-US" i="1" dirty="0" err="1" smtClean="0"/>
              <a:t>CascadeType.ALL</a:t>
            </a:r>
            <a:r>
              <a:rPr lang="en-US" i="1" dirty="0" smtClean="0"/>
              <a:t>)    </a:t>
            </a:r>
            <a:endParaRPr lang="en-US" i="1" dirty="0" smtClean="0"/>
          </a:p>
          <a:p>
            <a:r>
              <a:rPr lang="en-US" i="1" dirty="0" smtClean="0"/>
              <a:t>private </a:t>
            </a:r>
            <a:r>
              <a:rPr lang="en-US" i="1" dirty="0" smtClean="0"/>
              <a:t>List&lt;Address&gt; addresses;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FetchType</a:t>
            </a:r>
            <a:endParaRPr lang="en-US" dirty="0"/>
          </a:p>
        </p:txBody>
      </p:sp>
      <p:sp>
        <p:nvSpPr>
          <p:cNvPr id="3" name="Content Placeholder 2"/>
          <p:cNvSpPr>
            <a:spLocks noGrp="1"/>
          </p:cNvSpPr>
          <p:nvPr>
            <p:ph idx="1"/>
          </p:nvPr>
        </p:nvSpPr>
        <p:spPr/>
        <p:txBody>
          <a:bodyPr/>
          <a:lstStyle/>
          <a:p>
            <a:r>
              <a:rPr lang="en-US" b="1" dirty="0" smtClean="0"/>
              <a:t>Eager Loading</a:t>
            </a:r>
            <a:r>
              <a:rPr lang="en-US" dirty="0" smtClean="0"/>
              <a:t> is a design pattern in which data initialization occurs on the spot</a:t>
            </a:r>
          </a:p>
          <a:p>
            <a:r>
              <a:rPr lang="en-US" b="1" dirty="0" smtClean="0"/>
              <a:t>Lazy Loading</a:t>
            </a:r>
            <a:r>
              <a:rPr lang="en-US" dirty="0" smtClean="0"/>
              <a:t> is a design pattern which is used to defer initialization of an object as long as it's possible</a:t>
            </a:r>
          </a:p>
          <a:p>
            <a:r>
              <a:rPr lang="en-US" i="1" dirty="0" smtClean="0"/>
              <a:t>@</a:t>
            </a:r>
            <a:r>
              <a:rPr lang="en-US" i="1" dirty="0" err="1" smtClean="0"/>
              <a:t>OneToMany</a:t>
            </a:r>
            <a:r>
              <a:rPr lang="en-US" i="1" dirty="0" smtClean="0"/>
              <a:t>(fetch = </a:t>
            </a:r>
            <a:r>
              <a:rPr lang="en-US" i="1" dirty="0" err="1" smtClean="0"/>
              <a:t>FetchType.LAZY</a:t>
            </a:r>
            <a:r>
              <a:rPr lang="en-US" i="1" dirty="0" smtClean="0"/>
              <a:t>, </a:t>
            </a:r>
            <a:r>
              <a:rPr lang="en-US" i="1" dirty="0" err="1" smtClean="0"/>
              <a:t>mappedBy</a:t>
            </a:r>
            <a:r>
              <a:rPr lang="en-US" i="1" dirty="0" smtClean="0"/>
              <a:t> = "user")</a:t>
            </a:r>
            <a:endParaRPr lang="en-US" i="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OrderBy</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OneToOne</a:t>
            </a:r>
            <a:endParaRPr lang="en-US" dirty="0"/>
          </a:p>
        </p:txBody>
      </p:sp>
      <p:sp>
        <p:nvSpPr>
          <p:cNvPr id="3" name="Content Placeholder 2"/>
          <p:cNvSpPr>
            <a:spLocks noGrp="1"/>
          </p:cNvSpPr>
          <p:nvPr>
            <p:ph idx="1"/>
          </p:nvPr>
        </p:nvSpPr>
        <p:spPr/>
        <p:txBody>
          <a:bodyPr/>
          <a:lstStyle/>
          <a:p>
            <a:endParaRPr lang="en-US"/>
          </a:p>
        </p:txBody>
      </p:sp>
      <p:pic>
        <p:nvPicPr>
          <p:cNvPr id="30722" name="Picture 2" descr="An ER Diagram mapping Users to Addresses via an address_id foreign key"/>
          <p:cNvPicPr>
            <a:picLocks noChangeAspect="1" noChangeArrowheads="1"/>
          </p:cNvPicPr>
          <p:nvPr/>
        </p:nvPicPr>
        <p:blipFill>
          <a:blip r:embed="rId2" cstate="print"/>
          <a:srcRect/>
          <a:stretch>
            <a:fillRect/>
          </a:stretch>
        </p:blipFill>
        <p:spPr bwMode="auto">
          <a:xfrm>
            <a:off x="1871833" y="2501166"/>
            <a:ext cx="7893611" cy="2591337"/>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User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@Entity</a:t>
            </a:r>
            <a:br>
              <a:rPr lang="en-US" dirty="0" smtClean="0"/>
            </a:br>
            <a:r>
              <a:rPr lang="en-US" dirty="0" smtClean="0"/>
              <a:t>@Table(name = "users")</a:t>
            </a:r>
            <a:br>
              <a:rPr lang="en-US" dirty="0" smtClean="0"/>
            </a:br>
            <a:r>
              <a:rPr lang="en-US" dirty="0" smtClean="0"/>
              <a:t>public class User {</a:t>
            </a:r>
            <a:br>
              <a:rPr lang="en-US" dirty="0" smtClean="0"/>
            </a:br>
            <a:r>
              <a:rPr lang="en-US" dirty="0" smtClean="0"/>
              <a:t/>
            </a:r>
            <a:br>
              <a:rPr lang="en-US" dirty="0" smtClean="0"/>
            </a:br>
            <a:r>
              <a:rPr lang="en-US" dirty="0" smtClean="0"/>
              <a:t>    @Id</a:t>
            </a:r>
            <a:br>
              <a:rPr lang="en-US" dirty="0" smtClean="0"/>
            </a:br>
            <a:r>
              <a:rPr lang="en-US" dirty="0" smtClean="0"/>
              <a:t>    @</a:t>
            </a:r>
            <a:r>
              <a:rPr lang="en-US" dirty="0" err="1" smtClean="0"/>
              <a:t>GeneratedValue</a:t>
            </a:r>
            <a:r>
              <a:rPr lang="en-US" dirty="0" smtClean="0"/>
              <a:t>(strategy = </a:t>
            </a:r>
            <a:r>
              <a:rPr lang="en-US" dirty="0" err="1" smtClean="0"/>
              <a:t>GenerationType.AUTO</a:t>
            </a:r>
            <a:r>
              <a:rPr lang="en-US" dirty="0" smtClean="0"/>
              <a:t>)</a:t>
            </a:r>
            <a:br>
              <a:rPr lang="en-US" dirty="0" smtClean="0"/>
            </a:br>
            <a:r>
              <a:rPr lang="en-US" dirty="0" smtClean="0"/>
              <a:t>    @Column(name = "id")</a:t>
            </a:r>
            <a:br>
              <a:rPr lang="en-US" dirty="0" smtClean="0"/>
            </a:br>
            <a:r>
              <a:rPr lang="en-US" dirty="0" smtClean="0"/>
              <a:t>    private Long id;</a:t>
            </a:r>
            <a:br>
              <a:rPr lang="en-US" dirty="0" smtClean="0"/>
            </a:br>
            <a:r>
              <a:rPr lang="en-US" dirty="0" smtClean="0"/>
              <a:t>    </a:t>
            </a:r>
            <a:r>
              <a:rPr lang="en-US" i="1" dirty="0" smtClean="0"/>
              <a:t>//... </a:t>
            </a:r>
            <a:br>
              <a:rPr lang="en-US" i="1" dirty="0" smtClean="0"/>
            </a:br>
            <a:r>
              <a:rPr lang="en-US" i="1" dirty="0" smtClean="0"/>
              <a:t/>
            </a:r>
            <a:br>
              <a:rPr lang="en-US" i="1" dirty="0" smtClean="0"/>
            </a:br>
            <a:r>
              <a:rPr lang="en-US" i="1" dirty="0" smtClean="0"/>
              <a:t>    </a:t>
            </a:r>
            <a:r>
              <a:rPr lang="en-US" dirty="0" smtClean="0"/>
              <a:t>@</a:t>
            </a:r>
            <a:r>
              <a:rPr lang="en-US" dirty="0" err="1" smtClean="0"/>
              <a:t>OneToOne</a:t>
            </a:r>
            <a:r>
              <a:rPr lang="en-US" dirty="0" smtClean="0"/>
              <a:t>(cascade = </a:t>
            </a:r>
            <a:r>
              <a:rPr lang="en-US" dirty="0" err="1" smtClean="0"/>
              <a:t>CascadeType.ALL</a:t>
            </a:r>
            <a:r>
              <a:rPr lang="en-US" dirty="0" smtClean="0"/>
              <a:t>)</a:t>
            </a:r>
            <a:br>
              <a:rPr lang="en-US" dirty="0" smtClean="0"/>
            </a:br>
            <a:r>
              <a:rPr lang="en-US" dirty="0" smtClean="0"/>
              <a:t>    @</a:t>
            </a:r>
            <a:r>
              <a:rPr lang="en-US" dirty="0" err="1" smtClean="0"/>
              <a:t>JoinColumn</a:t>
            </a:r>
            <a:r>
              <a:rPr lang="en-US" dirty="0" smtClean="0"/>
              <a:t>(name = "</a:t>
            </a:r>
            <a:r>
              <a:rPr lang="en-US" dirty="0" err="1" smtClean="0"/>
              <a:t>address_id</a:t>
            </a:r>
            <a:r>
              <a:rPr lang="en-US" dirty="0" smtClean="0"/>
              <a:t>", </a:t>
            </a:r>
            <a:r>
              <a:rPr lang="en-US" dirty="0" err="1" smtClean="0"/>
              <a:t>referencedColumnName</a:t>
            </a:r>
            <a:r>
              <a:rPr lang="en-US" dirty="0" smtClean="0"/>
              <a:t> = "id")</a:t>
            </a:r>
            <a:br>
              <a:rPr lang="en-US" dirty="0" smtClean="0"/>
            </a:br>
            <a:r>
              <a:rPr lang="en-US" dirty="0" smtClean="0"/>
              <a:t>    private Address </a:t>
            </a:r>
            <a:r>
              <a:rPr lang="en-US" dirty="0" err="1" smtClean="0"/>
              <a:t>address</a:t>
            </a:r>
            <a:r>
              <a:rPr lang="en-US" dirty="0" smtClean="0"/>
              <a:t>;</a:t>
            </a:r>
            <a:br>
              <a:rPr lang="en-US" dirty="0" smtClean="0"/>
            </a:br>
            <a:r>
              <a:rPr lang="en-US" dirty="0" smtClean="0"/>
              <a:t/>
            </a:r>
            <a:br>
              <a:rPr lang="en-US" dirty="0" smtClean="0"/>
            </a:br>
            <a:r>
              <a:rPr lang="en-US" dirty="0" smtClean="0"/>
              <a:t>    </a:t>
            </a:r>
            <a:r>
              <a:rPr lang="en-US" i="1" dirty="0" smtClean="0"/>
              <a:t>// ... getters and setters</a:t>
            </a:r>
            <a:br>
              <a:rPr lang="en-US" i="1" dirty="0" smtClean="0"/>
            </a:br>
            <a:r>
              <a:rPr lang="en-US" dirty="0" smtClean="0"/>
              <a: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@Entity</a:t>
            </a:r>
            <a:br>
              <a:rPr lang="en-US" dirty="0" smtClean="0"/>
            </a:br>
            <a:r>
              <a:rPr lang="en-US" dirty="0" smtClean="0"/>
              <a:t>@Table(name = "address")</a:t>
            </a:r>
            <a:br>
              <a:rPr lang="en-US" dirty="0" smtClean="0"/>
            </a:br>
            <a:r>
              <a:rPr lang="en-US" dirty="0" smtClean="0"/>
              <a:t>public class Address {</a:t>
            </a:r>
            <a:br>
              <a:rPr lang="en-US" dirty="0" smtClean="0"/>
            </a:br>
            <a:r>
              <a:rPr lang="en-US" dirty="0" smtClean="0"/>
              <a:t/>
            </a:r>
            <a:br>
              <a:rPr lang="en-US" dirty="0" smtClean="0"/>
            </a:br>
            <a:r>
              <a:rPr lang="en-US" dirty="0" smtClean="0"/>
              <a:t>    @Id</a:t>
            </a:r>
            <a:br>
              <a:rPr lang="en-US" dirty="0" smtClean="0"/>
            </a:br>
            <a:r>
              <a:rPr lang="en-US" dirty="0" smtClean="0"/>
              <a:t>    @</a:t>
            </a:r>
            <a:r>
              <a:rPr lang="en-US" dirty="0" err="1" smtClean="0"/>
              <a:t>GeneratedValue</a:t>
            </a:r>
            <a:r>
              <a:rPr lang="en-US" dirty="0" smtClean="0"/>
              <a:t>(strategy = </a:t>
            </a:r>
            <a:r>
              <a:rPr lang="en-US" dirty="0" err="1" smtClean="0"/>
              <a:t>GenerationType.AUTO</a:t>
            </a:r>
            <a:r>
              <a:rPr lang="en-US" dirty="0" smtClean="0"/>
              <a:t>)</a:t>
            </a:r>
            <a:br>
              <a:rPr lang="en-US" dirty="0" smtClean="0"/>
            </a:br>
            <a:r>
              <a:rPr lang="en-US" dirty="0" smtClean="0"/>
              <a:t>    @Column(name = "id")</a:t>
            </a:r>
            <a:br>
              <a:rPr lang="en-US" dirty="0" smtClean="0"/>
            </a:br>
            <a:r>
              <a:rPr lang="en-US" dirty="0" smtClean="0"/>
              <a:t>    private Long id;</a:t>
            </a:r>
            <a:br>
              <a:rPr lang="en-US" dirty="0" smtClean="0"/>
            </a:br>
            <a:r>
              <a:rPr lang="en-US" dirty="0" smtClean="0"/>
              <a:t>    </a:t>
            </a:r>
            <a:r>
              <a:rPr lang="en-US" i="1" dirty="0" smtClean="0"/>
              <a:t>//...</a:t>
            </a:r>
            <a:br>
              <a:rPr lang="en-US" i="1" dirty="0" smtClean="0"/>
            </a:br>
            <a:r>
              <a:rPr lang="en-US" i="1" dirty="0" smtClean="0"/>
              <a:t/>
            </a:r>
            <a:br>
              <a:rPr lang="en-US" i="1" dirty="0" smtClean="0"/>
            </a:br>
            <a:r>
              <a:rPr lang="en-US" i="1" dirty="0" smtClean="0"/>
              <a:t>    </a:t>
            </a:r>
            <a:r>
              <a:rPr lang="en-US" dirty="0" smtClean="0"/>
              <a:t>@</a:t>
            </a:r>
            <a:r>
              <a:rPr lang="en-US" dirty="0" err="1" smtClean="0"/>
              <a:t>OneToOne</a:t>
            </a:r>
            <a:r>
              <a:rPr lang="en-US" dirty="0" smtClean="0"/>
              <a:t>(</a:t>
            </a:r>
            <a:r>
              <a:rPr lang="en-US" dirty="0" err="1" smtClean="0"/>
              <a:t>mappedBy</a:t>
            </a:r>
            <a:r>
              <a:rPr lang="en-US" dirty="0" smtClean="0"/>
              <a:t> = "address")</a:t>
            </a:r>
            <a:br>
              <a:rPr lang="en-US" dirty="0" smtClean="0"/>
            </a:br>
            <a:r>
              <a:rPr lang="en-US" dirty="0" smtClean="0"/>
              <a:t>    private User </a:t>
            </a:r>
            <a:r>
              <a:rPr lang="en-US" dirty="0" err="1" smtClean="0"/>
              <a:t>user</a:t>
            </a:r>
            <a:r>
              <a:rPr lang="en-US" dirty="0" smtClean="0"/>
              <a:t>;</a:t>
            </a:r>
            <a:br>
              <a:rPr lang="en-US" dirty="0" smtClean="0"/>
            </a:br>
            <a:r>
              <a:rPr lang="en-US" dirty="0" smtClean="0"/>
              <a:t/>
            </a:r>
            <a:br>
              <a:rPr lang="en-US" dirty="0" smtClean="0"/>
            </a:br>
            <a:r>
              <a:rPr lang="en-US" dirty="0" smtClean="0"/>
              <a:t>    </a:t>
            </a:r>
            <a:r>
              <a:rPr lang="en-US" i="1" dirty="0" smtClean="0"/>
              <a:t>//... getters and setters</a:t>
            </a:r>
            <a:br>
              <a:rPr lang="en-US" i="1" dirty="0" smtClean="0"/>
            </a:br>
            <a:r>
              <a:rPr lang="en-US" dirty="0" smtClean="0"/>
              <a: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OneToMany</a:t>
            </a:r>
            <a:endParaRPr lang="en-US" dirty="0"/>
          </a:p>
        </p:txBody>
      </p:sp>
      <p:sp>
        <p:nvSpPr>
          <p:cNvPr id="3" name="Content Placeholder 2"/>
          <p:cNvSpPr>
            <a:spLocks noGrp="1"/>
          </p:cNvSpPr>
          <p:nvPr>
            <p:ph idx="1"/>
          </p:nvPr>
        </p:nvSpPr>
        <p:spPr/>
        <p:txBody>
          <a:bodyPr/>
          <a:lstStyle/>
          <a:p>
            <a:endParaRPr lang="en-US" dirty="0"/>
          </a:p>
        </p:txBody>
      </p:sp>
      <p:pic>
        <p:nvPicPr>
          <p:cNvPr id="40962" name="Picture 2" descr="https://www.baeldung.com/wp-content/uploads/2017/02/C-1.png"/>
          <p:cNvPicPr>
            <a:picLocks noChangeAspect="1" noChangeArrowheads="1"/>
          </p:cNvPicPr>
          <p:nvPr/>
        </p:nvPicPr>
        <p:blipFill>
          <a:blip r:embed="rId2" cstate="print"/>
          <a:srcRect/>
          <a:stretch>
            <a:fillRect/>
          </a:stretch>
        </p:blipFill>
        <p:spPr bwMode="auto">
          <a:xfrm>
            <a:off x="1745225" y="2435471"/>
            <a:ext cx="7564897" cy="276957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JPA</a:t>
            </a:r>
            <a:endParaRPr lang="en-US" dirty="0"/>
          </a:p>
        </p:txBody>
      </p:sp>
      <p:sp>
        <p:nvSpPr>
          <p:cNvPr id="3" name="Content Placeholder 2"/>
          <p:cNvSpPr>
            <a:spLocks noGrp="1"/>
          </p:cNvSpPr>
          <p:nvPr>
            <p:ph idx="1"/>
          </p:nvPr>
        </p:nvSpPr>
        <p:spPr/>
        <p:txBody>
          <a:bodyPr/>
          <a:lstStyle/>
          <a:p>
            <a:r>
              <a:rPr lang="en-US" dirty="0" smtClean="0"/>
              <a:t>The Java Persistence API (</a:t>
            </a:r>
            <a:r>
              <a:rPr lang="en-US" b="1" dirty="0" smtClean="0"/>
              <a:t>JPA</a:t>
            </a:r>
            <a:r>
              <a:rPr lang="en-US" dirty="0" smtClean="0"/>
              <a:t>) is a Java specification for accessing, persisting, and managing data between Java objects / classes and a relational database. </a:t>
            </a:r>
            <a:r>
              <a:rPr lang="en-US" b="1" dirty="0" smtClean="0"/>
              <a:t>JPA</a:t>
            </a:r>
            <a:r>
              <a:rPr lang="en-US" dirty="0" smtClean="0"/>
              <a:t> was defined as part of the EJB 3.0 specification as a replacement for the EJB 2 CMP Entity Beans specification.</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Cart</a:t>
            </a:r>
            <a:endParaRPr lang="en-US" dirty="0"/>
          </a:p>
        </p:txBody>
      </p:sp>
      <p:sp>
        <p:nvSpPr>
          <p:cNvPr id="3" name="Content Placeholder 2"/>
          <p:cNvSpPr>
            <a:spLocks noGrp="1"/>
          </p:cNvSpPr>
          <p:nvPr>
            <p:ph idx="1"/>
          </p:nvPr>
        </p:nvSpPr>
        <p:spPr/>
        <p:txBody>
          <a:bodyPr/>
          <a:lstStyle/>
          <a:p>
            <a:r>
              <a:rPr lang="en-US" dirty="0" smtClean="0"/>
              <a:t>@Entity</a:t>
            </a:r>
            <a:br>
              <a:rPr lang="en-US" dirty="0" smtClean="0"/>
            </a:br>
            <a:r>
              <a:rPr lang="en-US" dirty="0" smtClean="0"/>
              <a:t>@Table(name="CART")</a:t>
            </a:r>
            <a:br>
              <a:rPr lang="en-US" dirty="0" smtClean="0"/>
            </a:br>
            <a:r>
              <a:rPr lang="en-US" dirty="0" smtClean="0"/>
              <a:t>public class Cart {</a:t>
            </a:r>
            <a:br>
              <a:rPr lang="en-US" dirty="0" smtClean="0"/>
            </a:br>
            <a:r>
              <a:rPr lang="en-US" dirty="0" smtClean="0"/>
              <a:t/>
            </a:r>
            <a:br>
              <a:rPr lang="en-US" dirty="0" smtClean="0"/>
            </a:br>
            <a:r>
              <a:rPr lang="en-US" dirty="0" smtClean="0"/>
              <a:t>    </a:t>
            </a:r>
            <a:r>
              <a:rPr lang="en-US" i="1" dirty="0" smtClean="0"/>
              <a:t>//...</a:t>
            </a:r>
            <a:br>
              <a:rPr lang="en-US" i="1" dirty="0" smtClean="0"/>
            </a:br>
            <a:r>
              <a:rPr lang="en-US" i="1" dirty="0" smtClean="0"/>
              <a:t/>
            </a:r>
            <a:br>
              <a:rPr lang="en-US" i="1" dirty="0" smtClean="0"/>
            </a:br>
            <a:r>
              <a:rPr lang="en-US" i="1" dirty="0" smtClean="0"/>
              <a:t>    </a:t>
            </a:r>
            <a:r>
              <a:rPr lang="en-US" dirty="0" smtClean="0"/>
              <a:t>@</a:t>
            </a:r>
            <a:r>
              <a:rPr lang="en-US" dirty="0" err="1" smtClean="0"/>
              <a:t>OneToMany</a:t>
            </a:r>
            <a:r>
              <a:rPr lang="en-US" dirty="0" smtClean="0"/>
              <a:t>(</a:t>
            </a:r>
            <a:r>
              <a:rPr lang="en-US" dirty="0" err="1" smtClean="0"/>
              <a:t>mappedBy</a:t>
            </a:r>
            <a:r>
              <a:rPr lang="en-US" dirty="0" smtClean="0"/>
              <a:t>="cart")</a:t>
            </a:r>
            <a:br>
              <a:rPr lang="en-US" dirty="0" smtClean="0"/>
            </a:br>
            <a:r>
              <a:rPr lang="en-US" dirty="0" smtClean="0"/>
              <a:t>    private Set&lt;Items&gt; items;</a:t>
            </a:r>
            <a:br>
              <a:rPr lang="en-US" dirty="0" smtClean="0"/>
            </a:br>
            <a:r>
              <a:rPr lang="en-US" dirty="0" smtClean="0"/>
              <a:t/>
            </a:r>
            <a:br>
              <a:rPr lang="en-US" dirty="0" smtClean="0"/>
            </a:br>
            <a:r>
              <a:rPr lang="en-US" dirty="0" smtClean="0"/>
              <a:t>    </a:t>
            </a:r>
            <a:r>
              <a:rPr lang="en-US" i="1" dirty="0" smtClean="0"/>
              <a:t>// getters and setters</a:t>
            </a:r>
            <a:br>
              <a:rPr lang="en-US" i="1" dirty="0" smtClean="0"/>
            </a:br>
            <a:r>
              <a:rPr lang="en-US" dirty="0" smtClean="0"/>
              <a: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Items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@Entity</a:t>
            </a:r>
            <a:br>
              <a:rPr lang="en-US" dirty="0" smtClean="0"/>
            </a:br>
            <a:r>
              <a:rPr lang="en-US" dirty="0" smtClean="0"/>
              <a:t>@Table(name="ITEMS")</a:t>
            </a:r>
            <a:br>
              <a:rPr lang="en-US" dirty="0" smtClean="0"/>
            </a:br>
            <a:r>
              <a:rPr lang="en-US" dirty="0" smtClean="0"/>
              <a:t>public class Items {</a:t>
            </a:r>
            <a:br>
              <a:rPr lang="en-US" dirty="0" smtClean="0"/>
            </a:br>
            <a:r>
              <a:rPr lang="en-US" dirty="0" smtClean="0"/>
              <a:t/>
            </a:r>
            <a:br>
              <a:rPr lang="en-US" dirty="0" smtClean="0"/>
            </a:br>
            <a:r>
              <a:rPr lang="en-US" dirty="0" smtClean="0"/>
              <a:t>    </a:t>
            </a:r>
            <a:r>
              <a:rPr lang="en-US" i="1" dirty="0" smtClean="0"/>
              <a:t>//...</a:t>
            </a:r>
            <a:br>
              <a:rPr lang="en-US" i="1" dirty="0" smtClean="0"/>
            </a:br>
            <a:r>
              <a:rPr lang="en-US" i="1" dirty="0" smtClean="0"/>
              <a:t>    </a:t>
            </a:r>
            <a:r>
              <a:rPr lang="en-US" dirty="0" smtClean="0"/>
              <a:t>@</a:t>
            </a:r>
            <a:r>
              <a:rPr lang="en-US" dirty="0" err="1" smtClean="0"/>
              <a:t>ManyToOne</a:t>
            </a:r>
            <a:r>
              <a:rPr lang="en-US" dirty="0" smtClean="0"/>
              <a:t/>
            </a:r>
            <a:br>
              <a:rPr lang="en-US" dirty="0" smtClean="0"/>
            </a:br>
            <a:r>
              <a:rPr lang="en-US" dirty="0" smtClean="0"/>
              <a:t>    @</a:t>
            </a:r>
            <a:r>
              <a:rPr lang="en-US" dirty="0" err="1" smtClean="0"/>
              <a:t>JoinColumn</a:t>
            </a:r>
            <a:r>
              <a:rPr lang="en-US" dirty="0" smtClean="0"/>
              <a:t>(name="</a:t>
            </a:r>
            <a:r>
              <a:rPr lang="en-US" dirty="0" err="1" smtClean="0"/>
              <a:t>cart_id</a:t>
            </a:r>
            <a:r>
              <a:rPr lang="en-US" dirty="0" smtClean="0"/>
              <a:t>", </a:t>
            </a:r>
            <a:r>
              <a:rPr lang="en-US" dirty="0" err="1" smtClean="0"/>
              <a:t>nullable</a:t>
            </a:r>
            <a:r>
              <a:rPr lang="en-US" dirty="0" smtClean="0"/>
              <a:t>=false)</a:t>
            </a:r>
            <a:br>
              <a:rPr lang="en-US" dirty="0" smtClean="0"/>
            </a:br>
            <a:r>
              <a:rPr lang="en-US" dirty="0" smtClean="0"/>
              <a:t>    private Cart </a:t>
            </a:r>
            <a:r>
              <a:rPr lang="en-US" dirty="0" err="1" smtClean="0"/>
              <a:t>cart</a:t>
            </a:r>
            <a:r>
              <a:rPr lang="en-US" dirty="0" smtClean="0"/>
              <a:t>;</a:t>
            </a:r>
            <a:br>
              <a:rPr lang="en-US" dirty="0" smtClean="0"/>
            </a:br>
            <a:r>
              <a:rPr lang="en-US" dirty="0" smtClean="0"/>
              <a:t/>
            </a:r>
            <a:br>
              <a:rPr lang="en-US" dirty="0" smtClean="0"/>
            </a:br>
            <a:r>
              <a:rPr lang="en-US" dirty="0" smtClean="0"/>
              <a:t>    public Items() {}</a:t>
            </a:r>
            <a:br>
              <a:rPr lang="en-US" dirty="0" smtClean="0"/>
            </a:br>
            <a:r>
              <a:rPr lang="en-US" dirty="0" smtClean="0"/>
              <a:t/>
            </a:r>
            <a:br>
              <a:rPr lang="en-US" dirty="0" smtClean="0"/>
            </a:br>
            <a:r>
              <a:rPr lang="en-US" dirty="0" smtClean="0"/>
              <a:t>    </a:t>
            </a:r>
            <a:r>
              <a:rPr lang="en-US" i="1" dirty="0" smtClean="0"/>
              <a:t>// getters and setters</a:t>
            </a:r>
            <a:br>
              <a:rPr lang="en-US" i="1" dirty="0" smtClean="0"/>
            </a:br>
            <a:r>
              <a:rPr lang="en-US" dirty="0" smtClean="0"/>
              <a: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ManyToMany</a:t>
            </a:r>
            <a:endParaRPr lang="en-US" dirty="0"/>
          </a:p>
        </p:txBody>
      </p:sp>
      <p:pic>
        <p:nvPicPr>
          <p:cNvPr id="44041" name="Picture 9"/>
          <p:cNvPicPr>
            <a:picLocks noChangeAspect="1" noChangeArrowheads="1"/>
          </p:cNvPicPr>
          <p:nvPr/>
        </p:nvPicPr>
        <p:blipFill>
          <a:blip r:embed="rId2" cstate="print"/>
          <a:srcRect/>
          <a:stretch>
            <a:fillRect/>
          </a:stretch>
        </p:blipFill>
        <p:spPr bwMode="auto">
          <a:xfrm>
            <a:off x="775774" y="2097551"/>
            <a:ext cx="9980599" cy="2333772"/>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Database structure</a:t>
            </a:r>
            <a:endParaRPr lang="en-US" dirty="0"/>
          </a:p>
        </p:txBody>
      </p:sp>
      <p:sp>
        <p:nvSpPr>
          <p:cNvPr id="3" name="Content Placeholder 2"/>
          <p:cNvSpPr>
            <a:spLocks noGrp="1"/>
          </p:cNvSpPr>
          <p:nvPr>
            <p:ph idx="1"/>
          </p:nvPr>
        </p:nvSpPr>
        <p:spPr/>
        <p:txBody>
          <a:bodyPr/>
          <a:lstStyle/>
          <a:p>
            <a:endParaRPr lang="en-US"/>
          </a:p>
        </p:txBody>
      </p:sp>
      <p:pic>
        <p:nvPicPr>
          <p:cNvPr id="47106" name="Picture 2"/>
          <p:cNvPicPr>
            <a:picLocks noChangeAspect="1" noChangeArrowheads="1"/>
          </p:cNvPicPr>
          <p:nvPr/>
        </p:nvPicPr>
        <p:blipFill>
          <a:blip r:embed="rId2" cstate="print"/>
          <a:srcRect/>
          <a:stretch>
            <a:fillRect/>
          </a:stretch>
        </p:blipFill>
        <p:spPr bwMode="auto">
          <a:xfrm>
            <a:off x="1795242" y="1790555"/>
            <a:ext cx="7050500" cy="4680584"/>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Employee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@Entity</a:t>
            </a:r>
            <a:br>
              <a:rPr lang="en-US" dirty="0" smtClean="0"/>
            </a:br>
            <a:r>
              <a:rPr lang="en-US" dirty="0" smtClean="0"/>
              <a:t>@Table(name = "Employee")</a:t>
            </a:r>
            <a:br>
              <a:rPr lang="en-US" dirty="0" smtClean="0"/>
            </a:br>
            <a:r>
              <a:rPr lang="en-US" dirty="0" smtClean="0"/>
              <a:t>public class Employee {</a:t>
            </a:r>
            <a:br>
              <a:rPr lang="en-US" dirty="0" smtClean="0"/>
            </a:br>
            <a:r>
              <a:rPr lang="en-US" dirty="0" smtClean="0"/>
              <a:t>    </a:t>
            </a:r>
            <a:r>
              <a:rPr lang="en-US" i="1" dirty="0" smtClean="0"/>
              <a:t>// ...</a:t>
            </a:r>
            <a:br>
              <a:rPr lang="en-US" i="1" dirty="0" smtClean="0"/>
            </a:br>
            <a:r>
              <a:rPr lang="en-US" i="1" dirty="0" smtClean="0"/>
              <a:t/>
            </a:r>
            <a:br>
              <a:rPr lang="en-US" i="1" dirty="0" smtClean="0"/>
            </a:br>
            <a:r>
              <a:rPr lang="en-US" i="1" dirty="0" smtClean="0"/>
              <a:t>    </a:t>
            </a:r>
            <a:r>
              <a:rPr lang="en-US" dirty="0" smtClean="0"/>
              <a:t>@</a:t>
            </a:r>
            <a:r>
              <a:rPr lang="en-US" dirty="0" err="1" smtClean="0"/>
              <a:t>ManyToMany</a:t>
            </a:r>
            <a:r>
              <a:rPr lang="en-US" dirty="0" smtClean="0"/>
              <a:t>(cascade = { </a:t>
            </a:r>
            <a:r>
              <a:rPr lang="en-US" dirty="0" err="1" smtClean="0"/>
              <a:t>CascadeType.ALL</a:t>
            </a:r>
            <a:r>
              <a:rPr lang="en-US" dirty="0" smtClean="0"/>
              <a:t> })</a:t>
            </a:r>
            <a:br>
              <a:rPr lang="en-US" dirty="0" smtClean="0"/>
            </a:br>
            <a:r>
              <a:rPr lang="en-US" dirty="0" smtClean="0"/>
              <a:t>    @</a:t>
            </a:r>
            <a:r>
              <a:rPr lang="en-US" dirty="0" err="1" smtClean="0"/>
              <a:t>JoinTable</a:t>
            </a:r>
            <a:r>
              <a:rPr lang="en-US" dirty="0" smtClean="0"/>
              <a:t>(</a:t>
            </a:r>
            <a:br>
              <a:rPr lang="en-US" dirty="0" smtClean="0"/>
            </a:br>
            <a:r>
              <a:rPr lang="en-US" dirty="0" smtClean="0"/>
              <a:t>            name = "</a:t>
            </a:r>
            <a:r>
              <a:rPr lang="en-US" dirty="0" err="1" smtClean="0"/>
              <a:t>Employee_Project</a:t>
            </a:r>
            <a:r>
              <a:rPr lang="en-US" dirty="0" smtClean="0"/>
              <a:t>",</a:t>
            </a:r>
            <a:br>
              <a:rPr lang="en-US" dirty="0" smtClean="0"/>
            </a:br>
            <a:r>
              <a:rPr lang="en-US" dirty="0" smtClean="0"/>
              <a:t>            </a:t>
            </a:r>
            <a:r>
              <a:rPr lang="en-US" dirty="0" err="1" smtClean="0"/>
              <a:t>joinColumns</a:t>
            </a:r>
            <a:r>
              <a:rPr lang="en-US" dirty="0" smtClean="0"/>
              <a:t> = { @</a:t>
            </a:r>
            <a:r>
              <a:rPr lang="en-US" dirty="0" err="1" smtClean="0"/>
              <a:t>JoinColumn</a:t>
            </a:r>
            <a:r>
              <a:rPr lang="en-US" dirty="0" smtClean="0"/>
              <a:t>(name = "</a:t>
            </a:r>
            <a:r>
              <a:rPr lang="en-US" dirty="0" err="1" smtClean="0"/>
              <a:t>employee_id</a:t>
            </a:r>
            <a:r>
              <a:rPr lang="en-US" dirty="0" smtClean="0"/>
              <a:t>") },</a:t>
            </a:r>
            <a:br>
              <a:rPr lang="en-US" dirty="0" smtClean="0"/>
            </a:br>
            <a:r>
              <a:rPr lang="en-US" dirty="0" smtClean="0"/>
              <a:t>            </a:t>
            </a:r>
            <a:r>
              <a:rPr lang="en-US" dirty="0" err="1" smtClean="0"/>
              <a:t>inverseJoinColumns</a:t>
            </a:r>
            <a:r>
              <a:rPr lang="en-US" dirty="0" smtClean="0"/>
              <a:t> = { @</a:t>
            </a:r>
            <a:r>
              <a:rPr lang="en-US" dirty="0" err="1" smtClean="0"/>
              <a:t>JoinColumn</a:t>
            </a:r>
            <a:r>
              <a:rPr lang="en-US" dirty="0" smtClean="0"/>
              <a:t>(name = "</a:t>
            </a:r>
            <a:r>
              <a:rPr lang="en-US" dirty="0" err="1" smtClean="0"/>
              <a:t>project_id</a:t>
            </a:r>
            <a:r>
              <a:rPr lang="en-US" dirty="0" smtClean="0"/>
              <a:t>") }</a:t>
            </a:r>
            <a:br>
              <a:rPr lang="en-US" dirty="0" smtClean="0"/>
            </a:br>
            <a:r>
              <a:rPr lang="en-US" dirty="0" smtClean="0"/>
              <a:t>    )</a:t>
            </a:r>
            <a:br>
              <a:rPr lang="en-US" dirty="0" smtClean="0"/>
            </a:br>
            <a:r>
              <a:rPr lang="en-US" dirty="0" smtClean="0"/>
              <a:t>    Set&lt;Project&gt; projects = new </a:t>
            </a:r>
            <a:r>
              <a:rPr lang="en-US" dirty="0" err="1" smtClean="0"/>
              <a:t>HashSet</a:t>
            </a:r>
            <a:r>
              <a:rPr lang="en-US" dirty="0" smtClean="0"/>
              <a:t>&lt;&gt;();</a:t>
            </a:r>
            <a:br>
              <a:rPr lang="en-US" dirty="0" smtClean="0"/>
            </a:br>
            <a:r>
              <a:rPr lang="en-US" dirty="0" smtClean="0"/>
              <a:t/>
            </a:r>
            <a:br>
              <a:rPr lang="en-US" dirty="0" smtClean="0"/>
            </a:br>
            <a:r>
              <a:rPr lang="en-US" dirty="0" smtClean="0"/>
              <a:t>    </a:t>
            </a:r>
            <a:r>
              <a:rPr lang="en-US" i="1" dirty="0" smtClean="0"/>
              <a:t>// standard constructor/getters/setters</a:t>
            </a:r>
            <a:br>
              <a:rPr lang="en-US" i="1" dirty="0" smtClean="0"/>
            </a:br>
            <a:r>
              <a:rPr lang="en-US" dirty="0" smtClean="0"/>
              <a:t>}</a:t>
            </a:r>
            <a:br>
              <a:rPr lang="en-US" dirty="0" smtClean="0"/>
            </a:b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Project</a:t>
            </a:r>
            <a:endParaRPr lang="en-US" dirty="0"/>
          </a:p>
        </p:txBody>
      </p:sp>
      <p:sp>
        <p:nvSpPr>
          <p:cNvPr id="3" name="Content Placeholder 2"/>
          <p:cNvSpPr>
            <a:spLocks noGrp="1"/>
          </p:cNvSpPr>
          <p:nvPr>
            <p:ph idx="1"/>
          </p:nvPr>
        </p:nvSpPr>
        <p:spPr/>
        <p:txBody>
          <a:bodyPr/>
          <a:lstStyle/>
          <a:p>
            <a:r>
              <a:rPr lang="en-US" dirty="0" smtClean="0"/>
              <a:t>@Entity</a:t>
            </a:r>
            <a:br>
              <a:rPr lang="en-US" dirty="0" smtClean="0"/>
            </a:br>
            <a:r>
              <a:rPr lang="en-US" dirty="0" smtClean="0"/>
              <a:t>@Table(name = "Project")</a:t>
            </a:r>
            <a:br>
              <a:rPr lang="en-US" dirty="0" smtClean="0"/>
            </a:br>
            <a:r>
              <a:rPr lang="en-US" dirty="0" smtClean="0"/>
              <a:t>public class Project {</a:t>
            </a:r>
            <a:br>
              <a:rPr lang="en-US" dirty="0" smtClean="0"/>
            </a:br>
            <a:r>
              <a:rPr lang="en-US" dirty="0" smtClean="0"/>
              <a:t>    </a:t>
            </a:r>
            <a:r>
              <a:rPr lang="en-US" i="1" dirty="0" smtClean="0"/>
              <a:t>// ...  </a:t>
            </a:r>
            <a:br>
              <a:rPr lang="en-US" i="1" dirty="0" smtClean="0"/>
            </a:br>
            <a:r>
              <a:rPr lang="en-US" i="1" dirty="0" smtClean="0"/>
              <a:t/>
            </a:r>
            <a:br>
              <a:rPr lang="en-US" i="1" dirty="0" smtClean="0"/>
            </a:br>
            <a:r>
              <a:rPr lang="en-US" i="1" dirty="0" smtClean="0"/>
              <a:t>    </a:t>
            </a:r>
            <a:r>
              <a:rPr lang="en-US" dirty="0" smtClean="0"/>
              <a:t>@</a:t>
            </a:r>
            <a:r>
              <a:rPr lang="en-US" dirty="0" err="1" smtClean="0"/>
              <a:t>ManyToMany</a:t>
            </a:r>
            <a:r>
              <a:rPr lang="en-US" dirty="0" smtClean="0"/>
              <a:t>(</a:t>
            </a:r>
            <a:r>
              <a:rPr lang="en-US" dirty="0" err="1" smtClean="0"/>
              <a:t>mappedBy</a:t>
            </a:r>
            <a:r>
              <a:rPr lang="en-US" dirty="0" smtClean="0"/>
              <a:t> = "projects")</a:t>
            </a:r>
            <a:br>
              <a:rPr lang="en-US" dirty="0" smtClean="0"/>
            </a:br>
            <a:r>
              <a:rPr lang="en-US" dirty="0" smtClean="0"/>
              <a:t>    private Set&lt;Employee&gt; employees = new </a:t>
            </a:r>
            <a:r>
              <a:rPr lang="en-US" dirty="0" err="1" smtClean="0"/>
              <a:t>HashSet</a:t>
            </a:r>
            <a:r>
              <a:rPr lang="en-US" dirty="0" smtClean="0"/>
              <a:t>&lt;&gt;();</a:t>
            </a:r>
            <a:br>
              <a:rPr lang="en-US" dirty="0" smtClean="0"/>
            </a:br>
            <a:r>
              <a:rPr lang="en-US" dirty="0" smtClean="0"/>
              <a:t/>
            </a:r>
            <a:br>
              <a:rPr lang="en-US" dirty="0" smtClean="0"/>
            </a:br>
            <a:r>
              <a:rPr lang="en-US" dirty="0" smtClean="0"/>
              <a:t>    </a:t>
            </a:r>
            <a:r>
              <a:rPr lang="en-US" i="1" dirty="0" smtClean="0"/>
              <a:t>// standard constructors/getters/setters   </a:t>
            </a:r>
            <a:br>
              <a:rPr lang="en-US" i="1" dirty="0" smtClean="0"/>
            </a:br>
            <a:r>
              <a:rPr lang="en-US" dirty="0" smtClean="0"/>
              <a:t>}</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Task</a:t>
            </a:r>
            <a:endParaRPr lang="en-US" dirty="0"/>
          </a:p>
        </p:txBody>
      </p:sp>
      <p:sp>
        <p:nvSpPr>
          <p:cNvPr id="3" name="Content Placeholder 2"/>
          <p:cNvSpPr>
            <a:spLocks noGrp="1"/>
          </p:cNvSpPr>
          <p:nvPr>
            <p:ph idx="1"/>
          </p:nvPr>
        </p:nvSpPr>
        <p:spPr/>
        <p:txBody>
          <a:bodyPr/>
          <a:lstStyle/>
          <a:p>
            <a:r>
              <a:rPr lang="en-US" dirty="0" smtClean="0"/>
              <a:t>Create Entity and Relation</a:t>
            </a:r>
            <a:endParaRPr lang="en-US" dirty="0"/>
          </a:p>
        </p:txBody>
      </p:sp>
      <p:pic>
        <p:nvPicPr>
          <p:cNvPr id="1026" name="Picture 2" descr="HR Schema Tables"/>
          <p:cNvPicPr>
            <a:picLocks noChangeAspect="1" noChangeArrowheads="1"/>
          </p:cNvPicPr>
          <p:nvPr/>
        </p:nvPicPr>
        <p:blipFill>
          <a:blip r:embed="rId2" cstate="print"/>
          <a:srcRect/>
          <a:stretch>
            <a:fillRect/>
          </a:stretch>
        </p:blipFill>
        <p:spPr bwMode="auto">
          <a:xfrm>
            <a:off x="5107404" y="982979"/>
            <a:ext cx="6858000" cy="5143501"/>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Links and References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hlinkClick r:id="rId2"/>
              </a:rPr>
              <a:t>https://www.javaguides.net/2018/11/all-jpa-annotations-mapping-annotations.html</a:t>
            </a:r>
            <a:endParaRPr lang="en-US" dirty="0" smtClean="0"/>
          </a:p>
          <a:p>
            <a:r>
              <a:rPr lang="en-US" dirty="0" smtClean="0">
                <a:hlinkClick r:id="rId3"/>
              </a:rPr>
              <a:t>https://www.infoworld.com/article/3379043/what-is-jpa-introduction-to-the-java-persistence-api.html</a:t>
            </a:r>
            <a:endParaRPr lang="en-US" dirty="0" smtClean="0"/>
          </a:p>
          <a:p>
            <a:r>
              <a:rPr lang="en-US" dirty="0" smtClean="0">
                <a:hlinkClick r:id="rId4"/>
              </a:rPr>
              <a:t>https://examples.javacodegeeks.com/enterprise-java/hibernate/hibernate-maven-example/</a:t>
            </a:r>
            <a:endParaRPr lang="en-US" dirty="0" smtClean="0"/>
          </a:p>
          <a:p>
            <a:r>
              <a:rPr lang="en-US" dirty="0" smtClean="0">
                <a:hlinkClick r:id="rId5"/>
              </a:rPr>
              <a:t>https://dzone.com/articles/all-jpa-annotations-mapping-annotations</a:t>
            </a:r>
            <a:endParaRPr lang="en-US" dirty="0" smtClean="0"/>
          </a:p>
          <a:p>
            <a:r>
              <a:rPr lang="en-US" dirty="0" smtClean="0">
                <a:hlinkClick r:id="rId6"/>
              </a:rPr>
              <a:t>https://hibernate.org/orm/releases/5.4/</a:t>
            </a:r>
            <a:endParaRPr lang="en-US" dirty="0" smtClean="0"/>
          </a:p>
          <a:p>
            <a:r>
              <a:rPr lang="en-US" dirty="0" smtClean="0">
                <a:hlinkClick r:id="rId7"/>
              </a:rPr>
              <a:t>https://www.objectdb.com/api/java/jpa/annotations/orm</a:t>
            </a:r>
            <a:endParaRPr lang="en-US" dirty="0" smtClean="0"/>
          </a:p>
          <a:p>
            <a:endParaRPr lang="en-US" dirty="0" smtClean="0"/>
          </a:p>
          <a:p>
            <a:r>
              <a:rPr lang="en-US" dirty="0" smtClean="0">
                <a:hlinkClick r:id="rId8"/>
              </a:rPr>
              <a:t>https://www.baeldung.com/jpa-one-to-one</a:t>
            </a:r>
            <a:endParaRPr lang="en-US" dirty="0" smtClean="0"/>
          </a:p>
          <a:p>
            <a:r>
              <a:rPr lang="en-US" dirty="0" smtClean="0">
                <a:hlinkClick r:id="rId9"/>
              </a:rPr>
              <a:t>https://www.baeldung.com/hibernate-one-to-many</a:t>
            </a:r>
            <a:endParaRPr lang="en-US" dirty="0" smtClean="0"/>
          </a:p>
          <a:p>
            <a:r>
              <a:rPr lang="en-US" dirty="0" smtClean="0">
                <a:hlinkClick r:id="rId10"/>
              </a:rPr>
              <a:t>https://</a:t>
            </a:r>
            <a:r>
              <a:rPr lang="en-US" dirty="0" smtClean="0">
                <a:hlinkClick r:id="rId10"/>
              </a:rPr>
              <a:t>www.baeldung.com/hibernate-many-to-many</a:t>
            </a:r>
            <a:endParaRPr lang="en-US" dirty="0" smtClean="0"/>
          </a:p>
          <a:p>
            <a:endParaRPr lang="en-US" dirty="0" smtClean="0"/>
          </a:p>
          <a:p>
            <a:r>
              <a:rPr lang="en-US" dirty="0" smtClean="0">
                <a:hlinkClick r:id="rId11"/>
              </a:rPr>
              <a:t>https://www.baeldung.com/jpa-cascade-types</a:t>
            </a:r>
            <a:endParaRPr lang="en-US" dirty="0" smtClean="0"/>
          </a:p>
          <a:p>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JPA and Database</a:t>
            </a:r>
            <a:endParaRPr lang="en-US" dirty="0"/>
          </a:p>
        </p:txBody>
      </p:sp>
      <p:sp>
        <p:nvSpPr>
          <p:cNvPr id="3" name="Content Placeholder 2"/>
          <p:cNvSpPr>
            <a:spLocks noGrp="1"/>
          </p:cNvSpPr>
          <p:nvPr>
            <p:ph idx="1"/>
          </p:nvPr>
        </p:nvSpPr>
        <p:spPr/>
        <p:txBody>
          <a:bodyPr/>
          <a:lstStyle/>
          <a:p>
            <a:endParaRPr lang="en-US"/>
          </a:p>
        </p:txBody>
      </p:sp>
      <p:pic>
        <p:nvPicPr>
          <p:cNvPr id="19458" name="Picture 2" descr="JPA Architecture and java persistence with example - Java Tutorials"/>
          <p:cNvPicPr>
            <a:picLocks noChangeAspect="1" noChangeArrowheads="1"/>
          </p:cNvPicPr>
          <p:nvPr/>
        </p:nvPicPr>
        <p:blipFill>
          <a:blip r:embed="rId2" cstate="print"/>
          <a:srcRect/>
          <a:stretch>
            <a:fillRect/>
          </a:stretch>
        </p:blipFill>
        <p:spPr bwMode="auto">
          <a:xfrm>
            <a:off x="1533378" y="1307377"/>
            <a:ext cx="8271804" cy="536375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App Code mapping to DB</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JavaWorld &gt; Persistence [series] &gt; diagram"/>
          <p:cNvPicPr>
            <a:picLocks noChangeAspect="1" noChangeArrowheads="1"/>
          </p:cNvPicPr>
          <p:nvPr/>
        </p:nvPicPr>
        <p:blipFill>
          <a:blip r:embed="rId2" cstate="print"/>
          <a:srcRect/>
          <a:stretch>
            <a:fillRect/>
          </a:stretch>
        </p:blipFill>
        <p:spPr bwMode="auto">
          <a:xfrm>
            <a:off x="3967089" y="1362221"/>
            <a:ext cx="4121835" cy="549577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@Entity</a:t>
            </a:r>
            <a:endParaRPr lang="en-US" dirty="0"/>
          </a:p>
        </p:txBody>
      </p:sp>
      <p:sp>
        <p:nvSpPr>
          <p:cNvPr id="3" name="Content Placeholder 2"/>
          <p:cNvSpPr>
            <a:spLocks noGrp="1"/>
          </p:cNvSpPr>
          <p:nvPr>
            <p:ph idx="1"/>
          </p:nvPr>
        </p:nvSpPr>
        <p:spPr/>
        <p:txBody>
          <a:bodyPr/>
          <a:lstStyle/>
          <a:p>
            <a:r>
              <a:rPr lang="en-US" dirty="0" smtClean="0"/>
              <a:t>The </a:t>
            </a:r>
            <a:r>
              <a:rPr lang="en-US" dirty="0" smtClean="0">
                <a:hlinkClick r:id="rId2"/>
              </a:rPr>
              <a:t>@Entity</a:t>
            </a:r>
            <a:r>
              <a:rPr lang="en-US" dirty="0" smtClean="0"/>
              <a:t> annotation is used to specify that the currently annotate class represents an entity type. Unlike basic and embeddable types, entity types have an identity and their state is managed by the underlying Persistence Context.</a:t>
            </a:r>
          </a:p>
          <a:p>
            <a:endParaRPr lang="en-US" dirty="0" smtClean="0"/>
          </a:p>
          <a:p>
            <a:endParaRPr lang="en-US" dirty="0"/>
          </a:p>
        </p:txBody>
      </p:sp>
      <p:pic>
        <p:nvPicPr>
          <p:cNvPr id="20483" name="Picture 3"/>
          <p:cNvPicPr>
            <a:picLocks noChangeAspect="1" noChangeArrowheads="1"/>
          </p:cNvPicPr>
          <p:nvPr/>
        </p:nvPicPr>
        <p:blipFill>
          <a:blip r:embed="rId3" cstate="print"/>
          <a:srcRect/>
          <a:stretch>
            <a:fillRect/>
          </a:stretch>
        </p:blipFill>
        <p:spPr bwMode="auto">
          <a:xfrm>
            <a:off x="1070024" y="3377565"/>
            <a:ext cx="9408882" cy="348043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@Table</a:t>
            </a:r>
            <a:endParaRPr lang="en-US" dirty="0"/>
          </a:p>
        </p:txBody>
      </p:sp>
      <p:sp>
        <p:nvSpPr>
          <p:cNvPr id="3" name="Content Placeholder 2"/>
          <p:cNvSpPr>
            <a:spLocks noGrp="1"/>
          </p:cNvSpPr>
          <p:nvPr>
            <p:ph idx="1"/>
          </p:nvPr>
        </p:nvSpPr>
        <p:spPr/>
        <p:txBody>
          <a:bodyPr/>
          <a:lstStyle/>
          <a:p>
            <a:r>
              <a:rPr lang="en-US" dirty="0" smtClean="0"/>
              <a:t>The </a:t>
            </a:r>
            <a:r>
              <a:rPr lang="en-US" dirty="0" smtClean="0">
                <a:hlinkClick r:id="rId2"/>
              </a:rPr>
              <a:t>@Table</a:t>
            </a:r>
            <a:r>
              <a:rPr lang="en-US" dirty="0" smtClean="0"/>
              <a:t> annotation is used to specify the primary table of the currently annotated entity.</a:t>
            </a:r>
          </a:p>
          <a:p>
            <a:endParaRPr lang="en-US" dirty="0"/>
          </a:p>
        </p:txBody>
      </p:sp>
      <p:pic>
        <p:nvPicPr>
          <p:cNvPr id="21507" name="Picture 3"/>
          <p:cNvPicPr>
            <a:picLocks noChangeAspect="1" noChangeArrowheads="1"/>
          </p:cNvPicPr>
          <p:nvPr/>
        </p:nvPicPr>
        <p:blipFill>
          <a:blip r:embed="rId3" cstate="print"/>
          <a:srcRect/>
          <a:stretch>
            <a:fillRect/>
          </a:stretch>
        </p:blipFill>
        <p:spPr bwMode="auto">
          <a:xfrm>
            <a:off x="1009576" y="2832442"/>
            <a:ext cx="6231182" cy="133159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@Id</a:t>
            </a:r>
            <a:endParaRPr lang="en-US" dirty="0"/>
          </a:p>
        </p:txBody>
      </p:sp>
      <p:sp>
        <p:nvSpPr>
          <p:cNvPr id="3" name="Content Placeholder 2"/>
          <p:cNvSpPr>
            <a:spLocks noGrp="1"/>
          </p:cNvSpPr>
          <p:nvPr>
            <p:ph idx="1"/>
          </p:nvPr>
        </p:nvSpPr>
        <p:spPr/>
        <p:txBody>
          <a:bodyPr/>
          <a:lstStyle/>
          <a:p>
            <a:r>
              <a:rPr lang="en-US" dirty="0" smtClean="0"/>
              <a:t>The </a:t>
            </a:r>
            <a:r>
              <a:rPr lang="en-US" dirty="0" smtClean="0">
                <a:hlinkClick r:id="rId2"/>
              </a:rPr>
              <a:t>@Id</a:t>
            </a:r>
            <a:r>
              <a:rPr lang="en-US" dirty="0" smtClean="0"/>
              <a:t> annotation specifies the entity identifier. An entity must always have an identifier attribute, which is used when loading the entity in a given Persistence Context.</a:t>
            </a:r>
          </a:p>
          <a:p>
            <a:endParaRPr lang="en-US" dirty="0"/>
          </a:p>
        </p:txBody>
      </p:sp>
      <p:pic>
        <p:nvPicPr>
          <p:cNvPr id="22530" name="Picture 2"/>
          <p:cNvPicPr>
            <a:picLocks noChangeAspect="1" noChangeArrowheads="1"/>
          </p:cNvPicPr>
          <p:nvPr/>
        </p:nvPicPr>
        <p:blipFill>
          <a:blip r:embed="rId3" cstate="print"/>
          <a:srcRect/>
          <a:stretch>
            <a:fillRect/>
          </a:stretch>
        </p:blipFill>
        <p:spPr bwMode="auto">
          <a:xfrm>
            <a:off x="1226086" y="3081264"/>
            <a:ext cx="4640395" cy="220818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err="1" smtClean="0"/>
              <a:t>GeneratedValue</a:t>
            </a:r>
            <a:endParaRPr lang="en-US" dirty="0"/>
          </a:p>
        </p:txBody>
      </p:sp>
      <p:sp>
        <p:nvSpPr>
          <p:cNvPr id="3" name="Content Placeholder 2"/>
          <p:cNvSpPr>
            <a:spLocks noGrp="1"/>
          </p:cNvSpPr>
          <p:nvPr>
            <p:ph idx="1"/>
          </p:nvPr>
        </p:nvSpPr>
        <p:spPr/>
        <p:txBody>
          <a:bodyPr/>
          <a:lstStyle/>
          <a:p>
            <a:r>
              <a:rPr lang="en-US" dirty="0" smtClean="0"/>
              <a:t>The </a:t>
            </a:r>
            <a:r>
              <a:rPr lang="en-US" dirty="0" smtClean="0">
                <a:hlinkClick r:id="rId2"/>
              </a:rPr>
              <a:t>@</a:t>
            </a:r>
            <a:r>
              <a:rPr lang="en-US" dirty="0" err="1" smtClean="0">
                <a:hlinkClick r:id="rId2"/>
              </a:rPr>
              <a:t>GeneratedValue</a:t>
            </a:r>
            <a:r>
              <a:rPr lang="en-US" dirty="0" smtClean="0"/>
              <a:t> annotation specifies that the entity identifier value is automatically generated using an identity column, a database sequence, or a table generator. Hibernate supports the @</a:t>
            </a:r>
            <a:r>
              <a:rPr lang="en-US" dirty="0" err="1" smtClean="0"/>
              <a:t>GeneratedValue</a:t>
            </a:r>
            <a:r>
              <a:rPr lang="en-US" dirty="0" smtClean="0"/>
              <a:t> mapping even for </a:t>
            </a:r>
            <a:r>
              <a:rPr lang="en-US" dirty="0" err="1" smtClean="0"/>
              <a:t>UUIDidentifiers</a:t>
            </a:r>
            <a:r>
              <a:rPr lang="en-US" dirty="0" smtClean="0"/>
              <a:t>.</a:t>
            </a:r>
          </a:p>
          <a:p>
            <a:endParaRPr lang="en-US" dirty="0"/>
          </a:p>
        </p:txBody>
      </p:sp>
      <p:pic>
        <p:nvPicPr>
          <p:cNvPr id="23554" name="Picture 2"/>
          <p:cNvPicPr>
            <a:picLocks noChangeAspect="1" noChangeArrowheads="1"/>
          </p:cNvPicPr>
          <p:nvPr/>
        </p:nvPicPr>
        <p:blipFill>
          <a:blip r:embed="rId3" cstate="print"/>
          <a:srcRect/>
          <a:stretch>
            <a:fillRect/>
          </a:stretch>
        </p:blipFill>
        <p:spPr bwMode="auto">
          <a:xfrm>
            <a:off x="1096181" y="3446072"/>
            <a:ext cx="7245960" cy="2956132"/>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3370</TotalTime>
  <Words>368</Words>
  <Application>Microsoft Office PowerPoint</Application>
  <PresentationFormat>Custom</PresentationFormat>
  <Paragraphs>95</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ATL Academy</vt:lpstr>
      <vt:lpstr>                ORM ( object-relational mapping)</vt:lpstr>
      <vt:lpstr>                 JPA</vt:lpstr>
      <vt:lpstr>                JPA and Database</vt:lpstr>
      <vt:lpstr>                  App Code mapping to DB</vt:lpstr>
      <vt:lpstr>                  @Entity</vt:lpstr>
      <vt:lpstr>                 @Table</vt:lpstr>
      <vt:lpstr>                 @Id</vt:lpstr>
      <vt:lpstr>                 @GeneratedValue</vt:lpstr>
      <vt:lpstr>                 GenerationType   (strategy)</vt:lpstr>
      <vt:lpstr>                   @Column</vt:lpstr>
      <vt:lpstr>                 How works Hibernate</vt:lpstr>
      <vt:lpstr>                 Dependecy</vt:lpstr>
      <vt:lpstr>                     hibernate.cfg.xml</vt:lpstr>
      <vt:lpstr>                    Create session</vt:lpstr>
      <vt:lpstr>                 Hibernate Transaction</vt:lpstr>
      <vt:lpstr>                  Relation annotations</vt:lpstr>
      <vt:lpstr>                @OneToOne</vt:lpstr>
      <vt:lpstr>                   @OneToMany</vt:lpstr>
      <vt:lpstr>                   @ManyToMany</vt:lpstr>
      <vt:lpstr>                  @ManyToMany</vt:lpstr>
      <vt:lpstr>                 @ManyToMany</vt:lpstr>
      <vt:lpstr>                   @CascadeType</vt:lpstr>
      <vt:lpstr>                       @FetchType</vt:lpstr>
      <vt:lpstr>                        @OrderBy</vt:lpstr>
      <vt:lpstr>                   @OneToOne</vt:lpstr>
      <vt:lpstr>                   User  </vt:lpstr>
      <vt:lpstr>Slide 28</vt:lpstr>
      <vt:lpstr>                      @OneToMany</vt:lpstr>
      <vt:lpstr>                   Cart</vt:lpstr>
      <vt:lpstr>                 Items</vt:lpstr>
      <vt:lpstr>                  @ManyToMany</vt:lpstr>
      <vt:lpstr>                 Database structure</vt:lpstr>
      <vt:lpstr>                 Employee</vt:lpstr>
      <vt:lpstr>                  Project</vt:lpstr>
      <vt:lpstr>                  Task</vt:lpstr>
      <vt:lpstr>                  Links and 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Mubariz Mustafayev</dc:creator>
  <cp:lastModifiedBy>anarx</cp:lastModifiedBy>
  <cp:revision>24</cp:revision>
  <dcterms:created xsi:type="dcterms:W3CDTF">2020-04-10T10:58:34Z</dcterms:created>
  <dcterms:modified xsi:type="dcterms:W3CDTF">2020-08-14T17:35:20Z</dcterms:modified>
</cp:coreProperties>
</file>