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62" r:id="rId9"/>
    <p:sldId id="276" r:id="rId10"/>
    <p:sldId id="423" r:id="rId11"/>
    <p:sldId id="422" r:id="rId12"/>
    <p:sldId id="424" r:id="rId13"/>
    <p:sldId id="425" r:id="rId14"/>
    <p:sldId id="263" r:id="rId15"/>
    <p:sldId id="277" r:id="rId16"/>
    <p:sldId id="288" r:id="rId17"/>
    <p:sldId id="289" r:id="rId18"/>
    <p:sldId id="285" r:id="rId19"/>
    <p:sldId id="286" r:id="rId20"/>
    <p:sldId id="293" r:id="rId21"/>
    <p:sldId id="294" r:id="rId22"/>
    <p:sldId id="287" r:id="rId23"/>
    <p:sldId id="278" r:id="rId24"/>
    <p:sldId id="290" r:id="rId25"/>
    <p:sldId id="295" r:id="rId26"/>
    <p:sldId id="292" r:id="rId27"/>
    <p:sldId id="264" r:id="rId28"/>
    <p:sldId id="302" r:id="rId29"/>
    <p:sldId id="303" r:id="rId30"/>
    <p:sldId id="279" r:id="rId31"/>
    <p:sldId id="421" r:id="rId32"/>
    <p:sldId id="280" r:id="rId33"/>
    <p:sldId id="281" r:id="rId34"/>
    <p:sldId id="297" r:id="rId35"/>
    <p:sldId id="296" r:id="rId36"/>
    <p:sldId id="298" r:id="rId37"/>
    <p:sldId id="299" r:id="rId38"/>
    <p:sldId id="311" r:id="rId39"/>
    <p:sldId id="312" r:id="rId40"/>
    <p:sldId id="305" r:id="rId41"/>
    <p:sldId id="324" r:id="rId42"/>
    <p:sldId id="325" r:id="rId43"/>
    <p:sldId id="310" r:id="rId44"/>
    <p:sldId id="326" r:id="rId45"/>
    <p:sldId id="266" r:id="rId46"/>
    <p:sldId id="328" r:id="rId47"/>
    <p:sldId id="329" r:id="rId48"/>
    <p:sldId id="282" r:id="rId49"/>
    <p:sldId id="330" r:id="rId50"/>
    <p:sldId id="331" r:id="rId51"/>
    <p:sldId id="315" r:id="rId52"/>
    <p:sldId id="327" r:id="rId53"/>
    <p:sldId id="332" r:id="rId54"/>
    <p:sldId id="333" r:id="rId55"/>
    <p:sldId id="334" r:id="rId56"/>
    <p:sldId id="265" r:id="rId57"/>
    <p:sldId id="270" r:id="rId58"/>
    <p:sldId id="322" r:id="rId59"/>
    <p:sldId id="420" r:id="rId60"/>
    <p:sldId id="335" r:id="rId61"/>
    <p:sldId id="319" r:id="rId62"/>
    <p:sldId id="320" r:id="rId63"/>
    <p:sldId id="341" r:id="rId64"/>
    <p:sldId id="337" r:id="rId65"/>
    <p:sldId id="338" r:id="rId66"/>
    <p:sldId id="340" r:id="rId67"/>
    <p:sldId id="339" r:id="rId68"/>
    <p:sldId id="342" r:id="rId69"/>
    <p:sldId id="345" r:id="rId70"/>
    <p:sldId id="344" r:id="rId71"/>
    <p:sldId id="343" r:id="rId72"/>
    <p:sldId id="346" r:id="rId73"/>
    <p:sldId id="350" r:id="rId74"/>
    <p:sldId id="349" r:id="rId75"/>
    <p:sldId id="271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64" r:id="rId88"/>
    <p:sldId id="387" r:id="rId89"/>
    <p:sldId id="365" r:id="rId90"/>
    <p:sldId id="273" r:id="rId91"/>
    <p:sldId id="366" r:id="rId92"/>
    <p:sldId id="367" r:id="rId93"/>
    <p:sldId id="368" r:id="rId94"/>
    <p:sldId id="369" r:id="rId95"/>
    <p:sldId id="388" r:id="rId96"/>
    <p:sldId id="389" r:id="rId97"/>
    <p:sldId id="357" r:id="rId98"/>
    <p:sldId id="390" r:id="rId99"/>
    <p:sldId id="391" r:id="rId100"/>
    <p:sldId id="396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268" r:id="rId110"/>
    <p:sldId id="355" r:id="rId111"/>
    <p:sldId id="405" r:id="rId112"/>
    <p:sldId id="406" r:id="rId113"/>
    <p:sldId id="407" r:id="rId114"/>
    <p:sldId id="408" r:id="rId115"/>
    <p:sldId id="409" r:id="rId116"/>
    <p:sldId id="411" r:id="rId117"/>
    <p:sldId id="412" r:id="rId118"/>
    <p:sldId id="413" r:id="rId119"/>
    <p:sldId id="414" r:id="rId120"/>
    <p:sldId id="410" r:id="rId121"/>
    <p:sldId id="415" r:id="rId122"/>
    <p:sldId id="416" r:id="rId123"/>
    <p:sldId id="418" r:id="rId124"/>
    <p:sldId id="354" r:id="rId1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47" autoAdjust="0"/>
  </p:normalViewPr>
  <p:slideViewPr>
    <p:cSldViewPr>
      <p:cViewPr varScale="1">
        <p:scale>
          <a:sx n="64" d="100"/>
          <a:sy n="64" d="100"/>
        </p:scale>
        <p:origin x="8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C34DEA-B836-4D71-90E4-8CB68AF4D63B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40C3662-7AE1-4776-9B03-CD072DF12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DB85-F40C-4BC7-9FB2-96EBF8185020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D0CA-9A5F-4878-BEE7-3507E123E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BC55-6ED6-458A-9ED6-36621CE99769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E202-0C07-4607-AAC6-00CE14B89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F25F3-841B-470A-8554-8526AD41ACD9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6FF6-F93F-4AFF-9B0E-8CF30505C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FCF-42D7-4818-9A80-4416F3259F16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DE4F6-F7ED-4BCA-AEF0-4D660FB14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7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7B99-EF78-4DCF-950A-F8F6E1A55F92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B1CA-3E98-43E5-A27D-9FB30AA46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42AE-B63C-4FD6-B701-EC6EB5420E37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A3A39-BEE7-4F88-8EEF-2D0424879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C549A-B59B-4E2D-B689-F5FCF408E2D4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D9D54-C99E-4396-AADB-BA62B0CF5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FF58-90EB-4C0A-BA91-4050C54FFBD4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2C63-5654-434A-8255-F903813C7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138A-085D-4D73-8FEA-DFD3F02529D2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1A27-75F9-4D0B-B444-11CA13FD4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BBB7-6F75-4937-93BF-B9D8C3E3A4CA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D9E8-D03E-4018-A88F-46044E349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1F46-0B12-451B-B4DC-8E958B8B016F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76B9-50E0-4344-AA4B-DB32173C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6A5A8B1E-D527-435B-8181-1D0037E960FA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783250-B76E-44ED-B1AC-B8AC7256CC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nu-c-manual/gnu-c-manual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Display</a:t>
            </a:r>
            <a:r>
              <a:rPr lang="zh-CN" altLang="en-US" dirty="0" smtClean="0"/>
              <a:t>单元库教程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制作：</a:t>
            </a:r>
            <a:r>
              <a:rPr lang="en-US" altLang="zh-CN" dirty="0" smtClean="0"/>
              <a:t>ax_pokl</a:t>
            </a:r>
          </a:p>
          <a:p>
            <a:pPr eaLnBrk="1" hangingPunct="1"/>
            <a:r>
              <a:rPr lang="zh-CN" altLang="en-US" dirty="0" smtClean="0"/>
              <a:t>日期：</a:t>
            </a:r>
            <a:r>
              <a:rPr lang="en-US" altLang="zh-CN" dirty="0" smtClean="0"/>
              <a:t>2017-08-07</a:t>
            </a:r>
            <a:endParaRPr lang="en-US" altLang="zh-CN" dirty="0" smtClean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 smtClean="0"/>
              <a:t>C++</a:t>
            </a:r>
            <a:r>
              <a:rPr lang="zh-CN" altLang="en-US" sz="4000" smtClean="0"/>
              <a:t>从零开始编游戏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本教程的文件清单：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单元库源代码。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\display_createlib.exe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输出导出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display_library.pas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源代码。</a:t>
            </a:r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\pas2c.exe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语言转为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fixblock()//</a:t>
            </a:r>
            <a:r>
              <a:rPr lang="zh-CN" altLang="en-US" sz="2400" smtClean="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if(bdk[k][r][j][i]&gt;0)bd[i+x][j+y]=k;newblock();//</a:t>
            </a:r>
            <a:r>
              <a:rPr lang="zh-CN" altLang="en-US" sz="2400" smtClean="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while(eraseline());//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overlay()//</a:t>
            </a:r>
            <a:r>
              <a:rPr lang="zh-CN" altLang="en-US" sz="2400" smtClean="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overlay_r;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overlay_r=false;//</a:t>
            </a:r>
            <a:r>
              <a:rPr lang="zh-CN" altLang="en-US" sz="2400" smtClean="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if((bdk[k][r][j][i]&gt;0))//</a:t>
            </a:r>
            <a:r>
              <a:rPr lang="zh-CN" altLang="en-US" sz="2400" smtClean="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if((i+x&lt;0)||(i+x&gt;=w)||(j+y&lt;0)||(j+y&gt;=h))overlay_r=true;//</a:t>
            </a:r>
            <a:r>
              <a:rPr lang="zh-CN" altLang="en-US" sz="2400" smtClean="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if((bd[i+x][j+y]&gt;0))overlay_r=true;//</a:t>
            </a:r>
            <a:r>
              <a:rPr lang="zh-CN" altLang="en-US" sz="2400" smtClean="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overlay_r;}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x=3;//</a:t>
            </a:r>
            <a:r>
              <a:rPr lang="zh-CN" altLang="en-US" sz="2400" smtClean="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y=16;//</a:t>
            </a:r>
            <a:r>
              <a:rPr lang="zh-CN" altLang="en-US" sz="2400" smtClean="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r=0;//</a:t>
            </a:r>
            <a:r>
              <a:rPr lang="zh-CN" altLang="en-US" sz="2400" smtClean="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k=random(7)+1;//</a:t>
            </a:r>
            <a:r>
              <a:rPr lang="zh-CN" altLang="en-US" sz="2400" smtClean="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if(overlay())restart();//</a:t>
            </a:r>
            <a:r>
              <a:rPr lang="zh-CN" altLang="en-US" sz="2400" smtClean="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rotate(char d)//</a:t>
            </a:r>
            <a:r>
              <a:rPr lang="zh-CN" altLang="en-US" sz="2400" smtClean="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rotate_r;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r=r+1;if(r&gt;3)r=0;rotate_r=not(overlay());//</a:t>
            </a:r>
            <a:r>
              <a:rPr lang="zh-CN" altLang="en-US" sz="2400" smtClean="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if(!(rotate_r))r=r-1;if(r&lt;0)r=3;//</a:t>
            </a:r>
            <a:r>
              <a:rPr lang="zh-CN" altLang="en-US" sz="2400" smtClean="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rotate_r;}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move(char dx,char dy)//</a:t>
            </a:r>
            <a:r>
              <a:rPr lang="zh-CN" altLang="en-US" sz="2400" smtClean="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move_r;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x=x+dx;y=y+dy;move_r=not(overlay());//</a:t>
            </a:r>
            <a:r>
              <a:rPr lang="zh-CN" altLang="en-US" sz="2400" smtClean="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if(!(move_r)){x=x-dx;y=y-dy;};//</a:t>
            </a:r>
            <a:r>
              <a:rPr lang="zh-CN" altLang="en-US" sz="2400" smtClean="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if(!(move_r)&amp;&amp;(dy&lt;0))fixblock();//</a:t>
            </a:r>
            <a:r>
              <a:rPr lang="zh-CN" altLang="en-US" sz="2400" smtClean="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if(dy&lt;0)downtime=gettimer();//</a:t>
            </a:r>
            <a:r>
              <a:rPr lang="zh-CN" altLang="en-US" sz="2400" smtClean="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move_r;}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main(){//</a:t>
            </a:r>
            <a:r>
              <a:rPr lang="zh-CN" altLang="en-US" sz="2400" smtClean="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randomize();//</a:t>
            </a:r>
            <a:r>
              <a:rPr lang="zh-CN" altLang="en-US" sz="2400" smtClean="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createwin(w*sz,h*sz);//</a:t>
            </a:r>
            <a:r>
              <a:rPr lang="zh-CN" altLang="en-US" sz="2400" smtClean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</a:t>
            </a:r>
            <a:r>
              <a:rPr lang="zh-CN" altLang="en-US" sz="2400" smtClean="0"/>
              <a:t>俄罗斯方块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05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if(iskey(37))move(-1,0);//</a:t>
            </a:r>
            <a:r>
              <a:rPr lang="zh-CN" altLang="en-US" sz="2400" smtClean="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if(iskey(39))move(+1,0);//</a:t>
            </a:r>
            <a:r>
              <a:rPr lang="zh-CN" altLang="en-US" sz="2400" smtClean="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if(iskey(40))move(0,-1);//</a:t>
            </a:r>
            <a:r>
              <a:rPr lang="zh-CN" altLang="en-US" sz="2400" smtClean="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if(iskey(38))rotate(1);//</a:t>
            </a:r>
            <a:r>
              <a:rPr lang="zh-CN" altLang="en-US" sz="2400" smtClean="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if(iskey(32))while(move(0,-1));//</a:t>
            </a:r>
            <a:r>
              <a:rPr lang="zh-CN" altLang="en-US" sz="2400" smtClean="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if(gettimer()&gt;downtime+1)move(0,-1);//</a:t>
            </a:r>
            <a:r>
              <a:rPr lang="zh-CN" altLang="en-US" sz="2400" smtClean="0"/>
              <a:t>如果超过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秒则下落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for(i=0;i&lt;=w-1;i++)for(j=0;j&lt;=h-1;j++)drawblock(i,j,bd[i][j]);//</a:t>
            </a:r>
            <a:r>
              <a:rPr lang="zh-CN" altLang="en-US" sz="2400" smtClean="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for(i=0;i&lt;=3;i++)for(j=0;j&lt;=3;j++)if(bdk[k][r][j][i]&gt;0)drawblock(i+x,j+y,k);//</a:t>
            </a:r>
            <a:r>
              <a:rPr lang="zh-CN" altLang="en-US" sz="2400" smtClean="0"/>
              <a:t>画当前方块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display_library_fun.h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/>
              <a:t>display_createlib.exe</a:t>
            </a:r>
            <a:r>
              <a:rPr lang="zh-CN" altLang="en-US" sz="2400" dirty="0"/>
              <a:t>产生</a:t>
            </a:r>
            <a:r>
              <a:rPr lang="zh-CN" altLang="en-US" sz="2400" dirty="0" smtClean="0"/>
              <a:t>的含有函数清单的头文件。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display_library_fun.h</a:t>
            </a:r>
            <a:r>
              <a:rPr lang="zh-CN" altLang="en-US" sz="2400" dirty="0" smtClean="0"/>
              <a:t>合并的用于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语言程序的头文件。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\disp.dll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/>
              <a:t>display_library.exe</a:t>
            </a:r>
            <a:r>
              <a:rPr lang="zh-CN" altLang="en-US" sz="2400" dirty="0"/>
              <a:t>导出的用于</a:t>
            </a:r>
            <a:r>
              <a:rPr lang="en-US" altLang="zh-CN" sz="2400" dirty="0"/>
              <a:t>C</a:t>
            </a:r>
            <a:r>
              <a:rPr lang="zh-CN" altLang="en-US" sz="2400" dirty="0"/>
              <a:t>语言程序的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详情请参阅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，以下列出部分重载：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const char* i2s(long </a:t>
            </a:r>
            <a:r>
              <a:rPr lang="de-DE" altLang="zh-CN" sz="2400" dirty="0" smtClean="0"/>
              <a:t>i);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newthread(void* th);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s,const</a:t>
            </a:r>
            <a:r>
              <a:rPr lang="en-US" altLang="zh-CN" sz="2400" dirty="0"/>
              <a:t> char* title);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delay(unsigned long t);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/>
              <a:t>();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();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createwin();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setdrawprocedure(void* th);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settitle(const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gettitle();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double gettimer();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gettime();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getwidth();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getheight();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getsize();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getbgcolor();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setbgcolor(unsigned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getfgcolor();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setfgcolor(unsigned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getblue(unsigned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getgreen(unsigned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getred(unsigned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getalpha(unsigned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getrgb(unsigned char r,unsigned char g,unsigned char b);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setfontwidth(unsigned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setfontheight(unsigned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setfontsize(unsigned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setfontweight(unsigned long wg);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setfontltalic(unsigned long lt);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setfontunderline(unsigned long ud);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setfontstrikeout(unsigned long sk);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setfontname(const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drawtextxy(pbitmap b,const char* s,unsigned long x,unsigned long y,unsigned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drawtextln(const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drawtextw(const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getpixel(unsigned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setpixel(unsigned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line(unsigned long x,unsigned long y,long w,long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bar(unsigned long x,unsigned long y,long w,long h,unsigned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clear(unsigned long c);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pbitmap createbmp(unsigned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pbitmap loadbmp(const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releasebmp(pbitmap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bs,pbitmap bd,unsigned long xs,unsigned long ys,unsigned long ws,unsigned long hs,unsigned long xd,unsigned long yd,unsigned long wd,unsigned long hd,unsigned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xs,unsigned long ys,unsigned long xd,unsigned long yd,unsigned long w,unsigned long h);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39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ismouseleft();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ismousemiddle();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pas\*.pas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Free Pascal</a:t>
            </a:r>
            <a:r>
              <a:rPr lang="zh-CN" altLang="en-US" sz="2400" dirty="0" smtClean="0"/>
              <a:t>教程中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语言示例源代码。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\*.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语言示例代码转来的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bin\*.pas.exe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语言示例代码编译而来的示例程序。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/>
              <a:t>bin</a:t>
            </a:r>
            <a:r>
              <a:rPr lang="en-US" altLang="zh-CN" sz="2400" dirty="0" smtClean="0"/>
              <a:t>\*.cpp.exe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</a:t>
            </a:r>
            <a:r>
              <a:rPr lang="zh-CN" altLang="en-US" sz="2400" dirty="0"/>
              <a:t>代码编译而来的示例程序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ismouseright();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59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loadaudio(const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resumeaudio(unsigned long id);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69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releaseaudio(unsigned long id);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getaudiovol(unsigned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setaudiovol(unsigned long id,unsigned long v);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getaudiolen(unsigned long id);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disp.h</a:t>
            </a:r>
            <a:r>
              <a:rPr lang="zh-CN" altLang="en-US" smtClean="0"/>
              <a:t>头文件中已默认包含了</a:t>
            </a:r>
            <a:r>
              <a:rPr lang="en-US" altLang="zh-CN" smtClean="0"/>
              <a:t>windows.h</a:t>
            </a:r>
            <a:r>
              <a:rPr lang="zh-CN" altLang="en-US" smtClean="0"/>
              <a:t>，因此你也可以在程序中直接使用</a:t>
            </a:r>
            <a:r>
              <a:rPr lang="en-US" altLang="zh-CN" smtClean="0"/>
              <a:t>Windows API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你也可以包含其它的头文件，如</a:t>
            </a:r>
            <a:r>
              <a:rPr lang="en-US" altLang="zh-CN" smtClean="0"/>
              <a:t>stdio.h</a:t>
            </a:r>
            <a:r>
              <a:rPr lang="zh-CN" altLang="en-US" smtClean="0"/>
              <a:t>和</a:t>
            </a:r>
            <a:r>
              <a:rPr lang="en-US" altLang="zh-CN" smtClean="0"/>
              <a:t>stdlib.h</a:t>
            </a:r>
            <a:r>
              <a:rPr lang="zh-CN" altLang="en-US" smtClean="0"/>
              <a:t>。使用的时候注意命名空间以及类型，变量或函数名称的冲突。</a:t>
            </a:r>
            <a:endParaRPr lang="en-US" altLang="zh-CN" smtClean="0"/>
          </a:p>
          <a:p>
            <a:r>
              <a:rPr lang="en-US" altLang="zh-CN" smtClean="0"/>
              <a:t>disp.h</a:t>
            </a:r>
            <a:r>
              <a:rPr lang="zh-CN" altLang="en-US" smtClean="0"/>
              <a:t>中使用了</a:t>
            </a:r>
            <a:r>
              <a:rPr lang="en-US" altLang="zh-CN" smtClean="0"/>
              <a:t>mystring</a:t>
            </a:r>
            <a:r>
              <a:rPr lang="zh-CN" altLang="en-US" smtClean="0"/>
              <a:t>类对</a:t>
            </a:r>
            <a:r>
              <a:rPr lang="en-US" altLang="zh-CN" smtClean="0"/>
              <a:t>const char*</a:t>
            </a:r>
            <a:r>
              <a:rPr lang="zh-CN" altLang="en-US" smtClean="0"/>
              <a:t>类型进行了类型转换和操作符重载。如果想让程序加快运行速度，或者转换中出现问题，可以自行修改头文件中的代码。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后记</a:t>
            </a:r>
          </a:p>
        </p:txBody>
      </p:sp>
      <p:sp>
        <p:nvSpPr>
          <p:cNvPr id="1290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使用简单的办法用</a:t>
            </a:r>
            <a:r>
              <a:rPr lang="en-US" altLang="zh-CN" smtClean="0"/>
              <a:t>Pasca</a:t>
            </a:r>
            <a:r>
              <a:rPr lang="zh-CN" altLang="en-US" smtClean="0"/>
              <a:t>语言开发窗体应用软件和游戏是我的愿望，因此我便编写了</a:t>
            </a:r>
            <a:r>
              <a:rPr lang="en-US" altLang="zh-CN" smtClean="0"/>
              <a:t>Display</a:t>
            </a:r>
            <a:r>
              <a:rPr lang="zh-CN" altLang="en-US" smtClean="0"/>
              <a:t>单元库。现在，这个愿望已经实现了。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由于</a:t>
            </a:r>
            <a:r>
              <a:rPr lang="en-US" altLang="zh-CN" smtClean="0"/>
              <a:t>Pascal</a:t>
            </a:r>
            <a:r>
              <a:rPr lang="zh-CN" altLang="en-US" smtClean="0"/>
              <a:t>语言日渐衰落，而学习</a:t>
            </a:r>
            <a:r>
              <a:rPr lang="en-US" altLang="zh-CN" smtClean="0"/>
              <a:t>C</a:t>
            </a:r>
            <a:r>
              <a:rPr lang="zh-CN" altLang="en-US" smtClean="0"/>
              <a:t>语言程序的人很多。受到了</a:t>
            </a:r>
            <a:r>
              <a:rPr lang="en-US" altLang="zh-CN" smtClean="0"/>
              <a:t>ege</a:t>
            </a:r>
            <a:r>
              <a:rPr lang="zh-CN" altLang="en-US" smtClean="0"/>
              <a:t>库的启发，让我有了开发针对</a:t>
            </a:r>
            <a:r>
              <a:rPr lang="en-US" altLang="zh-CN" smtClean="0"/>
              <a:t>C</a:t>
            </a:r>
            <a:r>
              <a:rPr lang="zh-CN" altLang="en-US" smtClean="0"/>
              <a:t>语言的窗体应用软件库的想法。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从开始只有几十个子程序，经过五年的修改，</a:t>
            </a:r>
            <a:r>
              <a:rPr lang="en-US" altLang="zh-CN" smtClean="0"/>
              <a:t>Display</a:t>
            </a:r>
            <a:r>
              <a:rPr lang="zh-CN" altLang="en-US" smtClean="0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make(dll).bat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display_createlib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display_library</a:t>
            </a:r>
            <a:r>
              <a:rPr lang="zh-CN" altLang="en-US" sz="2400" dirty="0" smtClean="0"/>
              <a:t>；生成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disp.dll</a:t>
            </a:r>
            <a:r>
              <a:rPr lang="zh-CN" altLang="en-US" sz="2400" dirty="0" smtClean="0"/>
              <a:t>并将必要文件复制到指定文件夹的脚本。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make(pas2c).bat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语言示例代码转为的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make(cpp).bat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第二章 窗口</a:t>
            </a: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设定窗口标题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判断窗口状态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获取窗口大小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关闭窗口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(unsigned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(unsigned long </a:t>
            </a:r>
            <a:r>
              <a:rPr lang="en-US" altLang="zh-CN" sz="2400" dirty="0" err="1" smtClean="0"/>
              <a:t>w,unsigned</a:t>
            </a:r>
            <a:r>
              <a:rPr lang="en-US" altLang="zh-CN" sz="2400" dirty="0" smtClean="0"/>
              <a:t> long </a:t>
            </a:r>
            <a:r>
              <a:rPr lang="en-US" altLang="zh-CN" sz="2400" dirty="0" err="1" smtClean="0"/>
              <a:t>h,unsigned</a:t>
            </a:r>
            <a:r>
              <a:rPr lang="en-US" altLang="zh-CN" sz="2400" dirty="0" smtClean="0"/>
              <a:t> long c)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代表宽度和高度，如不指定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则默认使用屏幕一半宽高来建立窗口。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为默认颜色。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为四字节</a:t>
            </a:r>
            <a:r>
              <a:rPr lang="en-US" altLang="zh-CN" dirty="0" smtClean="0"/>
              <a:t>ABGR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A=</a:t>
            </a:r>
            <a:r>
              <a:rPr lang="zh-CN" altLang="en-US" dirty="0" smtClean="0"/>
              <a:t>透明，</a:t>
            </a:r>
            <a:r>
              <a:rPr lang="en-US" altLang="zh-CN" dirty="0"/>
              <a:t>B</a:t>
            </a:r>
            <a:r>
              <a:rPr lang="en-US" altLang="zh-CN" dirty="0" smtClean="0"/>
              <a:t>=</a:t>
            </a:r>
            <a:r>
              <a:rPr lang="zh-CN" altLang="en-US" dirty="0" smtClean="0"/>
              <a:t>蓝，</a:t>
            </a:r>
            <a:r>
              <a:rPr lang="en-US" altLang="zh-CN" dirty="0" smtClean="0"/>
              <a:t>G=</a:t>
            </a:r>
            <a:r>
              <a:rPr lang="zh-CN" altLang="en-US" dirty="0" smtClean="0"/>
              <a:t>绿，</a:t>
            </a:r>
            <a:r>
              <a:rPr lang="en-US" altLang="zh-CN" dirty="0"/>
              <a:t>R</a:t>
            </a:r>
            <a:r>
              <a:rPr lang="en-US" altLang="zh-CN" dirty="0" smtClean="0"/>
              <a:t>=</a:t>
            </a:r>
            <a:r>
              <a:rPr lang="zh-CN" altLang="en-US" dirty="0" smtClean="0"/>
              <a:t>红，各占一个字节）。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以下子程序可以设定或获取标题：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settitle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char* </a:t>
            </a:r>
            <a:r>
              <a:rPr lang="en-US" altLang="zh-CN" sz="2400" dirty="0" err="1"/>
              <a:t>gettitle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在使用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类型的时候，请注意类型的转换。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请注意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char*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("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");//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如果窗口存在，则该函数返回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第一章 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第二章 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第三章 绘图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第四章 文字</a:t>
            </a:r>
            <a:endParaRPr lang="en-US" altLang="zh-CN" smtClean="0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第六章 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第七章 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附录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以下函数可以获取窗口大小：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getsize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getsize</a:t>
            </a:r>
            <a:r>
              <a:rPr lang="zh-CN" altLang="en-US" dirty="0" smtClean="0"/>
              <a:t>的前两字节为宽，后两字节为高。可以用</a:t>
            </a:r>
            <a:r>
              <a:rPr lang="en-US" altLang="zh-CN" dirty="0" err="1" smtClean="0"/>
              <a:t>HiWord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获取。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此外还有以下函数可以获取屏幕大小：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getscrsize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以及</a:t>
            </a:r>
            <a:r>
              <a:rPr lang="zh-CN" altLang="en-US" dirty="0" smtClean="0"/>
              <a:t>以下函数</a:t>
            </a:r>
            <a:r>
              <a:rPr lang="zh-CN" altLang="en-US" dirty="0"/>
              <a:t>可以</a:t>
            </a:r>
            <a:r>
              <a:rPr lang="zh-CN" altLang="en-US" dirty="0" smtClean="0"/>
              <a:t>获取</a:t>
            </a:r>
            <a:r>
              <a:rPr lang="zh-CN" altLang="en-US" dirty="0"/>
              <a:t>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getposy</a:t>
            </a:r>
            <a:r>
              <a:rPr lang="en-US" altLang="zh-CN" sz="2400" dirty="0" smtClean="0"/>
              <a:t>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())+" "+i2s(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closewin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dirty="0" err="1" smtClean="0"/>
              <a:t>closewin</a:t>
            </a:r>
            <a:r>
              <a:rPr lang="zh-CN" altLang="en-US" dirty="0" smtClean="0"/>
              <a:t>过程不仅会关闭窗口，还会释放窗口句柄及设备上下文句柄（</a:t>
            </a:r>
            <a:r>
              <a:rPr lang="en-US" altLang="zh-CN" dirty="0" smtClean="0"/>
              <a:t>HDC</a:t>
            </a:r>
            <a:r>
              <a:rPr lang="zh-CN" altLang="en-US" dirty="0" smtClean="0"/>
              <a:t>）。也就是说，无法再用</a:t>
            </a:r>
            <a:r>
              <a:rPr lang="en-US" altLang="zh-CN" dirty="0" err="1" smtClean="0"/>
              <a:t>createbmp</a:t>
            </a:r>
            <a:r>
              <a:rPr lang="zh-CN" altLang="en-US" dirty="0" smtClean="0"/>
              <a:t>函数获取窗口内容，也无法使用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oadbmp</a:t>
            </a:r>
            <a:r>
              <a:rPr lang="zh-CN" altLang="en-US" dirty="0" smtClean="0"/>
              <a:t>函数读取图片。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createwin();//</a:t>
            </a:r>
            <a:r>
              <a:rPr lang="zh-CN" altLang="en-US" sz="2400" smtClean="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closewin();//</a:t>
            </a:r>
            <a:r>
              <a:rPr lang="zh-CN" altLang="en-US" sz="2400" smtClean="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绘图</a:t>
            </a:r>
          </a:p>
        </p:txBody>
      </p:sp>
      <p:sp>
        <p:nvSpPr>
          <p:cNvPr id="296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刷新窗口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绘制图形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读取图片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绘制图片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绘制拉伸图片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绘制透明图片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以下函数可以刷新窗口：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freshwin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绘图完毕后须刷新窗口才能使绘制的内容生效（默认情况下，绘图子程序会绘制到缓冲区）。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使用绘图子程序会占用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，因此应尽量避免使用或减少使用次数，例如用图片代替图形。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刷新窗口后，帧率会自动更新。详情请阅读第五章第四节帧率获取。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献给所有热爱游戏编程的程序员们。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Pascal</a:t>
            </a:r>
            <a:r>
              <a:rPr lang="zh-CN" altLang="en-US" smtClean="0"/>
              <a:t>语言的同学可以阅读本教程的原始版</a:t>
            </a:r>
            <a:r>
              <a:rPr lang="en-US" altLang="zh-CN" smtClean="0"/>
              <a:t>《Free Pascal</a:t>
            </a:r>
            <a:r>
              <a:rPr lang="zh-CN" altLang="en-US" smtClean="0"/>
              <a:t>从零开始编游戏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本教程的实例均通过</a:t>
            </a:r>
            <a:r>
              <a:rPr lang="en-US" altLang="zh-CN" smtClean="0"/>
              <a:t>GCC 5.3.0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Pascal</a:t>
            </a:r>
            <a:r>
              <a:rPr lang="zh-CN" altLang="en-US" smtClean="0"/>
              <a:t>语言</a:t>
            </a:r>
            <a:r>
              <a:rPr lang="en-US" altLang="zh-CN" smtClean="0"/>
              <a:t>Display</a:t>
            </a:r>
            <a:r>
              <a:rPr lang="zh-CN" altLang="en-US" smtClean="0"/>
              <a:t>单元库编译的的</a:t>
            </a:r>
            <a:r>
              <a:rPr lang="en-US" altLang="zh-CN" smtClean="0"/>
              <a:t>disp.dll</a:t>
            </a:r>
            <a:r>
              <a:rPr lang="zh-CN" altLang="en-US" smtClean="0"/>
              <a:t>动态链接库实现功能。类似于</a:t>
            </a:r>
            <a:r>
              <a:rPr lang="en-US" altLang="zh-CN" smtClean="0"/>
              <a:t>ege</a:t>
            </a:r>
            <a:r>
              <a:rPr lang="zh-CN" altLang="en-US" smtClean="0"/>
              <a:t>库，编译该库时需要</a:t>
            </a:r>
            <a:r>
              <a:rPr lang="en-US" altLang="zh-CN" smtClean="0"/>
              <a:t>disp.h</a:t>
            </a:r>
            <a:r>
              <a:rPr lang="zh-CN" altLang="en-US" smtClean="0"/>
              <a:t>头文件。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setpixel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line(unsigned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circle(long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ea,unsigned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clear(unsigned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过程调用了</a:t>
            </a:r>
            <a:r>
              <a:rPr lang="en-US" altLang="zh-CN" dirty="0" smtClean="0"/>
              <a:t>bar</a:t>
            </a:r>
            <a:r>
              <a:rPr lang="zh-CN" altLang="en-US" dirty="0" smtClean="0"/>
              <a:t>过程。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n=0x1000;//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while(n&gt;0)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{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setpixel(random(getwidth()),random(getheight()),random(0xffffff));//</a:t>
            </a:r>
            <a:r>
              <a:rPr lang="zh-CN" altLang="en-US" sz="2400" smtClean="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n=n-1;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}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类型结构：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bitmap 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handle;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dc;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width;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height;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color</a:t>
            </a:r>
            <a:r>
              <a:rPr lang="en-US" altLang="zh-CN" sz="2400" dirty="0" smtClean="0"/>
              <a:t>;};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bitmap*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以下函数可以读取图片：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c);</a:t>
            </a:r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为文件名，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为图片背景颜色（默认透明色）。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函数返回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类型的图片。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支持的格式：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img=loadbmp("display.png");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msgbox(i2s(img-&gt;width)+" "+i2s(img-&gt;height));//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bs,pbitmap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bd</a:t>
            </a:r>
            <a:r>
              <a:rPr lang="en-US" altLang="zh-CN" sz="2400" dirty="0" err="1" smtClean="0"/>
              <a:t>,unsigned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 smtClean="0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xd,yd</a:t>
            </a:r>
            <a:r>
              <a:rPr lang="zh-CN" altLang="en-US" dirty="0" smtClean="0"/>
              <a:t>为目标坐标，</a:t>
            </a:r>
            <a:r>
              <a:rPr lang="en-US" altLang="zh-CN" dirty="0" err="1" smtClean="0"/>
              <a:t>b,bs</a:t>
            </a:r>
            <a:r>
              <a:rPr lang="zh-CN" altLang="en-US" dirty="0" smtClean="0"/>
              <a:t>为需要绘制的图片，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为绘制的目标。未指定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时绘制到窗口。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bar,line</a:t>
            </a:r>
            <a:r>
              <a:rPr lang="zh-CN" altLang="en-US" dirty="0" smtClean="0"/>
              <a:t>等绘图过程也可以绘制到图片，只需在第一个参数加入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的图片变量即可。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img1,img2;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drawbmp(img1,(getwidth()-img1-&gt;width)/2,(getheight()-img1-&gt;height)/2);//</a:t>
            </a:r>
            <a:r>
              <a:rPr lang="zh-CN" altLang="en-US" sz="2400" dirty="0"/>
              <a:t>绘制图片</a:t>
            </a:r>
            <a:r>
              <a:rPr lang="en-US" altLang="zh-CN" sz="2400" dirty="0"/>
              <a:t>1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419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图片</a:t>
            </a:r>
            <a:r>
              <a:rPr lang="en-US" altLang="zh-CN" sz="2400" smtClean="0"/>
              <a:t>1");//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bar(img2,img2-&gt;width/4,img2-&gt;height/4,img2-&gt;width/2,img2-&gt;height/2,blue);//</a:t>
            </a:r>
            <a:r>
              <a:rPr lang="zh-CN" altLang="en-US" sz="2400" smtClean="0"/>
              <a:t>绘制矩形到图片</a:t>
            </a:r>
            <a:r>
              <a:rPr lang="en-US" altLang="zh-CN" sz="2400" smtClean="0"/>
              <a:t>2</a:t>
            </a:r>
            <a:r>
              <a:rPr lang="zh-CN" altLang="en-US" sz="2400" smtClean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drawbmp(img2,(getwidth()-img2-&gt;width)/2,(getheight()-img2-&gt;height)/2);//</a:t>
            </a:r>
            <a:r>
              <a:rPr lang="zh-CN" altLang="en-US" sz="2400" smtClean="0"/>
              <a:t>绘制图片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图片</a:t>
            </a:r>
            <a:r>
              <a:rPr lang="en-US" altLang="zh-CN" sz="2400" smtClean="0"/>
              <a:t>2");//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单元库，</a:t>
            </a:r>
            <a:r>
              <a:rPr lang="zh-CN" altLang="en-US" dirty="0"/>
              <a:t>请</a:t>
            </a:r>
            <a:r>
              <a:rPr lang="zh-CN" altLang="en-US" dirty="0" smtClean="0"/>
              <a:t>先阅读头文件</a:t>
            </a:r>
            <a:r>
              <a:rPr lang="en-US" altLang="zh-CN" dirty="0" err="1" smtClean="0"/>
              <a:t>display.h</a:t>
            </a:r>
            <a:r>
              <a:rPr lang="zh-CN" altLang="en-US" dirty="0" smtClean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作者</a:t>
            </a:r>
            <a:r>
              <a:rPr lang="en-US" altLang="zh-CN" dirty="0" err="1" smtClean="0"/>
              <a:t>ax_pokl</a:t>
            </a:r>
            <a:r>
              <a:rPr lang="zh-CN" altLang="en-US" dirty="0" smtClean="0"/>
              <a:t>联系方式：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E-mail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ax_pokl@sina.com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395838203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以下过程可以绘制拉伸的图片：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hd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wd,hd</a:t>
            </a:r>
            <a:r>
              <a:rPr lang="zh-CN" altLang="en-US" dirty="0" smtClean="0"/>
              <a:t>为目标大小，不</a:t>
            </a:r>
            <a:r>
              <a:rPr lang="zh-CN" altLang="en-US" dirty="0"/>
              <a:t>能为负数（</a:t>
            </a:r>
            <a:r>
              <a:rPr lang="zh-CN" altLang="en-US" dirty="0" smtClean="0"/>
              <a:t>不能反射）。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xs,ys</a:t>
            </a:r>
            <a:r>
              <a:rPr lang="zh-CN" altLang="en-US" dirty="0" smtClean="0"/>
              <a:t>为需要绘制的图片左上角的位置，</a:t>
            </a:r>
            <a:r>
              <a:rPr lang="en-US" altLang="zh-CN" dirty="0" err="1" smtClean="0"/>
              <a:t>ws,hs</a:t>
            </a:r>
            <a:r>
              <a:rPr lang="zh-CN" altLang="en-US" dirty="0" smtClean="0"/>
              <a:t>为需要绘制的图片从</a:t>
            </a:r>
            <a:r>
              <a:rPr lang="en-US" altLang="zh-CN" dirty="0" err="1" smtClean="0"/>
              <a:t>xs,ys</a:t>
            </a:r>
            <a:r>
              <a:rPr lang="zh-CN" altLang="en-US" dirty="0" smtClean="0"/>
              <a:t>开始的大小。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ws,hs</a:t>
            </a:r>
            <a:r>
              <a:rPr lang="zh-CN" altLang="en-US" dirty="0" smtClean="0"/>
              <a:t>必须比原始图片小，否则</a:t>
            </a:r>
            <a:r>
              <a:rPr lang="zh-CN" altLang="en-US" dirty="0"/>
              <a:t>绘图</a:t>
            </a:r>
            <a:r>
              <a:rPr lang="zh-CN" altLang="en-US" dirty="0" smtClean="0"/>
              <a:t>将会失败。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-&gt;width*2)/2,(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-&gt;height*2)/2,img-&gt;width*2,img-&gt;height*2);//</a:t>
            </a:r>
            <a:r>
              <a:rPr lang="zh-CN" altLang="en-US" sz="2400" dirty="0"/>
              <a:t>绘制拉伸图片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绘制拉伸完成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drawbmp(img,img-&gt;width/4,img-&gt;height/4,img-&gt;width/2,img-&gt;height/2,(getwidth()-img-&gt;width*2)/2,(getheight()-img-&gt;height*2)/2,img-&gt;width*2,img-&gt;height*2);//</a:t>
            </a:r>
            <a:r>
              <a:rPr lang="zh-CN" altLang="en-US" sz="2400" smtClean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绘制剪切完成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以下过程可以绘制透明和半透明的图片：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smtClean="0"/>
              <a:t>c);</a:t>
            </a:r>
          </a:p>
          <a:p>
            <a:pPr eaLnBrk="1" hangingPunct="1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为透明颜色。如未指定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，则会使用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的背景颜色作为透明色。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该过程只会绘制图片中不是透明色的部分。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部分不为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时（</a:t>
            </a:r>
            <a:r>
              <a:rPr lang="en-US" altLang="zh-CN" dirty="0" err="1" smtClean="0"/>
              <a:t>getalpha</a:t>
            </a:r>
            <a:r>
              <a:rPr lang="en-US" altLang="zh-CN" dirty="0" smtClean="0"/>
              <a:t>(c)&lt;&gt;0</a:t>
            </a:r>
            <a:r>
              <a:rPr lang="zh-CN" altLang="en-US" dirty="0" smtClean="0"/>
              <a:t>），绘图过程会以半透明的形式绘制到目标上（会创建临时位图并消耗资源，慎用）。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("display.png"),0x7fffffff);//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设定字体大小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为需要输出的字符串。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cfg,cbg</a:t>
            </a:r>
            <a:r>
              <a:rPr lang="zh-CN" altLang="en-US" dirty="0" smtClean="0"/>
              <a:t>分别为文字的颜色和背景色。如果只指定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，则背景色为透明（不绘制背景色）。不指定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时，默认的文字颜色是窗体的前景色。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XY</a:t>
            </a:r>
            <a:r>
              <a:rPr lang="zh-CN" altLang="en-US" dirty="0" smtClean="0"/>
              <a:t>系列过程将文字</a:t>
            </a:r>
            <a:r>
              <a:rPr lang="zh-CN" altLang="en-US" dirty="0"/>
              <a:t>输出</a:t>
            </a:r>
            <a:r>
              <a:rPr lang="zh-CN" altLang="en-US" dirty="0" smtClean="0"/>
              <a:t>到指定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y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或者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系列过程可输出</a:t>
            </a:r>
            <a:r>
              <a:rPr lang="zh-CN" altLang="en-US" dirty="0"/>
              <a:t>定宽文本：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drawtextw(const char* s</a:t>
            </a:r>
            <a:r>
              <a:rPr lang="de-DE" altLang="zh-CN" sz="2400" dirty="0" smtClean="0"/>
              <a:t>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定宽字符宽度取决于字体，请先定义字体大小。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部分过程也可将文字输出到指定图片。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("ax_pokl output text.");//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("ax_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""s text is tight");//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("ax_pokl output text anywhere",50,50);//</a:t>
            </a:r>
            <a:r>
              <a:rPr lang="zh-CN" altLang="en-US" sz="2400" dirty="0"/>
              <a:t>指定位置输出文本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drawtextxy("",0,80);//</a:t>
            </a:r>
            <a:r>
              <a:rPr lang="zh-CN" altLang="en-US" sz="2400" smtClean="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drawtext("and it""s colorful ",orange);//</a:t>
            </a:r>
            <a:r>
              <a:rPr lang="zh-CN" altLang="en-US" sz="2400" smtClean="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drawtext("with backgroud color",red,blue);//</a:t>
            </a:r>
            <a:r>
              <a:rPr lang="zh-CN" altLang="en-US" sz="2400" smtClean="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GUN C</a:t>
            </a:r>
            <a:r>
              <a:rPr lang="zh-CN" altLang="en-US" smtClean="0"/>
              <a:t>语言编译器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w,unsigned</a:t>
            </a:r>
            <a:r>
              <a:rPr lang="en-US" altLang="zh-CN" sz="2400" dirty="0"/>
              <a:t> long h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w,h</a:t>
            </a:r>
            <a:r>
              <a:rPr lang="zh-CN" altLang="en-US" dirty="0" smtClean="0"/>
              <a:t>为宽和高，设为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时有特殊含义：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时，将使用系统默认的高度。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时，宽度将匹配高度。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时，虽然显示的字体有宽和高，但其宽或高仍旧为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pyi;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drawtextxy("5,10",0,0,white,red);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drawtextxy("-,20",0,20,white,red);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setfontsize(0,0);//</a:t>
            </a:r>
            <a:r>
              <a:rPr lang="zh-CN" altLang="en-US" sz="2400" smtClean="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",0,40,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setfontsize(0,20);//</a:t>
            </a:r>
            <a:r>
              <a:rPr lang="zh-CN" altLang="en-US" sz="2400" smtClean="0"/>
              <a:t>高</a:t>
            </a:r>
            <a:r>
              <a:rPr lang="en-US" altLang="zh-CN" sz="2400" smtClean="0"/>
              <a:t>20,</a:t>
            </a:r>
            <a:r>
              <a:rPr lang="zh-CN" altLang="en-US" sz="2400" smtClean="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,20",0,60,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for(pyi=0;pyi&lt;=4;pyi++)line(0,pyi*20,long(getwidth),0,orange);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wg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lt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ud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sk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setfontname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char* s);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粗细</a:t>
            </a:r>
            <a:r>
              <a:rPr lang="en-US" altLang="zh-CN" dirty="0" err="1" smtClean="0"/>
              <a:t>wg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，标准为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，粗体为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斜体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，下划线</a:t>
            </a:r>
            <a:r>
              <a:rPr lang="en-US" altLang="zh-CN" dirty="0" err="1" smtClean="0"/>
              <a:t>ud</a:t>
            </a:r>
            <a:r>
              <a:rPr lang="zh-CN" altLang="en-US" dirty="0" smtClean="0"/>
              <a:t>，删除线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err="1"/>
              <a:t>setfont</a:t>
            </a:r>
            <a:r>
              <a:rPr lang="en-US" altLang="zh-CN" dirty="0"/>
              <a:t>(</a:t>
            </a:r>
            <a:r>
              <a:rPr lang="en-US" altLang="zh-CN" dirty="0" err="1"/>
              <a:t>pbitmap</a:t>
            </a:r>
            <a:r>
              <a:rPr lang="en-US" altLang="zh-CN" dirty="0"/>
              <a:t> b);</a:t>
            </a:r>
            <a:r>
              <a:rPr lang="zh-CN" altLang="en-US" dirty="0" smtClean="0"/>
              <a:t>可将当前字体选入图片。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("comic sans </a:t>
            </a:r>
            <a:r>
              <a:rPr lang="en-US" altLang="zh-CN" sz="2400" dirty="0" err="1"/>
              <a:t>ms</a:t>
            </a:r>
            <a:r>
              <a:rPr lang="en-US" altLang="zh-CN" sz="2400" dirty="0"/>
              <a:t>");//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("comic sans ms",0,0);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("weight",0,20);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setfontltalic(1);//</a:t>
            </a:r>
            <a:r>
              <a:rPr lang="zh-CN" altLang="en-US" sz="2400" smtClean="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drawtextxy("ltalic",0,40);setfontltalic(0);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setfontunderline(1);//</a:t>
            </a:r>
            <a:r>
              <a:rPr lang="zh-CN" altLang="en-US" sz="2400" smtClean="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drawtextxy("unterline",0,60);setfontunderline(0);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setfontstrikeout(1);//</a:t>
            </a:r>
            <a:r>
              <a:rPr lang="zh-CN" altLang="en-US" sz="2400" smtClean="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drawtextxy("strikeout",0,80);setfontstrikeout(0);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处理消息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获取时间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获取帧率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控制帧率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isnextmsg</a:t>
            </a:r>
            <a:r>
              <a:rPr lang="en-US" altLang="zh-CN" sz="2400" dirty="0" smtClean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waitnextmsg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窗口线程中的消息会由线程自动发送给窗口，</a:t>
            </a:r>
            <a:r>
              <a:rPr lang="zh-CN" altLang="en-US" dirty="0"/>
              <a:t>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isnextmsg</a:t>
            </a:r>
            <a:r>
              <a:rPr lang="zh-CN" altLang="en-US" dirty="0"/>
              <a:t>会返回队列中是否有新消息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getnextmsg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waitnexgmsg</a:t>
            </a:r>
            <a:r>
              <a:rPr lang="zh-CN" altLang="en-US" dirty="0"/>
              <a:t>会返回消息号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在消息缓存中被放入新消息之前，</a:t>
            </a:r>
            <a:r>
              <a:rPr lang="en-US" altLang="zh-CN" smtClean="0"/>
              <a:t>waitnextmsg</a:t>
            </a:r>
            <a:r>
              <a:rPr lang="zh-CN" altLang="en-US" smtClean="0"/>
              <a:t>不会返回。</a:t>
            </a:r>
            <a:r>
              <a:rPr lang="en-US" altLang="zh-CN" smtClean="0"/>
              <a:t>isnextmsg</a:t>
            </a:r>
            <a:r>
              <a:rPr lang="zh-CN" altLang="en-US" smtClean="0"/>
              <a:t>和</a:t>
            </a:r>
            <a:r>
              <a:rPr lang="en-US" altLang="zh-CN" smtClean="0"/>
              <a:t>getnextmsg</a:t>
            </a:r>
            <a:r>
              <a:rPr lang="zh-CN" altLang="en-US" smtClean="0"/>
              <a:t>会立即返回，无论是否有新消息。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getnextmsg</a:t>
            </a:r>
            <a:r>
              <a:rPr lang="zh-CN" altLang="en-US" smtClean="0"/>
              <a:t>前请务必先使用</a:t>
            </a:r>
            <a:r>
              <a:rPr lang="en-US" altLang="zh-CN" smtClean="0"/>
              <a:t>isnextmsg</a:t>
            </a:r>
            <a:r>
              <a:rPr lang="zh-CN" altLang="en-US" smtClean="0"/>
              <a:t>或</a:t>
            </a:r>
            <a:r>
              <a:rPr lang="en-US" altLang="zh-CN" smtClean="0"/>
              <a:t>waitnextmsg</a:t>
            </a:r>
            <a:r>
              <a:rPr lang="zh-CN" altLang="en-US" smtClean="0"/>
              <a:t>刷新窗口消息缓存计数，否则将取不到下一条消息。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getnextmsg</a:t>
            </a:r>
            <a:r>
              <a:rPr lang="zh-CN" altLang="en-US" smtClean="0"/>
              <a:t>会返总是返回刷新消息缓存计数后的当前计数的消息的消息号。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if(isnextmsg())//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settitle(i2s(getnextmsg()));//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delay();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操作系统是微软公司推出的操作系统。正如其名，通过此操作系统可以建立窗口。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本教程所用的单元库</a:t>
            </a:r>
            <a:r>
              <a:rPr lang="en-US" altLang="zh-CN" smtClean="0"/>
              <a:t>Display</a:t>
            </a:r>
            <a:r>
              <a:rPr lang="zh-CN" altLang="en-US" smtClean="0"/>
              <a:t>使用了</a:t>
            </a:r>
            <a:r>
              <a:rPr lang="en-US" altLang="zh-CN" smtClean="0"/>
              <a:t>Windows API</a:t>
            </a:r>
            <a:r>
              <a:rPr lang="zh-CN" altLang="en-US" smtClean="0"/>
              <a:t>建立窗口并使用</a:t>
            </a:r>
            <a:r>
              <a:rPr lang="en-US" altLang="zh-CN" smtClean="0"/>
              <a:t>GDI+</a:t>
            </a:r>
            <a:r>
              <a:rPr lang="zh-CN" altLang="en-US" smtClean="0"/>
              <a:t>进行绘图，因此本教程只适用于</a:t>
            </a:r>
            <a:r>
              <a:rPr lang="en-US" altLang="zh-CN" smtClean="0"/>
              <a:t>Windows</a:t>
            </a:r>
            <a:r>
              <a:rPr lang="zh-CN" altLang="en-US" smtClean="0"/>
              <a:t>操作系统。请确保已经安装了以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在编写窗体应用程序时，可以在编译命令行中添加编译指令</a:t>
            </a:r>
            <a:r>
              <a:rPr lang="en-US" altLang="zh-CN" smtClean="0"/>
              <a:t>-mwindows</a:t>
            </a:r>
            <a:r>
              <a:rPr lang="zh-CN" altLang="en-US" smtClean="0"/>
              <a:t>防止控制台的创建。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34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}while(!(!(iswin())||(getnextmsg()==258)));//</a:t>
            </a:r>
            <a:r>
              <a:rPr lang="zh-CN" altLang="en-US" sz="2400" smtClean="0"/>
              <a:t>直到窗口关闭或者消息号为</a:t>
            </a:r>
            <a:r>
              <a:rPr lang="en-US" altLang="zh-CN" sz="2400" smtClean="0"/>
              <a:t>258</a:t>
            </a:r>
            <a:r>
              <a:rPr lang="zh-CN" altLang="en-US" sz="2400" smtClean="0"/>
              <a:t>（按键）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第二种消息循环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waitnextmsg();//</a:t>
            </a:r>
            <a:r>
              <a:rPr lang="zh-CN" altLang="en-US" sz="2400" smtClean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settitle(i2s(getnextmsg()));//</a:t>
            </a:r>
            <a:r>
              <a:rPr lang="zh-CN" altLang="en-US" sz="2400" smtClean="0"/>
              <a:t>输出消息号到标题栏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while(!(!(iswin())||(getnextmsg()==258)));//</a:t>
            </a:r>
            <a:r>
              <a:rPr lang="zh-CN" altLang="en-US" sz="2400" smtClean="0"/>
              <a:t>直到窗口关闭或者消息号为</a:t>
            </a:r>
            <a:r>
              <a:rPr lang="en-US" altLang="zh-CN" sz="2400" smtClean="0"/>
              <a:t>258</a:t>
            </a:r>
            <a:r>
              <a:rPr lang="zh-CN" altLang="en-US" sz="2400" smtClean="0"/>
              <a:t>（按键）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获取消息后，可以使用以下函数进行处理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(unsigned 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getmsg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waitmsg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ismsg</a:t>
            </a:r>
            <a:r>
              <a:rPr lang="zh-CN" altLang="en-US" dirty="0" smtClean="0"/>
              <a:t>用以判断当前消息是否指定消息。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getmsg</a:t>
            </a:r>
            <a:r>
              <a:rPr lang="zh-CN" altLang="en-US" dirty="0" smtClean="0"/>
              <a:t>可获取消息的参数。如果当前消息不是指定消息，则函数返回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waitmsg</a:t>
            </a:r>
            <a:r>
              <a:rPr lang="zh-CN" altLang="en-US" dirty="0" smtClean="0"/>
              <a:t>会等待指定消息并返回消息的参数。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以下函数可以判断特定类型消息：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ismouseleft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ismousemove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isdropfile</a:t>
            </a:r>
            <a:r>
              <a:rPr lang="en-US" altLang="zh-CN" sz="2400" dirty="0" smtClean="0"/>
              <a:t>();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dirty="0"/>
              <a:t>部分</a:t>
            </a:r>
            <a:r>
              <a:rPr lang="zh-CN" altLang="en-US" dirty="0" smtClean="0"/>
              <a:t>以上函数也有</a:t>
            </a:r>
            <a:r>
              <a:rPr lang="en-US" altLang="zh-CN" dirty="0"/>
              <a:t>g</a:t>
            </a:r>
            <a:r>
              <a:rPr lang="en-US" altLang="zh-CN" dirty="0" smtClean="0"/>
              <a:t>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的版本。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以下函数可获取鼠标的位置：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getmouseposy</a:t>
            </a:r>
            <a:r>
              <a:rPr lang="de-DE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smtClean="0"/>
              <a:t>abs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实例</a:t>
            </a:r>
            <a:r>
              <a:rPr lang="zh-CN" altLang="en-US" sz="2400" dirty="0"/>
              <a:t>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settitle(i2s(getmouseposx())+" "+i2s(getmouseposy()));//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if(iskey())msgbox(i2s(getkey()));//</a:t>
            </a:r>
            <a:r>
              <a:rPr lang="zh-CN" altLang="en-US" sz="2400" dirty="0"/>
              <a:t>如果是按键则输出按键号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if(ismouse())msgbox(i2s(getmouse()));//</a:t>
            </a:r>
            <a:r>
              <a:rPr lang="zh-CN" altLang="en-US" sz="2400" smtClean="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if(ismousewheel())msgbox(i2s(getmousewheel()));//</a:t>
            </a:r>
            <a:r>
              <a:rPr lang="zh-CN" altLang="en-US" sz="2400" smtClean="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if(isdropfile())msgbox(getdropfile());//</a:t>
            </a:r>
            <a:r>
              <a:rPr lang="zh-CN" altLang="en-US" sz="2400" smtClean="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double </a:t>
            </a:r>
            <a:r>
              <a:rPr lang="en-US" altLang="zh-CN" sz="2400" dirty="0" err="1"/>
              <a:t>gettimer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gettime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err="1" smtClean="0"/>
              <a:t>gettimer</a:t>
            </a:r>
            <a:r>
              <a:rPr lang="zh-CN" altLang="en-US" dirty="0" smtClean="0"/>
              <a:t>返回从窗口建立开始到现在的时间。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g</a:t>
            </a:r>
            <a:r>
              <a:rPr lang="en-US" altLang="zh-CN" dirty="0" err="1" smtClean="0"/>
              <a:t>ettime</a:t>
            </a:r>
            <a:r>
              <a:rPr lang="zh-CN" altLang="en-US" dirty="0" smtClean="0"/>
              <a:t>返回整型时间，以毫秒计。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  <a:r>
              <a:rPr lang="de-DE" altLang="zh-CN" sz="2400" dirty="0"/>
              <a:t>while(!(!(iswin())||iskey()));//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以下函数可以获取帧率：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getfpsl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 smtClean="0"/>
              <a:t>();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getfpsl</a:t>
            </a:r>
            <a:r>
              <a:rPr lang="zh-CN" altLang="en-US" dirty="0" smtClean="0"/>
              <a:t>返回从一秒前开始到当前的帧数（刷新次数，即调用</a:t>
            </a:r>
            <a:r>
              <a:rPr lang="en-US" altLang="zh-CN" dirty="0" err="1" smtClean="0"/>
              <a:t>freshwin</a:t>
            </a:r>
            <a:r>
              <a:rPr lang="zh-CN" altLang="en-US" dirty="0" smtClean="0"/>
              <a:t>的次数）。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getfpsl</a:t>
            </a:r>
            <a:r>
              <a:rPr lang="zh-CN" altLang="en-US" dirty="0" smtClean="0"/>
              <a:t>*一秒前开始第一帧到当前帧（最后刷新）的时间（时间小于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getfpsr</a:t>
            </a:r>
            <a:r>
              <a:rPr lang="zh-CN" altLang="en-US" dirty="0" smtClean="0"/>
              <a:t>取整的结果。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drawtextxy("",0,0);//</a:t>
            </a:r>
            <a:r>
              <a:rPr lang="zh-CN" altLang="en-US" sz="2400" dirty="0"/>
              <a:t>设置文本输出位置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GUN C</a:t>
            </a:r>
            <a:r>
              <a:rPr lang="zh-CN" altLang="en-US" smtClean="0"/>
              <a:t>语言编译器</a:t>
            </a:r>
          </a:p>
        </p:txBody>
      </p:sp>
      <p:sp>
        <p:nvSpPr>
          <p:cNvPr id="92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为了编译</a:t>
            </a:r>
            <a:r>
              <a:rPr lang="en-US" altLang="zh-CN" smtClean="0"/>
              <a:t>C++</a:t>
            </a:r>
            <a:r>
              <a:rPr lang="zh-CN" altLang="en-US" smtClean="0"/>
              <a:t>语言程序，请下载并安装</a:t>
            </a:r>
            <a:r>
              <a:rPr lang="en-US" altLang="zh-CN" smtClean="0"/>
              <a:t>GUN C</a:t>
            </a:r>
            <a:r>
              <a:rPr lang="zh-CN" altLang="en-US" smtClean="0"/>
              <a:t>语言编译器：</a:t>
            </a:r>
            <a:r>
              <a:rPr lang="de-DE" altLang="zh-CN" sz="2400" smtClean="0">
                <a:hlinkClick r:id="rId2"/>
              </a:rPr>
              <a:t>https://gcc.gnu.org/install/binaries.html 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官方手册：</a:t>
            </a:r>
            <a:r>
              <a:rPr lang="de-DE" altLang="zh-CN" sz="2400" smtClean="0">
                <a:hlinkClick r:id="rId3"/>
              </a:rPr>
              <a:t>https://www.gnu.org/software/gnu-c-manual/gnu-c-manual.html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你也可以使用任意一款你喜欢的</a:t>
            </a:r>
            <a:r>
              <a:rPr lang="en-US" altLang="zh-CN" smtClean="0"/>
              <a:t>IDE</a:t>
            </a:r>
            <a:r>
              <a:rPr lang="zh-CN" altLang="en-US" smtClean="0"/>
              <a:t>（例如</a:t>
            </a:r>
            <a:r>
              <a:rPr lang="en-US" altLang="zh-CN" smtClean="0"/>
              <a:t>notepad.exe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本教程的编译器以</a:t>
            </a:r>
            <a:r>
              <a:rPr lang="en-US" altLang="zh-CN" smtClean="0"/>
              <a:t>gcc version 5.3.0 (GCC)</a:t>
            </a:r>
            <a:r>
              <a:rPr lang="zh-CN" altLang="en-US" smtClean="0"/>
              <a:t>（</a:t>
            </a:r>
            <a:r>
              <a:rPr lang="en-US" altLang="zh-CN" smtClean="0"/>
              <a:t>g++.exe</a:t>
            </a:r>
            <a:r>
              <a:rPr lang="zh-CN" altLang="en-US" smtClean="0"/>
              <a:t>）为准。</a:t>
            </a:r>
            <a:endParaRPr lang="de-DE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drawtextln(i2s(getfpsl()));//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while(!(!(iswin())||iskey()));//</a:t>
            </a:r>
            <a:r>
              <a:rPr lang="zh-CN" altLang="en-US" sz="2400" smtClean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以下过程可以延迟时间：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delay(unsigned long t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delay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时以毫秒计。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最短延迟时间视系统状态而定，这可能是</a:t>
            </a:r>
            <a:r>
              <a:rPr lang="en-US" altLang="zh-CN" dirty="0" smtClean="0"/>
              <a:t>1000/60</a:t>
            </a:r>
            <a:r>
              <a:rPr lang="zh-CN" altLang="en-US" dirty="0" smtClean="0"/>
              <a:t>毫秒或者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）。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if(isnextmsg())//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68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if((frame&gt;10)&amp;&amp;iskey(37))frame=frame-1;//</a:t>
            </a:r>
            <a:r>
              <a:rPr lang="zh-CN" altLang="en-US" sz="2400" smtClean="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if((frame&lt;480)&amp;&amp;iskey(39))frame=frame+1;//</a:t>
            </a:r>
            <a:r>
              <a:rPr lang="zh-CN" altLang="en-US" sz="2400" smtClean="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78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clear();//</a:t>
            </a:r>
            <a:r>
              <a:rPr lang="zh-CN" altLang="en-US" sz="2400" smtClean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drawtextlnxy(i2s(getfpsl()),0,0);//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drawtextln(i2s(long(round(frame))));//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while(!(!(iswin())||iskey(27)));//</a:t>
            </a:r>
            <a:r>
              <a:rPr lang="zh-CN" altLang="en-US" sz="2400" smtClean="0"/>
              <a:t>直到窗口关闭或按</a:t>
            </a:r>
            <a:r>
              <a:rPr lang="de-DE" altLang="zh-CN" sz="240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音频</a:t>
            </a:r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音频播放器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可以读取音频，请在读取之前先创建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类型变量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loadaudio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之后对音频的操作需要这个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可以同时读取多个音频，用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区分。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支持的音频格式有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wmv</a:t>
            </a:r>
            <a:r>
              <a:rPr lang="zh-CN" altLang="en-US" dirty="0" smtClean="0"/>
              <a:t>等系统内生支持的格式，和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以下过程可以播放音频：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id,bool</a:t>
            </a:r>
            <a:r>
              <a:rPr lang="en-US" altLang="zh-CN" sz="2400" dirty="0"/>
              <a:t>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id</a:t>
            </a:r>
            <a:r>
              <a:rPr lang="en-US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时，音频将重复播放。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不指定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（单曲播放）。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audio1,audio2;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829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audio1=loadaudio("display.mp3");//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audio2=loadaudio("display.mp3");//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playaudio(audio1);//</a:t>
            </a:r>
            <a:r>
              <a:rPr lang="zh-CN" altLang="en-US" sz="2400" smtClean="0"/>
              <a:t>播放音频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playaudio(audio2,true);//</a:t>
            </a:r>
            <a:r>
              <a:rPr lang="zh-CN" altLang="en-US" sz="2400" smtClean="0"/>
              <a:t>重复播放音频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正在重复播放音频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本教程使用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hlinkClick r:id="rId3"/>
              </a:rPr>
              <a:t>http://axpokl.ys168.com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编译前，请</a:t>
            </a:r>
            <a:r>
              <a:rPr lang="zh-CN" altLang="en-US" sz="2400" dirty="0"/>
              <a:t>将</a:t>
            </a:r>
            <a:r>
              <a:rPr lang="en-US" altLang="zh-CN" sz="2400" dirty="0" err="1" smtClean="0"/>
              <a:t>display.h</a:t>
            </a:r>
            <a:r>
              <a:rPr lang="zh-CN" altLang="en-US" sz="2400" dirty="0" smtClean="0"/>
              <a:t>拷贝</a:t>
            </a:r>
            <a:r>
              <a:rPr lang="zh-CN" altLang="en-US" sz="2400" dirty="0"/>
              <a:t>到主程序同一个目录</a:t>
            </a:r>
            <a:r>
              <a:rPr lang="zh-CN" altLang="en-US" sz="2400" dirty="0" smtClean="0"/>
              <a:t>下，或者将</a:t>
            </a:r>
            <a:r>
              <a:rPr lang="en-US" altLang="zh-CN" sz="2400" dirty="0" err="1" smtClean="0"/>
              <a:t>display.h</a:t>
            </a:r>
            <a:r>
              <a:rPr lang="zh-CN" altLang="en-US" sz="2400" dirty="0"/>
              <a:t>拷贝</a:t>
            </a:r>
            <a:r>
              <a:rPr lang="zh-CN" altLang="en-US" sz="2400" dirty="0" smtClean="0"/>
              <a:t>到编译器的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文件夹。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 smtClean="0"/>
              <a:t>编译程序时，请在源代码列表中加入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建议编译时</a:t>
            </a:r>
            <a:r>
              <a:rPr lang="zh-CN" altLang="en-US" sz="2400" dirty="0"/>
              <a:t>使用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static</a:t>
            </a:r>
            <a:r>
              <a:rPr lang="zh-CN" altLang="en-US" sz="2400" dirty="0" smtClean="0"/>
              <a:t>静态链接并使用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关闭控制台。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单元库仍在不断更新，每个版本并不互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兼容，因此对于每一个程序应使用独立的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播放过程中可获取或设定音频音量：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getaudiovol</a:t>
            </a:r>
            <a:r>
              <a:rPr lang="en-US" altLang="zh-CN" sz="2400" dirty="0"/>
              <a:t>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setaudiovol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id,unsigned</a:t>
            </a:r>
            <a:r>
              <a:rPr lang="en-US" altLang="zh-CN" sz="2400" dirty="0"/>
              <a:t> long v</a:t>
            </a:r>
            <a:r>
              <a:rPr lang="en-US" altLang="zh-CN" sz="2400" dirty="0" smtClean="0"/>
              <a:t>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音量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类型，范围为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每个音频可以设定不同的音量。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音频必须在开始播放以后才能设定音量。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以下过程可以实现音频的暂停，继续，停止：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resumeaudio(unsigned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releaseaudio(unsigned long </a:t>
            </a:r>
            <a:r>
              <a:rPr lang="de-DE" altLang="zh-CN" sz="2400" dirty="0" smtClean="0"/>
              <a:t>id);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/>
              <a:t>r</a:t>
            </a:r>
            <a:r>
              <a:rPr lang="en-US" altLang="zh-CN" dirty="0" smtClean="0"/>
              <a:t>esume</a:t>
            </a:r>
            <a:r>
              <a:rPr lang="zh-CN" altLang="en-US" dirty="0" smtClean="0"/>
              <a:t>可以暂停，继续音频的播放。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/>
              <a:t>s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停止播放音频后，可以用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重新播放。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如需彻底将音频从内存中释放，请用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");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880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音频已继续重复播放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音频已停止播放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音频已重新开始播放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音频已释放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以下过程可以实现音频的跳转，以及获取音频的播放位置和长度：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getaudiolen(unsigned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</a:t>
            </a:r>
            <a:r>
              <a:rPr lang="de-DE" altLang="zh-CN" sz="2400" dirty="0" smtClean="0"/>
              <a:t>);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位置和长度为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，以毫秒计。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需从指定位置重复播放，请设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playaudio(audio);setaudiopos(audio,getaudiolen(audio)/2);//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应用</a:t>
            </a:r>
          </a:p>
        </p:txBody>
      </p:sp>
      <p:sp>
        <p:nvSpPr>
          <p:cNvPr id="911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俄罗斯方块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使用前六章知识，编写简易音频播放器：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w=600;//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h=100;//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pos;//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bool play=false;//</a:t>
            </a:r>
            <a:r>
              <a:rPr lang="zh-CN" altLang="en-US" sz="2400" dirty="0"/>
              <a:t>音频播放状态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createwin(w,h,blue);//</a:t>
            </a:r>
            <a:r>
              <a:rPr lang="zh-CN" altLang="en-US" sz="2400" smtClean="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settitle("display.mp3");//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audio=loadaudio("display.mp3");//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if(isdropfile())//</a:t>
            </a:r>
            <a:r>
              <a:rPr lang="zh-CN" altLang="en-US" sz="2400" smtClean="0"/>
              <a:t>如果有拖拽文件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引入后，可以使用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单元库的子程序：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#include "</a:t>
            </a:r>
            <a:r>
              <a:rPr lang="en-US" altLang="zh-CN" sz="2400" dirty="0" err="1" smtClean="0"/>
              <a:t>disp.h</a:t>
            </a:r>
            <a:r>
              <a:rPr lang="en-US" altLang="zh-CN" sz="2400" dirty="0" smtClean="0"/>
              <a:t>"//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(i2s(</a:t>
            </a:r>
            <a:r>
              <a:rPr lang="en-US" altLang="zh-CN" sz="2400" dirty="0" err="1" smtClean="0"/>
              <a:t>geterror</a:t>
            </a:r>
            <a:r>
              <a:rPr lang="en-US" altLang="zh-CN" sz="2400" dirty="0" smtClean="0"/>
              <a:t>()));//</a:t>
            </a:r>
            <a:r>
              <a:rPr lang="zh-CN" altLang="en-US" sz="2400" dirty="0" smtClean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return 0;}</a:t>
            </a:r>
          </a:p>
          <a:p>
            <a:pPr eaLnBrk="1" hangingPunct="1">
              <a:defRPr/>
            </a:pPr>
            <a:r>
              <a:rPr lang="en-US" altLang="zh-CN" dirty="0" err="1" smtClean="0"/>
              <a:t>geterror</a:t>
            </a:r>
            <a:r>
              <a:rPr lang="zh-CN" altLang="en-US" dirty="0" smtClean="0"/>
              <a:t>获取最后一个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错误代码。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i2s</a:t>
            </a:r>
            <a:r>
              <a:rPr lang="zh-CN" altLang="en-US" dirty="0" smtClean="0"/>
              <a:t>将整型转换为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msgbox</a:t>
            </a:r>
            <a:r>
              <a:rPr lang="zh-CN" altLang="en-US" dirty="0" smtClean="0"/>
              <a:t>弹出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型窗口文字。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settitle(getdropfile());//</a:t>
            </a:r>
            <a:r>
              <a:rPr lang="zh-CN" altLang="en-US" sz="2400" smtClean="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stopaudio(audio);//</a:t>
            </a:r>
            <a:r>
              <a:rPr lang="zh-CN" altLang="en-US" sz="2400" smtClean="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audio=loadaudio(getdropfile());//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play=true;//</a:t>
            </a:r>
            <a:r>
              <a:rPr lang="zh-CN" altLang="en-US" sz="2400" smtClean="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if(iskey(37))//</a:t>
            </a:r>
            <a:r>
              <a:rPr lang="zh-CN" altLang="en-US" sz="2400" smtClean="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setaudiopos(audio,max(getaudiopos(audio)-1000,0));//</a:t>
            </a:r>
            <a:r>
              <a:rPr lang="zh-CN" altLang="en-US" sz="2400" smtClean="0"/>
              <a:t>倒退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if(iskey(39))//</a:t>
            </a:r>
            <a:r>
              <a:rPr lang="zh-CN" altLang="en-US" sz="2400" smtClean="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setaudiopos(audio,min(getaudiopos(audio)+1000,getaudiolen(audio)));//</a:t>
            </a:r>
            <a:r>
              <a:rPr lang="zh-CN" altLang="en-US" sz="2400" smtClean="0"/>
              <a:t>前进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if(iskey(40))//</a:t>
            </a:r>
            <a:r>
              <a:rPr lang="zh-CN" altLang="en-US" sz="2400" smtClean="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setaudiovol(audio,max(getaudiovol(audio)-100,0));//</a:t>
            </a:r>
            <a:r>
              <a:rPr lang="zh-CN" altLang="en-US" sz="2400" smtClean="0"/>
              <a:t>减小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if(iskey(38))//</a:t>
            </a:r>
            <a:r>
              <a:rPr lang="zh-CN" altLang="en-US" sz="2400" smtClean="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setaudiovol(audio,min(getaudiovol(audio)+100,1000));//</a:t>
            </a:r>
            <a:r>
              <a:rPr lang="zh-CN" altLang="en-US" sz="2400" smtClean="0"/>
              <a:t>增大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if(ismouseleft())//</a:t>
            </a:r>
            <a:r>
              <a:rPr lang="zh-CN" altLang="en-US" sz="2400" smtClean="0"/>
              <a:t>如果鼠标左键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setaudiopos(audio,round(getmouseposx()/double(w)*getaudiolen(audio)));//</a:t>
            </a:r>
            <a:r>
              <a:rPr lang="zh-CN" altLang="en-US" sz="2400" smtClean="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if(ismouseright()||iskey(32))//</a:t>
            </a:r>
            <a:r>
              <a:rPr lang="zh-CN" altLang="en-US" sz="2400" smtClean="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if(play)pauseaudio(audio);//</a:t>
            </a:r>
            <a:r>
              <a:rPr lang="zh-CN" altLang="en-US" sz="2400" smtClean="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resumeaudio(audio);//</a:t>
            </a:r>
            <a:r>
              <a:rPr lang="zh-CN" altLang="en-US" sz="2400" smtClean="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play=not(play);//</a:t>
            </a:r>
            <a:r>
              <a:rPr lang="zh-CN" altLang="en-US" sz="2400" smtClean="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if(getaudiopos(audio)==getaudiolen(audio))//</a:t>
            </a:r>
            <a:r>
              <a:rPr lang="zh-CN" altLang="en-US" sz="2400" smtClean="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setaudiopos(audio,0);//</a:t>
            </a:r>
            <a:r>
              <a:rPr lang="zh-CN" altLang="en-US" sz="2400" smtClean="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if(getaudiolen(audio)==0)pos=0;//</a:t>
            </a:r>
            <a:r>
              <a:rPr lang="zh-CN" altLang="en-US" sz="2400" smtClean="0"/>
              <a:t>如果音频长度为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（没有音频）则设音频窗口位置为</a:t>
            </a:r>
            <a:r>
              <a:rPr lang="en-US" altLang="zh-CN" sz="2400" smtClean="0"/>
              <a:t>0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else pos=round(double(w)*getaudiopos(audio)/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getaudiolen(audio));//</a:t>
            </a:r>
            <a:r>
              <a:rPr lang="zh-CN" altLang="en-US" sz="2400" dirty="0" smtClean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clear();bar(pbitmap(0),0,0,pos,100,yellow);//</a:t>
            </a:r>
            <a:r>
              <a:rPr lang="zh-CN" altLang="en-US" sz="2400" dirty="0"/>
              <a:t>绘制</a:t>
            </a:r>
            <a:r>
              <a:rPr lang="zh-CN" altLang="en-US" sz="2400" dirty="0" smtClean="0"/>
              <a:t>状态</a:t>
            </a:r>
            <a:endParaRPr lang="en-US" altLang="zh-CN" sz="2400" smtClean="0"/>
          </a:p>
          <a:p>
            <a:pPr marL="0" indent="0" eaLnBrk="1" hangingPunct="1">
              <a:buNone/>
            </a:pPr>
            <a:r>
              <a:rPr lang="de-DE" altLang="zh-CN" sz="2400" smtClean="0"/>
              <a:t>drawtextlnxy(i2s(getaudiopos(audio</a:t>
            </a:r>
            <a:r>
              <a:rPr lang="de-DE" altLang="zh-CN" sz="2400" dirty="0" smtClean="0"/>
              <a:t>))+" / "+i2s(getaudiolen(audio)),0,0,yellow,blue);//</a:t>
            </a:r>
            <a:r>
              <a:rPr lang="zh-CN" altLang="en-US" sz="2400" dirty="0" smtClean="0"/>
              <a:t>输出状态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freshwin();//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delay();//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  <a:r>
              <a:rPr lang="de-DE" altLang="zh-CN" sz="2400" dirty="0" smtClean="0"/>
              <a:t>while(!(!(iswin())||(iskey(27))));//</a:t>
            </a:r>
            <a:r>
              <a:rPr lang="zh-CN" altLang="en-US" sz="2400" dirty="0" smtClean="0"/>
              <a:t>直到关闭窗口或按</a:t>
            </a:r>
            <a:r>
              <a:rPr lang="de-DE" altLang="zh-CN" sz="2400" dirty="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return 0;}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款简易的俄罗斯方块小游戏：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可使用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编译指令关闭</a:t>
            </a:r>
            <a:r>
              <a:rPr lang="zh-CN" altLang="en-US" sz="2400" dirty="0"/>
              <a:t>控制台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frametime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downtime=0.0;//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i,j;//</a:t>
            </a:r>
            <a:r>
              <a:rPr lang="zh-CN" altLang="en-US" sz="2400" smtClean="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x,y,r,k;//</a:t>
            </a:r>
            <a:r>
              <a:rPr lang="zh-CN" altLang="en-US" sz="2400" smtClean="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bd[w-1+1][h-1+1];//</a:t>
            </a:r>
            <a:r>
              <a:rPr lang="zh-CN" altLang="en-US" sz="2400" smtClean="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bdc[7+1]=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{0x1f1f1f,0x7f7f7f,0x7f7fff,0x7fff7f,0xff7f7f,0x7fffff,0xffff7f,0xff7fff};//</a:t>
            </a:r>
            <a:r>
              <a:rPr lang="zh-CN" altLang="en-US" sz="2400" smtClean="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bdk[7+1][3+1][3+1][3+1</a:t>
            </a:r>
            <a:r>
              <a:rPr lang="en-US" altLang="zh-CN" sz="2400" smtClean="0"/>
              <a:t>]</a:t>
            </a:r>
            <a:r>
              <a:rPr lang="de-DE" altLang="zh-CN" sz="2400" smtClean="0"/>
              <a:t>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方块类型（已省略）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drawblock(char i,char j,char k)//</a:t>
            </a:r>
            <a:r>
              <a:rPr lang="zh-CN" altLang="en-US" sz="2400" smtClean="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 </a:t>
            </a:r>
            <a:r>
              <a:rPr lang="de-DE" altLang="zh-CN" sz="2400" smtClean="0"/>
              <a:t>bar(i*sz,(h-j-1)*sz,sz,sz,bdc[k]);}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restart()//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for(i=0;i&lt;=w-1;i++)for(j=0;j&lt;=h-1;j++)bd[i][j]=0;//</a:t>
            </a:r>
            <a:r>
              <a:rPr lang="zh-CN" altLang="en-US" sz="2400" smtClean="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eraseline()//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eraseline_r;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for(j=0;j&lt;=h-1;j++)//</a:t>
            </a:r>
            <a:r>
              <a:rPr lang="zh-CN" altLang="en-US" sz="2400" smtClean="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eraseline_r=true;//</a:t>
            </a:r>
            <a:r>
              <a:rPr lang="zh-CN" altLang="en-US" sz="2400" smtClean="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for(i=0;i&lt;=w-1;i++)if(bd[i][j]==0)eraseline_r=false;//</a:t>
            </a:r>
            <a:r>
              <a:rPr lang="zh-CN" altLang="en-US" sz="2400" smtClean="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if(eraseline_r)break;//</a:t>
            </a:r>
            <a:r>
              <a:rPr lang="zh-CN" altLang="en-US" sz="2400" smtClean="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if(eraseline_r)//</a:t>
            </a:r>
            <a:r>
              <a:rPr lang="zh-CN" altLang="en-US" sz="2400" smtClean="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while(j&lt;(h-1))//</a:t>
            </a:r>
            <a:r>
              <a:rPr lang="zh-CN" altLang="en-US" sz="2400" smtClean="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for(i=0;i&lt;=w-1;i++)//</a:t>
            </a:r>
            <a:r>
              <a:rPr lang="zh-CN" altLang="en-US" sz="2400" smtClean="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bd[i][j]=bd[i][j+1];//</a:t>
            </a:r>
            <a:r>
              <a:rPr lang="zh-CN" altLang="en-US" sz="2400" smtClean="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j=j+1;//</a:t>
            </a:r>
            <a:r>
              <a:rPr lang="zh-CN" altLang="en-US" sz="2400" smtClean="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eraseline_r;}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6829</Words>
  <Application>Microsoft Office PowerPoint</Application>
  <PresentationFormat>全屏显示(4:3)</PresentationFormat>
  <Paragraphs>968</Paragraphs>
  <Slides>124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2" baseType="lpstr">
      <vt:lpstr>黑体</vt:lpstr>
      <vt:lpstr>宋体</vt:lpstr>
      <vt:lpstr>Arial</vt:lpstr>
      <vt:lpstr>Lucida Sans Unicode</vt:lpstr>
      <vt:lpstr>Times New Roman</vt:lpstr>
      <vt:lpstr>Wingdings</vt:lpstr>
      <vt:lpstr>Wingdings 3</vt:lpstr>
      <vt:lpstr>主题1</vt:lpstr>
      <vt:lpstr>C++从零开始编游戏</vt:lpstr>
      <vt:lpstr>目录</vt:lpstr>
      <vt:lpstr>前言</vt:lpstr>
      <vt:lpstr>前言</vt:lpstr>
      <vt:lpstr>第一章 配置</vt:lpstr>
      <vt:lpstr>第一节 Windows操作系统</vt:lpstr>
      <vt:lpstr>第二节 GUN C语言编译器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ax_pokl</cp:lastModifiedBy>
  <cp:revision>17</cp:revision>
  <dcterms:created xsi:type="dcterms:W3CDTF">2017-07-21T22:10:00Z</dcterms:created>
  <dcterms:modified xsi:type="dcterms:W3CDTF">2017-08-07T00:24:35Z</dcterms:modified>
</cp:coreProperties>
</file>