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sldIdLst>
    <p:sldId id="256" r:id="rId2"/>
    <p:sldId id="257" r:id="rId3"/>
    <p:sldId id="258" r:id="rId4"/>
    <p:sldId id="419" r:id="rId5"/>
    <p:sldId id="259" r:id="rId6"/>
    <p:sldId id="260" r:id="rId7"/>
    <p:sldId id="261" r:id="rId8"/>
    <p:sldId id="275" r:id="rId9"/>
    <p:sldId id="262" r:id="rId10"/>
    <p:sldId id="276" r:id="rId11"/>
    <p:sldId id="263" r:id="rId12"/>
    <p:sldId id="277" r:id="rId13"/>
    <p:sldId id="288" r:id="rId14"/>
    <p:sldId id="289" r:id="rId15"/>
    <p:sldId id="285" r:id="rId16"/>
    <p:sldId id="286" r:id="rId17"/>
    <p:sldId id="293" r:id="rId18"/>
    <p:sldId id="294" r:id="rId19"/>
    <p:sldId id="287" r:id="rId20"/>
    <p:sldId id="278" r:id="rId21"/>
    <p:sldId id="290" r:id="rId22"/>
    <p:sldId id="295" r:id="rId23"/>
    <p:sldId id="292" r:id="rId24"/>
    <p:sldId id="264" r:id="rId25"/>
    <p:sldId id="302" r:id="rId26"/>
    <p:sldId id="303" r:id="rId27"/>
    <p:sldId id="279" r:id="rId28"/>
    <p:sldId id="280" r:id="rId29"/>
    <p:sldId id="281" r:id="rId30"/>
    <p:sldId id="297" r:id="rId31"/>
    <p:sldId id="296" r:id="rId32"/>
    <p:sldId id="298" r:id="rId33"/>
    <p:sldId id="299" r:id="rId34"/>
    <p:sldId id="311" r:id="rId35"/>
    <p:sldId id="312" r:id="rId36"/>
    <p:sldId id="305" r:id="rId37"/>
    <p:sldId id="324" r:id="rId38"/>
    <p:sldId id="325" r:id="rId39"/>
    <p:sldId id="310" r:id="rId40"/>
    <p:sldId id="326" r:id="rId41"/>
    <p:sldId id="266" r:id="rId42"/>
    <p:sldId id="328" r:id="rId43"/>
    <p:sldId id="329" r:id="rId44"/>
    <p:sldId id="282" r:id="rId45"/>
    <p:sldId id="330" r:id="rId46"/>
    <p:sldId id="331" r:id="rId47"/>
    <p:sldId id="315" r:id="rId48"/>
    <p:sldId id="327" r:id="rId49"/>
    <p:sldId id="332" r:id="rId50"/>
    <p:sldId id="333" r:id="rId51"/>
    <p:sldId id="334" r:id="rId52"/>
    <p:sldId id="265" r:id="rId53"/>
    <p:sldId id="270" r:id="rId54"/>
    <p:sldId id="322" r:id="rId55"/>
    <p:sldId id="420" r:id="rId56"/>
    <p:sldId id="335" r:id="rId57"/>
    <p:sldId id="319" r:id="rId58"/>
    <p:sldId id="320" r:id="rId59"/>
    <p:sldId id="341" r:id="rId60"/>
    <p:sldId id="337" r:id="rId61"/>
    <p:sldId id="338" r:id="rId62"/>
    <p:sldId id="340" r:id="rId63"/>
    <p:sldId id="339" r:id="rId64"/>
    <p:sldId id="342" r:id="rId65"/>
    <p:sldId id="345" r:id="rId66"/>
    <p:sldId id="344" r:id="rId67"/>
    <p:sldId id="343" r:id="rId68"/>
    <p:sldId id="346" r:id="rId69"/>
    <p:sldId id="350" r:id="rId70"/>
    <p:sldId id="349" r:id="rId71"/>
    <p:sldId id="271" r:id="rId72"/>
    <p:sldId id="376" r:id="rId73"/>
    <p:sldId id="377" r:id="rId74"/>
    <p:sldId id="378" r:id="rId75"/>
    <p:sldId id="379" r:id="rId76"/>
    <p:sldId id="380" r:id="rId77"/>
    <p:sldId id="381" r:id="rId78"/>
    <p:sldId id="382" r:id="rId79"/>
    <p:sldId id="383" r:id="rId80"/>
    <p:sldId id="384" r:id="rId81"/>
    <p:sldId id="385" r:id="rId82"/>
    <p:sldId id="386" r:id="rId83"/>
    <p:sldId id="364" r:id="rId84"/>
    <p:sldId id="387" r:id="rId85"/>
    <p:sldId id="365" r:id="rId86"/>
    <p:sldId id="273" r:id="rId87"/>
    <p:sldId id="366" r:id="rId88"/>
    <p:sldId id="367" r:id="rId89"/>
    <p:sldId id="368" r:id="rId90"/>
    <p:sldId id="369" r:id="rId91"/>
    <p:sldId id="388" r:id="rId92"/>
    <p:sldId id="389" r:id="rId93"/>
    <p:sldId id="357" r:id="rId94"/>
    <p:sldId id="390" r:id="rId95"/>
    <p:sldId id="391" r:id="rId96"/>
    <p:sldId id="396" r:id="rId97"/>
    <p:sldId id="397" r:id="rId98"/>
    <p:sldId id="398" r:id="rId99"/>
    <p:sldId id="399" r:id="rId100"/>
    <p:sldId id="400" r:id="rId101"/>
    <p:sldId id="401" r:id="rId102"/>
    <p:sldId id="402" r:id="rId103"/>
    <p:sldId id="403" r:id="rId104"/>
    <p:sldId id="404" r:id="rId105"/>
    <p:sldId id="268" r:id="rId106"/>
    <p:sldId id="355" r:id="rId107"/>
    <p:sldId id="405" r:id="rId108"/>
    <p:sldId id="406" r:id="rId109"/>
    <p:sldId id="407" r:id="rId110"/>
    <p:sldId id="408" r:id="rId111"/>
    <p:sldId id="409" r:id="rId112"/>
    <p:sldId id="411" r:id="rId113"/>
    <p:sldId id="412" r:id="rId114"/>
    <p:sldId id="413" r:id="rId115"/>
    <p:sldId id="414" r:id="rId116"/>
    <p:sldId id="410" r:id="rId117"/>
    <p:sldId id="415" r:id="rId118"/>
    <p:sldId id="416" r:id="rId119"/>
    <p:sldId id="418" r:id="rId120"/>
    <p:sldId id="354" r:id="rId1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47" autoAdjust="0"/>
  </p:normalViewPr>
  <p:slideViewPr>
    <p:cSldViewPr>
      <p:cViewPr varScale="1">
        <p:scale>
          <a:sx n="64" d="100"/>
          <a:sy n="64" d="100"/>
        </p:scale>
        <p:origin x="8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767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zh-CN" sz="2400" smtClean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4541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542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6DAB8D-A883-4E19-83BF-D97DB41E9DCD}" type="datetimeFigureOut">
              <a:rPr lang="zh-CN" altLang="en-US"/>
              <a:pPr>
                <a:defRPr/>
              </a:pPr>
              <a:t>2017/8/7 Monday</a:t>
            </a:fld>
            <a:endParaRPr lang="zh-CN" alt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5B39EB36-AE76-4CD2-9BDF-8B3047361B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3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2787B-1B02-47F6-8A76-0246FC446E3E}" type="datetimeFigureOut">
              <a:rPr lang="zh-CN" altLang="en-US"/>
              <a:pPr>
                <a:defRPr/>
              </a:pPr>
              <a:t>2017/8/7 Monday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04D96-63AC-4176-B988-311E807877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83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72920-25DB-4C67-BDBB-61FA2A86A66F}" type="datetimeFigureOut">
              <a:rPr lang="zh-CN" altLang="en-US"/>
              <a:pPr>
                <a:defRPr/>
              </a:pPr>
              <a:t>2017/8/7 Monday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F60E0-2500-4E13-B7E4-843ED31C43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18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D6D60-62EE-4365-BDE9-C0E0BE000C1B}" type="datetimeFigureOut">
              <a:rPr lang="zh-CN" altLang="en-US"/>
              <a:pPr>
                <a:defRPr/>
              </a:pPr>
              <a:t>2017/8/7 Monday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2C9EF-2E6C-4CEB-851F-3EA8B497A5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27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75CEF-56B5-460A-8BE1-998FE1BE3DD2}" type="datetimeFigureOut">
              <a:rPr lang="zh-CN" altLang="en-US"/>
              <a:pPr>
                <a:defRPr/>
              </a:pPr>
              <a:t>2017/8/7 Monday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A3BD7-4255-4E23-A374-69B61406D4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06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BDB46-9C4C-4196-BBDB-64D1F6DF720B}" type="datetimeFigureOut">
              <a:rPr lang="zh-CN" altLang="en-US"/>
              <a:pPr>
                <a:defRPr/>
              </a:pPr>
              <a:t>2017/8/7 Monday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ACCA9-B995-42D2-80B4-07E5A158F9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5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C7F9E-FD36-4F35-B92D-DD5996B05463}" type="datetimeFigureOut">
              <a:rPr lang="zh-CN" altLang="en-US"/>
              <a:pPr>
                <a:defRPr/>
              </a:pPr>
              <a:t>2017/8/7 Monday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61728-5C41-4C4B-9B66-8E449589EF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88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DD224-F5D1-4227-8FFE-39CB89034968}" type="datetimeFigureOut">
              <a:rPr lang="zh-CN" altLang="en-US"/>
              <a:pPr>
                <a:defRPr/>
              </a:pPr>
              <a:t>2017/8/7 Monday</a:t>
            </a:fld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6FE6D-9DB2-4F54-BB8B-8E70830184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21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F6EDB-CA9F-4798-8E16-5C75ED098326}" type="datetimeFigureOut">
              <a:rPr lang="zh-CN" altLang="en-US"/>
              <a:pPr>
                <a:defRPr/>
              </a:pPr>
              <a:t>2017/8/7 Monday</a:t>
            </a:fld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9C048-5322-4D1A-BBFC-F10085B53E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7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F41FF-2430-4127-AE25-C6404028EB1E}" type="datetimeFigureOut">
              <a:rPr lang="zh-CN" altLang="en-US"/>
              <a:pPr>
                <a:defRPr/>
              </a:pPr>
              <a:t>2017/8/7 Monday</a:t>
            </a:fld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7D7D2-EF81-41B0-8281-EE678FB1E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94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05967-939E-4CD8-AB28-722F6EDB0F42}" type="datetimeFigureOut">
              <a:rPr lang="zh-CN" altLang="en-US"/>
              <a:pPr>
                <a:defRPr/>
              </a:pPr>
              <a:t>2017/8/7 Monday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C6FB5-E478-4143-AEA6-24B4B1B43C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6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C1E10-1F3B-413A-B340-34D623C4883A}" type="datetimeFigureOut">
              <a:rPr lang="zh-CN" altLang="en-US"/>
              <a:pPr>
                <a:defRPr/>
              </a:pPr>
              <a:t>2017/8/7 Monday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71C38-7D54-4F7A-B3AD-5DD5D332A9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31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0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035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43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charset="-122"/>
              </a:defRPr>
            </a:lvl1pPr>
          </a:lstStyle>
          <a:p>
            <a:pPr>
              <a:defRPr/>
            </a:pPr>
            <a:fld id="{A5B650E1-C55D-4F6C-BBB9-393A0466B8C2}" type="datetimeFigureOut">
              <a:rPr lang="zh-CN" altLang="en-US"/>
              <a:pPr>
                <a:defRPr/>
              </a:pPr>
              <a:t>2017/8/7 Monday</a:t>
            </a:fld>
            <a:endParaRPr lang="zh-CN" altLang="en-US"/>
          </a:p>
        </p:txBody>
      </p:sp>
      <p:sp>
        <p:nvSpPr>
          <p:cNvPr id="144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43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AF0C387-8876-4498-845B-1153EE95B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8" r:id="rId1"/>
    <p:sldLayoutId id="2147484657" r:id="rId2"/>
    <p:sldLayoutId id="2147484658" r:id="rId3"/>
    <p:sldLayoutId id="2147484659" r:id="rId4"/>
    <p:sldLayoutId id="2147484660" r:id="rId5"/>
    <p:sldLayoutId id="2147484661" r:id="rId6"/>
    <p:sldLayoutId id="2147484662" r:id="rId7"/>
    <p:sldLayoutId id="2147484663" r:id="rId8"/>
    <p:sldLayoutId id="2147484664" r:id="rId9"/>
    <p:sldLayoutId id="2147484665" r:id="rId10"/>
    <p:sldLayoutId id="2147484666" r:id="rId11"/>
    <p:sldLayoutId id="2147484667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xpokl.ys168.com/" TargetMode="External"/><Relationship Id="rId2" Type="http://schemas.openxmlformats.org/officeDocument/2006/relationships/hyperlink" Target="http://axpokl.com/display.zi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pascal.org/docs-html/fpctoc.html" TargetMode="External"/><Relationship Id="rId2" Type="http://schemas.openxmlformats.org/officeDocument/2006/relationships/hyperlink" Target="http://www.freepascal.org/down/i386/win32.var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xpokl.ys168.com/" TargetMode="External"/><Relationship Id="rId2" Type="http://schemas.openxmlformats.org/officeDocument/2006/relationships/hyperlink" Target="http://axpokl.com/display.zip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Display</a:t>
            </a:r>
            <a:r>
              <a:rPr lang="zh-CN" altLang="en-US" dirty="0" smtClean="0"/>
              <a:t>单元库教程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制作：</a:t>
            </a:r>
            <a:r>
              <a:rPr lang="en-US" altLang="zh-CN" dirty="0" smtClean="0"/>
              <a:t>ax_pokl</a:t>
            </a:r>
          </a:p>
          <a:p>
            <a:pPr eaLnBrk="1" hangingPunct="1"/>
            <a:r>
              <a:rPr lang="zh-CN" altLang="en-US" dirty="0" smtClean="0"/>
              <a:t>日期：</a:t>
            </a:r>
            <a:r>
              <a:rPr lang="en-US" altLang="zh-CN" dirty="0" smtClean="0"/>
              <a:t>2017-08-07</a:t>
            </a:r>
            <a:endParaRPr lang="en-US" altLang="zh-CN" dirty="0" smtClean="0"/>
          </a:p>
        </p:txBody>
      </p:sp>
      <p:sp>
        <p:nvSpPr>
          <p:cNvPr id="3075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de-DE" altLang="zh-CN" sz="4000" smtClean="0"/>
              <a:t>Free Pascal</a:t>
            </a:r>
            <a:r>
              <a:rPr lang="zh-CN" altLang="en-US" sz="4000" smtClean="0"/>
              <a:t>从零开始编游戏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</a:t>
            </a:r>
            <a:r>
              <a:rPr lang="en-US" altLang="zh-CN" smtClean="0"/>
              <a:t>Display</a:t>
            </a:r>
            <a:r>
              <a:rPr lang="zh-CN" altLang="en-US" smtClean="0"/>
              <a:t>单元库</a:t>
            </a:r>
          </a:p>
        </p:txBody>
      </p:sp>
      <p:sp>
        <p:nvSpPr>
          <p:cNvPr id="1843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引入后，可以使用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单元库的子程序：</a:t>
            </a:r>
            <a:endParaRPr lang="en-US" altLang="zh-CN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smtClean="0"/>
              <a:t>uses </a:t>
            </a:r>
            <a:r>
              <a:rPr lang="en-US" altLang="zh-CN" sz="2400" dirty="0"/>
              <a:t>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(i2s(</a:t>
            </a:r>
            <a:r>
              <a:rPr lang="en-US" altLang="zh-CN" sz="2400" dirty="0" err="1"/>
              <a:t>GetError</a:t>
            </a:r>
            <a:r>
              <a:rPr lang="en-US" altLang="zh-CN" sz="2400" dirty="0"/>
              <a:t>()));//</a:t>
            </a:r>
            <a:r>
              <a:rPr lang="zh-CN" altLang="en-US" sz="2400" dirty="0"/>
              <a:t>弹出错误代码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end.</a:t>
            </a:r>
          </a:p>
          <a:p>
            <a:pPr eaLnBrk="1" hangingPunct="1">
              <a:defRPr/>
            </a:pPr>
            <a:r>
              <a:rPr lang="en-US" altLang="zh-CN" dirty="0" err="1" smtClean="0"/>
              <a:t>GetError</a:t>
            </a:r>
            <a:r>
              <a:rPr lang="zh-CN" altLang="en-US" dirty="0" smtClean="0"/>
              <a:t>获取最后一个</a:t>
            </a:r>
            <a:r>
              <a:rPr lang="en-US" altLang="zh-CN" dirty="0" smtClean="0"/>
              <a:t>Windows API</a:t>
            </a:r>
            <a:r>
              <a:rPr lang="zh-CN" altLang="en-US" dirty="0" smtClean="0"/>
              <a:t>错误代码。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i2s</a:t>
            </a:r>
            <a:r>
              <a:rPr lang="zh-CN" altLang="en-US" dirty="0" smtClean="0"/>
              <a:t>将整型转换为</a:t>
            </a:r>
            <a:r>
              <a:rPr lang="en-US" altLang="zh-CN" dirty="0" err="1" smtClean="0"/>
              <a:t>ansistring</a:t>
            </a:r>
            <a:r>
              <a:rPr lang="zh-CN" altLang="en-US" dirty="0" smtClean="0"/>
              <a:t>型。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/>
              <a:t>Msgbox</a:t>
            </a:r>
            <a:r>
              <a:rPr lang="zh-CN" altLang="en-US" dirty="0"/>
              <a:t>弹出</a:t>
            </a:r>
            <a:r>
              <a:rPr lang="en-US" altLang="zh-CN" dirty="0" err="1"/>
              <a:t>ansistring</a:t>
            </a:r>
            <a:r>
              <a:rPr lang="zh-CN" altLang="en-US" dirty="0"/>
              <a:t>型窗口文字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445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Move(dx,dy:shortint):boolean;//</a:t>
            </a:r>
            <a:r>
              <a:rPr lang="zh-CN" altLang="en-US" sz="2400" smtClean="0"/>
              <a:t>移动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x:=x+dx;y:=y+dy;Move:=not(Overlay());//</a:t>
            </a:r>
            <a:r>
              <a:rPr lang="zh-CN" altLang="en-US" sz="2400" smtClean="0"/>
              <a:t>尝试移动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not(Move) then begin x:=x-dx;y:=y-dy;end;//</a:t>
            </a:r>
            <a:r>
              <a:rPr lang="zh-CN" altLang="en-US" sz="2400" smtClean="0"/>
              <a:t>如果不能移动则移回来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not(Move) and (dy&lt;0) then FixBlock();//</a:t>
            </a:r>
            <a:r>
              <a:rPr lang="zh-CN" altLang="en-US" sz="2400" smtClean="0"/>
              <a:t>如果不能移动且下落则固定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dy&lt;0 then downtime:=GetTimeR();//</a:t>
            </a:r>
            <a:r>
              <a:rPr lang="zh-CN" altLang="en-US" sz="2400" smtClean="0"/>
              <a:t>如果下落则重置下落时间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547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begin//</a:t>
            </a:r>
            <a:r>
              <a:rPr lang="zh-CN" altLang="en-US" sz="2400" smtClean="0"/>
              <a:t>主程序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Randomize();//</a:t>
            </a:r>
            <a:r>
              <a:rPr lang="zh-CN" altLang="en-US" sz="2400" smtClean="0"/>
              <a:t>初始化随机种子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CreateWin(w*sz,h*sz);//</a:t>
            </a:r>
            <a:r>
              <a:rPr lang="zh-CN" altLang="en-US" sz="2400" smtClean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SetTitle('</a:t>
            </a:r>
            <a:r>
              <a:rPr lang="zh-CN" altLang="en-US" sz="2400" smtClean="0"/>
              <a:t>俄罗斯方块</a:t>
            </a:r>
            <a:r>
              <a:rPr lang="en-US" altLang="zh-CN" sz="2400" smtClean="0"/>
              <a:t>');//</a:t>
            </a:r>
            <a:r>
              <a:rPr lang="zh-CN" altLang="en-US" sz="2400" smtClean="0"/>
              <a:t>设定标题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Restart();//</a:t>
            </a:r>
            <a:r>
              <a:rPr lang="zh-CN" altLang="en-US" sz="2400" smtClean="0"/>
              <a:t>重新开始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repeat//</a:t>
            </a:r>
            <a:r>
              <a:rPr lang="zh-CN" altLang="en-US" sz="2400" smtClean="0"/>
              <a:t>开始消息循环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IsNextMsg() then//</a:t>
            </a:r>
            <a:r>
              <a:rPr lang="zh-CN" altLang="en-US" sz="2400" smtClean="0"/>
              <a:t>如果有新消息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649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IsKey(37) then Move(-1,0);//</a:t>
            </a:r>
            <a:r>
              <a:rPr lang="zh-CN" altLang="en-US" sz="2400" smtClean="0"/>
              <a:t>如果按左则左移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IsKey(39) then Move(+1,0);//</a:t>
            </a:r>
            <a:r>
              <a:rPr lang="zh-CN" altLang="en-US" sz="2400" smtClean="0"/>
              <a:t>如果按右则右移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IsKey(40) then Move(0,-1);//</a:t>
            </a:r>
            <a:r>
              <a:rPr lang="zh-CN" altLang="en-US" sz="2400" smtClean="0"/>
              <a:t>如果按下则下落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IsKey(38) then Rotate(1);//</a:t>
            </a:r>
            <a:r>
              <a:rPr lang="zh-CN" altLang="en-US" sz="2400" smtClean="0"/>
              <a:t>如果按上则旋转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IsKey(32) then while Move(0,-1) do ;//</a:t>
            </a:r>
            <a:r>
              <a:rPr lang="zh-CN" altLang="en-US" sz="2400" smtClean="0"/>
              <a:t>如果按空格则下底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GetTimeR()&gt;downtime+1 then Move(0,-1);//</a:t>
            </a:r>
            <a:r>
              <a:rPr lang="zh-CN" altLang="en-US" sz="2400" smtClean="0"/>
              <a:t>如果超过</a:t>
            </a:r>
            <a:r>
              <a:rPr lang="en-US" altLang="zh-CN" sz="2400" smtClean="0"/>
              <a:t>1</a:t>
            </a:r>
            <a:r>
              <a:rPr lang="zh-CN" altLang="en-US" sz="2400" smtClean="0"/>
              <a:t>秒则下落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752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GetTimeR()&gt;frametime+1/frame then//</a:t>
            </a:r>
            <a:r>
              <a:rPr lang="zh-CN" altLang="en-US" sz="2400" smtClean="0"/>
              <a:t>如果当前时间已超过一帧时间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while GetTimeR()&gt;frametime+1/frame do frametime:=frametime+1/frame;//</a:t>
            </a:r>
            <a:r>
              <a:rPr lang="zh-CN" altLang="en-US" sz="2400" smtClean="0"/>
              <a:t>增加帧数（包括跳帧）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Clear();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 i:=0 to w-1 do for j:=0 to h-1 do DrawBlock(i,j,bd[i,j]);//</a:t>
            </a:r>
            <a:r>
              <a:rPr lang="zh-CN" altLang="en-US" sz="2400" smtClean="0"/>
              <a:t>画场地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 i:=0 to 3 do for j:=0 to 3 do if bdk[k,r,j,i]&gt;0 then DrawBlock(i+x,j+y,k);//</a:t>
            </a:r>
            <a:r>
              <a:rPr lang="zh-CN" altLang="en-US" sz="2400" smtClean="0"/>
              <a:t>画当前方块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854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Delay();//</a:t>
            </a:r>
            <a:r>
              <a:rPr lang="zh-CN" altLang="en-US" sz="2400" smtClean="0"/>
              <a:t>延迟</a:t>
            </a:r>
            <a:r>
              <a:rPr lang="en-US" altLang="zh-CN" sz="2400" smtClean="0"/>
              <a:t>1</a:t>
            </a:r>
            <a:r>
              <a:rPr lang="zh-CN" altLang="en-US" sz="2400" smtClean="0"/>
              <a:t>毫秒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until not(IsWin()) or (IsKey(27));//</a:t>
            </a:r>
            <a:r>
              <a:rPr lang="zh-CN" altLang="en-US" sz="2400" smtClean="0"/>
              <a:t>直到关闭窗口或按</a:t>
            </a:r>
            <a:r>
              <a:rPr lang="de-DE" altLang="zh-CN" sz="2400" smtClean="0"/>
              <a:t>ESC</a:t>
            </a:r>
            <a:r>
              <a:rPr lang="zh-CN" altLang="en-US" sz="2400" smtClean="0"/>
              <a:t>键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end.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附录</a:t>
            </a:r>
          </a:p>
        </p:txBody>
      </p:sp>
      <p:sp>
        <p:nvSpPr>
          <p:cNvPr id="10957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942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详情请参阅</a:t>
            </a:r>
            <a:r>
              <a:rPr lang="en-US" altLang="zh-CN" dirty="0" err="1" smtClean="0"/>
              <a:t>display.pp</a:t>
            </a:r>
            <a:r>
              <a:rPr lang="zh-CN" altLang="en-US" dirty="0" smtClean="0"/>
              <a:t>，以下列出部分重载：</a:t>
            </a:r>
            <a:endParaRPr lang="de-DE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</a:t>
            </a:r>
            <a:r>
              <a:rPr lang="de-DE" altLang="zh-CN" sz="2400" dirty="0"/>
              <a:t>i2s(i:longword):ansistring</a:t>
            </a:r>
            <a:r>
              <a:rPr lang="de-DE" altLang="zh-CN" sz="2400" dirty="0" smtClean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</a:t>
            </a:r>
            <a:r>
              <a:rPr lang="de-DE" altLang="zh-CN" sz="2400" dirty="0"/>
              <a:t>NewThread(th:pointer):longword;</a:t>
            </a:r>
            <a:endParaRPr lang="de-DE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procedure MsgBox(s,title:ansistring);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procedure MsgBox(s:ansistring);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procedure Delay(t:longword);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function </a:t>
            </a:r>
            <a:r>
              <a:rPr lang="en-US" altLang="zh-CN" sz="2400" dirty="0" err="1" smtClean="0"/>
              <a:t>GetFPSR</a:t>
            </a:r>
            <a:r>
              <a:rPr lang="en-US" altLang="zh-CN" sz="2400" dirty="0" smtClean="0"/>
              <a:t>():real;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function </a:t>
            </a:r>
            <a:r>
              <a:rPr lang="en-US" altLang="zh-CN" sz="2400" dirty="0" err="1" smtClean="0"/>
              <a:t>GetFPS</a:t>
            </a:r>
            <a:r>
              <a:rPr lang="en-US" altLang="zh-CN" sz="2400" dirty="0" smtClean="0"/>
              <a:t>():</a:t>
            </a:r>
            <a:r>
              <a:rPr lang="en-US" altLang="zh-CN" sz="2400" dirty="0" err="1" smtClean="0"/>
              <a:t>longword</a:t>
            </a:r>
            <a:r>
              <a:rPr lang="en-US" altLang="zh-CN" sz="2400" dirty="0" smtClean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function </a:t>
            </a:r>
            <a:r>
              <a:rPr lang="en-US" altLang="zh-CN" sz="2400" dirty="0" err="1" smtClean="0"/>
              <a:t>GetError</a:t>
            </a:r>
            <a:r>
              <a:rPr lang="en-US" altLang="zh-CN" sz="2400" dirty="0" smtClean="0"/>
              <a:t>():</a:t>
            </a:r>
            <a:r>
              <a:rPr lang="en-US" altLang="zh-CN" sz="2400" dirty="0" err="1" smtClean="0"/>
              <a:t>longword</a:t>
            </a:r>
            <a:r>
              <a:rPr lang="en-US" altLang="zh-CN" sz="2400" dirty="0" smtClean="0"/>
              <a:t>;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161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CreateWin(w,h:longword;cfg,cbg:longword);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CreateWin(w,h:longword;c:longword);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CreateWin(w,h:longword);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CreateWin(c:longword);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CreateWin();</a:t>
            </a:r>
            <a:endParaRPr lang="en-US" altLang="zh-CN" sz="240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procedure FreshWin();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procedure CloseWin();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IsWin():boolean;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procedure SetDrawProcedure(th:tprocedure);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26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procedure SetTitle(s:ansistring);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GetTitle():ansistring;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GetTimeR():real;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GetTime():longword;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GetWidth():longword;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GetHeight():longword;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GetSize():longword;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GetPosX():longint;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GetPosY():longint;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36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GetBGColor():longword;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SetBGColor(c:longword);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GetFGColor():longword;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SetFGColor(c:longword);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GetBlue(c:longword):byte;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GetGreen(c:longword):byte;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GetRed(c:longword):byte;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GetAlpha(c:longword):byte;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GetRGB(r,g,b:byte):longword;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第二章 窗口</a:t>
            </a:r>
          </a:p>
        </p:txBody>
      </p:sp>
      <p:sp>
        <p:nvSpPr>
          <p:cNvPr id="1331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建立窗口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第二节 设定窗口标题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第三节 判断窗口状态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第四节 获取窗口大小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第五节 关闭窗口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46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SetFont(b:pbitmap);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SetFontWidth(w:longword);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SetFontHeight(h:longword);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SetFontSize(w,h:longword);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SetFontWeight(wg:longword);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SetFontLtalic(lt:longword);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SetFontUnderLine(ud:longword);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SetFontStrikeOut(sk:longword);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SetFontName(s:ansistring);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571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DrawTextXY(b:pbitmap;s:ansistring;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x,y:longword;cfg,cbg:longword);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DrawTextXY(s:ansistring;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x,y:longword;cfg,cbg:longword);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DrawTextXY(s:ansistring;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x,y:longword;c:longword);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DrawTextXY(s:ansistring;x,y:longword);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DrawText(s:ansistring);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DrawTextln(s:ansistring);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673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GetPixel(x,y:longword):longword;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SetPixel(x,y:longword;c:longword);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Line(x,y:longword;w,h:longint;c:longword);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Bar(x,y:longword;w,h:longint;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cfg,cbg:longword);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Bar(x,y:longword;w,h:longint;c:longword);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Clear(c:longword);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Circle(x,y,r:longint;c:longword);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Ellipse(x,y,rx,ry:longint;c:longword);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776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CreateBMP(w,h:longword):pbitmap;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LoadBMP(s:ansistring):pbitmap;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ReleaseBMP(b:pbitmap);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DrawBMP(bs,bd:pbitmap;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xs,ys,ws,hs,xd,yd,wd,hd:longword;c:longword);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DrawBMP(b:pbitmap;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xs,ys,ws,hs,xd,yd,wd,hd:longword;c:longword);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DrawBMP(b:pbitmap;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xs,ys,xd,yd,w,h:longword;c:longword);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878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DrawBMP(b:pbitmap;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xd,yd,wd,hd:longword;c:longword);</a:t>
            </a:r>
            <a:endParaRPr lang="zh-CN" altLang="en-US" sz="240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DrawBMP(b:pbitmap;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xd,yd:longword;c:longword);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DrawBMP(b:pbitmap;c:longword);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DrawBMP(b:pbitmap);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DrawBMP(xd,yd,wd,hd:longword);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DrawBMP(xd,yd:longword);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DrawBMP();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198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IsNextMsg():boolean;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GetNextMsg():longword;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WaitNextMsg():longword;</a:t>
            </a:r>
            <a:endParaRPr lang="en-US" altLang="zh-CN" sz="240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IsKey():boolean;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IsKey(k:longword):boolean;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IsMouse():boolean;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IsMouse(m:longword):boolean;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IsMouseLeft():boolean;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IsMouseMiddle():boolean;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2083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IsMouseRight():boolean;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IsMouseWheel():boolean;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GetMouseWheel():longint;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IsMouseMove():boolean;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GetMouseMove():longword;</a:t>
            </a:r>
            <a:endParaRPr lang="de-DE" altLang="zh-CN" sz="240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IsDropFile():boolean;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GetDropFile():ansistring;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GetMousePosX():longint;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function GetMousePosY():longint;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218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LoadAudio(s:ansistring):longword;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PlayAudio(id:longword;s:ansistring;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b:boolean);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PlayAudio(id:longword;s:ansistring);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PlayAudio(id:longword;b:boolean);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PlayAudio(id:longword);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PauseAudio(id:longword);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ResumeAudio(id:longword);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2288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StopAudio(id:longword);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ReleaseAudio(id:longword);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GetAudioVol(id:longword):longword;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SetAudioVol(id:longword;v:longword);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GetAudioLen(id:longword):longword;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GetAudioPos(id:longword):longword;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SetAudioPos(id:longword;pos:longword);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SetAudioPos(id:longword;pos:longword;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b:boolean);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Display</a:t>
            </a:r>
            <a:r>
              <a:rPr lang="zh-CN" altLang="en-US" smtClean="0"/>
              <a:t>单元库重载表</a:t>
            </a:r>
          </a:p>
        </p:txBody>
      </p:sp>
      <p:sp>
        <p:nvSpPr>
          <p:cNvPr id="1239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Display</a:t>
            </a:r>
            <a:r>
              <a:rPr lang="zh-CN" altLang="en-US" smtClean="0"/>
              <a:t>单元库还有字符串处理子程序和大数处理（利用字符串，速度慢）的子程序。</a:t>
            </a:r>
            <a:endParaRPr lang="en-US" altLang="zh-CN" smtClean="0"/>
          </a:p>
          <a:p>
            <a:r>
              <a:rPr lang="en-US" altLang="zh-CN" smtClean="0"/>
              <a:t>Display</a:t>
            </a:r>
            <a:r>
              <a:rPr lang="zh-CN" altLang="en-US" smtClean="0"/>
              <a:t>单元库也支持基本的文件块状读取和文件、文件夹的操作。</a:t>
            </a:r>
            <a:endParaRPr lang="en-US" altLang="zh-CN" smtClean="0"/>
          </a:p>
          <a:p>
            <a:r>
              <a:rPr lang="zh-CN" altLang="en-US" smtClean="0"/>
              <a:t>此外，使用</a:t>
            </a:r>
            <a:r>
              <a:rPr lang="en-US" altLang="zh-CN" smtClean="0"/>
              <a:t>Display</a:t>
            </a:r>
            <a:r>
              <a:rPr lang="zh-CN" altLang="en-US" smtClean="0"/>
              <a:t>单元库还可以模拟简单的鼠标和键盘的操作（应用级别）。</a:t>
            </a:r>
            <a:endParaRPr lang="en-US" altLang="zh-CN" smtClean="0"/>
          </a:p>
          <a:p>
            <a:r>
              <a:rPr lang="zh-CN" altLang="en-US" smtClean="0"/>
              <a:t>以上有关的子程序就不做介绍了，有兴趣的同学可以自己阅读</a:t>
            </a:r>
            <a:r>
              <a:rPr lang="en-US" altLang="zh-CN" smtClean="0"/>
              <a:t>Display</a:t>
            </a:r>
            <a:r>
              <a:rPr lang="zh-CN" altLang="en-US" smtClean="0"/>
              <a:t>单元库的源码。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建立窗口</a:t>
            </a:r>
          </a:p>
        </p:txBody>
      </p:sp>
      <p:sp>
        <p:nvSpPr>
          <p:cNvPr id="2048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以下过程可以创建窗口：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smtClean="0"/>
              <a:t>procedure </a:t>
            </a:r>
            <a:r>
              <a:rPr lang="en-US" altLang="zh-CN" sz="2400" dirty="0" err="1"/>
              <a:t>CreateWin</a:t>
            </a:r>
            <a:r>
              <a:rPr lang="en-US" altLang="zh-CN" sz="2400" dirty="0" smtClean="0"/>
              <a:t>();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CreateWin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c:longword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smtClean="0"/>
              <a:t>procedure </a:t>
            </a:r>
            <a:r>
              <a:rPr lang="en-US" altLang="zh-CN" sz="2400" dirty="0" err="1" smtClean="0"/>
              <a:t>CreateWin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w,h:longword</a:t>
            </a:r>
            <a:r>
              <a:rPr lang="en-US" altLang="zh-CN" sz="2400" dirty="0" smtClean="0"/>
              <a:t>);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smtClean="0"/>
              <a:t>procedure </a:t>
            </a:r>
            <a:r>
              <a:rPr lang="en-US" altLang="zh-CN" sz="2400" dirty="0" err="1" smtClean="0"/>
              <a:t>CreateWin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w,h:longword;cfg,cbg:longword</a:t>
            </a:r>
            <a:r>
              <a:rPr lang="en-US" altLang="zh-CN" sz="2400" dirty="0" smtClean="0"/>
              <a:t>);</a:t>
            </a:r>
          </a:p>
          <a:p>
            <a:pPr eaLnBrk="1" hangingPunct="1">
              <a:defRPr/>
            </a:pPr>
            <a:r>
              <a:rPr lang="zh-CN" altLang="en-US" dirty="0" smtClean="0"/>
              <a:t>其中</a:t>
            </a:r>
            <a:r>
              <a:rPr lang="en-US" altLang="zh-CN" dirty="0" err="1" smtClean="0"/>
              <a:t>w,h</a:t>
            </a:r>
            <a:r>
              <a:rPr lang="zh-CN" altLang="en-US" dirty="0" smtClean="0"/>
              <a:t>代表宽度和高度，如不指定</a:t>
            </a:r>
            <a:r>
              <a:rPr lang="en-US" altLang="zh-CN" dirty="0" err="1" smtClean="0"/>
              <a:t>w,h</a:t>
            </a:r>
            <a:r>
              <a:rPr lang="zh-CN" altLang="en-US" dirty="0" smtClean="0"/>
              <a:t>则默认使用屏幕一半宽高来建立窗口。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为默认颜色。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颜色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为四字节</a:t>
            </a:r>
            <a:r>
              <a:rPr lang="en-US" altLang="zh-CN" dirty="0" smtClean="0"/>
              <a:t>ABGR</a:t>
            </a:r>
            <a:r>
              <a:rPr lang="zh-CN" altLang="en-US" dirty="0" smtClean="0"/>
              <a:t>模式（</a:t>
            </a:r>
            <a:r>
              <a:rPr lang="en-US" altLang="zh-CN" dirty="0" smtClean="0"/>
              <a:t>A=</a:t>
            </a:r>
            <a:r>
              <a:rPr lang="zh-CN" altLang="en-US" dirty="0" smtClean="0"/>
              <a:t>透明，</a:t>
            </a:r>
            <a:r>
              <a:rPr lang="en-US" altLang="zh-CN" dirty="0"/>
              <a:t>B</a:t>
            </a:r>
            <a:r>
              <a:rPr lang="en-US" altLang="zh-CN" dirty="0" smtClean="0"/>
              <a:t>=</a:t>
            </a:r>
            <a:r>
              <a:rPr lang="zh-CN" altLang="en-US" dirty="0" smtClean="0"/>
              <a:t>蓝，</a:t>
            </a:r>
            <a:r>
              <a:rPr lang="en-US" altLang="zh-CN" dirty="0" smtClean="0"/>
              <a:t>G=</a:t>
            </a:r>
            <a:r>
              <a:rPr lang="zh-CN" altLang="en-US" dirty="0" smtClean="0"/>
              <a:t>绿，</a:t>
            </a:r>
            <a:r>
              <a:rPr lang="en-US" altLang="zh-CN" dirty="0"/>
              <a:t>R</a:t>
            </a:r>
            <a:r>
              <a:rPr lang="en-US" altLang="zh-CN" dirty="0" smtClean="0"/>
              <a:t>=</a:t>
            </a:r>
            <a:r>
              <a:rPr lang="zh-CN" altLang="en-US" dirty="0" smtClean="0"/>
              <a:t>红，各占一个字节）。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后记</a:t>
            </a:r>
          </a:p>
        </p:txBody>
      </p:sp>
      <p:sp>
        <p:nvSpPr>
          <p:cNvPr id="12493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使用简单的办法用</a:t>
            </a:r>
            <a:r>
              <a:rPr lang="en-US" altLang="zh-CN" smtClean="0"/>
              <a:t>Pasca</a:t>
            </a:r>
            <a:r>
              <a:rPr lang="zh-CN" altLang="en-US" smtClean="0"/>
              <a:t>语言开发窗体应用软件和游戏是我的愿望，因此我便编写了</a:t>
            </a:r>
            <a:r>
              <a:rPr lang="en-US" altLang="zh-CN" smtClean="0"/>
              <a:t>Display</a:t>
            </a:r>
            <a:r>
              <a:rPr lang="zh-CN" altLang="en-US" smtClean="0"/>
              <a:t>单元库。现在，这个愿望已经实现了。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随着智能手机的普及，我希望</a:t>
            </a:r>
            <a:r>
              <a:rPr lang="en-US" altLang="zh-CN" smtClean="0"/>
              <a:t>Display</a:t>
            </a:r>
            <a:r>
              <a:rPr lang="zh-CN" altLang="en-US" smtClean="0"/>
              <a:t>单元库不仅局限于</a:t>
            </a:r>
            <a:r>
              <a:rPr lang="en-US" altLang="zh-CN" smtClean="0"/>
              <a:t>Windows</a:t>
            </a:r>
            <a:r>
              <a:rPr lang="zh-CN" altLang="en-US" smtClean="0"/>
              <a:t>操作系统，使得它未来能在各种</a:t>
            </a:r>
            <a:r>
              <a:rPr lang="en-US" altLang="zh-CN" smtClean="0"/>
              <a:t>Linux</a:t>
            </a:r>
            <a:r>
              <a:rPr lang="zh-CN" altLang="en-US" smtClean="0"/>
              <a:t>，</a:t>
            </a:r>
            <a:r>
              <a:rPr lang="en-US" altLang="zh-CN" smtClean="0"/>
              <a:t>Mac OS</a:t>
            </a:r>
            <a:r>
              <a:rPr lang="zh-CN" altLang="en-US" smtClean="0"/>
              <a:t>和</a:t>
            </a:r>
            <a:r>
              <a:rPr lang="en-US" altLang="zh-CN" smtClean="0"/>
              <a:t>Andriod</a:t>
            </a:r>
            <a:r>
              <a:rPr lang="zh-CN" altLang="en-US" smtClean="0"/>
              <a:t>系统上运行。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从开始只有几十个子程序，经过五年的修改，</a:t>
            </a:r>
            <a:r>
              <a:rPr lang="en-US" altLang="zh-CN" smtClean="0"/>
              <a:t>Display</a:t>
            </a:r>
            <a:r>
              <a:rPr lang="zh-CN" altLang="en-US" smtClean="0"/>
              <a:t>单元库已知在不断的完善和扩充。对于库的错误和建议，也请各位大神多多指点。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建立窗口</a:t>
            </a:r>
          </a:p>
        </p:txBody>
      </p:sp>
      <p:sp>
        <p:nvSpPr>
          <p:cNvPr id="2150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('</a:t>
            </a:r>
            <a:r>
              <a:rPr lang="zh-CN" altLang="en-US" sz="2400" dirty="0"/>
              <a:t>窗口已建立</a:t>
            </a:r>
            <a:r>
              <a:rPr lang="en-US" altLang="zh-CN" sz="2400" dirty="0"/>
              <a:t>');//</a:t>
            </a:r>
            <a:r>
              <a:rPr lang="zh-CN" altLang="en-US" sz="2400" dirty="0"/>
              <a:t>输出窗口建立信息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end.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设定窗口标题</a:t>
            </a:r>
          </a:p>
        </p:txBody>
      </p:sp>
      <p:sp>
        <p:nvSpPr>
          <p:cNvPr id="2253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以下子程序可以设定或获取标题：</a:t>
            </a:r>
            <a:endParaRPr lang="en-US" altLang="zh-CN" sz="2400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p</a:t>
            </a:r>
            <a:r>
              <a:rPr lang="en-US" altLang="zh-CN" sz="2400" dirty="0" smtClean="0"/>
              <a:t>rocedure </a:t>
            </a:r>
            <a:r>
              <a:rPr lang="en-US" altLang="zh-CN" sz="2400" dirty="0" err="1" smtClean="0"/>
              <a:t>SetTitle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s:ansistring</a:t>
            </a:r>
            <a:r>
              <a:rPr lang="en-US" altLang="zh-CN" sz="2400" dirty="0" smtClean="0"/>
              <a:t>);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f</a:t>
            </a:r>
            <a:r>
              <a:rPr lang="en-US" altLang="zh-CN" sz="2400" dirty="0" smtClean="0"/>
              <a:t>unction </a:t>
            </a:r>
            <a:r>
              <a:rPr lang="en-US" altLang="zh-CN" sz="2400" dirty="0" err="1" smtClean="0"/>
              <a:t>GetTitle</a:t>
            </a:r>
            <a:r>
              <a:rPr lang="en-US" altLang="zh-CN" sz="2400" dirty="0" smtClean="0"/>
              <a:t>():</a:t>
            </a:r>
            <a:r>
              <a:rPr lang="en-US" altLang="zh-CN" sz="2400" dirty="0" err="1" smtClean="0"/>
              <a:t>ansistring</a:t>
            </a:r>
            <a:r>
              <a:rPr lang="en-US" altLang="zh-CN" sz="2400" dirty="0" smtClean="0"/>
              <a:t>;</a:t>
            </a:r>
          </a:p>
          <a:p>
            <a:pPr eaLnBrk="1" hangingPunct="1"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Free Pascal</a:t>
            </a:r>
            <a:r>
              <a:rPr lang="zh-CN" altLang="en-US" dirty="0" smtClean="0"/>
              <a:t>中，如果实参为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类型，则调用子程序的时候类型会自动转为</a:t>
            </a:r>
            <a:r>
              <a:rPr lang="en-US" altLang="zh-CN" dirty="0" err="1" smtClean="0"/>
              <a:t>ansistring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设定窗口标题</a:t>
            </a:r>
          </a:p>
        </p:txBody>
      </p:sp>
      <p:sp>
        <p:nvSpPr>
          <p:cNvPr id="2355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SetTitle</a:t>
            </a:r>
            <a:r>
              <a:rPr lang="en-US" altLang="zh-CN" sz="2400" dirty="0"/>
              <a:t>('</a:t>
            </a:r>
            <a:r>
              <a:rPr lang="zh-CN" altLang="en-US" sz="2400" dirty="0"/>
              <a:t>我是标题</a:t>
            </a:r>
            <a:r>
              <a:rPr lang="en-US" altLang="zh-CN" sz="2400" dirty="0"/>
              <a:t>');//</a:t>
            </a:r>
            <a:r>
              <a:rPr lang="zh-CN" altLang="en-US" sz="2400" dirty="0"/>
              <a:t>设定窗口标题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GetTitle</a:t>
            </a:r>
            <a:r>
              <a:rPr lang="en-US" altLang="zh-CN" sz="2400" dirty="0"/>
              <a:t>());//</a:t>
            </a:r>
            <a:r>
              <a:rPr lang="zh-CN" altLang="en-US" sz="2400" dirty="0"/>
              <a:t>获取并输出窗口标题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end.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判断窗口状态</a:t>
            </a:r>
          </a:p>
        </p:txBody>
      </p:sp>
      <p:sp>
        <p:nvSpPr>
          <p:cNvPr id="2457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以下函数可以判断窗口状态：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f</a:t>
            </a:r>
            <a:r>
              <a:rPr lang="en-US" altLang="zh-CN" sz="2400" dirty="0" smtClean="0"/>
              <a:t>unction </a:t>
            </a:r>
            <a:r>
              <a:rPr lang="en-US" altLang="zh-CN" sz="2400" dirty="0" err="1" smtClean="0"/>
              <a:t>IsWin</a:t>
            </a:r>
            <a:r>
              <a:rPr lang="en-US" altLang="zh-CN" sz="2400" dirty="0" smtClean="0"/>
              <a:t>():</a:t>
            </a:r>
            <a:r>
              <a:rPr lang="en-US" altLang="zh-CN" sz="2400" dirty="0" err="1" smtClean="0"/>
              <a:t>boolean</a:t>
            </a:r>
            <a:r>
              <a:rPr lang="en-US" altLang="zh-CN" sz="2400" dirty="0" smtClean="0"/>
              <a:t>;</a:t>
            </a:r>
          </a:p>
          <a:p>
            <a:pPr eaLnBrk="1" hangingPunct="1">
              <a:defRPr/>
            </a:pPr>
            <a:r>
              <a:rPr lang="zh-CN" altLang="en-US" dirty="0" smtClean="0"/>
              <a:t>如果窗口存在，则该函数返回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，否则返回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判断窗口状态</a:t>
            </a:r>
          </a:p>
        </p:txBody>
      </p:sp>
      <p:sp>
        <p:nvSpPr>
          <p:cNvPr id="2457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if IsWin() then Msgbox('Yes') else Msgbox('No');//</a:t>
            </a:r>
            <a:r>
              <a:rPr lang="zh-CN" altLang="en-US" sz="2400" dirty="0"/>
              <a:t>输出窗口状态信息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if IsWin() then Msgbox('Yes') else Msgbox('No');//</a:t>
            </a:r>
            <a:r>
              <a:rPr lang="zh-CN" altLang="en-US" sz="2400" dirty="0"/>
              <a:t>输出窗口状态信息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/>
              <a:t>end.</a:t>
            </a:r>
            <a:endParaRPr lang="de-DE" altLang="zh-CN" sz="24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获取窗口大小</a:t>
            </a:r>
          </a:p>
        </p:txBody>
      </p:sp>
      <p:sp>
        <p:nvSpPr>
          <p:cNvPr id="2560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以下函数可以获取窗口大小：</a:t>
            </a:r>
            <a:endParaRPr lang="en-US" altLang="zh-CN" sz="2400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smtClean="0"/>
              <a:t>function </a:t>
            </a:r>
            <a:r>
              <a:rPr lang="en-US" altLang="zh-CN" sz="2400" dirty="0" err="1" smtClean="0"/>
              <a:t>GetWidth</a:t>
            </a:r>
            <a:r>
              <a:rPr lang="en-US" altLang="zh-CN" sz="2400" dirty="0" smtClean="0"/>
              <a:t>():</a:t>
            </a:r>
            <a:r>
              <a:rPr lang="en-US" altLang="zh-CN" sz="2400" dirty="0" err="1" smtClean="0"/>
              <a:t>longword</a:t>
            </a:r>
            <a:r>
              <a:rPr lang="en-US" altLang="zh-CN" sz="2400" dirty="0" smtClean="0"/>
              <a:t>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smtClean="0"/>
              <a:t>function </a:t>
            </a:r>
            <a:r>
              <a:rPr lang="en-US" altLang="zh-CN" sz="2400" dirty="0" err="1" smtClean="0"/>
              <a:t>GetHeight</a:t>
            </a:r>
            <a:r>
              <a:rPr lang="en-US" altLang="zh-CN" sz="2400" dirty="0" smtClean="0"/>
              <a:t>():</a:t>
            </a:r>
            <a:r>
              <a:rPr lang="en-US" altLang="zh-CN" sz="2400" dirty="0" err="1" smtClean="0"/>
              <a:t>longword</a:t>
            </a:r>
            <a:r>
              <a:rPr lang="en-US" altLang="zh-CN" sz="2400" dirty="0" smtClean="0"/>
              <a:t>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smtClean="0"/>
              <a:t>function </a:t>
            </a:r>
            <a:r>
              <a:rPr lang="en-US" altLang="zh-CN" sz="2400" dirty="0" err="1" smtClean="0"/>
              <a:t>GetSize</a:t>
            </a:r>
            <a:r>
              <a:rPr lang="en-US" altLang="zh-CN" sz="2400" dirty="0" smtClean="0"/>
              <a:t>():</a:t>
            </a:r>
            <a:r>
              <a:rPr lang="en-US" altLang="zh-CN" sz="2400" dirty="0" err="1" smtClean="0"/>
              <a:t>longword</a:t>
            </a:r>
            <a:r>
              <a:rPr lang="en-US" altLang="zh-CN" sz="2400" dirty="0" smtClean="0"/>
              <a:t>;</a:t>
            </a:r>
          </a:p>
          <a:p>
            <a:pPr eaLnBrk="1" hangingPunct="1">
              <a:defRPr/>
            </a:pPr>
            <a:r>
              <a:rPr lang="zh-CN" altLang="en-US" dirty="0" smtClean="0"/>
              <a:t>其中，</a:t>
            </a:r>
            <a:r>
              <a:rPr lang="en-US" altLang="zh-CN" dirty="0" err="1" smtClean="0"/>
              <a:t>GetSize</a:t>
            </a:r>
            <a:r>
              <a:rPr lang="zh-CN" altLang="en-US" dirty="0" smtClean="0"/>
              <a:t>的前两字节为宽，后两字节为高。可以用</a:t>
            </a:r>
            <a:r>
              <a:rPr lang="en-US" altLang="zh-CN" dirty="0" smtClean="0"/>
              <a:t>Hi(</a:t>
            </a:r>
            <a:r>
              <a:rPr lang="en-US" altLang="zh-CN" dirty="0" err="1" smtClean="0"/>
              <a:t>GetSize</a:t>
            </a:r>
            <a:r>
              <a:rPr lang="en-US" altLang="zh-CN" dirty="0" smtClean="0"/>
              <a:t>())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Lo(</a:t>
            </a:r>
            <a:r>
              <a:rPr lang="en-US" altLang="zh-CN" dirty="0" err="1" smtClean="0"/>
              <a:t>GetSize</a:t>
            </a:r>
            <a:r>
              <a:rPr lang="en-US" altLang="zh-CN" dirty="0" smtClean="0"/>
              <a:t>())</a:t>
            </a:r>
            <a:r>
              <a:rPr lang="zh-CN" altLang="en-US" dirty="0" smtClean="0"/>
              <a:t>获取。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如</a:t>
            </a:r>
            <a:r>
              <a:rPr lang="zh-CN" altLang="en-US" dirty="0" smtClean="0"/>
              <a:t>需改变窗口大小，需要使用消息传递函数。这会在教程的第二部分进行解说。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获取窗口大小</a:t>
            </a:r>
          </a:p>
        </p:txBody>
      </p:sp>
      <p:sp>
        <p:nvSpPr>
          <p:cNvPr id="2560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此外还有以下函数可以获取屏幕大小：</a:t>
            </a:r>
            <a:endParaRPr lang="en-US" altLang="zh-CN" sz="2400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smtClean="0"/>
              <a:t>function </a:t>
            </a:r>
            <a:r>
              <a:rPr lang="en-US" altLang="zh-CN" sz="2400" dirty="0" err="1" smtClean="0"/>
              <a:t>GetScrWidth</a:t>
            </a:r>
            <a:r>
              <a:rPr lang="en-US" altLang="zh-CN" sz="2400" dirty="0" smtClean="0"/>
              <a:t>():</a:t>
            </a:r>
            <a:r>
              <a:rPr lang="en-US" altLang="zh-CN" sz="2400" dirty="0" err="1" smtClean="0"/>
              <a:t>longint</a:t>
            </a:r>
            <a:r>
              <a:rPr lang="en-US" altLang="zh-CN" sz="2400" dirty="0" smtClean="0"/>
              <a:t>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smtClean="0"/>
              <a:t>function </a:t>
            </a:r>
            <a:r>
              <a:rPr lang="en-US" altLang="zh-CN" sz="2400" dirty="0" err="1" smtClean="0"/>
              <a:t>GetScrHeight</a:t>
            </a:r>
            <a:r>
              <a:rPr lang="en-US" altLang="zh-CN" sz="2400" dirty="0" smtClean="0"/>
              <a:t>():</a:t>
            </a:r>
            <a:r>
              <a:rPr lang="en-US" altLang="zh-CN" sz="2400" dirty="0" err="1" smtClean="0"/>
              <a:t>longint</a:t>
            </a:r>
            <a:r>
              <a:rPr lang="en-US" altLang="zh-CN" sz="2400" dirty="0" smtClean="0"/>
              <a:t>;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smtClean="0"/>
              <a:t>function </a:t>
            </a:r>
            <a:r>
              <a:rPr lang="en-US" altLang="zh-CN" sz="2400" dirty="0" err="1" smtClean="0"/>
              <a:t>GetScrSize</a:t>
            </a:r>
            <a:r>
              <a:rPr lang="en-US" altLang="zh-CN" sz="2400" dirty="0" smtClean="0"/>
              <a:t>():</a:t>
            </a:r>
            <a:r>
              <a:rPr lang="en-US" altLang="zh-CN" sz="2400" dirty="0" err="1" smtClean="0"/>
              <a:t>longword</a:t>
            </a:r>
            <a:r>
              <a:rPr lang="en-US" altLang="zh-CN" sz="2400" dirty="0" smtClean="0"/>
              <a:t>; 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dirty="0"/>
              <a:t>以及</a:t>
            </a:r>
            <a:r>
              <a:rPr lang="zh-CN" altLang="en-US" dirty="0" smtClean="0"/>
              <a:t>以下函数</a:t>
            </a:r>
            <a:r>
              <a:rPr lang="zh-CN" altLang="en-US" dirty="0"/>
              <a:t>可以</a:t>
            </a:r>
            <a:r>
              <a:rPr lang="zh-CN" altLang="en-US" dirty="0" smtClean="0"/>
              <a:t>获取</a:t>
            </a:r>
            <a:r>
              <a:rPr lang="zh-CN" altLang="en-US" dirty="0"/>
              <a:t>窗口位置：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smtClean="0"/>
              <a:t>function </a:t>
            </a:r>
            <a:r>
              <a:rPr lang="en-US" altLang="zh-CN" sz="2400" dirty="0" err="1"/>
              <a:t>GetPosX</a:t>
            </a:r>
            <a:r>
              <a:rPr lang="en-US" altLang="zh-CN" sz="2400" dirty="0"/>
              <a:t>():</a:t>
            </a:r>
            <a:r>
              <a:rPr lang="en-US" altLang="zh-CN" sz="2400" dirty="0" err="1"/>
              <a:t>longint</a:t>
            </a:r>
            <a:r>
              <a:rPr lang="en-US" altLang="zh-CN" sz="2400" dirty="0"/>
              <a:t>;</a:t>
            </a:r>
          </a:p>
          <a:p>
            <a:pPr marL="109537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function </a:t>
            </a:r>
            <a:r>
              <a:rPr lang="en-US" altLang="zh-CN" sz="2400" dirty="0" err="1"/>
              <a:t>GetPosY</a:t>
            </a:r>
            <a:r>
              <a:rPr lang="en-US" altLang="zh-CN" sz="2400" dirty="0"/>
              <a:t>():</a:t>
            </a:r>
            <a:r>
              <a:rPr lang="en-US" altLang="zh-CN" sz="2400" dirty="0" err="1"/>
              <a:t>longint</a:t>
            </a:r>
            <a:r>
              <a:rPr lang="en-US" altLang="zh-CN" sz="2400" dirty="0" smtClean="0"/>
              <a:t>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目录</a:t>
            </a:r>
          </a:p>
        </p:txBody>
      </p:sp>
      <p:sp>
        <p:nvSpPr>
          <p:cNvPr id="4099" name="文本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前言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第一章 配置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第二章 窗口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第三章 绘图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第四章 文字</a:t>
            </a:r>
            <a:endParaRPr lang="en-US" altLang="zh-CN" smtClean="0"/>
          </a:p>
        </p:txBody>
      </p:sp>
      <p:sp>
        <p:nvSpPr>
          <p:cNvPr id="4100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第五章 消息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第六章 音频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第七章 应用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附录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后记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获取窗口大小</a:t>
            </a:r>
          </a:p>
        </p:txBody>
      </p:sp>
      <p:sp>
        <p:nvSpPr>
          <p:cNvPr id="276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(i2s(</a:t>
            </a:r>
            <a:r>
              <a:rPr lang="en-US" altLang="zh-CN" sz="2400" dirty="0" err="1"/>
              <a:t>GetWidth</a:t>
            </a:r>
            <a:r>
              <a:rPr lang="en-US" altLang="zh-CN" sz="2400" dirty="0"/>
              <a:t>())+' '+i2s(</a:t>
            </a:r>
            <a:r>
              <a:rPr lang="en-US" altLang="zh-CN" sz="2400" dirty="0" err="1"/>
              <a:t>GetHeight</a:t>
            </a:r>
            <a:r>
              <a:rPr lang="en-US" altLang="zh-CN" sz="2400" dirty="0"/>
              <a:t>()));//</a:t>
            </a:r>
            <a:r>
              <a:rPr lang="zh-CN" altLang="en-US" sz="2400" dirty="0"/>
              <a:t>输出窗口大小信息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end.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关闭窗口</a:t>
            </a:r>
          </a:p>
        </p:txBody>
      </p:sp>
      <p:sp>
        <p:nvSpPr>
          <p:cNvPr id="276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以下过程可以关闭窗口：</a:t>
            </a:r>
            <a:endParaRPr lang="en-US" altLang="zh-CN" sz="2400" dirty="0"/>
          </a:p>
          <a:p>
            <a:pPr marL="109537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procedure </a:t>
            </a:r>
            <a:r>
              <a:rPr lang="en-US" altLang="zh-CN" sz="2400" dirty="0" err="1"/>
              <a:t>CloseWin</a:t>
            </a:r>
            <a:r>
              <a:rPr lang="en-US" altLang="zh-CN" sz="2400" dirty="0"/>
              <a:t>();</a:t>
            </a:r>
          </a:p>
          <a:p>
            <a:pPr eaLnBrk="1" hangingPunct="1">
              <a:defRPr/>
            </a:pPr>
            <a:r>
              <a:rPr lang="en-US" altLang="zh-CN" dirty="0" err="1"/>
              <a:t>CloseWin</a:t>
            </a:r>
            <a:r>
              <a:rPr lang="zh-CN" altLang="en-US" dirty="0" smtClean="0"/>
              <a:t>过程不仅会关闭窗口，还会释放窗口句柄及设备上下文句柄（</a:t>
            </a:r>
            <a:r>
              <a:rPr lang="en-US" altLang="zh-CN" dirty="0" smtClean="0"/>
              <a:t>HDC</a:t>
            </a:r>
            <a:r>
              <a:rPr lang="zh-CN" altLang="en-US" dirty="0" smtClean="0"/>
              <a:t>）。也就是说，无法再用</a:t>
            </a:r>
            <a:r>
              <a:rPr lang="en-US" altLang="zh-CN" dirty="0" err="1" smtClean="0"/>
              <a:t>CreateBMP</a:t>
            </a:r>
            <a:r>
              <a:rPr lang="zh-CN" altLang="en-US" dirty="0" smtClean="0"/>
              <a:t>函数获取窗口内容，也无法使用</a:t>
            </a:r>
            <a:r>
              <a:rPr lang="en-US" altLang="zh-CN" dirty="0" err="1" smtClean="0"/>
              <a:t>LoadBMP</a:t>
            </a:r>
            <a:r>
              <a:rPr lang="zh-CN" altLang="en-US" dirty="0" smtClean="0"/>
              <a:t>函数读取图片。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关闭窗口</a:t>
            </a:r>
          </a:p>
        </p:txBody>
      </p:sp>
      <p:sp>
        <p:nvSpPr>
          <p:cNvPr id="276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if </a:t>
            </a:r>
            <a:r>
              <a:rPr lang="en-US" altLang="zh-CN" sz="2400" dirty="0" err="1"/>
              <a:t>IsWin</a:t>
            </a:r>
            <a:r>
              <a:rPr lang="en-US" altLang="zh-CN" sz="2400" dirty="0"/>
              <a:t>() then </a:t>
            </a:r>
            <a:r>
              <a:rPr lang="en-US" altLang="zh-CN" sz="2400" dirty="0" err="1"/>
              <a:t>Msgbox</a:t>
            </a:r>
            <a:r>
              <a:rPr lang="en-US" altLang="zh-CN" sz="2400" dirty="0"/>
              <a:t>('Yes') else </a:t>
            </a:r>
            <a:r>
              <a:rPr lang="en-US" altLang="zh-CN" sz="2400" dirty="0" err="1"/>
              <a:t>Msgbox</a:t>
            </a:r>
            <a:r>
              <a:rPr lang="en-US" altLang="zh-CN" sz="2400" dirty="0"/>
              <a:t>('No');//</a:t>
            </a:r>
            <a:r>
              <a:rPr lang="zh-CN" altLang="en-US" sz="2400" dirty="0"/>
              <a:t>输出窗口状态信息</a:t>
            </a:r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if </a:t>
            </a:r>
            <a:r>
              <a:rPr lang="en-US" altLang="zh-CN" sz="2400" dirty="0" err="1"/>
              <a:t>IsWin</a:t>
            </a:r>
            <a:r>
              <a:rPr lang="en-US" altLang="zh-CN" sz="2400" dirty="0"/>
              <a:t>() then </a:t>
            </a:r>
            <a:r>
              <a:rPr lang="en-US" altLang="zh-CN" sz="2400" dirty="0" err="1"/>
              <a:t>Msgbox</a:t>
            </a:r>
            <a:r>
              <a:rPr lang="en-US" altLang="zh-CN" sz="2400" dirty="0"/>
              <a:t>('Yes') else </a:t>
            </a:r>
            <a:r>
              <a:rPr lang="en-US" altLang="zh-CN" sz="2400" dirty="0" err="1"/>
              <a:t>Msgbox</a:t>
            </a:r>
            <a:r>
              <a:rPr lang="en-US" altLang="zh-CN" sz="2400" dirty="0"/>
              <a:t>('No');//</a:t>
            </a:r>
            <a:r>
              <a:rPr lang="zh-CN" altLang="en-US" sz="2400" dirty="0"/>
              <a:t>输出窗口状态信息</a:t>
            </a:r>
          </a:p>
          <a:p>
            <a:pPr marL="107950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CloseWin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关闭窗口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关闭窗口</a:t>
            </a:r>
          </a:p>
        </p:txBody>
      </p:sp>
      <p:sp>
        <p:nvSpPr>
          <p:cNvPr id="2560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if IsWin() then Msgbox('Yes') else Msgbox('No');//</a:t>
            </a:r>
            <a:r>
              <a:rPr lang="zh-CN" altLang="en-US" sz="2400" smtClean="0"/>
              <a:t>输出窗口状态信息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CreateWin();//</a:t>
            </a:r>
            <a:r>
              <a:rPr lang="zh-CN" altLang="en-US" sz="2400" smtClean="0"/>
              <a:t>再次建立窗口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if IsWin() then Msgbox('Yes') else Msgbox('No');//</a:t>
            </a:r>
            <a:r>
              <a:rPr lang="zh-CN" altLang="en-US" sz="2400" smtClean="0"/>
              <a:t>输出窗口状态信息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CloseWin();//</a:t>
            </a:r>
            <a:r>
              <a:rPr lang="zh-CN" altLang="en-US" sz="2400" smtClean="0"/>
              <a:t>再次关闭窗口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if IsWin() then Msgbox('Yes') else Msgbox('No');//</a:t>
            </a:r>
            <a:r>
              <a:rPr lang="zh-CN" altLang="en-US" sz="2400" smtClean="0"/>
              <a:t>输出窗口状态信息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end.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第三章 绘图</a:t>
            </a:r>
          </a:p>
        </p:txBody>
      </p:sp>
      <p:sp>
        <p:nvSpPr>
          <p:cNvPr id="266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刷新窗口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第二节 绘制图形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第三节 读取图片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第四节 绘制图片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第五节 绘制拉伸图片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第六节 绘制透明图片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 刷新窗口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以下函数可以刷新窗口：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</a:t>
            </a:r>
            <a:r>
              <a:rPr lang="en-US" altLang="zh-CN" sz="2400" dirty="0" smtClean="0"/>
              <a:t>rocedure </a:t>
            </a:r>
            <a:r>
              <a:rPr lang="en-US" altLang="zh-CN" sz="2400" dirty="0" err="1" smtClean="0"/>
              <a:t>FreshWin</a:t>
            </a:r>
            <a:r>
              <a:rPr lang="en-US" altLang="zh-CN" sz="2400" dirty="0" smtClean="0"/>
              <a:t>();</a:t>
            </a:r>
          </a:p>
          <a:p>
            <a:pPr eaLnBrk="1" hangingPunct="1">
              <a:defRPr/>
            </a:pPr>
            <a:r>
              <a:rPr lang="zh-CN" altLang="en-US" dirty="0" smtClean="0"/>
              <a:t>绘图完毕后须刷新窗口才能使绘制的内容生效（默认情况下，绘图子程序会绘制到缓冲区）。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使用绘图子程序会占用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，因此应尽量避免使用或减少使用次数，例如用图片代替图形。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刷新窗口后，帧率会自动更新。详情请阅读第五章第四节帧率获取。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 刷新窗口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(Red);//</a:t>
            </a:r>
            <a:r>
              <a:rPr lang="zh-CN" altLang="en-US" sz="2400" dirty="0"/>
              <a:t>建立红色窗口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Clear(Blue);//</a:t>
            </a:r>
            <a:r>
              <a:rPr lang="zh-CN" altLang="en-US" sz="2400" dirty="0"/>
              <a:t>清屏蓝色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('</a:t>
            </a:r>
            <a:r>
              <a:rPr lang="zh-CN" altLang="en-US" sz="2400" dirty="0"/>
              <a:t>清屏没有生效</a:t>
            </a:r>
            <a:r>
              <a:rPr lang="en-US" altLang="zh-CN" sz="2400" dirty="0"/>
              <a:t>');//</a:t>
            </a:r>
            <a:r>
              <a:rPr lang="zh-CN" altLang="en-US" sz="2400" dirty="0"/>
              <a:t>这里清屏不会生效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FreshWin</a:t>
            </a:r>
            <a:r>
              <a:rPr lang="en-US" altLang="zh-CN" sz="2400" dirty="0"/>
              <a:t>();//</a:t>
            </a:r>
            <a:r>
              <a:rPr lang="zh-CN" altLang="en-US" sz="2400" dirty="0"/>
              <a:t>刷新窗口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('</a:t>
            </a:r>
            <a:r>
              <a:rPr lang="zh-CN" altLang="en-US" sz="2400" dirty="0"/>
              <a:t>清屏已生效</a:t>
            </a:r>
            <a:r>
              <a:rPr lang="en-US" altLang="zh-CN" sz="2400" dirty="0"/>
              <a:t>');//</a:t>
            </a:r>
            <a:r>
              <a:rPr lang="zh-CN" altLang="en-US" sz="2400" dirty="0"/>
              <a:t>这里清屏生效了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end.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绘制图形</a:t>
            </a:r>
          </a:p>
        </p:txBody>
      </p:sp>
      <p:sp>
        <p:nvSpPr>
          <p:cNvPr id="2765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以下过程可以绘制图形：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SetPixel(x,y:longword;c:longword);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Line(x,y:longword;w,h:longint;c:longword);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Bar(x,y:longword;w,h:longint;c:longword);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Circle(x,y,r:longint;c:longword);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</a:t>
            </a:r>
            <a:r>
              <a:rPr lang="de-DE" altLang="zh-CN" sz="2400" dirty="0" smtClean="0"/>
              <a:t>Ellipse(x,y,rx,ry:longint;c:longword);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</a:t>
            </a:r>
            <a:r>
              <a:rPr lang="de-DE" altLang="zh-CN" sz="2400" dirty="0"/>
              <a:t>rocedure Clear();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</a:t>
            </a:r>
            <a:r>
              <a:rPr lang="de-DE" altLang="zh-CN" sz="2400" dirty="0"/>
              <a:t>rocedure Clear(</a:t>
            </a:r>
            <a:r>
              <a:rPr lang="en-US" altLang="zh-CN" sz="2400" dirty="0"/>
              <a:t>c:longword</a:t>
            </a:r>
            <a:r>
              <a:rPr lang="de-DE" altLang="zh-CN" sz="2400" dirty="0" smtClean="0"/>
              <a:t>);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Clear</a:t>
            </a:r>
            <a:r>
              <a:rPr lang="zh-CN" altLang="en-US" dirty="0" smtClean="0"/>
              <a:t>过程调用了</a:t>
            </a:r>
            <a:r>
              <a:rPr lang="en-US" altLang="zh-CN" dirty="0" smtClean="0"/>
              <a:t>Bar</a:t>
            </a:r>
            <a:r>
              <a:rPr lang="zh-CN" altLang="en-US" dirty="0" smtClean="0"/>
              <a:t>过程。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绘制图形</a:t>
            </a:r>
          </a:p>
        </p:txBody>
      </p:sp>
      <p:sp>
        <p:nvSpPr>
          <p:cNvPr id="2867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</a:t>
            </a:r>
            <a:r>
              <a:rPr lang="zh-CN" altLang="en-US" dirty="0"/>
              <a:t>：</a:t>
            </a:r>
            <a:endParaRPr lang="en-US" altLang="zh-CN" sz="2400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n:longword=$1000;//</a:t>
            </a:r>
            <a:r>
              <a:rPr lang="zh-CN" altLang="en-US" sz="2400" dirty="0"/>
              <a:t>绘制点数量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Line(10,10,100,100,Red);//</a:t>
            </a:r>
            <a:r>
              <a:rPr lang="zh-CN" altLang="en-US" sz="2400" dirty="0"/>
              <a:t>绘制直线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Bar(110,10,100,100,Blue);//</a:t>
            </a:r>
            <a:r>
              <a:rPr lang="zh-CN" altLang="en-US" sz="2400" dirty="0"/>
              <a:t>绘制矩形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Circle(60,160,50,Green);//</a:t>
            </a:r>
            <a:r>
              <a:rPr lang="zh-CN" altLang="en-US" sz="2400" dirty="0"/>
              <a:t>绘制圆形</a:t>
            </a:r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en-US" altLang="zh-CN" sz="2400" dirty="0"/>
              <a:t>Ellipse(185,160,25,50,Pink);//</a:t>
            </a:r>
            <a:r>
              <a:rPr lang="zh-CN" altLang="en-US" sz="2400" dirty="0"/>
              <a:t>绘制椭圆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绘制图形</a:t>
            </a:r>
          </a:p>
        </p:txBody>
      </p:sp>
      <p:sp>
        <p:nvSpPr>
          <p:cNvPr id="3174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while n&gt;0 do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begin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SetPixel(random(GetWidth()),random(GetHeight()),random($FFFFFF));//</a:t>
            </a:r>
            <a:r>
              <a:rPr lang="zh-CN" altLang="en-US" sz="2400" smtClean="0"/>
              <a:t>随机画点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n:=n-1;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end;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Msgbox('</a:t>
            </a:r>
            <a:r>
              <a:rPr lang="zh-CN" altLang="en-US" sz="2400" smtClean="0"/>
              <a:t>绘制完成</a:t>
            </a:r>
            <a:r>
              <a:rPr lang="en-US" altLang="zh-CN" sz="2400" smtClean="0"/>
              <a:t>');//</a:t>
            </a:r>
            <a:r>
              <a:rPr lang="zh-CN" altLang="en-US" sz="2400" smtClean="0"/>
              <a:t>输出绘制完成信息</a:t>
            </a:r>
          </a:p>
          <a:p>
            <a:pPr marL="107950" indent="0" eaLnBrk="1" hangingPunct="1">
              <a:buFont typeface="Wingdings 3" panose="05040102010807070707" pitchFamily="18" charset="2"/>
              <a:buNone/>
            </a:pPr>
            <a:r>
              <a:rPr lang="en-US" altLang="zh-CN" sz="2400" smtClean="0"/>
              <a:t>end.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前言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献给所有热爱游戏编程的程序员们。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建议</a:t>
            </a:r>
            <a:r>
              <a:rPr lang="en-US" altLang="zh-CN" smtClean="0"/>
              <a:t>Pascal</a:t>
            </a:r>
            <a:r>
              <a:rPr lang="zh-CN" altLang="en-US" smtClean="0"/>
              <a:t>初学者在阅读本教程之前先阅读</a:t>
            </a:r>
            <a:r>
              <a:rPr lang="en-US" altLang="zh-CN" smtClean="0"/>
              <a:t>《</a:t>
            </a:r>
            <a:r>
              <a:rPr lang="zh-CN" altLang="en-US" smtClean="0"/>
              <a:t>一天学会</a:t>
            </a:r>
            <a:r>
              <a:rPr lang="de-DE" altLang="zh-CN" smtClean="0"/>
              <a:t>Free Pascal</a:t>
            </a:r>
            <a:r>
              <a:rPr lang="en-US" altLang="zh-CN" smtClean="0"/>
              <a:t>》</a:t>
            </a:r>
            <a:r>
              <a:rPr lang="zh-CN" altLang="en-US" smtClean="0"/>
              <a:t>教程。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本教程使用</a:t>
            </a:r>
            <a:r>
              <a:rPr lang="en-US" altLang="zh-CN" smtClean="0"/>
              <a:t>Windows NT</a:t>
            </a:r>
            <a:r>
              <a:rPr lang="zh-CN" altLang="en-US" smtClean="0"/>
              <a:t>为内核的操作系统。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本教程的实例均通过</a:t>
            </a:r>
            <a:r>
              <a:rPr lang="en-US" altLang="zh-CN" smtClean="0"/>
              <a:t>Free Pascal 3.0.0</a:t>
            </a:r>
            <a:r>
              <a:rPr lang="zh-CN" altLang="en-US" smtClean="0"/>
              <a:t>编译。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学习</a:t>
            </a:r>
            <a:r>
              <a:rPr lang="en-US" altLang="zh-CN" smtClean="0"/>
              <a:t>C</a:t>
            </a:r>
            <a:r>
              <a:rPr lang="zh-CN" altLang="en-US" smtClean="0"/>
              <a:t>语言的同学可以阅读本教程的姐妹版</a:t>
            </a:r>
            <a:r>
              <a:rPr lang="en-US" altLang="zh-CN" smtClean="0"/>
              <a:t>《C++</a:t>
            </a:r>
            <a:r>
              <a:rPr lang="zh-CN" altLang="en-US" smtClean="0"/>
              <a:t>从零开始编游戏</a:t>
            </a:r>
            <a:r>
              <a:rPr lang="en-US" altLang="zh-CN" smtClean="0"/>
              <a:t>》</a:t>
            </a:r>
            <a:r>
              <a:rPr lang="zh-CN" altLang="en-US" smtClean="0"/>
              <a:t>教程。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读取图片</a:t>
            </a:r>
          </a:p>
        </p:txBody>
      </p:sp>
      <p:sp>
        <p:nvSpPr>
          <p:cNvPr id="3481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读取图片之前，请先创建</a:t>
            </a:r>
            <a:r>
              <a:rPr lang="en-US" altLang="zh-CN" dirty="0" err="1" smtClean="0"/>
              <a:t>pbitmap</a:t>
            </a:r>
            <a:r>
              <a:rPr lang="zh-CN" altLang="en-US" dirty="0" smtClean="0"/>
              <a:t>类型变量。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pbitmap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bitmap</a:t>
            </a:r>
            <a:r>
              <a:rPr lang="zh-CN" altLang="en-US" dirty="0" smtClean="0"/>
              <a:t>类型结构：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type </a:t>
            </a:r>
            <a:r>
              <a:rPr lang="en-US" altLang="zh-CN" sz="2400" dirty="0" err="1" smtClean="0"/>
              <a:t>pbitmap</a:t>
            </a:r>
            <a:r>
              <a:rPr lang="en-US" altLang="zh-CN" sz="2400" dirty="0" smtClean="0"/>
              <a:t>=^bitmap;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type bitmap=record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 smtClean="0"/>
              <a:t>Handle:longword;DC:longword</a:t>
            </a:r>
            <a:r>
              <a:rPr lang="en-US" altLang="zh-CN" sz="2400" dirty="0" smtClean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 smtClean="0"/>
              <a:t>Width:longword;Height:longword</a:t>
            </a:r>
            <a:r>
              <a:rPr lang="en-US" altLang="zh-CN" sz="2400" dirty="0" smtClean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 smtClean="0"/>
              <a:t>Color:longword;FileName:string</a:t>
            </a:r>
            <a:r>
              <a:rPr lang="en-US" altLang="zh-CN" sz="2400" dirty="0" smtClean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end;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读取图片</a:t>
            </a:r>
          </a:p>
        </p:txBody>
      </p:sp>
      <p:sp>
        <p:nvSpPr>
          <p:cNvPr id="337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以下函数可以读取图片：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f</a:t>
            </a:r>
            <a:r>
              <a:rPr lang="en-US" altLang="zh-CN" sz="2400" dirty="0" smtClean="0"/>
              <a:t>unction </a:t>
            </a:r>
            <a:r>
              <a:rPr lang="en-US" altLang="zh-CN" sz="2400" dirty="0" err="1" smtClean="0"/>
              <a:t>LoadBMP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s:ansistring</a:t>
            </a:r>
            <a:r>
              <a:rPr lang="en-US" altLang="zh-CN" sz="2400" dirty="0" smtClean="0"/>
              <a:t>):</a:t>
            </a:r>
            <a:r>
              <a:rPr lang="en-US" altLang="zh-CN" sz="2400" dirty="0" err="1" smtClean="0"/>
              <a:t>pbitmap</a:t>
            </a:r>
            <a:r>
              <a:rPr lang="en-US" altLang="zh-CN" sz="2400" dirty="0" smtClean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f</a:t>
            </a:r>
            <a:r>
              <a:rPr lang="en-US" altLang="zh-CN" sz="2400" dirty="0" smtClean="0"/>
              <a:t>unction </a:t>
            </a:r>
            <a:r>
              <a:rPr lang="en-US" altLang="zh-CN" sz="2400" dirty="0" err="1" smtClean="0"/>
              <a:t>LoadBMP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s:ansistring;c:longword</a:t>
            </a:r>
            <a:r>
              <a:rPr lang="en-US" altLang="zh-CN" sz="2400" dirty="0" smtClean="0"/>
              <a:t>):</a:t>
            </a:r>
            <a:r>
              <a:rPr lang="en-US" altLang="zh-CN" sz="2400" dirty="0" err="1" smtClean="0"/>
              <a:t>pbitmap</a:t>
            </a:r>
            <a:r>
              <a:rPr lang="en-US" altLang="zh-CN" sz="2400" dirty="0" smtClean="0"/>
              <a:t>;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s</a:t>
            </a:r>
            <a:r>
              <a:rPr lang="zh-CN" altLang="en-US" dirty="0" smtClean="0"/>
              <a:t>为文件名，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为图片背景颜色（默认透明色）。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函数返回</a:t>
            </a:r>
            <a:r>
              <a:rPr lang="en-US" altLang="zh-CN" dirty="0" err="1" smtClean="0"/>
              <a:t>pbitmap</a:t>
            </a:r>
            <a:r>
              <a:rPr lang="zh-CN" altLang="en-US" dirty="0" smtClean="0"/>
              <a:t>类型的图片。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支持的格式：</a:t>
            </a:r>
            <a:r>
              <a:rPr lang="en-US" altLang="zh-CN" dirty="0" smtClean="0"/>
              <a:t>BMP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JPG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GIF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TIF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在读取图片之前必须先创建窗口（因为创建图片时需要创建和窗口兼容的设备上下文句柄）。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读取图片</a:t>
            </a:r>
          </a:p>
        </p:txBody>
      </p:sp>
      <p:sp>
        <p:nvSpPr>
          <p:cNvPr id="358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img:pbitmap;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img:=LoadBMP('display.png');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Msgbox(i2s(img^.Width)+' '+i2s(img^.Height));//</a:t>
            </a:r>
            <a:r>
              <a:rPr lang="zh-CN" altLang="en-US" sz="2400" dirty="0"/>
              <a:t>输出图片信息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end.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绘制图片</a:t>
            </a:r>
          </a:p>
        </p:txBody>
      </p:sp>
      <p:sp>
        <p:nvSpPr>
          <p:cNvPr id="368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以下过程可以绘制图片：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procedure </a:t>
            </a:r>
            <a:r>
              <a:rPr lang="en-US" altLang="zh-CN" sz="2400" dirty="0" err="1" smtClean="0"/>
              <a:t>DrawBMP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b:pbitmap;xd,yd:longword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procedure </a:t>
            </a:r>
            <a:r>
              <a:rPr lang="en-US" altLang="zh-CN" sz="2400" dirty="0" err="1" smtClean="0"/>
              <a:t>DrawBMP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bs,bd:pbitmap;xd,yd:longword</a:t>
            </a:r>
            <a:r>
              <a:rPr lang="en-US" altLang="zh-CN" sz="2400" dirty="0" smtClean="0"/>
              <a:t>);</a:t>
            </a:r>
          </a:p>
          <a:p>
            <a:pPr eaLnBrk="1" hangingPunct="1">
              <a:defRPr/>
            </a:pPr>
            <a:r>
              <a:rPr lang="en-US" altLang="zh-CN" dirty="0" err="1" smtClean="0"/>
              <a:t>xd,yd</a:t>
            </a:r>
            <a:r>
              <a:rPr lang="zh-CN" altLang="en-US" dirty="0" smtClean="0"/>
              <a:t>为目标坐标，</a:t>
            </a:r>
            <a:r>
              <a:rPr lang="en-US" altLang="zh-CN" dirty="0" err="1" smtClean="0"/>
              <a:t>b,bs</a:t>
            </a:r>
            <a:r>
              <a:rPr lang="zh-CN" altLang="en-US" dirty="0" smtClean="0"/>
              <a:t>为需要绘制的图片，</a:t>
            </a:r>
            <a:r>
              <a:rPr lang="en-US" altLang="zh-CN" dirty="0" err="1" smtClean="0"/>
              <a:t>bd</a:t>
            </a:r>
            <a:r>
              <a:rPr lang="zh-CN" altLang="en-US" dirty="0" smtClean="0"/>
              <a:t>为绘制的目标。未指定</a:t>
            </a:r>
            <a:r>
              <a:rPr lang="en-US" altLang="zh-CN" dirty="0" err="1" smtClean="0"/>
              <a:t>bd</a:t>
            </a:r>
            <a:r>
              <a:rPr lang="zh-CN" altLang="en-US" dirty="0" smtClean="0"/>
              <a:t>时绘制到窗口。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bar,line</a:t>
            </a:r>
            <a:r>
              <a:rPr lang="zh-CN" altLang="en-US" dirty="0" smtClean="0"/>
              <a:t>等绘图过程也可以绘制到图片，只需在第一个参数加入</a:t>
            </a:r>
            <a:r>
              <a:rPr lang="en-US" altLang="zh-CN" dirty="0" err="1" smtClean="0"/>
              <a:t>pbitmap</a:t>
            </a:r>
            <a:r>
              <a:rPr lang="zh-CN" altLang="en-US" dirty="0" smtClean="0"/>
              <a:t>的图片变量即可，具体参见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单元库重载表。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绘制图片</a:t>
            </a:r>
          </a:p>
        </p:txBody>
      </p:sp>
      <p:sp>
        <p:nvSpPr>
          <p:cNvPr id="358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img1,img2:pbitmap;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CreateWin(800,600);//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img1:=LoadBMP('display.png');//</a:t>
            </a:r>
            <a:r>
              <a:rPr lang="zh-CN" altLang="en-US" sz="2400" dirty="0"/>
              <a:t>读取图片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img2:=LoadBMP('display.png');//</a:t>
            </a:r>
            <a:r>
              <a:rPr lang="zh-CN" altLang="en-US" sz="2400" dirty="0"/>
              <a:t>读取图片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DrawBMP(img1,(GetWidth()-img1^.Width)div 2,(GetHeight()-img1^.Height)div 2);//</a:t>
            </a:r>
            <a:r>
              <a:rPr lang="zh-CN" altLang="en-US" sz="2400" dirty="0"/>
              <a:t>绘制图片</a:t>
            </a:r>
            <a:r>
              <a:rPr lang="en-US" altLang="zh-CN" sz="2400" dirty="0" smtClean="0"/>
              <a:t>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绘制图片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Msgbox('</a:t>
            </a:r>
            <a:r>
              <a:rPr lang="zh-CN" altLang="en-US" sz="2400" smtClean="0"/>
              <a:t>图片</a:t>
            </a:r>
            <a:r>
              <a:rPr lang="en-US" altLang="zh-CN" sz="2400" smtClean="0"/>
              <a:t>1');//</a:t>
            </a:r>
            <a:r>
              <a:rPr lang="zh-CN" altLang="en-US" sz="240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Bar(img2,img2^.Width div 4,img2^.Height div 4,img2^.Width div 2,img2^.Height div 2,Blue);//</a:t>
            </a:r>
            <a:r>
              <a:rPr lang="zh-CN" altLang="en-US" sz="2400" smtClean="0"/>
              <a:t>绘制矩形到图片</a:t>
            </a:r>
            <a:r>
              <a:rPr lang="en-US" altLang="zh-CN" sz="2400" smtClean="0"/>
              <a:t>2</a:t>
            </a:r>
            <a:r>
              <a:rPr lang="zh-CN" altLang="en-US" sz="2400" smtClean="0"/>
              <a:t>中间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DrawBMP(img2,(GetWidth()-img2^.Width)div 2,(GetHeight()-img2^.Height)div 2);//</a:t>
            </a:r>
            <a:r>
              <a:rPr lang="zh-CN" altLang="en-US" sz="2400" smtClean="0"/>
              <a:t>绘制图片</a:t>
            </a:r>
            <a:r>
              <a:rPr lang="en-US" altLang="zh-CN" sz="2400" smtClean="0"/>
              <a:t>2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Msgbox('</a:t>
            </a:r>
            <a:r>
              <a:rPr lang="zh-CN" altLang="en-US" sz="2400" smtClean="0"/>
              <a:t>图片</a:t>
            </a:r>
            <a:r>
              <a:rPr lang="en-US" altLang="zh-CN" sz="2400" smtClean="0"/>
              <a:t>2');//</a:t>
            </a:r>
            <a:r>
              <a:rPr lang="zh-CN" altLang="en-US" sz="240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end.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绘制拉伸图片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>
          <a:xfrm>
            <a:off x="838200" y="2362200"/>
            <a:ext cx="7837488" cy="3724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以下过程可以绘制拉伸的图片：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procedure </a:t>
            </a:r>
            <a:r>
              <a:rPr lang="en-US" altLang="zh-CN" sz="2400" dirty="0" err="1" smtClean="0"/>
              <a:t>DrawBMP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b:pbitmap;xd,yd,wd,hd:longword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procedure </a:t>
            </a:r>
            <a:r>
              <a:rPr lang="en-US" altLang="zh-CN" sz="2400" dirty="0" err="1"/>
              <a:t>DrawBMP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b:pbitmap;xs,ys,ws,hs,xd,yd,wd,hd:longword</a:t>
            </a:r>
            <a:r>
              <a:rPr lang="en-US" altLang="zh-CN" sz="2400" dirty="0" smtClean="0"/>
              <a:t>);</a:t>
            </a:r>
          </a:p>
          <a:p>
            <a:pPr eaLnBrk="1" hangingPunct="1">
              <a:defRPr/>
            </a:pPr>
            <a:r>
              <a:rPr lang="en-US" altLang="zh-CN" dirty="0" err="1" smtClean="0"/>
              <a:t>wd,hd</a:t>
            </a:r>
            <a:r>
              <a:rPr lang="zh-CN" altLang="en-US" dirty="0" smtClean="0"/>
              <a:t>为目标大小，不</a:t>
            </a:r>
            <a:r>
              <a:rPr lang="zh-CN" altLang="en-US" dirty="0"/>
              <a:t>能为负数（</a:t>
            </a:r>
            <a:r>
              <a:rPr lang="zh-CN" altLang="en-US" dirty="0" smtClean="0"/>
              <a:t>不能反射）。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xs,ys</a:t>
            </a:r>
            <a:r>
              <a:rPr lang="zh-CN" altLang="en-US" dirty="0" smtClean="0"/>
              <a:t>为需要绘制的图片左上角的位置，</a:t>
            </a:r>
            <a:r>
              <a:rPr lang="en-US" altLang="zh-CN" dirty="0" err="1" smtClean="0"/>
              <a:t>ws,hs</a:t>
            </a:r>
            <a:r>
              <a:rPr lang="zh-CN" altLang="en-US" dirty="0" smtClean="0"/>
              <a:t>为需要绘制的图片从</a:t>
            </a:r>
            <a:r>
              <a:rPr lang="en-US" altLang="zh-CN" dirty="0" err="1" smtClean="0"/>
              <a:t>xs,ys</a:t>
            </a:r>
            <a:r>
              <a:rPr lang="zh-CN" altLang="en-US" dirty="0" smtClean="0"/>
              <a:t>开始的大小。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ws,hs</a:t>
            </a:r>
            <a:r>
              <a:rPr lang="zh-CN" altLang="en-US" dirty="0" smtClean="0"/>
              <a:t>必须比原始图片小，否则</a:t>
            </a:r>
            <a:r>
              <a:rPr lang="zh-CN" altLang="en-US" dirty="0"/>
              <a:t>绘图</a:t>
            </a:r>
            <a:r>
              <a:rPr lang="zh-CN" altLang="en-US" dirty="0" smtClean="0"/>
              <a:t>将会失败。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绘制拉伸图片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img:pbitmap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(800,600);//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img</a:t>
            </a:r>
            <a:r>
              <a:rPr lang="en-US" altLang="zh-CN" sz="2400" dirty="0"/>
              <a:t>:=</a:t>
            </a:r>
            <a:r>
              <a:rPr lang="en-US" altLang="zh-CN" sz="2400" dirty="0" err="1"/>
              <a:t>LoadBMP</a:t>
            </a:r>
            <a:r>
              <a:rPr lang="en-US" altLang="zh-CN" sz="2400" dirty="0"/>
              <a:t>('display.png');//</a:t>
            </a:r>
            <a:r>
              <a:rPr lang="zh-CN" altLang="en-US" sz="2400" dirty="0"/>
              <a:t>读取图片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,(</a:t>
            </a:r>
            <a:r>
              <a:rPr lang="en-US" altLang="zh-CN" sz="2400" dirty="0" err="1"/>
              <a:t>GetWidth</a:t>
            </a:r>
            <a:r>
              <a:rPr lang="en-US" altLang="zh-CN" sz="2400" dirty="0"/>
              <a:t>()-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^.Width*2)div 2,(</a:t>
            </a:r>
            <a:r>
              <a:rPr lang="en-US" altLang="zh-CN" sz="2400" dirty="0" err="1"/>
              <a:t>GetHeight</a:t>
            </a:r>
            <a:r>
              <a:rPr lang="en-US" altLang="zh-CN" sz="2400" dirty="0"/>
              <a:t>()-</a:t>
            </a:r>
            <a:r>
              <a:rPr lang="en-US" altLang="zh-CN" sz="2400" dirty="0" err="1"/>
              <a:t>img</a:t>
            </a:r>
            <a:r>
              <a:rPr lang="en-US" altLang="zh-CN" sz="2400" dirty="0"/>
              <a:t>^.Height*2)div 2,img^.Width*2,img^.Height*2);//</a:t>
            </a:r>
            <a:r>
              <a:rPr lang="zh-CN" altLang="en-US" sz="2400" dirty="0"/>
              <a:t>绘制拉伸</a:t>
            </a:r>
            <a:r>
              <a:rPr lang="zh-CN" altLang="en-US" sz="2400" dirty="0" smtClean="0"/>
              <a:t>图片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绘制拉伸图片</a:t>
            </a:r>
          </a:p>
        </p:txBody>
      </p:sp>
      <p:sp>
        <p:nvSpPr>
          <p:cNvPr id="4096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Msgbox('</a:t>
            </a:r>
            <a:r>
              <a:rPr lang="zh-CN" altLang="en-US" sz="2400" smtClean="0"/>
              <a:t>绘制拉伸完成</a:t>
            </a:r>
            <a:r>
              <a:rPr lang="en-US" altLang="zh-CN" sz="2400" smtClean="0"/>
              <a:t>');//</a:t>
            </a:r>
            <a:r>
              <a:rPr lang="zh-CN" altLang="en-US" sz="240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DrawBMP(img,img^.Width div 4,img^.Height div 4,img^.Width div 2,img^.Height div 2,(GetWidth()-img^.Width*2)div 2,(GetHeight()-img^.Height*2)div 2,img^.Width*2,img^.Height*2);//</a:t>
            </a:r>
            <a:r>
              <a:rPr lang="zh-CN" altLang="en-US" sz="2400" smtClean="0"/>
              <a:t>绘制剪切拉伸图片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Msgbox('</a:t>
            </a:r>
            <a:r>
              <a:rPr lang="zh-CN" altLang="en-US" sz="2400" smtClean="0"/>
              <a:t>绘制剪切完成</a:t>
            </a:r>
            <a:r>
              <a:rPr lang="en-US" altLang="zh-CN" sz="2400" smtClean="0"/>
              <a:t>');//</a:t>
            </a:r>
            <a:r>
              <a:rPr lang="zh-CN" altLang="en-US" sz="240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end.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第六节 绘制透明图片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以下过程可以绘制透明和半透明的图片：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procedure </a:t>
            </a:r>
            <a:r>
              <a:rPr lang="en-US" altLang="zh-CN" sz="2400" dirty="0" err="1" smtClean="0"/>
              <a:t>DrawBMP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b:pbitmap;c:longword</a:t>
            </a:r>
            <a:r>
              <a:rPr lang="en-US" altLang="zh-CN" sz="2400" dirty="0" smtClean="0"/>
              <a:t>);</a:t>
            </a:r>
          </a:p>
          <a:p>
            <a:pPr eaLnBrk="1" hangingPunct="1">
              <a:defRPr/>
            </a:pPr>
            <a:r>
              <a:rPr lang="en-US" altLang="zh-CN" dirty="0" smtClean="0"/>
              <a:t>c</a:t>
            </a:r>
            <a:r>
              <a:rPr lang="zh-CN" altLang="en-US" dirty="0" smtClean="0"/>
              <a:t>为透明颜色。如未指定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，则会使用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的背景颜色作为透明色。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该过程只会绘制图片中不是透明色的部分。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当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部分不为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时（</a:t>
            </a:r>
            <a:r>
              <a:rPr lang="en-US" altLang="zh-CN" dirty="0" err="1" smtClean="0"/>
              <a:t>GetAlpha</a:t>
            </a:r>
            <a:r>
              <a:rPr lang="en-US" altLang="zh-CN" dirty="0" smtClean="0"/>
              <a:t>(c)&lt;&gt;0</a:t>
            </a:r>
            <a:r>
              <a:rPr lang="zh-CN" altLang="en-US" dirty="0" smtClean="0"/>
              <a:t>），绘图过程会以半透明的形式绘制到目标上（会创建临时位图并消耗资源，慎用）。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前言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本教程使用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单元库，</a:t>
            </a:r>
            <a:r>
              <a:rPr lang="zh-CN" altLang="en-US" dirty="0"/>
              <a:t>请</a:t>
            </a:r>
            <a:r>
              <a:rPr lang="zh-CN" altLang="en-US" dirty="0" smtClean="0"/>
              <a:t>先阅读单元库</a:t>
            </a:r>
            <a:r>
              <a:rPr lang="en-US" altLang="zh-CN" dirty="0" err="1" smtClean="0"/>
              <a:t>display.pp</a:t>
            </a:r>
            <a:r>
              <a:rPr lang="zh-CN" altLang="en-US" dirty="0" smtClean="0"/>
              <a:t>内所有文字说明和所有子程序重载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本教程所有实例永久下载地址</a:t>
            </a:r>
            <a:r>
              <a:rPr lang="zh-CN" altLang="en-US" dirty="0" smtClean="0"/>
              <a:t>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hlinkClick r:id="rId2"/>
              </a:rPr>
              <a:t>http</a:t>
            </a:r>
            <a:r>
              <a:rPr lang="en-US" altLang="zh-CN" sz="2400" dirty="0" smtClean="0">
                <a:hlinkClick r:id="rId2"/>
              </a:rPr>
              <a:t>://axpokl.com/display.zip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hlinkClick r:id="rId3"/>
              </a:rPr>
              <a:t>http://axpokl.ys168.com</a:t>
            </a:r>
            <a:r>
              <a:rPr lang="en-US" altLang="zh-CN" sz="2400" dirty="0" smtClean="0">
                <a:hlinkClick r:id="rId3"/>
              </a:rPr>
              <a:t>/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作者</a:t>
            </a:r>
            <a:r>
              <a:rPr lang="en-US" altLang="zh-CN" dirty="0" err="1" smtClean="0"/>
              <a:t>ax_pokl</a:t>
            </a:r>
            <a:r>
              <a:rPr lang="zh-CN" altLang="en-US" dirty="0" smtClean="0"/>
              <a:t>联系方式：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E-mail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ax_pokl@sina.com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QQ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395838203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dirty="0" smtClean="0"/>
              <a:t>由于作者水平有限，教程难免有错误和疏漏之处，敬请谅解。发现错误请联系作者，谢谢！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第六节 绘制透明图片</a:t>
            </a:r>
          </a:p>
        </p:txBody>
      </p:sp>
      <p:sp>
        <p:nvSpPr>
          <p:cNvPr id="378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(800,600,Red);//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DrawBMP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LoadBMP</a:t>
            </a:r>
            <a:r>
              <a:rPr lang="en-US" altLang="zh-CN" sz="2400" dirty="0"/>
              <a:t>('display.png'),$7FFFFFFF);//</a:t>
            </a:r>
            <a:r>
              <a:rPr lang="zh-CN" altLang="en-US" sz="2400" dirty="0"/>
              <a:t>绘制透明色半透明图片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FreshWin</a:t>
            </a:r>
            <a:r>
              <a:rPr lang="en-US" altLang="zh-CN" sz="2400" dirty="0"/>
              <a:t>();//</a:t>
            </a:r>
            <a:r>
              <a:rPr lang="zh-CN" altLang="en-US" sz="2400" dirty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Msgbox</a:t>
            </a:r>
            <a:r>
              <a:rPr lang="en-US" altLang="zh-CN" sz="2400" dirty="0"/>
              <a:t>('</a:t>
            </a:r>
            <a:r>
              <a:rPr lang="zh-CN" altLang="en-US" sz="2400" dirty="0"/>
              <a:t>绘制透明完成</a:t>
            </a:r>
            <a:r>
              <a:rPr lang="en-US" altLang="zh-CN" sz="2400" dirty="0"/>
              <a:t>');//</a:t>
            </a:r>
            <a:r>
              <a:rPr lang="zh-CN" altLang="en-US" sz="2400" dirty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end.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第四章 文字</a:t>
            </a:r>
          </a:p>
        </p:txBody>
      </p:sp>
      <p:sp>
        <p:nvSpPr>
          <p:cNvPr id="4403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输出文字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第二节 设定字体大小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第三节 设定字体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输出文字</a:t>
            </a:r>
          </a:p>
        </p:txBody>
      </p:sp>
      <p:sp>
        <p:nvSpPr>
          <p:cNvPr id="368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以下过程可以输出文字：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DrawText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s:ansistring;cfg,cbg:longword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DrawText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s:ansistring;c:longword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DrawText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s:ansistring</a:t>
            </a:r>
            <a:r>
              <a:rPr lang="en-US" altLang="zh-CN" sz="2400" dirty="0" smtClean="0"/>
              <a:t>);</a:t>
            </a:r>
          </a:p>
          <a:p>
            <a:pPr eaLnBrk="1" hangingPunct="1">
              <a:defRPr/>
            </a:pPr>
            <a:r>
              <a:rPr lang="en-US" altLang="zh-CN" dirty="0" smtClean="0"/>
              <a:t>s</a:t>
            </a:r>
            <a:r>
              <a:rPr lang="zh-CN" altLang="en-US" dirty="0" smtClean="0"/>
              <a:t>为需要输出的字符串。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cfg,cbg</a:t>
            </a:r>
            <a:r>
              <a:rPr lang="zh-CN" altLang="en-US" dirty="0" smtClean="0"/>
              <a:t>分别为文字的颜色和背景色。如果只指定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，则背景色为透明（不绘制背景色）。不指定</a:t>
            </a:r>
            <a:r>
              <a:rPr lang="en-US" altLang="zh-CN" dirty="0" smtClean="0"/>
              <a:t>c</a:t>
            </a:r>
            <a:r>
              <a:rPr lang="zh-CN" altLang="en-US" dirty="0" smtClean="0"/>
              <a:t>时，默认的文字颜色是窗体的前景色。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输出文字</a:t>
            </a:r>
          </a:p>
        </p:txBody>
      </p:sp>
      <p:sp>
        <p:nvSpPr>
          <p:cNvPr id="368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可以使用</a:t>
            </a:r>
            <a:r>
              <a:rPr lang="en-US" altLang="zh-CN" dirty="0" smtClean="0"/>
              <a:t>XY</a:t>
            </a:r>
            <a:r>
              <a:rPr lang="zh-CN" altLang="en-US" dirty="0" smtClean="0"/>
              <a:t>系列过程将文字</a:t>
            </a:r>
            <a:r>
              <a:rPr lang="zh-CN" altLang="en-US" dirty="0"/>
              <a:t>输出</a:t>
            </a:r>
            <a:r>
              <a:rPr lang="zh-CN" altLang="en-US" dirty="0" smtClean="0"/>
              <a:t>到指定</a:t>
            </a:r>
            <a:r>
              <a:rPr lang="zh-CN" altLang="en-US" dirty="0"/>
              <a:t>位置</a:t>
            </a:r>
            <a:r>
              <a:rPr lang="zh-CN" altLang="en-US" dirty="0" smtClean="0"/>
              <a:t>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DrawTextXY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s:ansistring;x,y:longword</a:t>
            </a:r>
            <a:r>
              <a:rPr lang="en-US" altLang="zh-CN" sz="2400" dirty="0" smtClean="0"/>
              <a:t>);</a:t>
            </a:r>
          </a:p>
          <a:p>
            <a:pPr eaLnBrk="1" hangingPunct="1">
              <a:defRPr/>
            </a:pPr>
            <a:r>
              <a:rPr lang="zh-CN" altLang="en-US" dirty="0" smtClean="0"/>
              <a:t>或者</a:t>
            </a:r>
            <a:r>
              <a:rPr lang="en-US" altLang="zh-CN" dirty="0" err="1" smtClean="0"/>
              <a:t>ln</a:t>
            </a:r>
            <a:r>
              <a:rPr lang="zh-CN" altLang="en-US" dirty="0" smtClean="0"/>
              <a:t>系列过程按行效果输出：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DrawTextln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s:ansistring</a:t>
            </a:r>
            <a:r>
              <a:rPr lang="en-US" altLang="zh-CN" sz="2400" dirty="0"/>
              <a:t>);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w</a:t>
            </a:r>
            <a:r>
              <a:rPr lang="zh-CN" altLang="en-US" dirty="0" smtClean="0"/>
              <a:t>系列过程可输出</a:t>
            </a:r>
            <a:r>
              <a:rPr lang="zh-CN" altLang="en-US" dirty="0"/>
              <a:t>定宽文本：</a:t>
            </a:r>
            <a:endParaRPr lang="zh-CN" altLang="en-US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procedure DrawTextw(s:ansistring);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dirty="0" smtClean="0"/>
              <a:t>定宽字符宽度取决于字体，请先定义字体大小。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部分过程也可将文字输出到指定图片，具体请参见</a:t>
            </a:r>
            <a:r>
              <a:rPr lang="en-US" altLang="zh-CN" dirty="0" smtClean="0"/>
              <a:t>Display</a:t>
            </a:r>
            <a:r>
              <a:rPr lang="zh-CN" altLang="en-US" dirty="0"/>
              <a:t>单元</a:t>
            </a:r>
            <a:r>
              <a:rPr lang="zh-CN" altLang="en-US" dirty="0" smtClean="0"/>
              <a:t>库重载表。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输出文字</a:t>
            </a:r>
          </a:p>
        </p:txBody>
      </p:sp>
      <p:sp>
        <p:nvSpPr>
          <p:cNvPr id="450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</a:t>
            </a:r>
            <a:r>
              <a:rPr lang="zh-CN" altLang="en-US" dirty="0" smtClean="0"/>
              <a:t>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DrawTextln</a:t>
            </a:r>
            <a:r>
              <a:rPr lang="en-US" altLang="zh-CN" sz="2400" dirty="0"/>
              <a:t>('ax_pokl output text.');//</a:t>
            </a:r>
            <a:r>
              <a:rPr lang="zh-CN" altLang="en-US" sz="2400" dirty="0"/>
              <a:t>输出文本并换行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DrawTextw</a:t>
            </a:r>
            <a:r>
              <a:rPr lang="en-US" altLang="zh-CN" sz="2400" dirty="0"/>
              <a:t>('ax_</a:t>
            </a:r>
            <a:r>
              <a:rPr lang="en-US" altLang="zh-CN" sz="2400" dirty="0" err="1"/>
              <a:t>pokl</a:t>
            </a:r>
            <a:r>
              <a:rPr lang="en-US" altLang="zh-CN" sz="2400" dirty="0"/>
              <a:t>''s text is tight');//</a:t>
            </a:r>
            <a:r>
              <a:rPr lang="zh-CN" altLang="en-US" sz="2400" dirty="0"/>
              <a:t>输出定宽文本（宽度默认为</a:t>
            </a:r>
            <a:r>
              <a:rPr lang="en-US" altLang="zh-CN" sz="2400" dirty="0"/>
              <a:t>0</a:t>
            </a:r>
            <a:r>
              <a:rPr lang="zh-CN" altLang="en-US" sz="2400" dirty="0" smtClean="0"/>
              <a:t>）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 smtClean="0"/>
              <a:t>DrawTextXY</a:t>
            </a:r>
            <a:r>
              <a:rPr lang="en-US" altLang="zh-CN" sz="2400" dirty="0" smtClean="0"/>
              <a:t>('ax_pokl output text anywhere',50,50);//</a:t>
            </a:r>
            <a:r>
              <a:rPr lang="zh-CN" altLang="en-US" sz="2400" dirty="0" smtClean="0"/>
              <a:t>指定位置输出文本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输出文字</a:t>
            </a:r>
          </a:p>
        </p:txBody>
      </p:sp>
      <p:sp>
        <p:nvSpPr>
          <p:cNvPr id="4813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DrawTextXY('',0,80);//</a:t>
            </a:r>
            <a:r>
              <a:rPr lang="zh-CN" altLang="en-US" sz="2400" smtClean="0"/>
              <a:t>强制改变输出位置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DrawText('and it''s colorful ',Orange);//</a:t>
            </a:r>
            <a:r>
              <a:rPr lang="zh-CN" altLang="en-US" sz="2400" smtClean="0"/>
              <a:t>输出带颜色文本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DrawText('with backgroud color',Red,Blue);//</a:t>
            </a:r>
            <a:r>
              <a:rPr lang="zh-CN" altLang="en-US" sz="2400" smtClean="0"/>
              <a:t>输出带背景颜色文本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Msgbox('</a:t>
            </a:r>
            <a:r>
              <a:rPr lang="zh-CN" altLang="en-US" sz="2400" smtClean="0"/>
              <a:t>绘制完成</a:t>
            </a:r>
            <a:r>
              <a:rPr lang="en-US" altLang="zh-CN" sz="2400" smtClean="0"/>
              <a:t>');//</a:t>
            </a:r>
            <a:r>
              <a:rPr lang="zh-CN" altLang="en-US" sz="240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end.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设定字体大小</a:t>
            </a:r>
          </a:p>
        </p:txBody>
      </p:sp>
      <p:sp>
        <p:nvSpPr>
          <p:cNvPr id="368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以下过程可以设定字体大小：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SetFontWidth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w:longword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SetFontHeight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h:longword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SetFontSize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w,h:longword</a:t>
            </a:r>
            <a:r>
              <a:rPr lang="en-US" altLang="zh-CN" sz="2400" dirty="0" smtClean="0"/>
              <a:t>);</a:t>
            </a:r>
          </a:p>
          <a:p>
            <a:pPr eaLnBrk="1" hangingPunct="1">
              <a:defRPr/>
            </a:pPr>
            <a:r>
              <a:rPr lang="en-US" altLang="zh-CN" dirty="0" err="1" smtClean="0"/>
              <a:t>w,h</a:t>
            </a:r>
            <a:r>
              <a:rPr lang="zh-CN" altLang="en-US" dirty="0" smtClean="0"/>
              <a:t>为宽和高，设为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时有特殊含义：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/>
              <a:t>h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时，将使用系统默认的高度。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w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时，宽度将匹配高度。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设为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时，虽然显示的字体有宽和高，但其宽或高仍旧为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设定字体大小</a:t>
            </a:r>
          </a:p>
        </p:txBody>
      </p:sp>
      <p:sp>
        <p:nvSpPr>
          <p:cNvPr id="522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pyi:longword;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SetFontSize(5,10);//</a:t>
            </a:r>
            <a:r>
              <a:rPr lang="zh-CN" altLang="en-US" sz="2400" dirty="0"/>
              <a:t>宽</a:t>
            </a:r>
            <a:r>
              <a:rPr lang="en-US" altLang="zh-CN" sz="2400" dirty="0"/>
              <a:t>5,</a:t>
            </a:r>
            <a:r>
              <a:rPr lang="zh-CN" altLang="en-US" sz="2400" dirty="0"/>
              <a:t>高</a:t>
            </a:r>
            <a:r>
              <a:rPr lang="en-US" altLang="zh-CN" sz="2400" dirty="0"/>
              <a:t>10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DrawTextXY('5,10',0,0,White,Red);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SetFontHeight(20);//</a:t>
            </a:r>
            <a:r>
              <a:rPr lang="zh-CN" altLang="en-US" sz="2400" dirty="0"/>
              <a:t>高</a:t>
            </a:r>
            <a:r>
              <a:rPr lang="en-US" altLang="zh-CN" sz="2400" dirty="0"/>
              <a:t>20,</a:t>
            </a:r>
            <a:r>
              <a:rPr lang="zh-CN" altLang="en-US" sz="2400" dirty="0"/>
              <a:t>宽不变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DrawTextXY('-,20',0,20,White,Red);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设定字体大小</a:t>
            </a:r>
          </a:p>
        </p:txBody>
      </p:sp>
      <p:sp>
        <p:nvSpPr>
          <p:cNvPr id="5120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SetFontSize(0,0);//</a:t>
            </a:r>
            <a:r>
              <a:rPr lang="zh-CN" altLang="en-US" sz="2400" smtClean="0"/>
              <a:t>默认大小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DrawTextXY('</a:t>
            </a:r>
            <a:r>
              <a:rPr lang="zh-CN" altLang="en-US" sz="2400" smtClean="0"/>
              <a:t>匹配</a:t>
            </a:r>
            <a:r>
              <a:rPr lang="en-US" altLang="zh-CN" sz="2400" smtClean="0"/>
              <a:t>,</a:t>
            </a:r>
            <a:r>
              <a:rPr lang="zh-CN" altLang="en-US" sz="2400" smtClean="0"/>
              <a:t>默认</a:t>
            </a:r>
            <a:r>
              <a:rPr lang="en-US" altLang="zh-CN" sz="2400" smtClean="0"/>
              <a:t>',0,40,</a:t>
            </a:r>
            <a:r>
              <a:rPr lang="de-DE" altLang="zh-CN" sz="2400" smtClean="0"/>
              <a:t>White,Red);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SetFontSize(0,20);//</a:t>
            </a:r>
            <a:r>
              <a:rPr lang="zh-CN" altLang="en-US" sz="2400" smtClean="0"/>
              <a:t>高</a:t>
            </a:r>
            <a:r>
              <a:rPr lang="en-US" altLang="zh-CN" sz="2400" smtClean="0"/>
              <a:t>20,</a:t>
            </a:r>
            <a:r>
              <a:rPr lang="zh-CN" altLang="en-US" sz="2400" smtClean="0"/>
              <a:t>宽匹配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DrawTextXY('</a:t>
            </a:r>
            <a:r>
              <a:rPr lang="zh-CN" altLang="en-US" sz="2400" smtClean="0"/>
              <a:t>匹配</a:t>
            </a:r>
            <a:r>
              <a:rPr lang="en-US" altLang="zh-CN" sz="2400" smtClean="0"/>
              <a:t>,20',0,60,</a:t>
            </a:r>
            <a:r>
              <a:rPr lang="de-DE" altLang="zh-CN" sz="2400" smtClean="0"/>
              <a:t>White,Red);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 pyi:=0 to 4 do line(0,pyi*20,longint(GetWidth),0,Orange);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Msgbox('</a:t>
            </a:r>
            <a:r>
              <a:rPr lang="zh-CN" altLang="en-US" sz="2400" smtClean="0"/>
              <a:t>绘制完成</a:t>
            </a:r>
            <a:r>
              <a:rPr lang="en-US" altLang="zh-CN" sz="2400" smtClean="0"/>
              <a:t>');//</a:t>
            </a:r>
            <a:r>
              <a:rPr lang="zh-CN" altLang="en-US" sz="240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设定字体</a:t>
            </a:r>
          </a:p>
        </p:txBody>
      </p:sp>
      <p:sp>
        <p:nvSpPr>
          <p:cNvPr id="368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以下过程可以设定字体：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procedure </a:t>
            </a:r>
            <a:r>
              <a:rPr lang="en-US" altLang="zh-CN" sz="2400" dirty="0" err="1"/>
              <a:t>SetFontWeight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wg:longword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SetFontLtalic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lt:longword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SetFontUnderLine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ud:longword</a:t>
            </a:r>
            <a:r>
              <a:rPr lang="en-US" altLang="zh-CN" sz="2400" dirty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procedure </a:t>
            </a:r>
            <a:r>
              <a:rPr lang="en-US" altLang="zh-CN" sz="2400" dirty="0" err="1"/>
              <a:t>SetFontStrikeOut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sk:longword</a:t>
            </a:r>
            <a:r>
              <a:rPr lang="en-US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procedure </a:t>
            </a:r>
            <a:r>
              <a:rPr lang="en-US" altLang="zh-CN" sz="2400" dirty="0" err="1"/>
              <a:t>SetFontName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s:ansistring</a:t>
            </a:r>
            <a:r>
              <a:rPr lang="en-US" altLang="zh-CN" sz="2400" dirty="0" smtClean="0"/>
              <a:t>);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粗细</a:t>
            </a:r>
            <a:r>
              <a:rPr lang="en-US" altLang="zh-CN" dirty="0" err="1" smtClean="0"/>
              <a:t>wg</a:t>
            </a:r>
            <a:r>
              <a:rPr lang="zh-CN" altLang="en-US" dirty="0" smtClean="0"/>
              <a:t>默认为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，标准为</a:t>
            </a:r>
            <a:r>
              <a:rPr lang="en-US" altLang="zh-CN" dirty="0" smtClean="0"/>
              <a:t>400</a:t>
            </a:r>
            <a:r>
              <a:rPr lang="zh-CN" altLang="en-US" dirty="0" smtClean="0"/>
              <a:t>，粗体为</a:t>
            </a:r>
            <a:r>
              <a:rPr lang="en-US" altLang="zh-CN" dirty="0" smtClean="0"/>
              <a:t>700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斜体</a:t>
            </a:r>
            <a:r>
              <a:rPr lang="en-US" altLang="zh-CN" dirty="0" err="1" smtClean="0"/>
              <a:t>lt</a:t>
            </a:r>
            <a:r>
              <a:rPr lang="zh-CN" altLang="en-US" dirty="0" smtClean="0"/>
              <a:t>，下划线</a:t>
            </a:r>
            <a:r>
              <a:rPr lang="en-US" altLang="zh-CN" dirty="0" err="1" smtClean="0"/>
              <a:t>ud</a:t>
            </a:r>
            <a:r>
              <a:rPr lang="zh-CN" altLang="en-US" dirty="0" smtClean="0"/>
              <a:t>，删除线</a:t>
            </a:r>
            <a:r>
              <a:rPr lang="en-US" altLang="zh-CN" dirty="0" err="1" smtClean="0"/>
              <a:t>sk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用</a:t>
            </a:r>
            <a:r>
              <a:rPr lang="en-US" altLang="zh-CN" dirty="0" err="1" smtClean="0"/>
              <a:t>SetFont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b:pbitmap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可将当前字体选入图片。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第一章 配置</a:t>
            </a:r>
          </a:p>
        </p:txBody>
      </p:sp>
      <p:sp>
        <p:nvSpPr>
          <p:cNvPr id="717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</a:t>
            </a:r>
            <a:r>
              <a:rPr lang="en-US" altLang="zh-CN" smtClean="0"/>
              <a:t>Windows</a:t>
            </a:r>
            <a:r>
              <a:rPr lang="zh-CN" altLang="en-US" smtClean="0"/>
              <a:t>操作系统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第二节 </a:t>
            </a:r>
            <a:r>
              <a:rPr lang="en-US" altLang="zh-CN" smtClean="0"/>
              <a:t>Free Pascal</a:t>
            </a:r>
            <a:r>
              <a:rPr lang="zh-CN" altLang="en-US" smtClean="0"/>
              <a:t>编译器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第三节 </a:t>
            </a:r>
            <a:r>
              <a:rPr lang="en-US" altLang="zh-CN" smtClean="0"/>
              <a:t>Display</a:t>
            </a:r>
            <a:r>
              <a:rPr lang="zh-CN" altLang="en-US" smtClean="0"/>
              <a:t>单元库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设定字体</a:t>
            </a:r>
          </a:p>
        </p:txBody>
      </p:sp>
      <p:sp>
        <p:nvSpPr>
          <p:cNvPr id="522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实例</a:t>
            </a:r>
            <a:r>
              <a:rPr lang="zh-CN" altLang="en-US" dirty="0" smtClean="0"/>
              <a:t>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CreateWin</a:t>
            </a:r>
            <a:r>
              <a:rPr lang="en-US" altLang="zh-CN" sz="2400" dirty="0"/>
              <a:t>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SetFontName</a:t>
            </a:r>
            <a:r>
              <a:rPr lang="en-US" altLang="zh-CN" sz="2400" dirty="0"/>
              <a:t>('Comic Sans MS');//</a:t>
            </a:r>
            <a:r>
              <a:rPr lang="zh-CN" altLang="en-US" sz="2400" dirty="0"/>
              <a:t>字体名称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DrawTextXY</a:t>
            </a:r>
            <a:r>
              <a:rPr lang="en-US" altLang="zh-CN" sz="2400" dirty="0"/>
              <a:t>('Comic Sans MS',0,0);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SetFontWeight</a:t>
            </a:r>
            <a:r>
              <a:rPr lang="en-US" altLang="zh-CN" sz="2400" dirty="0"/>
              <a:t>(700);//</a:t>
            </a:r>
            <a:r>
              <a:rPr lang="zh-CN" altLang="en-US" sz="2400" dirty="0"/>
              <a:t>粗体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DrawTextXY</a:t>
            </a:r>
            <a:r>
              <a:rPr lang="en-US" altLang="zh-CN" sz="2400" dirty="0"/>
              <a:t>('Weight',0,20);</a:t>
            </a:r>
            <a:r>
              <a:rPr lang="en-US" altLang="zh-CN" sz="2400" dirty="0" err="1"/>
              <a:t>SetFontWeight</a:t>
            </a:r>
            <a:r>
              <a:rPr lang="en-US" altLang="zh-CN" sz="2400" dirty="0"/>
              <a:t>(0);</a:t>
            </a:r>
            <a:endParaRPr lang="de-DE" altLang="zh-CN" sz="20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设定字体</a:t>
            </a:r>
          </a:p>
        </p:txBody>
      </p:sp>
      <p:sp>
        <p:nvSpPr>
          <p:cNvPr id="5427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SetFontLtalic(1);//</a:t>
            </a:r>
            <a:r>
              <a:rPr lang="zh-CN" altLang="en-US" sz="2400" smtClean="0"/>
              <a:t>斜体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DrawTextXY('Ltalic',0,40);SetFontLtalic(0);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SetFontUnderLine(1);//</a:t>
            </a:r>
            <a:r>
              <a:rPr lang="zh-CN" altLang="en-US" sz="2400" smtClean="0"/>
              <a:t>下划线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DrawTextXY('UnterLine',0,60);SetFontUnderLine(0);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SetFontStrikeOut(1);//</a:t>
            </a:r>
            <a:r>
              <a:rPr lang="zh-CN" altLang="en-US" sz="2400" smtClean="0"/>
              <a:t>删除线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DrawTextXY('StrikeOut',0,80);SetFontStrikeOut(0);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Msgbox('</a:t>
            </a:r>
            <a:r>
              <a:rPr lang="zh-CN" altLang="en-US" sz="2400" smtClean="0"/>
              <a:t>绘制完成</a:t>
            </a:r>
            <a:r>
              <a:rPr lang="en-US" altLang="zh-CN" sz="2400" smtClean="0"/>
              <a:t>');//</a:t>
            </a:r>
            <a:r>
              <a:rPr lang="zh-CN" altLang="en-US" sz="2400" smtClean="0"/>
              <a:t>输出绘制完成信息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end.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第五章 消息</a:t>
            </a:r>
          </a:p>
        </p:txBody>
      </p:sp>
      <p:sp>
        <p:nvSpPr>
          <p:cNvPr id="5529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获取消息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第二节 处理消息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第三节 获取时间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第四节 获取帧率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第五节 控制帧率</a:t>
            </a:r>
            <a:endParaRPr lang="en-US" altLang="zh-CN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获取消息</a:t>
            </a:r>
          </a:p>
        </p:txBody>
      </p:sp>
      <p:sp>
        <p:nvSpPr>
          <p:cNvPr id="5837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以下函数用以判断或获取消息：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 smtClean="0"/>
              <a:t>IsNextMsg</a:t>
            </a:r>
            <a:r>
              <a:rPr lang="en-US" altLang="zh-CN" sz="2400" dirty="0"/>
              <a:t>():</a:t>
            </a:r>
            <a:r>
              <a:rPr lang="en-US" altLang="zh-CN" sz="2400" dirty="0" err="1"/>
              <a:t>boolean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GetNextMsg</a:t>
            </a:r>
            <a:r>
              <a:rPr lang="en-US" altLang="zh-CN" sz="2400" dirty="0" smtClean="0"/>
              <a:t>():</a:t>
            </a:r>
            <a:r>
              <a:rPr lang="en-US" altLang="zh-CN" sz="2400" dirty="0" err="1" smtClean="0"/>
              <a:t>longword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function </a:t>
            </a:r>
            <a:r>
              <a:rPr lang="en-US" altLang="zh-CN" sz="2400" dirty="0" err="1" smtClean="0"/>
              <a:t>WaitNextMsg</a:t>
            </a:r>
            <a:r>
              <a:rPr lang="en-US" altLang="zh-CN" sz="2400" dirty="0" smtClean="0"/>
              <a:t>():</a:t>
            </a:r>
            <a:r>
              <a:rPr lang="en-US" altLang="zh-CN" sz="2400" dirty="0" err="1" smtClean="0"/>
              <a:t>longword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dirty="0" smtClean="0"/>
              <a:t>窗口线程中的消息会由线程自动发送给窗口，</a:t>
            </a:r>
            <a:r>
              <a:rPr lang="zh-CN" altLang="en-US" dirty="0"/>
              <a:t>然后同时自动刷新消息缓存。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对于非线程消息，窗口线程不会发送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/>
              <a:t>IsNextMsg</a:t>
            </a:r>
            <a:r>
              <a:rPr lang="zh-CN" altLang="en-US" dirty="0"/>
              <a:t>会返回队列中是否有新消息。</a:t>
            </a:r>
            <a:r>
              <a:rPr lang="en-US" altLang="zh-CN" dirty="0" err="1"/>
              <a:t>GetNextMsg</a:t>
            </a:r>
            <a:r>
              <a:rPr lang="zh-CN" altLang="en-US" dirty="0"/>
              <a:t>和</a:t>
            </a:r>
            <a:r>
              <a:rPr lang="en-US" altLang="zh-CN" dirty="0" err="1"/>
              <a:t>WaitNexgMsg</a:t>
            </a:r>
            <a:r>
              <a:rPr lang="zh-CN" altLang="en-US" dirty="0"/>
              <a:t>会返回消息号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获取消息</a:t>
            </a:r>
          </a:p>
        </p:txBody>
      </p:sp>
      <p:sp>
        <p:nvSpPr>
          <p:cNvPr id="5734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在消息缓存中被放入新消息之前，</a:t>
            </a:r>
            <a:r>
              <a:rPr lang="en-US" altLang="zh-CN" smtClean="0"/>
              <a:t>WaitNextMsg</a:t>
            </a:r>
            <a:r>
              <a:rPr lang="zh-CN" altLang="en-US" smtClean="0"/>
              <a:t>不会返回。</a:t>
            </a:r>
            <a:r>
              <a:rPr lang="en-US" altLang="zh-CN" smtClean="0"/>
              <a:t>IsNextMsg</a:t>
            </a:r>
            <a:r>
              <a:rPr lang="zh-CN" altLang="en-US" smtClean="0"/>
              <a:t>和</a:t>
            </a:r>
            <a:r>
              <a:rPr lang="en-US" altLang="zh-CN" smtClean="0"/>
              <a:t>GetNextMsg</a:t>
            </a:r>
            <a:r>
              <a:rPr lang="zh-CN" altLang="en-US" smtClean="0"/>
              <a:t>会立即返回，无论是否有新消息。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使用</a:t>
            </a:r>
            <a:r>
              <a:rPr lang="en-US" altLang="zh-CN" smtClean="0"/>
              <a:t>GetNextMsg</a:t>
            </a:r>
            <a:r>
              <a:rPr lang="zh-CN" altLang="en-US" smtClean="0"/>
              <a:t>前请务必先使用</a:t>
            </a:r>
            <a:r>
              <a:rPr lang="en-US" altLang="zh-CN" smtClean="0"/>
              <a:t>IsNextMsg</a:t>
            </a:r>
            <a:r>
              <a:rPr lang="zh-CN" altLang="en-US" smtClean="0"/>
              <a:t>或</a:t>
            </a:r>
            <a:r>
              <a:rPr lang="en-US" altLang="zh-CN" smtClean="0"/>
              <a:t>WaitNextMsg</a:t>
            </a:r>
            <a:r>
              <a:rPr lang="zh-CN" altLang="en-US" smtClean="0"/>
              <a:t>刷新窗口消息缓存计数，否则将取不到下一条消息。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GetNextMsg</a:t>
            </a:r>
            <a:r>
              <a:rPr lang="zh-CN" altLang="en-US" smtClean="0"/>
              <a:t>会返总是返回刷新消息缓存计数后的当前计数的消息的消息号。</a:t>
            </a:r>
            <a:endParaRPr lang="en-US" altLang="zh-CN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 获取消息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</a:t>
            </a:r>
            <a:r>
              <a:rPr lang="zh-CN" altLang="en-US" dirty="0"/>
              <a:t>：</a:t>
            </a:r>
            <a:r>
              <a:rPr lang="de-DE" altLang="zh-CN" dirty="0"/>
              <a:t> </a:t>
            </a:r>
            <a:endParaRPr lang="de-DE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repeat//</a:t>
            </a:r>
            <a:r>
              <a:rPr lang="zh-CN" altLang="en-US" sz="2400" dirty="0"/>
              <a:t>第一种消息循环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if IsNextMsg() then//</a:t>
            </a:r>
            <a:r>
              <a:rPr lang="zh-CN" altLang="en-US" sz="2400" dirty="0"/>
              <a:t>如果有新消息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SetTitle(i2s(GetNextMsg()));//</a:t>
            </a:r>
            <a:r>
              <a:rPr lang="zh-CN" altLang="en-US" sz="2400" dirty="0"/>
              <a:t>输出消息号到标题栏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Delay();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获取消息</a:t>
            </a:r>
          </a:p>
        </p:txBody>
      </p:sp>
      <p:sp>
        <p:nvSpPr>
          <p:cNvPr id="593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until not(IsWin()) or (GetNextMsg()=258);//</a:t>
            </a:r>
            <a:r>
              <a:rPr lang="zh-CN" altLang="en-US" sz="2400" smtClean="0"/>
              <a:t>直到窗口关闭或者消息号为</a:t>
            </a:r>
            <a:r>
              <a:rPr lang="en-US" altLang="zh-CN" sz="2400" smtClean="0"/>
              <a:t>258</a:t>
            </a:r>
            <a:r>
              <a:rPr lang="zh-CN" altLang="en-US" sz="2400" smtClean="0"/>
              <a:t>（按键）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repeat//</a:t>
            </a:r>
            <a:r>
              <a:rPr lang="zh-CN" altLang="en-US" sz="2400" smtClean="0"/>
              <a:t>第二种消息循环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WaitNextMsg();//</a:t>
            </a:r>
            <a:r>
              <a:rPr lang="zh-CN" altLang="en-US" sz="2400" smtClean="0"/>
              <a:t>等待新消息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SetTitle(i2s(GetNextMsg()));//</a:t>
            </a:r>
            <a:r>
              <a:rPr lang="zh-CN" altLang="en-US" sz="2400" smtClean="0"/>
              <a:t>输出消息号到标题栏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until not(IsWin()) or (GetNextMsg()=258);//</a:t>
            </a:r>
            <a:r>
              <a:rPr lang="zh-CN" altLang="en-US" sz="2400" smtClean="0"/>
              <a:t>直到窗口关闭或者消息号为</a:t>
            </a:r>
            <a:r>
              <a:rPr lang="en-US" altLang="zh-CN" sz="2400" smtClean="0"/>
              <a:t>258</a:t>
            </a:r>
            <a:r>
              <a:rPr lang="zh-CN" altLang="en-US" sz="2400" smtClean="0"/>
              <a:t>（按键）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处理消息</a:t>
            </a:r>
          </a:p>
        </p:txBody>
      </p:sp>
      <p:sp>
        <p:nvSpPr>
          <p:cNvPr id="6041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获取消息后，可以使用以下函数进行处理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IsMsg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uM:longword</a:t>
            </a:r>
            <a:r>
              <a:rPr lang="en-US" altLang="zh-CN" sz="2400" dirty="0"/>
              <a:t>):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GetMsg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uM:longword</a:t>
            </a:r>
            <a:r>
              <a:rPr lang="en-US" altLang="zh-CN" sz="2400" dirty="0"/>
              <a:t>):qword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function </a:t>
            </a:r>
            <a:r>
              <a:rPr lang="en-US" altLang="zh-CN" sz="2400" dirty="0" err="1"/>
              <a:t>WaitMsg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uM:longword</a:t>
            </a:r>
            <a:r>
              <a:rPr lang="en-US" altLang="zh-CN" sz="2400" dirty="0"/>
              <a:t>):</a:t>
            </a:r>
            <a:r>
              <a:rPr lang="en-US" altLang="zh-CN" sz="2400" dirty="0" smtClean="0"/>
              <a:t>qword;</a:t>
            </a:r>
          </a:p>
          <a:p>
            <a:pPr eaLnBrk="1" hangingPunct="1">
              <a:defRPr/>
            </a:pPr>
            <a:r>
              <a:rPr lang="en-US" altLang="zh-CN" dirty="0" err="1" smtClean="0"/>
              <a:t>IsMsg</a:t>
            </a:r>
            <a:r>
              <a:rPr lang="zh-CN" altLang="en-US" dirty="0" smtClean="0"/>
              <a:t>用以判断当前消息是否指定消息。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GetMsg</a:t>
            </a:r>
            <a:r>
              <a:rPr lang="zh-CN" altLang="en-US" dirty="0" smtClean="0"/>
              <a:t>可获取消息的参数。如果当前消息不是指定消息，则函数返回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WaitMsg</a:t>
            </a:r>
            <a:r>
              <a:rPr lang="zh-CN" altLang="en-US" dirty="0" smtClean="0"/>
              <a:t>会等待指定消息并返回消息的参数。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处理消息</a:t>
            </a:r>
          </a:p>
        </p:txBody>
      </p:sp>
      <p:sp>
        <p:nvSpPr>
          <p:cNvPr id="614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以下函数可以判断特定类型消息：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IsKey():boolean;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IsKey(k:longword):boolean;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IsMouse():boolean;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IsMouse(m:longword):boolean;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IsMouseLeft():boolean;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IsMouseMove():boolean;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IsDropFile():boolean;</a:t>
            </a:r>
            <a:endParaRPr lang="zh-CN" altLang="en-US" sz="2400" dirty="0" smtClean="0"/>
          </a:p>
          <a:p>
            <a:pPr eaLnBrk="1" hangingPunct="1">
              <a:defRPr/>
            </a:pPr>
            <a:r>
              <a:rPr lang="zh-CN" altLang="en-US" dirty="0"/>
              <a:t>部分</a:t>
            </a:r>
            <a:r>
              <a:rPr lang="zh-CN" altLang="en-US" dirty="0" smtClean="0"/>
              <a:t>以上函数也有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的版本。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处理消息</a:t>
            </a:r>
          </a:p>
        </p:txBody>
      </p:sp>
      <p:sp>
        <p:nvSpPr>
          <p:cNvPr id="624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以下函数可获取鼠标的位置：</a:t>
            </a:r>
            <a:endParaRPr lang="de-DE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GetMouseAbsX():longint;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GetMouseAbsY():longint;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GetMouseWinX():longint;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GetMouseWinY():longint;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GetMousePosX():longint;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GetMousePosY():longint;</a:t>
            </a:r>
          </a:p>
          <a:p>
            <a:pPr eaLnBrk="1" hangingPunct="1">
              <a:defRPr/>
            </a:pPr>
            <a:r>
              <a:rPr lang="en-US" altLang="zh-CN" dirty="0" smtClean="0"/>
              <a:t>Abs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Pos</a:t>
            </a:r>
            <a:r>
              <a:rPr lang="zh-CN" altLang="en-US" dirty="0" smtClean="0"/>
              <a:t>分别为鼠标的绝对坐标，窗口坐标和绘图区坐标。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</a:t>
            </a:r>
            <a:r>
              <a:rPr lang="en-US" altLang="zh-CN" smtClean="0"/>
              <a:t>Windows</a:t>
            </a:r>
            <a:r>
              <a:rPr lang="zh-CN" altLang="en-US" smtClean="0"/>
              <a:t>操作系统</a:t>
            </a:r>
          </a:p>
        </p:txBody>
      </p:sp>
      <p:sp>
        <p:nvSpPr>
          <p:cNvPr id="819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操作系统是微软公司推出的操作系统。正如其名，通过此操作系统可以建立窗口。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本教程所用的单元库</a:t>
            </a:r>
            <a:r>
              <a:rPr lang="en-US" altLang="zh-CN" smtClean="0"/>
              <a:t>Display</a:t>
            </a:r>
            <a:r>
              <a:rPr lang="zh-CN" altLang="en-US" smtClean="0"/>
              <a:t>使用了</a:t>
            </a:r>
            <a:r>
              <a:rPr lang="en-US" altLang="zh-CN" smtClean="0"/>
              <a:t>Windows API</a:t>
            </a:r>
            <a:r>
              <a:rPr lang="zh-CN" altLang="en-US" smtClean="0"/>
              <a:t>建立窗口并使用</a:t>
            </a:r>
            <a:r>
              <a:rPr lang="en-US" altLang="zh-CN" smtClean="0"/>
              <a:t>GDI+</a:t>
            </a:r>
            <a:r>
              <a:rPr lang="zh-CN" altLang="en-US" smtClean="0"/>
              <a:t>进行绘图，因此本教程只适用于</a:t>
            </a:r>
            <a:r>
              <a:rPr lang="en-US" altLang="zh-CN" smtClean="0"/>
              <a:t>Windows</a:t>
            </a:r>
            <a:r>
              <a:rPr lang="zh-CN" altLang="en-US" smtClean="0"/>
              <a:t>操作系统。请确保已经安装了以</a:t>
            </a:r>
            <a:r>
              <a:rPr lang="en-US" altLang="zh-CN" smtClean="0"/>
              <a:t>Windows NT</a:t>
            </a:r>
            <a:r>
              <a:rPr lang="zh-CN" altLang="en-US" smtClean="0"/>
              <a:t>为内核的操作系统。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在编写</a:t>
            </a:r>
            <a:r>
              <a:rPr lang="en-US" altLang="zh-CN" smtClean="0"/>
              <a:t>Pascal</a:t>
            </a:r>
            <a:r>
              <a:rPr lang="zh-CN" altLang="en-US" smtClean="0"/>
              <a:t>窗体应用程序时，可以使用编译指令</a:t>
            </a:r>
            <a:r>
              <a:rPr lang="en-US" altLang="zh-CN" smtClean="0"/>
              <a:t>{$APPTYPE GUI}</a:t>
            </a:r>
            <a:r>
              <a:rPr lang="zh-CN" altLang="en-US" smtClean="0"/>
              <a:t>防止控制台的创建。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处理消息</a:t>
            </a:r>
          </a:p>
        </p:txBody>
      </p:sp>
      <p:sp>
        <p:nvSpPr>
          <p:cNvPr id="624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实例</a:t>
            </a:r>
            <a:r>
              <a:rPr lang="zh-CN" altLang="en-US" sz="2400" dirty="0"/>
              <a:t>：</a:t>
            </a:r>
            <a:r>
              <a:rPr lang="de-DE" altLang="zh-CN" sz="2400" dirty="0"/>
              <a:t> </a:t>
            </a:r>
            <a:endParaRPr lang="de-DE" altLang="zh-CN" sz="20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repeat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SetTitle(i2s(GetMousePosX())+' '+i2s(GetMousePosY()));//</a:t>
            </a:r>
            <a:r>
              <a:rPr lang="zh-CN" altLang="en-US" sz="2400" dirty="0"/>
              <a:t>输出鼠标位置到标题栏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WaitNextMsg();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if IsKey() then MsgBox(i2s(GetKey()));//</a:t>
            </a:r>
            <a:r>
              <a:rPr lang="zh-CN" altLang="en-US" sz="2400" dirty="0"/>
              <a:t>如果是按键则输出按键号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处理消息</a:t>
            </a:r>
          </a:p>
        </p:txBody>
      </p:sp>
      <p:sp>
        <p:nvSpPr>
          <p:cNvPr id="6451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IsMouse() then Msgbox(i2s(GetMouse()));//</a:t>
            </a:r>
            <a:r>
              <a:rPr lang="zh-CN" altLang="en-US" sz="2400" smtClean="0"/>
              <a:t>如果按鼠标则输出鼠标号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IsMouseWheel() then Msgbox(i2s(GetMouseWheel()));//</a:t>
            </a:r>
            <a:r>
              <a:rPr lang="zh-CN" altLang="en-US" sz="2400" smtClean="0"/>
              <a:t>如果鼠标滚轮则输出滚轮号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IsDropFile() then Msgbox(GetDropFile());//</a:t>
            </a:r>
            <a:r>
              <a:rPr lang="zh-CN" altLang="en-US" sz="2400" smtClean="0"/>
              <a:t>如果是拖拽文件则输出文件名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until not(IsWin()) or (IsKey(27));//</a:t>
            </a:r>
            <a:r>
              <a:rPr lang="zh-CN" altLang="en-US" sz="2400" smtClean="0"/>
              <a:t>直到关闭窗口或按</a:t>
            </a:r>
            <a:r>
              <a:rPr lang="de-DE" altLang="zh-CN" sz="2400" smtClean="0"/>
              <a:t>ESC</a:t>
            </a:r>
            <a:r>
              <a:rPr lang="zh-CN" altLang="en-US" sz="2400" smtClean="0"/>
              <a:t>键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获取时间</a:t>
            </a:r>
          </a:p>
        </p:txBody>
      </p:sp>
      <p:sp>
        <p:nvSpPr>
          <p:cNvPr id="6451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以下函数可以获取时间：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function </a:t>
            </a:r>
            <a:r>
              <a:rPr lang="en-US" altLang="zh-CN" sz="2400" dirty="0" err="1" smtClean="0"/>
              <a:t>GetTimeR</a:t>
            </a:r>
            <a:r>
              <a:rPr lang="en-US" altLang="zh-CN" sz="2400" dirty="0" smtClean="0"/>
              <a:t>():real;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function </a:t>
            </a:r>
            <a:r>
              <a:rPr lang="en-US" altLang="zh-CN" sz="2400" dirty="0" err="1" smtClean="0"/>
              <a:t>GetTime</a:t>
            </a:r>
            <a:r>
              <a:rPr lang="en-US" altLang="zh-CN" sz="2400" dirty="0" smtClean="0"/>
              <a:t>():</a:t>
            </a:r>
            <a:r>
              <a:rPr lang="en-US" altLang="zh-CN" sz="2400" dirty="0" err="1" smtClean="0"/>
              <a:t>longword</a:t>
            </a:r>
            <a:r>
              <a:rPr lang="en-US" altLang="zh-CN" sz="2400" dirty="0" smtClean="0"/>
              <a:t>;</a:t>
            </a:r>
          </a:p>
          <a:p>
            <a:pPr eaLnBrk="1" hangingPunct="1">
              <a:defRPr/>
            </a:pPr>
            <a:r>
              <a:rPr lang="en-US" altLang="zh-CN" dirty="0" err="1" smtClean="0"/>
              <a:t>GetTimeR</a:t>
            </a:r>
            <a:r>
              <a:rPr lang="zh-CN" altLang="en-US" dirty="0" smtClean="0"/>
              <a:t>返回从窗口建立开始到现在的时间。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GetTime</a:t>
            </a:r>
            <a:r>
              <a:rPr lang="zh-CN" altLang="en-US" dirty="0" smtClean="0"/>
              <a:t>返回整型时间，以毫秒计。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获取时间</a:t>
            </a:r>
          </a:p>
        </p:txBody>
      </p:sp>
      <p:sp>
        <p:nvSpPr>
          <p:cNvPr id="6553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repeat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SetTitle(i2s(GetTime()));//</a:t>
            </a:r>
            <a:r>
              <a:rPr lang="zh-CN" altLang="en-US" sz="2400" dirty="0"/>
              <a:t>输出时间到标题栏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IsNextMsg();Delay();////</a:t>
            </a:r>
            <a:r>
              <a:rPr lang="zh-CN" altLang="en-US" sz="2400" dirty="0"/>
              <a:t>等待新消息并延迟</a:t>
            </a:r>
            <a:r>
              <a:rPr lang="en-US" altLang="zh-CN" sz="2400" dirty="0"/>
              <a:t>1</a:t>
            </a:r>
            <a:r>
              <a:rPr lang="zh-CN" altLang="en-US" sz="2400" dirty="0"/>
              <a:t>毫秒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until not(IsWin()) or IsKey();//</a:t>
            </a:r>
            <a:r>
              <a:rPr lang="zh-CN" altLang="en-US" sz="2400" dirty="0"/>
              <a:t>直到窗口关闭或按键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end.</a:t>
            </a:r>
            <a:endParaRPr lang="de-DE" altLang="zh-CN" sz="2400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获取帧率</a:t>
            </a:r>
          </a:p>
        </p:txBody>
      </p:sp>
      <p:sp>
        <p:nvSpPr>
          <p:cNvPr id="6451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以下函数可以获取帧率：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GetFPSL():longword;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GetFPSR():real;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GetFPS():longword;</a:t>
            </a:r>
          </a:p>
          <a:p>
            <a:pPr eaLnBrk="1" hangingPunct="1">
              <a:defRPr/>
            </a:pPr>
            <a:r>
              <a:rPr lang="en-US" altLang="zh-CN" dirty="0" err="1" smtClean="0"/>
              <a:t>GetFPSL</a:t>
            </a:r>
            <a:r>
              <a:rPr lang="zh-CN" altLang="en-US" dirty="0" smtClean="0"/>
              <a:t>返回从一秒前开始到当前的帧数（刷新次数，即调用</a:t>
            </a:r>
            <a:r>
              <a:rPr lang="en-US" altLang="zh-CN" dirty="0" err="1" smtClean="0"/>
              <a:t>FreshWin</a:t>
            </a:r>
            <a:r>
              <a:rPr lang="zh-CN" altLang="en-US" dirty="0" smtClean="0"/>
              <a:t>的次数）。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GetFPSR</a:t>
            </a:r>
            <a:r>
              <a:rPr lang="zh-CN" altLang="en-US" dirty="0" smtClean="0"/>
              <a:t>返回</a:t>
            </a:r>
            <a:r>
              <a:rPr lang="en-US" altLang="zh-CN" dirty="0" err="1" smtClean="0"/>
              <a:t>GetFPSL</a:t>
            </a:r>
            <a:r>
              <a:rPr lang="zh-CN" altLang="en-US" dirty="0" smtClean="0"/>
              <a:t>*一秒前开始第一帧到当前帧（最后刷新）的时间（时间小于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秒）。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GetFPS</a:t>
            </a:r>
            <a:r>
              <a:rPr lang="zh-CN" altLang="en-US" dirty="0" smtClean="0"/>
              <a:t>返回</a:t>
            </a:r>
            <a:r>
              <a:rPr lang="en-US" altLang="zh-CN" dirty="0" err="1" smtClean="0"/>
              <a:t>GetFPSR</a:t>
            </a:r>
            <a:r>
              <a:rPr lang="zh-CN" altLang="en-US" dirty="0" smtClean="0"/>
              <a:t>取整的结果。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获取帧率</a:t>
            </a:r>
          </a:p>
        </p:txBody>
      </p:sp>
      <p:sp>
        <p:nvSpPr>
          <p:cNvPr id="6758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repeat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IsNextMsg();//</a:t>
            </a:r>
            <a:r>
              <a:rPr lang="zh-CN" altLang="en-US" sz="2400" dirty="0"/>
              <a:t>等待新消息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Clear();//</a:t>
            </a:r>
            <a:r>
              <a:rPr lang="zh-CN" altLang="en-US" sz="2400" dirty="0"/>
              <a:t>清屏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DrawTextXY('',0,0);//</a:t>
            </a:r>
            <a:r>
              <a:rPr lang="zh-CN" altLang="en-US" sz="2400" dirty="0"/>
              <a:t>设置文本输出位置</a:t>
            </a:r>
            <a:endParaRPr lang="de-DE" altLang="zh-CN" sz="2400" dirty="0" smtClean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获取帧率</a:t>
            </a:r>
          </a:p>
        </p:txBody>
      </p:sp>
      <p:sp>
        <p:nvSpPr>
          <p:cNvPr id="6963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DrawTextln(i2s(GetFPSL()));//</a:t>
            </a:r>
            <a:r>
              <a:rPr lang="zh-CN" altLang="en-US" sz="2400" smtClean="0"/>
              <a:t>输出瞬时刷新率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DrawTextln(i2s(GetFPS()));//</a:t>
            </a:r>
            <a:r>
              <a:rPr lang="zh-CN" altLang="en-US" sz="2400" smtClean="0"/>
              <a:t>输出平均刷新率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Delay();//</a:t>
            </a:r>
            <a:r>
              <a:rPr lang="zh-CN" altLang="en-US" sz="2400" smtClean="0"/>
              <a:t>延迟</a:t>
            </a:r>
            <a:r>
              <a:rPr lang="en-US" altLang="zh-CN" sz="2400" smtClean="0"/>
              <a:t>1</a:t>
            </a:r>
            <a:r>
              <a:rPr lang="zh-CN" altLang="en-US" sz="2400" smtClean="0"/>
              <a:t>毫秒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until not(IsWin()) or IsKey();//</a:t>
            </a:r>
            <a:r>
              <a:rPr lang="zh-CN" altLang="en-US" sz="2400" smtClean="0"/>
              <a:t>直到窗口关闭或按键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处理帧率</a:t>
            </a:r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以下过程可以延迟时间：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procedure Delay(t:longword</a:t>
            </a:r>
            <a:r>
              <a:rPr lang="de-DE" altLang="zh-CN" sz="2400" dirty="0" smtClean="0"/>
              <a:t>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procedure </a:t>
            </a:r>
            <a:r>
              <a:rPr lang="de-DE" altLang="zh-CN" sz="2400" dirty="0" smtClean="0"/>
              <a:t>Delay();</a:t>
            </a:r>
          </a:p>
          <a:p>
            <a:pPr eaLnBrk="1" hangingPunct="1">
              <a:defRPr/>
            </a:pPr>
            <a:r>
              <a:rPr lang="en-US" altLang="zh-CN" dirty="0" smtClean="0"/>
              <a:t>t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longword</a:t>
            </a:r>
            <a:r>
              <a:rPr lang="zh-CN" altLang="en-US" dirty="0" smtClean="0"/>
              <a:t>时以毫秒计。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最</a:t>
            </a:r>
            <a:r>
              <a:rPr lang="zh-CN" altLang="en-US" dirty="0" smtClean="0"/>
              <a:t>短延迟时间视系统状态而定，这可能是</a:t>
            </a:r>
            <a:r>
              <a:rPr lang="en-US" altLang="zh-CN" dirty="0" smtClean="0"/>
              <a:t>1000/60</a:t>
            </a:r>
            <a:r>
              <a:rPr lang="zh-CN" altLang="en-US" dirty="0" smtClean="0"/>
              <a:t>毫秒或者</a:t>
            </a:r>
            <a:r>
              <a:rPr lang="en-US" altLang="zh-CN" dirty="0" smtClean="0"/>
              <a:t>1</a:t>
            </a:r>
            <a:r>
              <a:rPr lang="zh-CN" altLang="en-US" dirty="0" smtClean="0"/>
              <a:t>毫秒（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tick</a:t>
            </a:r>
            <a:r>
              <a:rPr lang="zh-CN" altLang="en-US" dirty="0" smtClean="0"/>
              <a:t>）。</a:t>
            </a:r>
            <a:endParaRPr lang="de-DE" altLang="zh-CN" dirty="0" smtClean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处理帧率</a:t>
            </a:r>
          </a:p>
        </p:txBody>
      </p:sp>
      <p:sp>
        <p:nvSpPr>
          <p:cNvPr id="706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frame:real=120.0;//</a:t>
            </a:r>
            <a:r>
              <a:rPr lang="zh-CN" altLang="en-US" sz="2400" dirty="0"/>
              <a:t>帧率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frametime:real=0.0;//</a:t>
            </a:r>
            <a:r>
              <a:rPr lang="zh-CN" altLang="en-US" sz="2400" dirty="0"/>
              <a:t>当前帧</a:t>
            </a:r>
            <a:r>
              <a:rPr lang="zh-CN" altLang="en-US" sz="2400" dirty="0" smtClean="0"/>
              <a:t>时间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begin</a:t>
            </a:r>
            <a:endParaRPr lang="de-DE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CreateWin();//</a:t>
            </a:r>
            <a:r>
              <a:rPr lang="zh-CN" altLang="en-US" sz="2400" dirty="0"/>
              <a:t>建立窗口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repeat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if IsNextMsg() then//</a:t>
            </a:r>
            <a:r>
              <a:rPr lang="zh-CN" altLang="en-US" sz="2400" dirty="0"/>
              <a:t>如果有新消息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  <a:endParaRPr lang="de-DE" altLang="zh-CN" sz="2400" dirty="0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处理帧率</a:t>
            </a:r>
          </a:p>
        </p:txBody>
      </p:sp>
      <p:sp>
        <p:nvSpPr>
          <p:cNvPr id="7270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(frame&gt;10) and IsKey(37) then frame:=frame-1;//</a:t>
            </a:r>
            <a:r>
              <a:rPr lang="zh-CN" altLang="en-US" sz="2400" smtClean="0"/>
              <a:t>如果按左则减小帧率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(frame&lt;480) and IsKey(39) then frame:=frame+1;//</a:t>
            </a:r>
            <a:r>
              <a:rPr lang="zh-CN" altLang="en-US" sz="2400" smtClean="0"/>
              <a:t>如果按右则增加帧率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GetTimeR()&gt;frametime+1/frame then//</a:t>
            </a:r>
            <a:r>
              <a:rPr lang="zh-CN" altLang="en-US" sz="2400" smtClean="0"/>
              <a:t>如果当前时间已超过一帧时间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while GetTimeR()&gt;frametime+1/frame do frametime:=frametime+1/frame;//</a:t>
            </a:r>
            <a:r>
              <a:rPr lang="zh-CN" altLang="en-US" sz="2400" smtClean="0"/>
              <a:t>增加帧数（包括跳帧）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</a:t>
            </a:r>
            <a:r>
              <a:rPr lang="en-US" altLang="zh-CN" smtClean="0"/>
              <a:t>Free Pascal</a:t>
            </a:r>
            <a:r>
              <a:rPr lang="zh-CN" altLang="en-US" smtClean="0"/>
              <a:t>编译器</a:t>
            </a:r>
          </a:p>
        </p:txBody>
      </p:sp>
      <p:sp>
        <p:nvSpPr>
          <p:cNvPr id="1536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为了编译</a:t>
            </a:r>
            <a:r>
              <a:rPr lang="en-US" altLang="zh-CN" dirty="0" smtClean="0"/>
              <a:t>Pascal</a:t>
            </a:r>
            <a:r>
              <a:rPr lang="zh-CN" altLang="en-US" dirty="0" smtClean="0"/>
              <a:t>语言程序，请下载并安装</a:t>
            </a:r>
            <a:r>
              <a:rPr lang="en-US" altLang="zh-CN" dirty="0" smtClean="0"/>
              <a:t>Free Pascal</a:t>
            </a:r>
            <a:r>
              <a:rPr lang="zh-CN" altLang="en-US" dirty="0" smtClean="0"/>
              <a:t>编译器（及其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）：</a:t>
            </a:r>
            <a:endParaRPr lang="en-US" altLang="zh-CN" sz="2400" dirty="0" smtClean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 smtClean="0">
                <a:hlinkClick r:id="rId2"/>
              </a:rPr>
              <a:t>http://www.freepascal.org/down/i386/win32.var</a:t>
            </a:r>
            <a:endParaRPr lang="de-DE" altLang="zh-CN" sz="2400" dirty="0" smtClean="0"/>
          </a:p>
          <a:p>
            <a:pPr eaLnBrk="1" hangingPunct="1">
              <a:defRPr/>
            </a:pPr>
            <a:r>
              <a:rPr lang="zh-CN" altLang="en-US" dirty="0" smtClean="0"/>
              <a:t>官方手</a:t>
            </a:r>
            <a:r>
              <a:rPr lang="zh-CN" altLang="en-US" dirty="0"/>
              <a:t>册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109537" indent="0" eaLnBrk="1" hangingPunct="1">
              <a:buFont typeface="Wingdings 3" pitchFamily="18" charset="2"/>
              <a:buNone/>
              <a:defRPr/>
            </a:pPr>
            <a:r>
              <a:rPr lang="de-DE" altLang="zh-CN" sz="2400" dirty="0">
                <a:hlinkClick r:id="rId3"/>
              </a:rPr>
              <a:t>http://www.freepascal.org/docs-html/fpctoc.html</a:t>
            </a:r>
            <a:endParaRPr lang="de-DE" altLang="zh-CN" sz="2400" dirty="0"/>
          </a:p>
          <a:p>
            <a:pPr eaLnBrk="1" hangingPunct="1">
              <a:defRPr/>
            </a:pPr>
            <a:r>
              <a:rPr lang="zh-CN" altLang="en-US" dirty="0" smtClean="0"/>
              <a:t>你也可以使用任意一款你喜欢的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（例如</a:t>
            </a:r>
            <a:r>
              <a:rPr lang="en-US" altLang="zh-CN" dirty="0" smtClean="0"/>
              <a:t>notepad.exe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本教程的编译器以</a:t>
            </a:r>
            <a:r>
              <a:rPr lang="en-US" altLang="zh-CN" dirty="0"/>
              <a:t>Free Pascal Compiler version 3.0.0 </a:t>
            </a:r>
            <a:r>
              <a:rPr lang="en-US" altLang="zh-CN" dirty="0" smtClean="0"/>
              <a:t>for </a:t>
            </a:r>
            <a:r>
              <a:rPr lang="en-US" altLang="zh-CN" dirty="0"/>
              <a:t>i386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fpc.exe</a:t>
            </a:r>
            <a:r>
              <a:rPr lang="zh-CN" altLang="en-US" dirty="0" smtClean="0"/>
              <a:t>）为准。</a:t>
            </a:r>
            <a:endParaRPr lang="de-DE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处理帧率</a:t>
            </a:r>
          </a:p>
        </p:txBody>
      </p:sp>
      <p:sp>
        <p:nvSpPr>
          <p:cNvPr id="7373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Clear();//</a:t>
            </a:r>
            <a:r>
              <a:rPr lang="zh-CN" altLang="en-US" sz="2400" smtClean="0"/>
              <a:t>清屏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DrawTextlnXY(i2s(GetFPSL()),0,0);//</a:t>
            </a:r>
            <a:r>
              <a:rPr lang="zh-CN" altLang="en-US" sz="2400" smtClean="0"/>
              <a:t>输出瞬时刷新率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DrawTextln(i2s(GetFPS()));//</a:t>
            </a:r>
            <a:r>
              <a:rPr lang="zh-CN" altLang="en-US" sz="2400" smtClean="0"/>
              <a:t>输出平均刷新率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DrawTextln(i2s(longint(round(frame))));//</a:t>
            </a:r>
            <a:r>
              <a:rPr lang="zh-CN" altLang="en-US" sz="2400" smtClean="0"/>
              <a:t>输出瞬时刷新率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FreshWin();//</a:t>
            </a:r>
            <a:r>
              <a:rPr lang="zh-CN" altLang="en-US" sz="240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Delay();//</a:t>
            </a:r>
            <a:r>
              <a:rPr lang="zh-CN" altLang="en-US" sz="2400" smtClean="0"/>
              <a:t>延迟</a:t>
            </a:r>
            <a:r>
              <a:rPr lang="en-US" altLang="zh-CN" sz="2400" smtClean="0"/>
              <a:t>1</a:t>
            </a:r>
            <a:r>
              <a:rPr lang="zh-CN" altLang="en-US" sz="2400" smtClean="0"/>
              <a:t>毫秒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until not(IsWin()) or IsKey(27);//</a:t>
            </a:r>
            <a:r>
              <a:rPr lang="zh-CN" altLang="en-US" sz="2400" smtClean="0"/>
              <a:t>直到窗口关闭或按</a:t>
            </a:r>
            <a:r>
              <a:rPr lang="de-DE" altLang="zh-CN" sz="2400" smtClean="0"/>
              <a:t>ESC</a:t>
            </a:r>
            <a:endParaRPr lang="zh-CN" altLang="en-US" sz="240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第六章 音频</a:t>
            </a:r>
          </a:p>
        </p:txBody>
      </p:sp>
      <p:sp>
        <p:nvSpPr>
          <p:cNvPr id="7475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读取音频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第二节 播放音频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第三节 设定音量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第四节 暂停音频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第五节 跳转音频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第六节 音频播放器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读取音频</a:t>
            </a:r>
            <a:endParaRPr lang="en-US" altLang="zh-CN" smtClean="0"/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</a:t>
            </a:r>
            <a:r>
              <a:rPr lang="zh-CN" altLang="en-US" dirty="0"/>
              <a:t>函数</a:t>
            </a:r>
            <a:r>
              <a:rPr lang="zh-CN" altLang="en-US" dirty="0" smtClean="0"/>
              <a:t>可以读取音频，请在读取之前先创建</a:t>
            </a:r>
            <a:r>
              <a:rPr lang="en-US" altLang="zh-CN" dirty="0" err="1" smtClean="0"/>
              <a:t>longword</a:t>
            </a:r>
            <a:r>
              <a:rPr lang="zh-CN" altLang="en-US" dirty="0" smtClean="0"/>
              <a:t>类型变量：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</a:t>
            </a:r>
            <a:r>
              <a:rPr lang="de-DE" altLang="zh-CN" sz="2400" dirty="0"/>
              <a:t>LoadAudio(s:ansistring</a:t>
            </a:r>
            <a:r>
              <a:rPr lang="de-DE" altLang="zh-CN" sz="2400" dirty="0" smtClean="0"/>
              <a:t>):longword;</a:t>
            </a:r>
          </a:p>
          <a:p>
            <a:pPr eaLnBrk="1" hangingPunct="1">
              <a:defRPr/>
            </a:pPr>
            <a:r>
              <a:rPr lang="zh-CN" altLang="en-US" dirty="0" smtClean="0"/>
              <a:t>之后对音频的操作需要这个</a:t>
            </a:r>
            <a:r>
              <a:rPr lang="en-US" altLang="zh-CN" dirty="0" err="1" smtClean="0"/>
              <a:t>longword</a:t>
            </a:r>
            <a:r>
              <a:rPr lang="zh-CN" altLang="en-US" dirty="0" smtClean="0"/>
              <a:t>类型变量。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可以同时读取多个音频，用</a:t>
            </a:r>
            <a:r>
              <a:rPr lang="en-US" altLang="zh-CN" dirty="0" err="1" smtClean="0"/>
              <a:t>longword</a:t>
            </a:r>
            <a:r>
              <a:rPr lang="zh-CN" altLang="en-US" dirty="0" smtClean="0"/>
              <a:t>变量区分。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支持的音频格式有</a:t>
            </a:r>
            <a:r>
              <a:rPr lang="en-US" altLang="zh-CN" dirty="0" smtClean="0"/>
              <a:t>wav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mp3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wmv</a:t>
            </a:r>
            <a:r>
              <a:rPr lang="zh-CN" altLang="en-US" dirty="0" smtClean="0"/>
              <a:t>等系统内生支持的格式，和</a:t>
            </a:r>
            <a:r>
              <a:rPr lang="en-US" altLang="zh-CN" dirty="0" smtClean="0"/>
              <a:t>Windows media player</a:t>
            </a:r>
            <a:r>
              <a:rPr lang="zh-CN" altLang="en-US" dirty="0" smtClean="0"/>
              <a:t>相同。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读取音频</a:t>
            </a:r>
            <a:endParaRPr lang="en-US" altLang="zh-CN" smtClean="0"/>
          </a:p>
        </p:txBody>
      </p:sp>
      <p:sp>
        <p:nvSpPr>
          <p:cNvPr id="706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audio:longword;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audio:=LoadAudio('display.mp3');//</a:t>
            </a:r>
            <a:r>
              <a:rPr lang="zh-CN" altLang="en-US" sz="2400" dirty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Msgbox(i2s(audio));//</a:t>
            </a:r>
            <a:r>
              <a:rPr lang="zh-CN" altLang="en-US" sz="2400" dirty="0"/>
              <a:t>输出音频号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end.</a:t>
            </a:r>
            <a:endParaRPr lang="de-DE" altLang="zh-CN" sz="2400" dirty="0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播放音频</a:t>
            </a:r>
            <a:endParaRPr lang="en-US" altLang="zh-CN" smtClean="0"/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以下过程可以播放音频：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procedure </a:t>
            </a:r>
            <a:r>
              <a:rPr lang="de-DE" altLang="zh-CN" sz="2400" dirty="0"/>
              <a:t>PlayAudio(id:longword;b:boolean);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PlayAudio(id:longword</a:t>
            </a:r>
            <a:r>
              <a:rPr lang="de-DE" altLang="zh-CN" sz="2400" dirty="0" smtClean="0"/>
              <a:t>);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b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时，音频将重复播放。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不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b</a:t>
            </a:r>
            <a:r>
              <a:rPr lang="zh-CN" altLang="en-US" dirty="0" smtClean="0"/>
              <a:t>时默认为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（单曲播放）。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实例：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audio1,audio2:longword</a:t>
            </a:r>
            <a:r>
              <a:rPr lang="de-DE" altLang="zh-CN" sz="2400" dirty="0" smtClean="0"/>
              <a:t>;</a:t>
            </a:r>
            <a:endParaRPr lang="de-DE" altLang="zh-CN" sz="24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播放音频</a:t>
            </a:r>
            <a:endParaRPr lang="en-US" altLang="zh-CN" smtClean="0"/>
          </a:p>
        </p:txBody>
      </p:sp>
      <p:sp>
        <p:nvSpPr>
          <p:cNvPr id="7885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audio1:=LoadAudio('display.mp3');//</a:t>
            </a:r>
            <a:r>
              <a:rPr lang="zh-CN" altLang="en-US" sz="2400" smtClean="0"/>
              <a:t>读取音频</a:t>
            </a:r>
            <a:r>
              <a:rPr lang="en-US" altLang="zh-CN" sz="2400" smtClean="0"/>
              <a:t>1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audio2:=LoadAudio('display.mp3');//</a:t>
            </a:r>
            <a:r>
              <a:rPr lang="zh-CN" altLang="en-US" sz="2400" smtClean="0"/>
              <a:t>读取音频</a:t>
            </a:r>
            <a:r>
              <a:rPr lang="en-US" altLang="zh-CN" sz="2400" smtClean="0"/>
              <a:t>2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PlayAudio(audio1);//</a:t>
            </a:r>
            <a:r>
              <a:rPr lang="zh-CN" altLang="en-US" sz="2400" smtClean="0"/>
              <a:t>播放音频</a:t>
            </a:r>
            <a:r>
              <a:rPr lang="en-US" altLang="zh-CN" sz="2400" smtClean="0"/>
              <a:t>1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Msgbox('</a:t>
            </a:r>
            <a:r>
              <a:rPr lang="zh-CN" altLang="en-US" sz="2400" smtClean="0"/>
              <a:t>正在播放音频</a:t>
            </a:r>
            <a:r>
              <a:rPr lang="en-US" altLang="zh-CN" sz="2400" smtClean="0"/>
              <a:t>');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PlayAudio(audio2,true);//</a:t>
            </a:r>
            <a:r>
              <a:rPr lang="zh-CN" altLang="en-US" sz="2400" smtClean="0"/>
              <a:t>重复播放音频</a:t>
            </a:r>
            <a:r>
              <a:rPr lang="en-US" altLang="zh-CN" sz="2400" smtClean="0"/>
              <a:t>2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Msgbox('</a:t>
            </a:r>
            <a:r>
              <a:rPr lang="zh-CN" altLang="en-US" sz="2400" smtClean="0"/>
              <a:t>正在重复播放音频</a:t>
            </a:r>
            <a:r>
              <a:rPr lang="en-US" altLang="zh-CN" sz="2400" smtClean="0"/>
              <a:t>');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设定音量</a:t>
            </a:r>
            <a:endParaRPr lang="en-US" altLang="zh-CN" smtClean="0"/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播放过程中可获取或设定音频音量：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</a:t>
            </a:r>
            <a:r>
              <a:rPr lang="de-DE" altLang="zh-CN" sz="2400" dirty="0"/>
              <a:t>GetAudioVol(id:longword):longword;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SetAudioVol(id:longword;v:longword</a:t>
            </a:r>
            <a:r>
              <a:rPr lang="de-DE" altLang="zh-CN" sz="2400" dirty="0" smtClean="0"/>
              <a:t>);</a:t>
            </a:r>
          </a:p>
          <a:p>
            <a:pPr eaLnBrk="1" hangingPunct="1">
              <a:defRPr/>
            </a:pPr>
            <a:r>
              <a:rPr lang="zh-CN" altLang="en-US" dirty="0" smtClean="0"/>
              <a:t>音量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longword</a:t>
            </a:r>
            <a:r>
              <a:rPr lang="zh-CN" altLang="en-US" dirty="0" smtClean="0"/>
              <a:t>类型，范围为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每个音频可以设定不同的音量。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音频必须在开始播放以后才能设定音量。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设定音量</a:t>
            </a:r>
            <a:endParaRPr lang="en-US" altLang="zh-CN" smtClean="0"/>
          </a:p>
        </p:txBody>
      </p:sp>
      <p:sp>
        <p:nvSpPr>
          <p:cNvPr id="706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audio:longword;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audio:=LoadAudio('display.mp3');//</a:t>
            </a:r>
            <a:r>
              <a:rPr lang="zh-CN" altLang="en-US" sz="2400" dirty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PlayAudio(audio);//</a:t>
            </a:r>
            <a:r>
              <a:rPr lang="zh-CN" altLang="en-US" sz="2400" dirty="0"/>
              <a:t>播放音频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SetAudioVol(audio,200);//</a:t>
            </a:r>
            <a:r>
              <a:rPr lang="zh-CN" altLang="en-US" sz="2400" dirty="0"/>
              <a:t>设定音量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Msgbox('</a:t>
            </a:r>
            <a:r>
              <a:rPr lang="zh-CN" altLang="en-US" sz="2400" dirty="0"/>
              <a:t>正在播放音频，音量</a:t>
            </a:r>
            <a:r>
              <a:rPr lang="en-US" altLang="zh-CN" sz="2400" dirty="0"/>
              <a:t>200');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end.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暂停音频</a:t>
            </a:r>
            <a:endParaRPr lang="en-US" altLang="zh-CN" smtClean="0"/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以下过程可以实现音频的暂停，继续，停止：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procedure </a:t>
            </a:r>
            <a:r>
              <a:rPr lang="de-DE" altLang="zh-CN" sz="2400" dirty="0"/>
              <a:t>PauseAudio(id:longword);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ResumeAudio(id:longword</a:t>
            </a:r>
            <a:r>
              <a:rPr lang="de-DE" altLang="zh-CN" sz="2400" dirty="0" smtClean="0"/>
              <a:t>);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StopAudio(id:longword</a:t>
            </a:r>
            <a:r>
              <a:rPr lang="de-DE" altLang="zh-CN" sz="2400" dirty="0" smtClean="0"/>
              <a:t>);</a:t>
            </a:r>
            <a:endParaRPr lang="de-DE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procedure </a:t>
            </a:r>
            <a:r>
              <a:rPr lang="de-DE" altLang="zh-CN" sz="2400" dirty="0" smtClean="0"/>
              <a:t>ReleaseAudio(id:longword);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en-US" altLang="zh-CN" dirty="0" smtClean="0"/>
              <a:t>Pause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Resume</a:t>
            </a:r>
            <a:r>
              <a:rPr lang="zh-CN" altLang="en-US" dirty="0" smtClean="0"/>
              <a:t>可以暂停，继续音频的播放。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用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停止播放音频后，可以用</a:t>
            </a:r>
            <a:r>
              <a:rPr lang="en-US" altLang="zh-CN" dirty="0" smtClean="0"/>
              <a:t>Play</a:t>
            </a:r>
            <a:r>
              <a:rPr lang="zh-CN" altLang="en-US" dirty="0" smtClean="0"/>
              <a:t>重新播放。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如需彻底将音频从内存中释放，请用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暂停音频</a:t>
            </a:r>
            <a:endParaRPr lang="en-US" altLang="zh-CN" smtClean="0"/>
          </a:p>
        </p:txBody>
      </p:sp>
      <p:sp>
        <p:nvSpPr>
          <p:cNvPr id="706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audio:longword;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audio:=LoadAudio('display.mp3');//</a:t>
            </a:r>
            <a:r>
              <a:rPr lang="zh-CN" altLang="en-US" sz="2400" dirty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PlayAudio(audio);//</a:t>
            </a:r>
            <a:r>
              <a:rPr lang="zh-CN" altLang="en-US" sz="2400" dirty="0"/>
              <a:t>播放音频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Msgbox('</a:t>
            </a:r>
            <a:r>
              <a:rPr lang="zh-CN" altLang="en-US" sz="2400" dirty="0"/>
              <a:t>正在播放音频，按确定暂停</a:t>
            </a:r>
            <a:r>
              <a:rPr lang="en-US" altLang="zh-CN" sz="2400" dirty="0"/>
              <a:t>');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PauseAudio(audio);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Msgbox('</a:t>
            </a:r>
            <a:r>
              <a:rPr lang="zh-CN" altLang="en-US" sz="2400" dirty="0"/>
              <a:t>音频已暂停，按确定继续</a:t>
            </a:r>
            <a:r>
              <a:rPr lang="en-US" altLang="zh-CN" sz="2400" dirty="0"/>
              <a:t>');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</a:t>
            </a:r>
            <a:r>
              <a:rPr lang="en-US" altLang="zh-CN" smtClean="0"/>
              <a:t>Free Pascal</a:t>
            </a:r>
            <a:r>
              <a:rPr lang="zh-CN" altLang="en-US" smtClean="0"/>
              <a:t>编译器</a:t>
            </a:r>
          </a:p>
        </p:txBody>
      </p:sp>
      <p:sp>
        <p:nvSpPr>
          <p:cNvPr id="102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运行</a:t>
            </a:r>
            <a:r>
              <a:rPr lang="en-US" altLang="zh-CN" smtClean="0"/>
              <a:t>fp.exe</a:t>
            </a:r>
            <a:r>
              <a:rPr lang="zh-CN" altLang="en-US" smtClean="0"/>
              <a:t>，如果</a:t>
            </a:r>
            <a:r>
              <a:rPr lang="en-US" altLang="zh-CN" smtClean="0"/>
              <a:t>IDE</a:t>
            </a:r>
            <a:r>
              <a:rPr lang="zh-CN" altLang="en-US" smtClean="0"/>
              <a:t>界面出现乱码，请进行以下操作：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1</a:t>
            </a:r>
            <a:r>
              <a:rPr lang="zh-CN" altLang="en-US" sz="2400" smtClean="0"/>
              <a:t>、点击</a:t>
            </a:r>
            <a:r>
              <a:rPr lang="en-US" altLang="zh-CN" sz="2400" smtClean="0"/>
              <a:t>File(F10)</a:t>
            </a:r>
            <a:r>
              <a:rPr lang="zh-CN" altLang="en-US" sz="2400" smtClean="0"/>
              <a:t>，</a:t>
            </a:r>
            <a:r>
              <a:rPr lang="en-US" altLang="zh-CN" sz="2400" smtClean="0"/>
              <a:t>Command shell</a:t>
            </a:r>
            <a:r>
              <a:rPr lang="zh-CN" altLang="en-US" sz="2400" smtClean="0"/>
              <a:t>（打开控制台）；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2</a:t>
            </a:r>
            <a:r>
              <a:rPr lang="zh-CN" altLang="en-US" sz="2400" smtClean="0"/>
              <a:t>、输入</a:t>
            </a:r>
            <a:r>
              <a:rPr lang="en-US" altLang="zh-CN" sz="2400" smtClean="0"/>
              <a:t>chcp 437</a:t>
            </a:r>
            <a:r>
              <a:rPr lang="zh-CN" altLang="en-US" sz="2400" smtClean="0"/>
              <a:t>（更改代码页），按回车键执行；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3</a:t>
            </a:r>
            <a:r>
              <a:rPr lang="zh-CN" altLang="en-US" sz="2400" smtClean="0"/>
              <a:t>、右键窗口标题栏（或者使用快捷键</a:t>
            </a:r>
            <a:r>
              <a:rPr lang="en-US" altLang="zh-CN" sz="2400" smtClean="0"/>
              <a:t>Alt+</a:t>
            </a:r>
            <a:r>
              <a:rPr lang="zh-CN" altLang="en-US" sz="2400" smtClean="0"/>
              <a:t>空格），属性</a:t>
            </a:r>
            <a:r>
              <a:rPr lang="en-US" altLang="zh-CN" sz="2400" smtClean="0"/>
              <a:t>(P)</a:t>
            </a:r>
            <a:r>
              <a:rPr lang="zh-CN" altLang="en-US" sz="2400" smtClean="0"/>
              <a:t>，确定；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4</a:t>
            </a:r>
            <a:r>
              <a:rPr lang="zh-CN" altLang="en-US" sz="2400" smtClean="0"/>
              <a:t>、关闭窗口，重新打开程序。你会发现乱码消失了。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第四节 暂停音频</a:t>
            </a:r>
            <a:endParaRPr lang="en-US" altLang="zh-CN" smtClean="0"/>
          </a:p>
        </p:txBody>
      </p:sp>
      <p:sp>
        <p:nvSpPr>
          <p:cNvPr id="8397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ResumeAudio(audio);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Msgbox('</a:t>
            </a:r>
            <a:r>
              <a:rPr lang="zh-CN" altLang="en-US" sz="2400" smtClean="0"/>
              <a:t>音频已继续重复播放</a:t>
            </a:r>
            <a:r>
              <a:rPr lang="en-US" altLang="zh-CN" sz="2400" smtClean="0"/>
              <a:t>');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StopAudio(audio);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Msgbox('</a:t>
            </a:r>
            <a:r>
              <a:rPr lang="zh-CN" altLang="en-US" sz="2400" smtClean="0"/>
              <a:t>音频已停止播放</a:t>
            </a:r>
            <a:r>
              <a:rPr lang="en-US" altLang="zh-CN" sz="2400" smtClean="0"/>
              <a:t>');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PlayAudio(audio);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Msgbox('</a:t>
            </a:r>
            <a:r>
              <a:rPr lang="zh-CN" altLang="en-US" sz="2400" smtClean="0"/>
              <a:t>音频已重新开始播放</a:t>
            </a:r>
            <a:r>
              <a:rPr lang="en-US" altLang="zh-CN" sz="2400" smtClean="0"/>
              <a:t>');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ReleaseAudio(audio);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Msgbox('</a:t>
            </a:r>
            <a:r>
              <a:rPr lang="zh-CN" altLang="en-US" sz="2400" smtClean="0"/>
              <a:t>音频已释放</a:t>
            </a:r>
            <a:r>
              <a:rPr lang="en-US" altLang="zh-CN" sz="2400" smtClean="0"/>
              <a:t>');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跳转音频</a:t>
            </a:r>
            <a:endParaRPr lang="en-US" altLang="zh-CN" smtClean="0"/>
          </a:p>
        </p:txBody>
      </p:sp>
      <p:sp>
        <p:nvSpPr>
          <p:cNvPr id="686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以下过程可以实现音频的跳转，以及获取音频的播放位置和长度：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</a:t>
            </a:r>
            <a:r>
              <a:rPr lang="de-DE" altLang="zh-CN" sz="2400" dirty="0"/>
              <a:t>GetAudioLen(id:longword):longword;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function </a:t>
            </a:r>
            <a:r>
              <a:rPr lang="de-DE" altLang="zh-CN" sz="2400" dirty="0"/>
              <a:t>GetAudioPos(id:longword):longword</a:t>
            </a:r>
            <a:r>
              <a:rPr lang="de-DE" altLang="zh-CN" sz="2400" dirty="0" smtClean="0"/>
              <a:t>;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procedure SetAudioPos(id:longword;pos:longword);</a:t>
            </a:r>
            <a:endParaRPr lang="de-DE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procedure </a:t>
            </a:r>
            <a:r>
              <a:rPr lang="de-DE" altLang="zh-CN" sz="2400" dirty="0"/>
              <a:t>SetAudioPos(id:longword;pos:longword;b:boolean);</a:t>
            </a:r>
          </a:p>
          <a:p>
            <a:pPr eaLnBrk="1" hangingPunct="1">
              <a:defRPr/>
            </a:pPr>
            <a:r>
              <a:rPr lang="zh-CN" altLang="en-US" dirty="0" smtClean="0"/>
              <a:t>获取的位置和长度为</a:t>
            </a:r>
            <a:r>
              <a:rPr lang="en-US" altLang="zh-CN" dirty="0" err="1" smtClean="0"/>
              <a:t>longword</a:t>
            </a:r>
            <a:r>
              <a:rPr lang="zh-CN" altLang="en-US" dirty="0" smtClean="0"/>
              <a:t>，以毫秒计。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如</a:t>
            </a:r>
            <a:r>
              <a:rPr lang="zh-CN" altLang="en-US" dirty="0" smtClean="0"/>
              <a:t>需从指定位置重复播放，请设</a:t>
            </a:r>
            <a:r>
              <a:rPr lang="en-US" altLang="zh-CN" dirty="0" smtClean="0"/>
              <a:t>b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第五节 跳转音频</a:t>
            </a:r>
            <a:endParaRPr lang="en-US" altLang="zh-CN" smtClean="0"/>
          </a:p>
        </p:txBody>
      </p:sp>
      <p:sp>
        <p:nvSpPr>
          <p:cNvPr id="7065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实例：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audio:longword;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audio:=LoadAudio('display.mp3');//</a:t>
            </a:r>
            <a:r>
              <a:rPr lang="zh-CN" altLang="en-US" sz="2400" dirty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PlayAudio(audio);SetAudioPos(audio,GetAudioLen(audio)div 2);//</a:t>
            </a:r>
            <a:r>
              <a:rPr lang="zh-CN" altLang="en-US" sz="2400" dirty="0"/>
              <a:t>从中间开始播放音频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Msgbox('</a:t>
            </a:r>
            <a:r>
              <a:rPr lang="zh-CN" altLang="en-US" sz="2400" dirty="0"/>
              <a:t>正在播放音频，从中间开始</a:t>
            </a:r>
            <a:r>
              <a:rPr lang="en-US" altLang="zh-CN" sz="2400" dirty="0"/>
              <a:t>');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end.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第七章 应用</a:t>
            </a:r>
          </a:p>
        </p:txBody>
      </p:sp>
      <p:sp>
        <p:nvSpPr>
          <p:cNvPr id="870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第二节 俄罗斯方块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7577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使用前六章知识，编写简易音频播放器：</a:t>
            </a:r>
            <a:endParaRPr lang="en-US" altLang="zh-CN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 smtClean="0"/>
              <a:t>uses </a:t>
            </a:r>
            <a:r>
              <a:rPr lang="de-DE" altLang="zh-CN" sz="2400" dirty="0"/>
              <a:t>Display;//</a:t>
            </a:r>
            <a:r>
              <a:rPr lang="zh-CN" altLang="en-US" sz="2400" dirty="0"/>
              <a:t>使用</a:t>
            </a:r>
            <a:r>
              <a:rPr lang="de-DE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w:longword=600;//</a:t>
            </a:r>
            <a:r>
              <a:rPr lang="zh-CN" altLang="en-US" sz="2400" dirty="0"/>
              <a:t>窗口宽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h:longword=100;//</a:t>
            </a:r>
            <a:r>
              <a:rPr lang="zh-CN" altLang="en-US" sz="2400" dirty="0"/>
              <a:t>窗口高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frame:real=120.0;//</a:t>
            </a:r>
            <a:r>
              <a:rPr lang="zh-CN" altLang="en-US" sz="2400" dirty="0"/>
              <a:t>帧率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frametime:real=0.0;//</a:t>
            </a:r>
            <a:r>
              <a:rPr lang="zh-CN" altLang="en-US" sz="2400" dirty="0"/>
              <a:t>当前帧时间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audio:longword;//</a:t>
            </a:r>
            <a:r>
              <a:rPr lang="zh-CN" altLang="en-US" sz="2400" dirty="0"/>
              <a:t>音频句柄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pos:longword;//</a:t>
            </a:r>
            <a:r>
              <a:rPr lang="zh-CN" altLang="en-US" sz="2400" dirty="0"/>
              <a:t>音频窗口位置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de-DE" altLang="zh-CN" sz="2400" dirty="0"/>
              <a:t>var play:boolean=false;//</a:t>
            </a:r>
            <a:r>
              <a:rPr lang="zh-CN" altLang="en-US" sz="2400" dirty="0"/>
              <a:t>音频播放状态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8909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CreateWin(w,h,blue);//</a:t>
            </a:r>
            <a:r>
              <a:rPr lang="zh-CN" altLang="en-US" sz="2400" smtClean="0"/>
              <a:t>建立蓝色窗口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SetTitle('display.mp3');//</a:t>
            </a:r>
            <a:r>
              <a:rPr lang="zh-CN" altLang="en-US" sz="2400" smtClean="0"/>
              <a:t>设定标题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audio:=LoadAudio('display.mp3');//</a:t>
            </a:r>
            <a:r>
              <a:rPr lang="zh-CN" altLang="en-US" sz="2400" smtClean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PlayAudio(audio);//</a:t>
            </a:r>
            <a:r>
              <a:rPr lang="zh-CN" altLang="en-US" sz="2400" smtClean="0"/>
              <a:t>播放音频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repeat//</a:t>
            </a:r>
            <a:r>
              <a:rPr lang="zh-CN" altLang="en-US" sz="2400" smtClean="0"/>
              <a:t>开始消息循环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IsNextMsg() then//</a:t>
            </a:r>
            <a:r>
              <a:rPr lang="zh-CN" altLang="en-US" sz="2400" smtClean="0"/>
              <a:t>如果有新消息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IsDropFile() then//</a:t>
            </a:r>
            <a:r>
              <a:rPr lang="zh-CN" altLang="en-US" sz="2400" smtClean="0"/>
              <a:t>如果有拖拽文件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9011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SetTitle(GetDropFile());//</a:t>
            </a:r>
            <a:r>
              <a:rPr lang="zh-CN" altLang="en-US" sz="2400" smtClean="0"/>
              <a:t>设定标题为拖拽文件名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StopAudio(audio);//</a:t>
            </a:r>
            <a:r>
              <a:rPr lang="zh-CN" altLang="en-US" sz="2400" smtClean="0"/>
              <a:t>停止正在播放的音频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audio:=LoadAudio(GetDropFile());//</a:t>
            </a:r>
            <a:r>
              <a:rPr lang="zh-CN" altLang="en-US" sz="2400" smtClean="0"/>
              <a:t>读取音频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PlayAudio(audio);//</a:t>
            </a:r>
            <a:r>
              <a:rPr lang="zh-CN" altLang="en-US" sz="2400" smtClean="0"/>
              <a:t>播放音频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play:=true;//</a:t>
            </a:r>
            <a:r>
              <a:rPr lang="zh-CN" altLang="en-US" sz="2400" smtClean="0"/>
              <a:t>设定音频状态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IsKey(37) then//</a:t>
            </a:r>
            <a:r>
              <a:rPr lang="zh-CN" altLang="en-US" sz="2400" smtClean="0"/>
              <a:t>如果按左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SetAudioPos(audio,max(GetAudioPos(audio)-1000,0));//</a:t>
            </a:r>
            <a:r>
              <a:rPr lang="zh-CN" altLang="en-US" sz="2400" smtClean="0"/>
              <a:t>倒退</a:t>
            </a:r>
            <a:r>
              <a:rPr lang="en-US" altLang="zh-CN" sz="2400" smtClean="0"/>
              <a:t>1</a:t>
            </a:r>
            <a:r>
              <a:rPr lang="zh-CN" altLang="en-US" sz="2400" smtClean="0"/>
              <a:t>秒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911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IsKey(39) then//</a:t>
            </a:r>
            <a:r>
              <a:rPr lang="zh-CN" altLang="en-US" sz="2400" smtClean="0"/>
              <a:t>如果按右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SetAudioPos(audio,min(GetAudioPos(audio)+1000,GetAudioLen(audio)));//</a:t>
            </a:r>
            <a:r>
              <a:rPr lang="zh-CN" altLang="en-US" sz="2400" smtClean="0"/>
              <a:t>前进</a:t>
            </a:r>
            <a:r>
              <a:rPr lang="en-US" altLang="zh-CN" sz="2400" smtClean="0"/>
              <a:t>1</a:t>
            </a:r>
            <a:r>
              <a:rPr lang="zh-CN" altLang="en-US" sz="2400" smtClean="0"/>
              <a:t>秒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IsKey(40) then//</a:t>
            </a:r>
            <a:r>
              <a:rPr lang="zh-CN" altLang="en-US" sz="2400" smtClean="0"/>
              <a:t>如果按下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SetAudioVol(audio,max(GetAudioVol(audio)-100,0));//</a:t>
            </a:r>
            <a:r>
              <a:rPr lang="zh-CN" altLang="en-US" sz="2400" smtClean="0"/>
              <a:t>减小</a:t>
            </a:r>
            <a:r>
              <a:rPr lang="en-US" altLang="zh-CN" sz="2400" smtClean="0"/>
              <a:t>100</a:t>
            </a:r>
            <a:r>
              <a:rPr lang="zh-CN" altLang="en-US" sz="2400" smtClean="0"/>
              <a:t>音量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IsKey(38) then//</a:t>
            </a:r>
            <a:r>
              <a:rPr lang="zh-CN" altLang="en-US" sz="2400" smtClean="0"/>
              <a:t>如果按上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SetAudioVol(audio,min(GetAudioVol(audio)+100,1000));//</a:t>
            </a:r>
            <a:r>
              <a:rPr lang="zh-CN" altLang="en-US" sz="2400" smtClean="0"/>
              <a:t>增大</a:t>
            </a:r>
            <a:r>
              <a:rPr lang="en-US" altLang="zh-CN" sz="2400" smtClean="0"/>
              <a:t>100</a:t>
            </a:r>
            <a:r>
              <a:rPr lang="zh-CN" altLang="en-US" sz="2400" smtClean="0"/>
              <a:t>音量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IsMouseLeft() then//</a:t>
            </a:r>
            <a:r>
              <a:rPr lang="zh-CN" altLang="en-US" sz="2400" smtClean="0"/>
              <a:t>如果鼠标左键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921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SetAudioPos(audio,round(GetMousePosX()/real(w)*GetAudioLen(audio)));//</a:t>
            </a:r>
            <a:r>
              <a:rPr lang="zh-CN" altLang="en-US" sz="2400" smtClean="0"/>
              <a:t>跳转音频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IsMouseRight() or IsKey(32) then//</a:t>
            </a:r>
            <a:r>
              <a:rPr lang="zh-CN" altLang="en-US" sz="2400" smtClean="0"/>
              <a:t>如果鼠标右键或按空格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play then PauseAudio(audio)//</a:t>
            </a:r>
            <a:r>
              <a:rPr lang="zh-CN" altLang="en-US" sz="2400" smtClean="0"/>
              <a:t>如果正在播放则暂停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else ResumeAudio(audio);//</a:t>
            </a:r>
            <a:r>
              <a:rPr lang="zh-CN" altLang="en-US" sz="2400" smtClean="0"/>
              <a:t>否则继续播放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play:=not(play);//</a:t>
            </a:r>
            <a:r>
              <a:rPr lang="zh-CN" altLang="en-US" sz="2400" smtClean="0"/>
              <a:t>更改音频状态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9318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GetAudioPos(audio)=GetAudioLen(audio) then//</a:t>
            </a:r>
            <a:r>
              <a:rPr lang="zh-CN" altLang="en-US" sz="2400" smtClean="0"/>
              <a:t>如果已播放完毕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SetAudioPos(audio,0);//</a:t>
            </a:r>
            <a:r>
              <a:rPr lang="zh-CN" altLang="en-US" sz="2400" smtClean="0"/>
              <a:t>重头播放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GetTimeR()&gt;frametime+1/frame then//</a:t>
            </a:r>
            <a:r>
              <a:rPr lang="zh-CN" altLang="en-US" sz="2400" smtClean="0"/>
              <a:t>如果当前时间已超过一帧时间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while GetTimeR()&gt;frametime+1/frame do frametime:=frametime+1/frame;//</a:t>
            </a:r>
            <a:r>
              <a:rPr lang="zh-CN" altLang="en-US" sz="2400" smtClean="0"/>
              <a:t>增加帧数（包括跳帧）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GetAudioLen(audio)=0 then pos:=0//</a:t>
            </a:r>
            <a:r>
              <a:rPr lang="zh-CN" altLang="en-US" sz="2400" smtClean="0"/>
              <a:t>如果音频长度为</a:t>
            </a:r>
            <a:r>
              <a:rPr lang="en-US" altLang="zh-CN" sz="2400" smtClean="0"/>
              <a:t>0</a:t>
            </a:r>
            <a:r>
              <a:rPr lang="zh-CN" altLang="en-US" sz="2400" smtClean="0"/>
              <a:t>（没有音频）则设音频窗口位置为</a:t>
            </a:r>
            <a:r>
              <a:rPr lang="en-US" altLang="zh-CN" sz="2400" smtClean="0"/>
              <a:t>0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第三节 </a:t>
            </a:r>
            <a:r>
              <a:rPr lang="en-US" altLang="zh-CN" smtClean="0"/>
              <a:t>Display</a:t>
            </a:r>
            <a:r>
              <a:rPr lang="zh-CN" altLang="en-US" smtClean="0"/>
              <a:t>单元库</a:t>
            </a:r>
          </a:p>
        </p:txBody>
      </p:sp>
      <p:sp>
        <p:nvSpPr>
          <p:cNvPr id="1126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本教程使用</a:t>
            </a:r>
            <a:r>
              <a:rPr lang="en-US" altLang="zh-CN" sz="2400" dirty="0" smtClean="0"/>
              <a:t>Display</a:t>
            </a:r>
            <a:r>
              <a:rPr lang="zh-CN" altLang="en-US" sz="2400" dirty="0" smtClean="0"/>
              <a:t>单元库实现游戏：</a:t>
            </a:r>
            <a:endParaRPr lang="en-US" altLang="zh-CN" sz="20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hlinkClick r:id="rId2"/>
              </a:rPr>
              <a:t>http://axpokl.com/display.zip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hlinkClick r:id="rId3"/>
              </a:rPr>
              <a:t>http://axpokl.ys168.com</a:t>
            </a:r>
            <a:endParaRPr lang="en-US" altLang="zh-CN" sz="1800" dirty="0" smtClean="0"/>
          </a:p>
          <a:p>
            <a:pPr eaLnBrk="1" hangingPunct="1">
              <a:defRPr/>
            </a:pPr>
            <a:r>
              <a:rPr lang="zh-CN" altLang="en-US" sz="2400" dirty="0" smtClean="0"/>
              <a:t>编译单元库源码</a:t>
            </a:r>
            <a:r>
              <a:rPr lang="en-US" altLang="zh-CN" sz="2400" dirty="0" err="1" smtClean="0"/>
              <a:t>Display.pp</a:t>
            </a:r>
            <a:r>
              <a:rPr lang="zh-CN" altLang="en-US" sz="2400" dirty="0" smtClean="0"/>
              <a:t>即可获得单元库的目标文件</a:t>
            </a:r>
            <a:r>
              <a:rPr lang="en-US" altLang="zh-CN" sz="2400" dirty="0" err="1" smtClean="0"/>
              <a:t>Display.o</a:t>
            </a:r>
            <a:r>
              <a:rPr lang="zh-CN" altLang="en-US" sz="2400" dirty="0" smtClean="0"/>
              <a:t>和编译</a:t>
            </a:r>
            <a:r>
              <a:rPr lang="zh-CN" altLang="en-US" sz="2400" dirty="0"/>
              <a:t>库</a:t>
            </a:r>
            <a:r>
              <a:rPr lang="zh-CN" altLang="en-US" sz="2400" dirty="0" smtClean="0"/>
              <a:t>文件</a:t>
            </a:r>
            <a:r>
              <a:rPr lang="en-US" altLang="zh-CN" sz="2400" dirty="0" err="1" smtClean="0"/>
              <a:t>Display.ppu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sz="2400" dirty="0" smtClean="0"/>
              <a:t>请将</a:t>
            </a:r>
            <a:r>
              <a:rPr lang="en-US" altLang="zh-CN" sz="2400" dirty="0" err="1" smtClean="0"/>
              <a:t>Display.pp</a:t>
            </a:r>
            <a:r>
              <a:rPr lang="zh-CN" altLang="en-US" sz="2400" dirty="0" smtClean="0"/>
              <a:t>（或编译好的</a:t>
            </a:r>
            <a:r>
              <a:rPr lang="en-US" altLang="zh-CN" sz="2400" dirty="0" err="1" smtClean="0"/>
              <a:t>Display.o</a:t>
            </a:r>
            <a:r>
              <a:rPr lang="zh-CN" altLang="en-US" sz="2400" dirty="0" smtClean="0"/>
              <a:t>及</a:t>
            </a:r>
            <a:r>
              <a:rPr lang="en-US" altLang="zh-CN" sz="2400" dirty="0" err="1" smtClean="0"/>
              <a:t>Display.ppu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）拷贝到主程序同一个目录下。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en-US" altLang="zh-CN" sz="2400" dirty="0" smtClean="0"/>
              <a:t>Display</a:t>
            </a:r>
            <a:r>
              <a:rPr lang="zh-CN" altLang="en-US" sz="2400" dirty="0" smtClean="0"/>
              <a:t>单元库仍在不断更新，每个版本并不互</a:t>
            </a:r>
            <a:r>
              <a:rPr lang="zh-CN" altLang="en-US" sz="2400" dirty="0"/>
              <a:t>相</a:t>
            </a:r>
            <a:r>
              <a:rPr lang="zh-CN" altLang="en-US" sz="2400" dirty="0" smtClean="0"/>
              <a:t>兼容，因此对于每一个程序应使用独立的</a:t>
            </a:r>
            <a:r>
              <a:rPr lang="en-US" altLang="zh-CN" sz="2400" dirty="0" smtClean="0"/>
              <a:t>Display</a:t>
            </a:r>
            <a:r>
              <a:rPr lang="zh-CN" altLang="en-US" sz="2400" dirty="0" smtClean="0"/>
              <a:t>单元库。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第一节 音频播放器</a:t>
            </a:r>
            <a:endParaRPr lang="en-US" altLang="zh-CN" smtClean="0"/>
          </a:p>
        </p:txBody>
      </p:sp>
      <p:sp>
        <p:nvSpPr>
          <p:cNvPr id="942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 smtClean="0"/>
              <a:t>else pos:=round(real(w)*GetAudioPos(audio)/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 smtClean="0"/>
              <a:t>GetAudioLen(audio));//</a:t>
            </a:r>
            <a:r>
              <a:rPr lang="zh-CN" altLang="en-US" sz="2400" dirty="0" smtClean="0"/>
              <a:t>否则设定音频窗口位置</a:t>
            </a:r>
          </a:p>
          <a:p>
            <a:pPr marL="0" indent="0" eaLnBrk="1" hangingPunct="1">
              <a:buNone/>
            </a:pPr>
            <a:r>
              <a:rPr lang="de-DE" altLang="zh-CN" sz="2400" dirty="0"/>
              <a:t>Clear();Bar(pbitmap(0),0,0,pos,100,Yellow);//</a:t>
            </a:r>
            <a:r>
              <a:rPr lang="zh-CN" altLang="en-US" sz="2400" dirty="0" smtClean="0"/>
              <a:t>绘制状态</a:t>
            </a:r>
            <a:endParaRPr lang="en-US" altLang="zh-CN" sz="2400" dirty="0" smtClean="0"/>
          </a:p>
          <a:p>
            <a:pPr marL="0" indent="0" eaLnBrk="1" hangingPunct="1">
              <a:buNone/>
            </a:pPr>
            <a:r>
              <a:rPr lang="de-DE" altLang="zh-CN" sz="2400" dirty="0" smtClean="0"/>
              <a:t>DrawTextlnXY(i2s(GetAudioPos(audio</a:t>
            </a:r>
            <a:r>
              <a:rPr lang="de-DE" altLang="zh-CN" sz="2400" dirty="0" smtClean="0"/>
              <a:t>))+' / '+i2s(GetAudioLen(audio)),0,0,Yellow,Blue);//</a:t>
            </a:r>
            <a:r>
              <a:rPr lang="zh-CN" altLang="en-US" sz="2400" dirty="0" smtClean="0"/>
              <a:t>输出状态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 smtClean="0"/>
              <a:t>FreshWin();//</a:t>
            </a:r>
            <a:r>
              <a:rPr lang="zh-CN" altLang="en-US" sz="2400" dirty="0" smtClean="0"/>
              <a:t>刷新窗口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 smtClean="0"/>
              <a:t>end;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 smtClean="0"/>
              <a:t>Delay();//</a:t>
            </a:r>
            <a:r>
              <a:rPr lang="zh-CN" altLang="en-US" sz="2400" dirty="0" smtClean="0"/>
              <a:t>延迟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毫秒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 smtClean="0"/>
              <a:t>until not(IsWin()) or (IsKey(27));//</a:t>
            </a:r>
            <a:r>
              <a:rPr lang="zh-CN" altLang="en-US" sz="2400" dirty="0" smtClean="0"/>
              <a:t>直到关闭窗口或按</a:t>
            </a:r>
            <a:r>
              <a:rPr lang="de-DE" altLang="zh-CN" sz="2400" dirty="0" smtClean="0"/>
              <a:t>ESC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dirty="0" smtClean="0"/>
              <a:t>end.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 俄罗斯方块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一</a:t>
            </a:r>
            <a:r>
              <a:rPr lang="zh-CN" altLang="en-US" dirty="0" smtClean="0"/>
              <a:t>款简易的俄罗斯方块小游戏：</a:t>
            </a:r>
            <a:endParaRPr lang="en-US" altLang="zh-CN" sz="2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{$APPTYPE GUI}//</a:t>
            </a:r>
            <a:r>
              <a:rPr lang="zh-CN" altLang="en-US" sz="2400" dirty="0"/>
              <a:t>关闭控制台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uses Display;//</a:t>
            </a:r>
            <a:r>
              <a:rPr lang="zh-CN" altLang="en-US" sz="2400" dirty="0"/>
              <a:t>使用</a:t>
            </a:r>
            <a:r>
              <a:rPr lang="en-US" altLang="zh-CN" sz="2400" dirty="0"/>
              <a:t>Display</a:t>
            </a:r>
            <a:r>
              <a:rPr lang="zh-CN" altLang="en-US" sz="2400" dirty="0"/>
              <a:t>单元库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const</a:t>
            </a:r>
            <a:r>
              <a:rPr lang="en-US" altLang="zh-CN" sz="2400" dirty="0"/>
              <a:t> w=10;//</a:t>
            </a:r>
            <a:r>
              <a:rPr lang="zh-CN" altLang="en-US" sz="2400" dirty="0"/>
              <a:t>场地宽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const</a:t>
            </a:r>
            <a:r>
              <a:rPr lang="en-US" altLang="zh-CN" sz="2400" dirty="0"/>
              <a:t> h=20;//</a:t>
            </a:r>
            <a:r>
              <a:rPr lang="zh-CN" altLang="en-US" sz="2400" dirty="0"/>
              <a:t>场地高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sz:longword</a:t>
            </a:r>
            <a:r>
              <a:rPr lang="en-US" altLang="zh-CN" sz="2400" dirty="0"/>
              <a:t>=30;//</a:t>
            </a:r>
            <a:r>
              <a:rPr lang="zh-CN" altLang="en-US" sz="2400" dirty="0"/>
              <a:t>方块大小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frame:real</a:t>
            </a:r>
            <a:r>
              <a:rPr lang="en-US" altLang="zh-CN" sz="2400" dirty="0"/>
              <a:t>=120.0;//</a:t>
            </a:r>
            <a:r>
              <a:rPr lang="zh-CN" altLang="en-US" sz="2400" dirty="0"/>
              <a:t>帧率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frametime:real</a:t>
            </a:r>
            <a:r>
              <a:rPr lang="en-US" altLang="zh-CN" sz="2400" dirty="0"/>
              <a:t>=0.0;//</a:t>
            </a:r>
            <a:r>
              <a:rPr lang="zh-CN" altLang="en-US" sz="2400" dirty="0"/>
              <a:t>当前帧时间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downtime:real</a:t>
            </a:r>
            <a:r>
              <a:rPr lang="en-US" altLang="zh-CN" sz="2400" dirty="0"/>
              <a:t>=0.0;//</a:t>
            </a:r>
            <a:r>
              <a:rPr lang="zh-CN" altLang="en-US" sz="2400" dirty="0"/>
              <a:t>下落时间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 俄罗斯方块</a:t>
            </a:r>
          </a:p>
        </p:txBody>
      </p:sp>
      <p:sp>
        <p:nvSpPr>
          <p:cNvPr id="962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 smtClean="0"/>
              <a:t>var i,j:shortint;//</a:t>
            </a:r>
            <a:r>
              <a:rPr lang="zh-CN" altLang="en-US" sz="2400" smtClean="0"/>
              <a:t>场地行列计数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 smtClean="0"/>
              <a:t>var x,y,r,k:shortint;//</a:t>
            </a:r>
            <a:r>
              <a:rPr lang="zh-CN" altLang="en-US" sz="2400" smtClean="0"/>
              <a:t>当前方块状态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 smtClean="0"/>
              <a:t>var bd:array[0..w-1,0..h-1]of shortint;//</a:t>
            </a:r>
            <a:r>
              <a:rPr lang="zh-CN" altLang="en-US" sz="2400" smtClean="0"/>
              <a:t>场地方块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 smtClean="0"/>
              <a:t>const bdc:array[0..7]of longword=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 smtClean="0"/>
              <a:t>($1F1F1F,$7F7F7F,$7F7FFF,$7FFF7F,$FF7F7F,$7FFFFF,$FFFF7F,$FF7FFF);//</a:t>
            </a:r>
            <a:r>
              <a:rPr lang="zh-CN" altLang="en-US" sz="2400" smtClean="0"/>
              <a:t>方块颜色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altLang="zh-CN" sz="2400" smtClean="0"/>
              <a:t>const bdk:array[0..7,0..3,0..3,0..3]of longword;</a:t>
            </a:r>
            <a:r>
              <a:rPr lang="en-US" altLang="zh-CN" sz="2400" smtClean="0"/>
              <a:t>//</a:t>
            </a:r>
            <a:r>
              <a:rPr lang="zh-CN" altLang="en-US" sz="2400" smtClean="0"/>
              <a:t>方块类型（已省略）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9728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DrawBlock(i,j,k:shortint);//</a:t>
            </a:r>
            <a:r>
              <a:rPr lang="zh-CN" altLang="en-US" sz="2400" smtClean="0"/>
              <a:t>画方块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 Bar(i*sz,(h-j-1)*sz,sz,sz,bdc[k]);end;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NewBlock();forward;//</a:t>
            </a:r>
            <a:r>
              <a:rPr lang="zh-CN" altLang="en-US" sz="2400" smtClean="0"/>
              <a:t>新方块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Restart();//</a:t>
            </a:r>
            <a:r>
              <a:rPr lang="zh-CN" altLang="en-US" sz="2400" smtClean="0"/>
              <a:t>重新开始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 i:=0 to w-1 do for j:=0 to h-1 do bd[i,j]:=0;//</a:t>
            </a:r>
            <a:r>
              <a:rPr lang="zh-CN" altLang="en-US" sz="2400" smtClean="0"/>
              <a:t>清空场地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NewBlock();//</a:t>
            </a:r>
            <a:r>
              <a:rPr lang="zh-CN" altLang="en-US" sz="2400" smtClean="0"/>
              <a:t>新方块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end;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9830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EraseLine():boolean;//</a:t>
            </a:r>
            <a:r>
              <a:rPr lang="zh-CN" altLang="en-US" sz="2400" smtClean="0"/>
              <a:t>消行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 j:=0 to h-1 do//</a:t>
            </a:r>
            <a:r>
              <a:rPr lang="zh-CN" altLang="en-US" sz="2400" smtClean="0"/>
              <a:t>从最底行开始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EraseLine:=true;//</a:t>
            </a:r>
            <a:r>
              <a:rPr lang="zh-CN" altLang="en-US" sz="2400" smtClean="0"/>
              <a:t>是满行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 i:=0 to w-1 do if bd[i,j]=0 then EraseLine:=false;//</a:t>
            </a:r>
            <a:r>
              <a:rPr lang="zh-CN" altLang="en-US" sz="2400" smtClean="0"/>
              <a:t>如果有洞则不是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EraseLine then break;//</a:t>
            </a:r>
            <a:r>
              <a:rPr lang="zh-CN" altLang="en-US" sz="2400" smtClean="0"/>
              <a:t>如果是满行则跳出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9933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EraseLine then//</a:t>
            </a:r>
            <a:r>
              <a:rPr lang="zh-CN" altLang="en-US" sz="2400" smtClean="0"/>
              <a:t>如果是满行（消行）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while j&lt;(h-1) do//</a:t>
            </a:r>
            <a:r>
              <a:rPr lang="zh-CN" altLang="en-US" sz="2400" smtClean="0"/>
              <a:t>从此行开始（往上）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 i:=0 to w-1 do//</a:t>
            </a:r>
            <a:r>
              <a:rPr lang="zh-CN" altLang="en-US" sz="2400" smtClean="0"/>
              <a:t>遍历该行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bd[i,j]:=bd[i,j+1];//</a:t>
            </a:r>
            <a:r>
              <a:rPr lang="zh-CN" altLang="en-US" sz="2400" smtClean="0"/>
              <a:t>上方方块掉落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j:=j+1;//</a:t>
            </a:r>
            <a:r>
              <a:rPr lang="zh-CN" altLang="en-US" sz="2400" smtClean="0"/>
              <a:t>继续上一行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end;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035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FixBlock();//</a:t>
            </a:r>
            <a:r>
              <a:rPr lang="zh-CN" altLang="en-US" sz="2400" smtClean="0"/>
              <a:t>固定方块（落底）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 i:=0 to 3 do for j:=0 to 3 do//</a:t>
            </a:r>
            <a:r>
              <a:rPr lang="zh-CN" altLang="en-US" sz="2400" smtClean="0"/>
              <a:t>遍历方块行列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bdk[k,r,j,i]&gt;0 then bd[i+x,j+y]:=k;NewBlock();//</a:t>
            </a:r>
            <a:r>
              <a:rPr lang="zh-CN" altLang="en-US" sz="2400" smtClean="0"/>
              <a:t>如果是格子非空则画到场地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while EraseLine() do ;//</a:t>
            </a:r>
            <a:r>
              <a:rPr lang="zh-CN" altLang="en-US" sz="2400" smtClean="0"/>
              <a:t>消行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137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Overlay():boolean;//</a:t>
            </a:r>
            <a:r>
              <a:rPr lang="zh-CN" altLang="en-US" sz="2400" smtClean="0"/>
              <a:t>判断重叠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Overlay:=false;//</a:t>
            </a:r>
            <a:r>
              <a:rPr lang="zh-CN" altLang="en-US" sz="2400" smtClean="0"/>
              <a:t>设非重叠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for i:=0 to 3 do for j:=0 to 3 do//</a:t>
            </a:r>
            <a:r>
              <a:rPr lang="zh-CN" altLang="en-US" sz="2400" smtClean="0"/>
              <a:t>遍历方块行列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(bdk[k,r,j,i]&gt;0) then//</a:t>
            </a:r>
            <a:r>
              <a:rPr lang="zh-CN" altLang="en-US" sz="2400" smtClean="0"/>
              <a:t>如果格子非空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(i+x&lt;0)or(i+x&gt;=w)or(j+y&lt;0)or(j+y&gt;=h) then Overlay:=true//</a:t>
            </a:r>
            <a:r>
              <a:rPr lang="zh-CN" altLang="en-US" sz="2400" smtClean="0"/>
              <a:t>如果超出场地则重叠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else if (bd[i+x,j+y]&gt;0) then Overlay:=true;//</a:t>
            </a:r>
            <a:r>
              <a:rPr lang="zh-CN" altLang="en-US" sz="2400" smtClean="0"/>
              <a:t>如果没超出场地但场地非空也重叠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240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procedure NewBlock();//</a:t>
            </a:r>
            <a:r>
              <a:rPr lang="zh-CN" altLang="en-US" sz="2400" smtClean="0"/>
              <a:t>新方块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x:=3;//</a:t>
            </a:r>
            <a:r>
              <a:rPr lang="zh-CN" altLang="en-US" sz="2400" smtClean="0"/>
              <a:t>新方块行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y:=16;//</a:t>
            </a:r>
            <a:r>
              <a:rPr lang="zh-CN" altLang="en-US" sz="2400" smtClean="0"/>
              <a:t>新方块列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r:=0;//</a:t>
            </a:r>
            <a:r>
              <a:rPr lang="zh-CN" altLang="en-US" sz="2400" smtClean="0"/>
              <a:t>新方块旋转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k:=random(7)+1;//</a:t>
            </a:r>
            <a:r>
              <a:rPr lang="zh-CN" altLang="en-US" sz="2400" smtClean="0"/>
              <a:t>新方块类型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Overlay() then Restart();//</a:t>
            </a:r>
            <a:r>
              <a:rPr lang="zh-CN" altLang="en-US" sz="2400" smtClean="0"/>
              <a:t>如果重叠则重来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end;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第二节 俄罗斯方块</a:t>
            </a:r>
          </a:p>
        </p:txBody>
      </p:sp>
      <p:sp>
        <p:nvSpPr>
          <p:cNvPr id="1034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function Rotate(d:shortint):boolean;//</a:t>
            </a:r>
            <a:r>
              <a:rPr lang="zh-CN" altLang="en-US" sz="2400" smtClean="0"/>
              <a:t>旋转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begin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r:=r+1;if r&gt;3 then r:=0;Rotate:=not(Overlay());//</a:t>
            </a:r>
            <a:r>
              <a:rPr lang="zh-CN" altLang="en-US" sz="2400" smtClean="0"/>
              <a:t>尝试旋转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if not(Rotate) then r:=r-1;if r&lt;0 then r:=3;//</a:t>
            </a:r>
            <a:r>
              <a:rPr lang="zh-CN" altLang="en-US" sz="2400" smtClean="0"/>
              <a:t>如果不能旋转则转回来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de-DE" altLang="zh-CN" sz="2400" smtClean="0"/>
              <a:t>end;</a:t>
            </a:r>
            <a:endParaRPr lang="zh-CN" altLang="en-US" sz="24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自定义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60</TotalTime>
  <Words>6433</Words>
  <Application>Microsoft Office PowerPoint</Application>
  <PresentationFormat>全屏显示(4:3)</PresentationFormat>
  <Paragraphs>954</Paragraphs>
  <Slides>120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120</vt:i4>
      </vt:variant>
    </vt:vector>
  </HeadingPairs>
  <TitlesOfParts>
    <vt:vector size="128" baseType="lpstr">
      <vt:lpstr>黑体</vt:lpstr>
      <vt:lpstr>宋体</vt:lpstr>
      <vt:lpstr>Arial</vt:lpstr>
      <vt:lpstr>Lucida Sans Unicode</vt:lpstr>
      <vt:lpstr>Times New Roman</vt:lpstr>
      <vt:lpstr>Wingdings</vt:lpstr>
      <vt:lpstr>Wingdings 3</vt:lpstr>
      <vt:lpstr>主题1</vt:lpstr>
      <vt:lpstr>Free Pascal从零开始编游戏</vt:lpstr>
      <vt:lpstr>目录</vt:lpstr>
      <vt:lpstr>前言</vt:lpstr>
      <vt:lpstr>前言</vt:lpstr>
      <vt:lpstr>第一章 配置</vt:lpstr>
      <vt:lpstr>第一节 Windows操作系统</vt:lpstr>
      <vt:lpstr>第二节 Free Pascal编译器</vt:lpstr>
      <vt:lpstr>第二节 Free Pascal编译器</vt:lpstr>
      <vt:lpstr>第三节 Display单元库</vt:lpstr>
      <vt:lpstr>第三节 Display单元库</vt:lpstr>
      <vt:lpstr>第二章 窗口</vt:lpstr>
      <vt:lpstr>第一节 建立窗口</vt:lpstr>
      <vt:lpstr>第一节 建立窗口</vt:lpstr>
      <vt:lpstr>第二节 设定窗口标题</vt:lpstr>
      <vt:lpstr>第二节 设定窗口标题</vt:lpstr>
      <vt:lpstr>第三节 判断窗口状态</vt:lpstr>
      <vt:lpstr>第三节 判断窗口状态</vt:lpstr>
      <vt:lpstr>第四节 获取窗口大小</vt:lpstr>
      <vt:lpstr>第四节 获取窗口大小</vt:lpstr>
      <vt:lpstr>第四节 获取窗口大小</vt:lpstr>
      <vt:lpstr>第五节 关闭窗口</vt:lpstr>
      <vt:lpstr>第五节 关闭窗口</vt:lpstr>
      <vt:lpstr>第五节 关闭窗口</vt:lpstr>
      <vt:lpstr>第三章 绘图</vt:lpstr>
      <vt:lpstr>第一节 刷新窗口</vt:lpstr>
      <vt:lpstr>第一节 刷新窗口</vt:lpstr>
      <vt:lpstr>第二节 绘制图形</vt:lpstr>
      <vt:lpstr>第二节 绘制图形</vt:lpstr>
      <vt:lpstr>第二节 绘制图形</vt:lpstr>
      <vt:lpstr>第三节 读取图片</vt:lpstr>
      <vt:lpstr>第三节 读取图片</vt:lpstr>
      <vt:lpstr>第三节 读取图片</vt:lpstr>
      <vt:lpstr>第四节 绘制图片</vt:lpstr>
      <vt:lpstr>第四节 绘制图片</vt:lpstr>
      <vt:lpstr>第四节 绘制图片</vt:lpstr>
      <vt:lpstr>第五节 绘制拉伸图片</vt:lpstr>
      <vt:lpstr>第五节 绘制拉伸图片</vt:lpstr>
      <vt:lpstr>第五节 绘制拉伸图片</vt:lpstr>
      <vt:lpstr>第六节 绘制透明图片</vt:lpstr>
      <vt:lpstr>第六节 绘制透明图片</vt:lpstr>
      <vt:lpstr>第四章 文字</vt:lpstr>
      <vt:lpstr>第一节 输出文字</vt:lpstr>
      <vt:lpstr>第一节 输出文字</vt:lpstr>
      <vt:lpstr>第一节 输出文字</vt:lpstr>
      <vt:lpstr>第一节 输出文字</vt:lpstr>
      <vt:lpstr>第二节 设定字体大小</vt:lpstr>
      <vt:lpstr>第二节 设定字体大小</vt:lpstr>
      <vt:lpstr>第二节 设定字体大小</vt:lpstr>
      <vt:lpstr>第三节 设定字体</vt:lpstr>
      <vt:lpstr>第三节 设定字体</vt:lpstr>
      <vt:lpstr>第三节 设定字体</vt:lpstr>
      <vt:lpstr>第五章 消息</vt:lpstr>
      <vt:lpstr>第一节 获取消息</vt:lpstr>
      <vt:lpstr>第一节 获取消息</vt:lpstr>
      <vt:lpstr>第一节 获取消息</vt:lpstr>
      <vt:lpstr>第一节 获取消息</vt:lpstr>
      <vt:lpstr>第二节 处理消息</vt:lpstr>
      <vt:lpstr>第二节 处理消息</vt:lpstr>
      <vt:lpstr>第二节 处理消息</vt:lpstr>
      <vt:lpstr>第二节 处理消息</vt:lpstr>
      <vt:lpstr>第二节 处理消息</vt:lpstr>
      <vt:lpstr>第三节 获取时间</vt:lpstr>
      <vt:lpstr>第三节 获取时间</vt:lpstr>
      <vt:lpstr>第四节 获取帧率</vt:lpstr>
      <vt:lpstr>第四节 获取帧率</vt:lpstr>
      <vt:lpstr>第四节 获取帧率</vt:lpstr>
      <vt:lpstr>第五节 处理帧率</vt:lpstr>
      <vt:lpstr>第五节 处理帧率</vt:lpstr>
      <vt:lpstr>第五节 处理帧率</vt:lpstr>
      <vt:lpstr>第五节 处理帧率</vt:lpstr>
      <vt:lpstr>第六章 音频</vt:lpstr>
      <vt:lpstr>第一节 读取音频</vt:lpstr>
      <vt:lpstr>第一节 读取音频</vt:lpstr>
      <vt:lpstr>第二节 播放音频</vt:lpstr>
      <vt:lpstr>第二节 播放音频</vt:lpstr>
      <vt:lpstr>第三节 设定音量</vt:lpstr>
      <vt:lpstr>第三节 设定音量</vt:lpstr>
      <vt:lpstr>第四节 暂停音频</vt:lpstr>
      <vt:lpstr>第四节 暂停音频</vt:lpstr>
      <vt:lpstr>第四节 暂停音频</vt:lpstr>
      <vt:lpstr>第五节 跳转音频</vt:lpstr>
      <vt:lpstr>第五节 跳转音频</vt:lpstr>
      <vt:lpstr>第七章 应用</vt:lpstr>
      <vt:lpstr>第一节 音频播放器</vt:lpstr>
      <vt:lpstr>第一节 音频播放器</vt:lpstr>
      <vt:lpstr>第一节 音频播放器</vt:lpstr>
      <vt:lpstr>第一节 音频播放器</vt:lpstr>
      <vt:lpstr>第一节 音频播放器</vt:lpstr>
      <vt:lpstr>第一节 音频播放器</vt:lpstr>
      <vt:lpstr>第一节 音频播放器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第二节 俄罗斯方块</vt:lpstr>
      <vt:lpstr>附录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Display单元库重载表</vt:lpstr>
      <vt:lpstr>后记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Pascal从零开始编游戏 （基础部分）</dc:title>
  <dc:creator>user-ax</dc:creator>
  <cp:lastModifiedBy>ax_pokl</cp:lastModifiedBy>
  <cp:revision>11</cp:revision>
  <dcterms:created xsi:type="dcterms:W3CDTF">2017-07-21T22:10:00Z</dcterms:created>
  <dcterms:modified xsi:type="dcterms:W3CDTF">2017-08-07T00:27:28Z</dcterms:modified>
</cp:coreProperties>
</file>