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0" r:id="rId1"/>
  </p:sldMasterIdLst>
  <p:sldIdLst>
    <p:sldId id="256" r:id="rId2"/>
    <p:sldId id="257" r:id="rId3"/>
    <p:sldId id="258" r:id="rId4"/>
    <p:sldId id="419" r:id="rId5"/>
    <p:sldId id="259" r:id="rId6"/>
    <p:sldId id="260" r:id="rId7"/>
    <p:sldId id="261" r:id="rId8"/>
    <p:sldId id="262" r:id="rId9"/>
    <p:sldId id="276" r:id="rId10"/>
    <p:sldId id="423" r:id="rId11"/>
    <p:sldId id="422" r:id="rId12"/>
    <p:sldId id="424" r:id="rId13"/>
    <p:sldId id="425" r:id="rId14"/>
    <p:sldId id="431" r:id="rId15"/>
    <p:sldId id="432" r:id="rId16"/>
    <p:sldId id="263" r:id="rId17"/>
    <p:sldId id="277" r:id="rId18"/>
    <p:sldId id="288" r:id="rId19"/>
    <p:sldId id="289" r:id="rId20"/>
    <p:sldId id="285" r:id="rId21"/>
    <p:sldId id="286" r:id="rId22"/>
    <p:sldId id="293" r:id="rId23"/>
    <p:sldId id="294" r:id="rId24"/>
    <p:sldId id="287" r:id="rId25"/>
    <p:sldId id="278" r:id="rId26"/>
    <p:sldId id="290" r:id="rId27"/>
    <p:sldId id="295" r:id="rId28"/>
    <p:sldId id="292" r:id="rId29"/>
    <p:sldId id="264" r:id="rId30"/>
    <p:sldId id="302" r:id="rId31"/>
    <p:sldId id="303" r:id="rId32"/>
    <p:sldId id="279" r:id="rId33"/>
    <p:sldId id="421" r:id="rId34"/>
    <p:sldId id="280" r:id="rId35"/>
    <p:sldId id="281" r:id="rId36"/>
    <p:sldId id="297" r:id="rId37"/>
    <p:sldId id="296" r:id="rId38"/>
    <p:sldId id="298" r:id="rId39"/>
    <p:sldId id="299" r:id="rId40"/>
    <p:sldId id="311" r:id="rId41"/>
    <p:sldId id="312" r:id="rId42"/>
    <p:sldId id="305" r:id="rId43"/>
    <p:sldId id="324" r:id="rId44"/>
    <p:sldId id="325" r:id="rId45"/>
    <p:sldId id="310" r:id="rId46"/>
    <p:sldId id="326" r:id="rId47"/>
    <p:sldId id="426" r:id="rId48"/>
    <p:sldId id="427" r:id="rId49"/>
    <p:sldId id="428" r:id="rId50"/>
    <p:sldId id="429" r:id="rId51"/>
    <p:sldId id="430" r:id="rId52"/>
    <p:sldId id="266" r:id="rId53"/>
    <p:sldId id="328" r:id="rId54"/>
    <p:sldId id="329" r:id="rId55"/>
    <p:sldId id="282" r:id="rId56"/>
    <p:sldId id="330" r:id="rId57"/>
    <p:sldId id="331" r:id="rId58"/>
    <p:sldId id="315" r:id="rId59"/>
    <p:sldId id="327" r:id="rId60"/>
    <p:sldId id="332" r:id="rId61"/>
    <p:sldId id="333" r:id="rId62"/>
    <p:sldId id="334" r:id="rId63"/>
    <p:sldId id="265" r:id="rId64"/>
    <p:sldId id="270" r:id="rId65"/>
    <p:sldId id="322" r:id="rId66"/>
    <p:sldId id="420" r:id="rId67"/>
    <p:sldId id="335" r:id="rId68"/>
    <p:sldId id="319" r:id="rId69"/>
    <p:sldId id="320" r:id="rId70"/>
    <p:sldId id="341" r:id="rId71"/>
    <p:sldId id="337" r:id="rId72"/>
    <p:sldId id="338" r:id="rId73"/>
    <p:sldId id="340" r:id="rId74"/>
    <p:sldId id="339" r:id="rId75"/>
    <p:sldId id="342" r:id="rId76"/>
    <p:sldId id="345" r:id="rId77"/>
    <p:sldId id="344" r:id="rId78"/>
    <p:sldId id="343" r:id="rId79"/>
    <p:sldId id="346" r:id="rId80"/>
    <p:sldId id="350" r:id="rId81"/>
    <p:sldId id="349" r:id="rId82"/>
    <p:sldId id="271" r:id="rId83"/>
    <p:sldId id="376" r:id="rId84"/>
    <p:sldId id="377" r:id="rId85"/>
    <p:sldId id="378" r:id="rId86"/>
    <p:sldId id="379" r:id="rId87"/>
    <p:sldId id="380" r:id="rId88"/>
    <p:sldId id="381" r:id="rId89"/>
    <p:sldId id="382" r:id="rId90"/>
    <p:sldId id="383" r:id="rId91"/>
    <p:sldId id="384" r:id="rId92"/>
    <p:sldId id="385" r:id="rId93"/>
    <p:sldId id="386" r:id="rId94"/>
    <p:sldId id="364" r:id="rId95"/>
    <p:sldId id="387" r:id="rId96"/>
    <p:sldId id="365" r:id="rId97"/>
    <p:sldId id="273" r:id="rId98"/>
    <p:sldId id="366" r:id="rId99"/>
    <p:sldId id="367" r:id="rId100"/>
    <p:sldId id="368" r:id="rId101"/>
    <p:sldId id="369" r:id="rId102"/>
    <p:sldId id="388" r:id="rId103"/>
    <p:sldId id="389" r:id="rId104"/>
    <p:sldId id="357" r:id="rId105"/>
    <p:sldId id="390" r:id="rId106"/>
    <p:sldId id="391" r:id="rId107"/>
    <p:sldId id="396" r:id="rId108"/>
    <p:sldId id="397" r:id="rId109"/>
    <p:sldId id="398" r:id="rId110"/>
    <p:sldId id="399" r:id="rId111"/>
    <p:sldId id="400" r:id="rId112"/>
    <p:sldId id="401" r:id="rId113"/>
    <p:sldId id="402" r:id="rId114"/>
    <p:sldId id="403" r:id="rId115"/>
    <p:sldId id="404" r:id="rId116"/>
    <p:sldId id="268" r:id="rId117"/>
    <p:sldId id="355" r:id="rId118"/>
    <p:sldId id="405" r:id="rId119"/>
    <p:sldId id="406" r:id="rId120"/>
    <p:sldId id="407" r:id="rId121"/>
    <p:sldId id="408" r:id="rId122"/>
    <p:sldId id="409" r:id="rId123"/>
    <p:sldId id="411" r:id="rId124"/>
    <p:sldId id="412" r:id="rId125"/>
    <p:sldId id="413" r:id="rId126"/>
    <p:sldId id="414" r:id="rId127"/>
    <p:sldId id="410" r:id="rId128"/>
    <p:sldId id="415" r:id="rId129"/>
    <p:sldId id="416" r:id="rId130"/>
    <p:sldId id="418" r:id="rId131"/>
    <p:sldId id="354" r:id="rId13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11" autoAdjust="0"/>
    <p:restoredTop sz="86347" autoAdjust="0"/>
  </p:normalViewPr>
  <p:slideViewPr>
    <p:cSldViewPr>
      <p:cViewPr varScale="1">
        <p:scale>
          <a:sx n="55" d="100"/>
          <a:sy n="55" d="100"/>
        </p:scale>
        <p:origin x="94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zh-CN" sz="2400" smtClean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14541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5420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2C34DEA-B836-4D71-90E4-8CB68AF4D63B}" type="datetimeFigureOut">
              <a:rPr lang="zh-CN" altLang="en-US"/>
              <a:pPr>
                <a:defRPr/>
              </a:pPr>
              <a:t>2017-12-7 Thu</a:t>
            </a:fld>
            <a:endParaRPr lang="zh-CN" alt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040C3662-7AE1-4776-9B03-CD072DF12F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05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BDB85-F40C-4BC7-9FB2-96EBF8185020}" type="datetimeFigureOut">
              <a:rPr lang="zh-CN" altLang="en-US"/>
              <a:pPr>
                <a:defRPr/>
              </a:pPr>
              <a:t>2017-12-7 Thu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5D0CA-9A5F-4878-BEE7-3507E123E8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88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1BC55-6ED6-458A-9ED6-36621CE99769}" type="datetimeFigureOut">
              <a:rPr lang="zh-CN" altLang="en-US"/>
              <a:pPr>
                <a:defRPr/>
              </a:pPr>
              <a:t>2017-12-7 Thu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EE202-0C07-4607-AAC6-00CE14B892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572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F25F3-841B-470A-8554-8526AD41ACD9}" type="datetimeFigureOut">
              <a:rPr lang="zh-CN" altLang="en-US"/>
              <a:pPr>
                <a:defRPr/>
              </a:pPr>
              <a:t>2017-12-7 Thu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06FF6-F93F-4AFF-9B0E-8CF30505CA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94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F9FCF-42D7-4818-9A80-4416F3259F16}" type="datetimeFigureOut">
              <a:rPr lang="zh-CN" altLang="en-US"/>
              <a:pPr>
                <a:defRPr/>
              </a:pPr>
              <a:t>2017-12-7 Thu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DE4F6-F7ED-4BCA-AEF0-4D660FB14D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87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A7B99-EF78-4DCF-950A-F8F6E1A55F92}" type="datetimeFigureOut">
              <a:rPr lang="zh-CN" altLang="en-US"/>
              <a:pPr>
                <a:defRPr/>
              </a:pPr>
              <a:t>2017-12-7 Thu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8B1CA-3E98-43E5-A27D-9FB30AA460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58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242AE-B63C-4FD6-B701-EC6EB5420E37}" type="datetimeFigureOut">
              <a:rPr lang="zh-CN" altLang="en-US"/>
              <a:pPr>
                <a:defRPr/>
              </a:pPr>
              <a:t>2017-12-7 Thu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A3A39-BEE7-4F88-8EEF-2D0424879A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25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C549A-B59B-4E2D-B689-F5FCF408E2D4}" type="datetimeFigureOut">
              <a:rPr lang="zh-CN" altLang="en-US"/>
              <a:pPr>
                <a:defRPr/>
              </a:pPr>
              <a:t>2017-12-7 Thu</a:t>
            </a:fld>
            <a:endParaRPr lang="zh-CN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D9D54-C99E-4396-AADB-BA62B0CF53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60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3FF58-90EB-4C0A-BA91-4050C54FFBD4}" type="datetimeFigureOut">
              <a:rPr lang="zh-CN" altLang="en-US"/>
              <a:pPr>
                <a:defRPr/>
              </a:pPr>
              <a:t>2017-12-7 Thu</a:t>
            </a:fld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42C63-5654-434A-8255-F903813C7F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72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D138A-085D-4D73-8FEA-DFD3F02529D2}" type="datetimeFigureOut">
              <a:rPr lang="zh-CN" altLang="en-US"/>
              <a:pPr>
                <a:defRPr/>
              </a:pPr>
              <a:t>2017-12-7 Thu</a:t>
            </a:fld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41A27-75F9-4D0B-B444-11CA13FD4B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21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6BBB7-6F75-4937-93BF-B9D8C3E3A4CA}" type="datetimeFigureOut">
              <a:rPr lang="zh-CN" altLang="en-US"/>
              <a:pPr>
                <a:defRPr/>
              </a:pPr>
              <a:t>2017-12-7 Thu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BD9E8-D03E-4018-A88F-46044E3495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16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11F46-0B12-451B-B4DC-8E958B8B016F}" type="datetimeFigureOut">
              <a:rPr lang="zh-CN" altLang="en-US"/>
              <a:pPr>
                <a:defRPr/>
              </a:pPr>
              <a:t>2017-12-7 Thu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676B9-50E0-4344-AA4B-DB32173C8F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24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0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035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43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charset="-122"/>
              </a:defRPr>
            </a:lvl1pPr>
          </a:lstStyle>
          <a:p>
            <a:pPr>
              <a:defRPr/>
            </a:pPr>
            <a:fld id="{6A5A8B1E-D527-435B-8181-1D0037E960FA}" type="datetimeFigureOut">
              <a:rPr lang="zh-CN" altLang="en-US"/>
              <a:pPr>
                <a:defRPr/>
              </a:pPr>
              <a:t>2017-12-7 Thu</a:t>
            </a:fld>
            <a:endParaRPr lang="zh-CN" altLang="en-US"/>
          </a:p>
        </p:txBody>
      </p:sp>
      <p:sp>
        <p:nvSpPr>
          <p:cNvPr id="144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43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2783250-B76E-44ED-B1AC-B8AC7256CC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5" r:id="rId1"/>
    <p:sldLayoutId id="2147484644" r:id="rId2"/>
    <p:sldLayoutId id="2147484645" r:id="rId3"/>
    <p:sldLayoutId id="2147484646" r:id="rId4"/>
    <p:sldLayoutId id="2147484647" r:id="rId5"/>
    <p:sldLayoutId id="2147484648" r:id="rId6"/>
    <p:sldLayoutId id="2147484649" r:id="rId7"/>
    <p:sldLayoutId id="2147484650" r:id="rId8"/>
    <p:sldLayoutId id="2147484651" r:id="rId9"/>
    <p:sldLayoutId id="2147484652" r:id="rId10"/>
    <p:sldLayoutId id="2147484653" r:id="rId11"/>
    <p:sldLayoutId id="2147484654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49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xpokl.ys168.com/" TargetMode="External"/><Relationship Id="rId2" Type="http://schemas.openxmlformats.org/officeDocument/2006/relationships/hyperlink" Target="http://axpokl.com/display.zip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gnu-c-manual/gnu-c-manual.html" TargetMode="External"/><Relationship Id="rId2" Type="http://schemas.openxmlformats.org/officeDocument/2006/relationships/hyperlink" Target="http://www.freepascal.org/down/i386/win32.var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xpokl.ys168.com/" TargetMode="External"/><Relationship Id="rId2" Type="http://schemas.openxmlformats.org/officeDocument/2006/relationships/hyperlink" Target="http://axpokl.com/display.zip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Display</a:t>
            </a:r>
            <a:r>
              <a:rPr lang="zh-CN" altLang="en-US" dirty="0" smtClean="0"/>
              <a:t>单元库教程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制作：</a:t>
            </a:r>
            <a:r>
              <a:rPr lang="en-US" altLang="zh-CN" dirty="0" smtClean="0"/>
              <a:t>ax_pokl</a:t>
            </a:r>
          </a:p>
          <a:p>
            <a:pPr eaLnBrk="1" hangingPunct="1"/>
            <a:r>
              <a:rPr lang="zh-CN" altLang="en-US" dirty="0" smtClean="0"/>
              <a:t>日期：</a:t>
            </a:r>
            <a:r>
              <a:rPr lang="en-US" altLang="zh-CN" smtClean="0"/>
              <a:t>2017-12-07</a:t>
            </a:r>
            <a:endParaRPr lang="en-US" altLang="zh-CN" dirty="0" smtClean="0"/>
          </a:p>
        </p:txBody>
      </p:sp>
      <p:sp>
        <p:nvSpPr>
          <p:cNvPr id="3075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de-DE" altLang="zh-CN" sz="4000" smtClean="0"/>
              <a:t>C++</a:t>
            </a:r>
            <a:r>
              <a:rPr lang="zh-CN" altLang="en-US" sz="4000" smtClean="0"/>
              <a:t>从零开始编游戏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</a:t>
            </a:r>
            <a:r>
              <a:rPr lang="en-US" altLang="zh-CN" smtClean="0"/>
              <a:t>Display</a:t>
            </a:r>
            <a:r>
              <a:rPr lang="zh-CN" altLang="en-US" smtClean="0"/>
              <a:t>单元库</a:t>
            </a:r>
          </a:p>
        </p:txBody>
      </p:sp>
      <p:sp>
        <p:nvSpPr>
          <p:cNvPr id="1843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本教程的文件清单：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sz="2400" dirty="0" err="1" smtClean="0"/>
              <a:t>disp</a:t>
            </a:r>
            <a:r>
              <a:rPr lang="en-US" altLang="zh-CN" sz="2400" dirty="0" smtClean="0"/>
              <a:t>\</a:t>
            </a:r>
            <a:r>
              <a:rPr lang="en-US" altLang="zh-CN" sz="2400" dirty="0" err="1" smtClean="0"/>
              <a:t>display.pp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Pascal</a:t>
            </a:r>
            <a:r>
              <a:rPr lang="zh-CN" altLang="en-US" sz="2400" dirty="0" smtClean="0"/>
              <a:t>语言</a:t>
            </a:r>
            <a:r>
              <a:rPr lang="en-US" altLang="zh-CN" sz="2400" dirty="0" smtClean="0"/>
              <a:t>Display</a:t>
            </a:r>
            <a:r>
              <a:rPr lang="zh-CN" altLang="en-US" sz="2400" dirty="0" smtClean="0"/>
              <a:t>单元库源代码。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en-US" altLang="zh-CN" sz="2400" dirty="0" err="1" smtClean="0"/>
              <a:t>disp</a:t>
            </a:r>
            <a:r>
              <a:rPr lang="en-US" altLang="zh-CN" sz="2400" dirty="0" smtClean="0"/>
              <a:t>\display_createlib.exe</a:t>
            </a:r>
            <a:r>
              <a:rPr lang="zh-CN" altLang="en-US" sz="2400" dirty="0" smtClean="0"/>
              <a:t>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输出导出</a:t>
            </a:r>
            <a:r>
              <a:rPr lang="en-US" altLang="zh-CN" sz="2400" dirty="0" err="1" smtClean="0"/>
              <a:t>dll</a:t>
            </a:r>
            <a:r>
              <a:rPr lang="zh-CN" altLang="en-US" sz="2400" dirty="0" smtClean="0"/>
              <a:t>所需的</a:t>
            </a:r>
            <a:r>
              <a:rPr lang="en-US" altLang="zh-CN" sz="2400" dirty="0" smtClean="0"/>
              <a:t>Pascal</a:t>
            </a:r>
            <a:r>
              <a:rPr lang="zh-CN" altLang="en-US" sz="2400" dirty="0" smtClean="0"/>
              <a:t>源代码的</a:t>
            </a:r>
            <a:r>
              <a:rPr lang="en-US" altLang="zh-CN" sz="2400" dirty="0" smtClean="0"/>
              <a:t>Pascal</a:t>
            </a:r>
            <a:r>
              <a:rPr lang="zh-CN" altLang="en-US" sz="2400" dirty="0" smtClean="0"/>
              <a:t>程序。</a:t>
            </a:r>
            <a:endParaRPr lang="en-US" altLang="zh-CN" sz="2400" dirty="0"/>
          </a:p>
          <a:p>
            <a:pPr eaLnBrk="1" hangingPunct="1">
              <a:defRPr/>
            </a:pPr>
            <a:r>
              <a:rPr lang="en-US" altLang="zh-CN" sz="2400" dirty="0" err="1" smtClean="0"/>
              <a:t>disp</a:t>
            </a:r>
            <a:r>
              <a:rPr lang="en-US" altLang="zh-CN" sz="2400" dirty="0" smtClean="0"/>
              <a:t>\</a:t>
            </a:r>
            <a:r>
              <a:rPr lang="en-US" altLang="zh-CN" sz="2400" dirty="0" err="1" smtClean="0"/>
              <a:t>display_library.pas</a:t>
            </a:r>
            <a:r>
              <a:rPr lang="zh-CN" altLang="en-US" sz="2400" dirty="0" smtClean="0"/>
              <a:t>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根据</a:t>
            </a:r>
            <a:r>
              <a:rPr lang="en-US" altLang="zh-CN" sz="2400" dirty="0" err="1" smtClean="0"/>
              <a:t>display.pp</a:t>
            </a:r>
            <a:r>
              <a:rPr lang="zh-CN" altLang="en-US" sz="2400" dirty="0" smtClean="0"/>
              <a:t>导出</a:t>
            </a:r>
            <a:r>
              <a:rPr lang="en-US" altLang="zh-CN" sz="2400" dirty="0" err="1" smtClean="0"/>
              <a:t>dll</a:t>
            </a:r>
            <a:r>
              <a:rPr lang="zh-CN" altLang="en-US" sz="2400" dirty="0" smtClean="0"/>
              <a:t>所需的</a:t>
            </a:r>
            <a:r>
              <a:rPr lang="en-US" altLang="zh-CN" sz="2400" dirty="0" smtClean="0"/>
              <a:t>Pascal</a:t>
            </a:r>
            <a:r>
              <a:rPr lang="zh-CN" altLang="en-US" sz="2400" dirty="0" smtClean="0"/>
              <a:t>源代码。</a:t>
            </a:r>
          </a:p>
          <a:p>
            <a:pPr eaLnBrk="1" hangingPunct="1">
              <a:defRPr/>
            </a:pPr>
            <a:r>
              <a:rPr lang="en-US" altLang="zh-CN" sz="2400" dirty="0" err="1" smtClean="0"/>
              <a:t>disp</a:t>
            </a:r>
            <a:r>
              <a:rPr lang="en-US" altLang="zh-CN" sz="2400" dirty="0" smtClean="0"/>
              <a:t>\pas2c.exe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将</a:t>
            </a:r>
            <a:r>
              <a:rPr lang="en-US" altLang="zh-CN" sz="2400" dirty="0" smtClean="0"/>
              <a:t>Pascal</a:t>
            </a:r>
            <a:r>
              <a:rPr lang="zh-CN" altLang="en-US" sz="2400" dirty="0" smtClean="0"/>
              <a:t>语言转为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语言的</a:t>
            </a:r>
            <a:r>
              <a:rPr lang="en-US" altLang="zh-CN" sz="2400" dirty="0" smtClean="0"/>
              <a:t>Pascal</a:t>
            </a:r>
            <a:r>
              <a:rPr lang="zh-CN" altLang="en-US" sz="2400" dirty="0" smtClean="0"/>
              <a:t>程序。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音频播放器</a:t>
            </a:r>
            <a:endParaRPr lang="en-US" altLang="zh-CN" smtClean="0"/>
          </a:p>
        </p:txBody>
      </p:sp>
      <p:sp>
        <p:nvSpPr>
          <p:cNvPr id="9728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if(getaudiopos(audio)==getaudiolen(audio))//</a:t>
            </a:r>
            <a:r>
              <a:rPr lang="zh-CN" altLang="en-US" sz="2400" smtClean="0"/>
              <a:t>如果已播放完毕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setaudiopos(audio,0);//</a:t>
            </a:r>
            <a:r>
              <a:rPr lang="zh-CN" altLang="en-US" sz="2400" smtClean="0"/>
              <a:t>重头播放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if(gettimer()&gt;frametime+1/frame)//</a:t>
            </a:r>
            <a:r>
              <a:rPr lang="zh-CN" altLang="en-US" sz="2400" smtClean="0"/>
              <a:t>如果当前时间已超过一帧时间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while(gettimer()&gt;frametime+1/frame)frametime=frametime+1/frame;//</a:t>
            </a:r>
            <a:r>
              <a:rPr lang="zh-CN" altLang="en-US" sz="2400" smtClean="0"/>
              <a:t>增加帧数（包括跳帧）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if(getaudiolen(audio)==0)pos=0;//</a:t>
            </a:r>
            <a:r>
              <a:rPr lang="zh-CN" altLang="en-US" sz="2400" smtClean="0"/>
              <a:t>如果音频长度为</a:t>
            </a:r>
            <a:r>
              <a:rPr lang="en-US" altLang="zh-CN" sz="2400" smtClean="0"/>
              <a:t>0</a:t>
            </a:r>
            <a:r>
              <a:rPr lang="zh-CN" altLang="en-US" sz="2400" smtClean="0"/>
              <a:t>（没有音频）则设音频窗口位置为</a:t>
            </a:r>
            <a:r>
              <a:rPr lang="en-US" altLang="zh-CN" sz="2400" smtClean="0"/>
              <a:t>0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音频播放器</a:t>
            </a:r>
            <a:endParaRPr lang="en-US" altLang="zh-CN" smtClean="0"/>
          </a:p>
        </p:txBody>
      </p:sp>
      <p:sp>
        <p:nvSpPr>
          <p:cNvPr id="9830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 smtClean="0"/>
              <a:t>else pos=round(double(w)*getaudiopos(audio)/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 smtClean="0"/>
              <a:t>getaudiolen(audio));//</a:t>
            </a:r>
            <a:r>
              <a:rPr lang="zh-CN" altLang="en-US" sz="2400" dirty="0" smtClean="0"/>
              <a:t>否则设定音频窗口位置</a:t>
            </a:r>
          </a:p>
          <a:p>
            <a:pPr marL="0" indent="0" eaLnBrk="1" hangingPunct="1">
              <a:buNone/>
            </a:pPr>
            <a:r>
              <a:rPr lang="de-DE" altLang="zh-CN" sz="2400" dirty="0"/>
              <a:t>clear();bar(pbitmap(0),</a:t>
            </a:r>
            <a:r>
              <a:rPr lang="de-DE" altLang="zh-CN" sz="2400" dirty="0" smtClean="0"/>
              <a:t>0,0,pos,100,transparent,yellow</a:t>
            </a:r>
            <a:r>
              <a:rPr lang="de-DE" altLang="zh-CN" sz="2400" dirty="0"/>
              <a:t>);//</a:t>
            </a:r>
            <a:r>
              <a:rPr lang="zh-CN" altLang="en-US" sz="2400" dirty="0"/>
              <a:t>绘制</a:t>
            </a:r>
            <a:r>
              <a:rPr lang="zh-CN" altLang="en-US" sz="2400" dirty="0" smtClean="0"/>
              <a:t>状态</a:t>
            </a:r>
            <a:endParaRPr lang="en-US" altLang="zh-CN" sz="2400" dirty="0" smtClean="0"/>
          </a:p>
          <a:p>
            <a:pPr marL="0" indent="0" eaLnBrk="1" hangingPunct="1">
              <a:buNone/>
            </a:pPr>
            <a:r>
              <a:rPr lang="de-DE" altLang="zh-CN" sz="2400" dirty="0" smtClean="0"/>
              <a:t>drawtextlnxy(i2s(getaudiopos(audio))+" / "+i2s(getaudiolen(audio)),0,0,yellow,blue);//</a:t>
            </a:r>
            <a:r>
              <a:rPr lang="zh-CN" altLang="en-US" sz="2400" dirty="0" smtClean="0"/>
              <a:t>输出状态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 smtClean="0"/>
              <a:t>freshwin();}//</a:t>
            </a:r>
            <a:r>
              <a:rPr lang="zh-CN" altLang="en-US" sz="2400" dirty="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 smtClean="0"/>
              <a:t>delay();//</a:t>
            </a:r>
            <a:r>
              <a:rPr lang="zh-CN" altLang="en-US" sz="2400" dirty="0" smtClean="0"/>
              <a:t>延迟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毫秒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}</a:t>
            </a:r>
            <a:r>
              <a:rPr lang="de-DE" altLang="zh-CN" sz="2400" dirty="0" smtClean="0"/>
              <a:t>while(!(!(iswin())||(iskey(27))));//</a:t>
            </a:r>
            <a:r>
              <a:rPr lang="zh-CN" altLang="en-US" sz="2400" dirty="0" smtClean="0"/>
              <a:t>直到关闭窗口或按</a:t>
            </a:r>
            <a:r>
              <a:rPr lang="de-DE" altLang="zh-CN" sz="2400" dirty="0" smtClean="0"/>
              <a:t>ESC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 smtClean="0"/>
              <a:t>return 0;}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 俄罗斯方块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一</a:t>
            </a:r>
            <a:r>
              <a:rPr lang="zh-CN" altLang="en-US" dirty="0" smtClean="0"/>
              <a:t>款简易的俄罗斯方块小游戏：</a:t>
            </a:r>
            <a:endParaRPr lang="en-US" altLang="zh-CN" sz="24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//</a:t>
            </a:r>
            <a:r>
              <a:rPr lang="zh-CN" altLang="en-US" sz="2400" dirty="0" smtClean="0"/>
              <a:t>可使用</a:t>
            </a:r>
            <a:r>
              <a:rPr lang="en-US" altLang="zh-CN" sz="2400" dirty="0" smtClean="0"/>
              <a:t>-</a:t>
            </a:r>
            <a:r>
              <a:rPr lang="en-US" altLang="zh-CN" sz="2400" dirty="0" err="1" smtClean="0"/>
              <a:t>mwindows</a:t>
            </a:r>
            <a:r>
              <a:rPr lang="zh-CN" altLang="en-US" sz="2400" dirty="0" smtClean="0"/>
              <a:t>编译指令关闭</a:t>
            </a:r>
            <a:r>
              <a:rPr lang="zh-CN" altLang="en-US" sz="2400" dirty="0"/>
              <a:t>控制台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#include "</a:t>
            </a:r>
            <a:r>
              <a:rPr lang="en-US" altLang="zh-CN" sz="2400" dirty="0" err="1"/>
              <a:t>disp.h</a:t>
            </a:r>
            <a:r>
              <a:rPr lang="en-US" altLang="zh-CN" sz="2400" dirty="0"/>
              <a:t>"//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const</a:t>
            </a:r>
            <a:r>
              <a:rPr lang="en-US" altLang="zh-CN" sz="2400" dirty="0"/>
              <a:t> unsigned long w=10;//</a:t>
            </a:r>
            <a:r>
              <a:rPr lang="zh-CN" altLang="en-US" sz="2400" dirty="0"/>
              <a:t>场地宽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const</a:t>
            </a:r>
            <a:r>
              <a:rPr lang="en-US" altLang="zh-CN" sz="2400" dirty="0"/>
              <a:t> unsigned long h=20;//</a:t>
            </a:r>
            <a:r>
              <a:rPr lang="zh-CN" altLang="en-US" sz="2400" dirty="0"/>
              <a:t>场地高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unsigned long </a:t>
            </a:r>
            <a:r>
              <a:rPr lang="en-US" altLang="zh-CN" sz="2400" dirty="0" err="1"/>
              <a:t>sz</a:t>
            </a:r>
            <a:r>
              <a:rPr lang="en-US" altLang="zh-CN" sz="2400" dirty="0"/>
              <a:t>=30;//</a:t>
            </a:r>
            <a:r>
              <a:rPr lang="zh-CN" altLang="en-US" sz="2400" dirty="0"/>
              <a:t>方块大小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double frame=120.0;//</a:t>
            </a:r>
            <a:r>
              <a:rPr lang="zh-CN" altLang="en-US" sz="2400" dirty="0"/>
              <a:t>帧率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double </a:t>
            </a:r>
            <a:r>
              <a:rPr lang="en-US" altLang="zh-CN" sz="2400" dirty="0" err="1"/>
              <a:t>frametime</a:t>
            </a:r>
            <a:r>
              <a:rPr lang="en-US" altLang="zh-CN" sz="2400" dirty="0"/>
              <a:t>=0.0;//</a:t>
            </a:r>
            <a:r>
              <a:rPr lang="zh-CN" altLang="en-US" sz="2400" dirty="0"/>
              <a:t>当前帧时间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double downtime=0.0;//</a:t>
            </a:r>
            <a:r>
              <a:rPr lang="zh-CN" altLang="en-US" sz="2400" dirty="0"/>
              <a:t>下落时间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 俄罗斯方块</a:t>
            </a:r>
          </a:p>
        </p:txBody>
      </p:sp>
      <p:sp>
        <p:nvSpPr>
          <p:cNvPr id="1003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de-DE" altLang="zh-CN" sz="2400" smtClean="0"/>
              <a:t>char i,j;//</a:t>
            </a:r>
            <a:r>
              <a:rPr lang="zh-CN" altLang="en-US" sz="2400" smtClean="0"/>
              <a:t>场地行列计数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altLang="zh-CN" sz="2400" smtClean="0"/>
              <a:t>char x,y,r,k;//</a:t>
            </a:r>
            <a:r>
              <a:rPr lang="zh-CN" altLang="en-US" sz="2400" smtClean="0"/>
              <a:t>当前方块状态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altLang="zh-CN" sz="2400" smtClean="0"/>
              <a:t>char bd[w-1+1][h-1+1];//</a:t>
            </a:r>
            <a:r>
              <a:rPr lang="zh-CN" altLang="en-US" sz="2400" smtClean="0"/>
              <a:t>场地方块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altLang="zh-CN" sz="2400" smtClean="0"/>
              <a:t>const unsigned long bdc[7+1]=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altLang="zh-CN" sz="2400" smtClean="0"/>
              <a:t>{0x1f1f1f,0x7f7f7f,0x7f7fff,0x7fff7f,0xff7f7f,0x7fffff,0xffff7f,0xff7fff};//</a:t>
            </a:r>
            <a:r>
              <a:rPr lang="zh-CN" altLang="en-US" sz="2400" smtClean="0"/>
              <a:t>方块颜色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altLang="zh-CN" sz="2400" smtClean="0"/>
              <a:t>const unsigned long bdk[7+1][3+1][3+1][3+1</a:t>
            </a:r>
            <a:r>
              <a:rPr lang="en-US" altLang="zh-CN" sz="2400" smtClean="0"/>
              <a:t>]</a:t>
            </a:r>
            <a:r>
              <a:rPr lang="de-DE" altLang="zh-CN" sz="2400" smtClean="0"/>
              <a:t>;</a:t>
            </a:r>
            <a:r>
              <a:rPr lang="en-US" altLang="zh-CN" sz="2400" smtClean="0"/>
              <a:t>//</a:t>
            </a:r>
            <a:r>
              <a:rPr lang="zh-CN" altLang="en-US" sz="2400" smtClean="0"/>
              <a:t>方块类型（已省略）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137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drawblock(char i,char j,char k)//</a:t>
            </a:r>
            <a:r>
              <a:rPr lang="zh-CN" altLang="en-US" sz="2400" smtClean="0"/>
              <a:t>画方块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 </a:t>
            </a:r>
            <a:r>
              <a:rPr lang="de-DE" altLang="zh-CN" sz="2400" smtClean="0"/>
              <a:t>bar(i*sz,(h-j-1)*sz,sz,sz,bdc[k]);}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newblock();//</a:t>
            </a:r>
            <a:r>
              <a:rPr lang="zh-CN" altLang="en-US" sz="2400" smtClean="0"/>
              <a:t>新方块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restart()//</a:t>
            </a:r>
            <a:r>
              <a:rPr lang="zh-CN" altLang="en-US" sz="2400" smtClean="0"/>
              <a:t>重新开始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for(i=0;i&lt;=w-1;i++)for(j=0;j&lt;=h-1;j++)bd[i][j]=0;//</a:t>
            </a:r>
            <a:r>
              <a:rPr lang="zh-CN" altLang="en-US" sz="2400" smtClean="0"/>
              <a:t>清空场地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newblock();//</a:t>
            </a:r>
            <a:r>
              <a:rPr lang="zh-CN" altLang="en-US" sz="2400" smtClean="0"/>
              <a:t>新方块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  <a:endParaRPr lang="de-DE" altLang="zh-CN" sz="2400" smtClean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240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bool eraseline()//</a:t>
            </a:r>
            <a:r>
              <a:rPr lang="zh-CN" altLang="en-US" sz="2400" smtClean="0"/>
              <a:t>消行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  <a:r>
              <a:rPr lang="de-DE" altLang="zh-CN" sz="2400" smtClean="0"/>
              <a:t>bool eraseline_r;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for(j=0;j&lt;=h-1;j++)//</a:t>
            </a:r>
            <a:r>
              <a:rPr lang="zh-CN" altLang="en-US" sz="2400" smtClean="0"/>
              <a:t>从最底行开始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eraseline_r=true;//</a:t>
            </a:r>
            <a:r>
              <a:rPr lang="zh-CN" altLang="en-US" sz="2400" smtClean="0"/>
              <a:t>是满行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for(i=0;i&lt;=w-1;i++)if(bd[i][j]==0)eraseline_r=false;//</a:t>
            </a:r>
            <a:r>
              <a:rPr lang="zh-CN" altLang="en-US" sz="2400" smtClean="0"/>
              <a:t>如果有洞则不是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if(eraseline_r)break;//</a:t>
            </a:r>
            <a:r>
              <a:rPr lang="zh-CN" altLang="en-US" sz="2400" smtClean="0"/>
              <a:t>如果是满行则跳出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342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if(eraseline_r)//</a:t>
            </a:r>
            <a:r>
              <a:rPr lang="zh-CN" altLang="en-US" sz="2400" smtClean="0"/>
              <a:t>如果是满行（消行）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while(j&lt;(h-1))//</a:t>
            </a:r>
            <a:r>
              <a:rPr lang="zh-CN" altLang="en-US" sz="2400" smtClean="0"/>
              <a:t>从此行开始（往上）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for(i=0;i&lt;=w-1;i++)//</a:t>
            </a:r>
            <a:r>
              <a:rPr lang="zh-CN" altLang="en-US" sz="2400" smtClean="0"/>
              <a:t>遍历该行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bd[i][j]=bd[i][j+1];//</a:t>
            </a:r>
            <a:r>
              <a:rPr lang="zh-CN" altLang="en-US" sz="2400" smtClean="0"/>
              <a:t>上方方块掉落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j=j+1;//</a:t>
            </a:r>
            <a:r>
              <a:rPr lang="zh-CN" altLang="en-US" sz="2400" smtClean="0"/>
              <a:t>继续上一行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return eraseline_r;}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445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fixblock()//</a:t>
            </a:r>
            <a:r>
              <a:rPr lang="zh-CN" altLang="en-US" sz="2400" smtClean="0"/>
              <a:t>固定方块（落底）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for(i=0;i&lt;=3;i++)for(j=0;j&lt;=3;j++)//</a:t>
            </a:r>
            <a:r>
              <a:rPr lang="zh-CN" altLang="en-US" sz="2400" smtClean="0"/>
              <a:t>遍历方块行列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if(bdk[k][r][j][i]&gt;0)bd[i+x][j+y]=k;newblock();//</a:t>
            </a:r>
            <a:r>
              <a:rPr lang="zh-CN" altLang="en-US" sz="2400" smtClean="0"/>
              <a:t>如果是格子非空则画到场地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while(eraseline());//</a:t>
            </a:r>
            <a:r>
              <a:rPr lang="zh-CN" altLang="en-US" sz="2400" smtClean="0"/>
              <a:t>消行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547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bool overlay()//</a:t>
            </a:r>
            <a:r>
              <a:rPr lang="zh-CN" altLang="en-US" sz="2400" smtClean="0"/>
              <a:t>判断重叠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  <a:r>
              <a:rPr lang="de-DE" altLang="zh-CN" sz="2400" smtClean="0"/>
              <a:t>bool overlay_r;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overlay_r=false;//</a:t>
            </a:r>
            <a:r>
              <a:rPr lang="zh-CN" altLang="en-US" sz="2400" smtClean="0"/>
              <a:t>设非重叠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for(i=0;i&lt;=3;i++)for(j=0;j&lt;=3;j++)//</a:t>
            </a:r>
            <a:r>
              <a:rPr lang="zh-CN" altLang="en-US" sz="2400" smtClean="0"/>
              <a:t>遍历方块行列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if((bdk[k][r][j][i]&gt;0))//</a:t>
            </a:r>
            <a:r>
              <a:rPr lang="zh-CN" altLang="en-US" sz="2400" smtClean="0"/>
              <a:t>如果格子非空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if((i+x&lt;0)||(i+x&gt;=w)||(j+y&lt;0)||(j+y&gt;=h))overlay_r=true;//</a:t>
            </a:r>
            <a:r>
              <a:rPr lang="zh-CN" altLang="en-US" sz="2400" smtClean="0"/>
              <a:t>如果超出场地则重叠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else if((bd[i+x][j+y]&gt;0))overlay_r=true;//</a:t>
            </a:r>
            <a:r>
              <a:rPr lang="zh-CN" altLang="en-US" sz="2400" smtClean="0"/>
              <a:t>如果没超出场地但场地非空也重叠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return overlay_r;}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649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newblock()//</a:t>
            </a:r>
            <a:r>
              <a:rPr lang="zh-CN" altLang="en-US" sz="2400" smtClean="0"/>
              <a:t>新方块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x=3;//</a:t>
            </a:r>
            <a:r>
              <a:rPr lang="zh-CN" altLang="en-US" sz="2400" smtClean="0"/>
              <a:t>新方块行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y=16;//</a:t>
            </a:r>
            <a:r>
              <a:rPr lang="zh-CN" altLang="en-US" sz="2400" smtClean="0"/>
              <a:t>新方块列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r=0;//</a:t>
            </a:r>
            <a:r>
              <a:rPr lang="zh-CN" altLang="en-US" sz="2400" smtClean="0"/>
              <a:t>新方块旋转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k=random(7)+1;//</a:t>
            </a:r>
            <a:r>
              <a:rPr lang="zh-CN" altLang="en-US" sz="2400" smtClean="0"/>
              <a:t>新方块类型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if(overlay())restart();//</a:t>
            </a:r>
            <a:r>
              <a:rPr lang="zh-CN" altLang="en-US" sz="2400" smtClean="0"/>
              <a:t>如果重叠则重来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</a:t>
            </a:r>
            <a:r>
              <a:rPr lang="en-US" altLang="zh-CN" smtClean="0"/>
              <a:t>Display</a:t>
            </a:r>
            <a:r>
              <a:rPr lang="zh-CN" altLang="en-US" smtClean="0"/>
              <a:t>单元库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400" dirty="0" err="1" smtClean="0"/>
              <a:t>disp</a:t>
            </a:r>
            <a:r>
              <a:rPr lang="en-US" altLang="zh-CN" sz="2400" dirty="0" smtClean="0"/>
              <a:t>\</a:t>
            </a:r>
            <a:r>
              <a:rPr lang="en-US" altLang="zh-CN" sz="2400" dirty="0" err="1" smtClean="0"/>
              <a:t>display_library_fun.h</a:t>
            </a:r>
            <a:endParaRPr lang="en-US" altLang="zh-CN" sz="2400" dirty="0" smtClean="0"/>
          </a:p>
          <a:p>
            <a:pPr marL="0" indent="0" eaLnBrk="1" hangingPunct="1">
              <a:buNone/>
              <a:defRPr/>
            </a:pPr>
            <a:r>
              <a:rPr lang="zh-CN" altLang="en-US" sz="2400" dirty="0"/>
              <a:t>由</a:t>
            </a:r>
            <a:r>
              <a:rPr lang="en-US" altLang="zh-CN" sz="2400" dirty="0" smtClean="0"/>
              <a:t>display_createlib.exe</a:t>
            </a:r>
            <a:r>
              <a:rPr lang="zh-CN" altLang="en-US" sz="2400" dirty="0"/>
              <a:t>生成的</a:t>
            </a:r>
            <a:r>
              <a:rPr lang="zh-CN" altLang="en-US" sz="2400" dirty="0" smtClean="0"/>
              <a:t>含有函数清单的头文件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eaLnBrk="1" hangingPunct="1">
              <a:defRPr/>
            </a:pPr>
            <a:r>
              <a:rPr lang="en-US" altLang="zh-CN" sz="2400" dirty="0" err="1"/>
              <a:t>disp</a:t>
            </a:r>
            <a:r>
              <a:rPr lang="en-US" altLang="zh-CN" sz="2400" dirty="0"/>
              <a:t>\</a:t>
            </a:r>
            <a:r>
              <a:rPr lang="en-US" altLang="zh-CN" sz="2400" dirty="0" err="1"/>
              <a:t>disp.h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 eaLnBrk="1" hangingPunct="1">
              <a:buNone/>
              <a:defRPr/>
            </a:pPr>
            <a:r>
              <a:rPr lang="zh-CN" altLang="en-US" sz="2400" dirty="0"/>
              <a:t>由</a:t>
            </a:r>
            <a:r>
              <a:rPr lang="en-US" altLang="zh-CN" sz="2400" dirty="0" err="1"/>
              <a:t>display_library_fun.h</a:t>
            </a:r>
            <a:r>
              <a:rPr lang="zh-CN" altLang="en-US" sz="2400" dirty="0"/>
              <a:t>合并的用于</a:t>
            </a:r>
            <a:r>
              <a:rPr lang="en-US" altLang="zh-CN" sz="2400" dirty="0"/>
              <a:t>C</a:t>
            </a:r>
            <a:r>
              <a:rPr lang="zh-CN" altLang="en-US" sz="2400" dirty="0"/>
              <a:t>语言程序的头文件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eaLnBrk="1" hangingPunct="1">
              <a:defRPr/>
            </a:pPr>
            <a:r>
              <a:rPr lang="en-US" altLang="zh-CN" sz="2400" dirty="0" err="1" smtClean="0"/>
              <a:t>disp</a:t>
            </a:r>
            <a:r>
              <a:rPr lang="en-US" altLang="zh-CN" sz="2400" dirty="0" smtClean="0"/>
              <a:t>\disp.def</a:t>
            </a:r>
            <a:r>
              <a:rPr lang="zh-CN" altLang="en-US" sz="2400" dirty="0" smtClean="0"/>
              <a:t>：</a:t>
            </a:r>
            <a:endParaRPr lang="en-US" altLang="zh-CN" sz="2400" dirty="0"/>
          </a:p>
          <a:p>
            <a:pPr marL="0" indent="0" eaLnBrk="1" hangingPunct="1">
              <a:buNone/>
              <a:defRPr/>
            </a:pPr>
            <a:r>
              <a:rPr lang="zh-CN" altLang="en-US" sz="2400" dirty="0"/>
              <a:t>由</a:t>
            </a:r>
            <a:r>
              <a:rPr lang="en-US" altLang="zh-CN" sz="2400" dirty="0" smtClean="0"/>
              <a:t>display_createlib.exe</a:t>
            </a:r>
            <a:r>
              <a:rPr lang="zh-CN" altLang="en-US" sz="2400" dirty="0"/>
              <a:t>生成</a:t>
            </a:r>
            <a:r>
              <a:rPr lang="zh-CN" altLang="en-US" sz="2400" dirty="0" smtClean="0"/>
              <a:t>的用于生成</a:t>
            </a:r>
            <a:r>
              <a:rPr lang="en-US" altLang="zh-CN" sz="2400" dirty="0" smtClean="0"/>
              <a:t>disp.lib</a:t>
            </a:r>
            <a:r>
              <a:rPr lang="zh-CN" altLang="en-US" sz="2400" dirty="0" smtClean="0"/>
              <a:t>的文件。</a:t>
            </a:r>
            <a:endParaRPr lang="en-US" altLang="zh-CN" sz="2400" dirty="0"/>
          </a:p>
          <a:p>
            <a:pPr eaLnBrk="1" hangingPunct="1">
              <a:defRPr/>
            </a:pPr>
            <a:r>
              <a:rPr lang="en-US" altLang="zh-CN" sz="2400" dirty="0" err="1" smtClean="0"/>
              <a:t>disp</a:t>
            </a:r>
            <a:r>
              <a:rPr lang="en-US" altLang="zh-CN" sz="2400" dirty="0" smtClean="0"/>
              <a:t>\disp.dll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由</a:t>
            </a:r>
            <a:r>
              <a:rPr lang="en-US" altLang="zh-CN" sz="2400" dirty="0" smtClean="0"/>
              <a:t>display_library.exe</a:t>
            </a:r>
            <a:r>
              <a:rPr lang="zh-CN" altLang="en-US" sz="2400" dirty="0" smtClean="0"/>
              <a:t>导出的用于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语言程序的</a:t>
            </a:r>
            <a:r>
              <a:rPr lang="en-US" altLang="zh-CN" sz="2400" dirty="0" err="1" smtClean="0"/>
              <a:t>dll</a:t>
            </a:r>
            <a:r>
              <a:rPr lang="zh-CN" altLang="en-US" sz="2400" dirty="0" smtClean="0"/>
              <a:t>文件。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752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bool rotate(char d)//</a:t>
            </a:r>
            <a:r>
              <a:rPr lang="zh-CN" altLang="en-US" sz="2400" smtClean="0"/>
              <a:t>旋转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  <a:r>
              <a:rPr lang="de-DE" altLang="zh-CN" sz="2400" smtClean="0"/>
              <a:t>bool rotate_r;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r=r+1;if(r&gt;3)r=0;rotate_r=not(overlay());//</a:t>
            </a:r>
            <a:r>
              <a:rPr lang="zh-CN" altLang="en-US" sz="2400" smtClean="0"/>
              <a:t>尝试旋转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if(!(rotate_r))r=r-1;if(r&lt;0)r=3;//</a:t>
            </a:r>
            <a:r>
              <a:rPr lang="zh-CN" altLang="en-US" sz="2400" smtClean="0"/>
              <a:t>如果不能旋转则转回来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return rotate_r;}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854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bool move(char dx,char dy)//</a:t>
            </a:r>
            <a:r>
              <a:rPr lang="zh-CN" altLang="en-US" sz="2400" smtClean="0"/>
              <a:t>移动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  <a:r>
              <a:rPr lang="de-DE" altLang="zh-CN" sz="2400" smtClean="0"/>
              <a:t>bool move_r;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x=x+dx;y=y+dy;move_r=not(overlay());//</a:t>
            </a:r>
            <a:r>
              <a:rPr lang="zh-CN" altLang="en-US" sz="2400" smtClean="0"/>
              <a:t>尝试移动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if(!(move_r)){x=x-dx;y=y-dy;};//</a:t>
            </a:r>
            <a:r>
              <a:rPr lang="zh-CN" altLang="en-US" sz="2400" smtClean="0"/>
              <a:t>如果不能移动则移回来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if(!(move_r)&amp;&amp;(dy&lt;0))fixblock();//</a:t>
            </a:r>
            <a:r>
              <a:rPr lang="zh-CN" altLang="en-US" sz="2400" smtClean="0"/>
              <a:t>如果不能移动且下落则固定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if(dy&lt;0)downtime=gettimer();//</a:t>
            </a:r>
            <a:r>
              <a:rPr lang="zh-CN" altLang="en-US" sz="2400" smtClean="0"/>
              <a:t>如果下落则重置下落时间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return move_r;}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957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int main(){//</a:t>
            </a:r>
            <a:r>
              <a:rPr lang="zh-CN" altLang="en-US" sz="2400" smtClean="0"/>
              <a:t>主程序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randomize();//</a:t>
            </a:r>
            <a:r>
              <a:rPr lang="zh-CN" altLang="en-US" sz="2400" smtClean="0"/>
              <a:t>初始化随机种子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createwin(w*sz,h*sz);//</a:t>
            </a:r>
            <a:r>
              <a:rPr lang="zh-CN" altLang="en-US" sz="2400" smtClean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settitle("</a:t>
            </a:r>
            <a:r>
              <a:rPr lang="zh-CN" altLang="en-US" sz="2400" smtClean="0"/>
              <a:t>俄罗斯方块</a:t>
            </a:r>
            <a:r>
              <a:rPr lang="en-US" altLang="zh-CN" sz="2400" smtClean="0"/>
              <a:t>");//</a:t>
            </a:r>
            <a:r>
              <a:rPr lang="zh-CN" altLang="en-US" sz="2400" smtClean="0"/>
              <a:t>设定标题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restart();//</a:t>
            </a:r>
            <a:r>
              <a:rPr lang="zh-CN" altLang="en-US" sz="2400" smtClean="0"/>
              <a:t>重新开始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do{//</a:t>
            </a:r>
            <a:r>
              <a:rPr lang="zh-CN" altLang="en-US" sz="2400" smtClean="0"/>
              <a:t>开始消息循环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if(isnextmsg())//</a:t>
            </a:r>
            <a:r>
              <a:rPr lang="zh-CN" altLang="en-US" sz="2400" smtClean="0"/>
              <a:t>如果有新消息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1059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if(iskey(37))move(-1,0);//</a:t>
            </a:r>
            <a:r>
              <a:rPr lang="zh-CN" altLang="en-US" sz="2400" smtClean="0"/>
              <a:t>如果按左则左移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if(iskey(39))move(+1,0);//</a:t>
            </a:r>
            <a:r>
              <a:rPr lang="zh-CN" altLang="en-US" sz="2400" smtClean="0"/>
              <a:t>如果按右则右移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if(iskey(40))move(0,-1);//</a:t>
            </a:r>
            <a:r>
              <a:rPr lang="zh-CN" altLang="en-US" sz="2400" smtClean="0"/>
              <a:t>如果按下则下落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if(iskey(38))rotate(1);//</a:t>
            </a:r>
            <a:r>
              <a:rPr lang="zh-CN" altLang="en-US" sz="2400" smtClean="0"/>
              <a:t>如果按上则旋转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if(iskey(32))while(move(0,-1));//</a:t>
            </a:r>
            <a:r>
              <a:rPr lang="zh-CN" altLang="en-US" sz="2400" smtClean="0"/>
              <a:t>如果按空格则下底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if(gettimer()&gt;downtime+1)move(0,-1);//</a:t>
            </a:r>
            <a:r>
              <a:rPr lang="zh-CN" altLang="en-US" sz="2400" smtClean="0"/>
              <a:t>如果超过</a:t>
            </a:r>
            <a:r>
              <a:rPr lang="en-US" altLang="zh-CN" sz="2400" smtClean="0"/>
              <a:t>1</a:t>
            </a:r>
            <a:r>
              <a:rPr lang="zh-CN" altLang="en-US" sz="2400" smtClean="0"/>
              <a:t>秒则下落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1161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if(gettimer()&gt;frametime+1/frame)//</a:t>
            </a:r>
            <a:r>
              <a:rPr lang="zh-CN" altLang="en-US" sz="2400" smtClean="0"/>
              <a:t>如果当前时间已超过一帧时间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while(gettimer()&gt;frametime+1/frame)frametime=frametime+1/frame;//</a:t>
            </a:r>
            <a:r>
              <a:rPr lang="zh-CN" altLang="en-US" sz="2400" smtClean="0"/>
              <a:t>增加帧数（包括跳帧）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clear();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for(i=0;i&lt;=w-1;i++)for(j=0;j&lt;=h-1;j++)drawblock(i,j,bd[i][j]);//</a:t>
            </a:r>
            <a:r>
              <a:rPr lang="zh-CN" altLang="en-US" sz="2400" smtClean="0"/>
              <a:t>画场地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for(i=0;i&lt;=3;i++)for(j=0;j&lt;=3;j++)if(bdk[k][r][j][i]&gt;0)drawblock(i+x,j+y,k);//</a:t>
            </a:r>
            <a:r>
              <a:rPr lang="zh-CN" altLang="en-US" sz="2400" smtClean="0"/>
              <a:t>画当前方块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1264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delay();//</a:t>
            </a:r>
            <a:r>
              <a:rPr lang="zh-CN" altLang="en-US" sz="2400" smtClean="0"/>
              <a:t>延迟</a:t>
            </a:r>
            <a:r>
              <a:rPr lang="en-US" altLang="zh-CN" sz="2400" smtClean="0"/>
              <a:t>1</a:t>
            </a:r>
            <a:r>
              <a:rPr lang="zh-CN" altLang="en-US" sz="2400" smtClean="0"/>
              <a:t>毫秒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  <a:r>
              <a:rPr lang="de-DE" altLang="zh-CN" sz="2400" smtClean="0"/>
              <a:t>while(!(!(iswin())||(iskey(27))));//</a:t>
            </a:r>
            <a:r>
              <a:rPr lang="zh-CN" altLang="en-US" sz="2400" smtClean="0"/>
              <a:t>直到关闭窗口或按</a:t>
            </a:r>
            <a:r>
              <a:rPr lang="de-DE" altLang="zh-CN" sz="2400" smtClean="0"/>
              <a:t>ESC</a:t>
            </a:r>
            <a:r>
              <a:rPr lang="zh-CN" altLang="en-US" sz="2400" smtClean="0"/>
              <a:t>键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return 0;}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附录</a:t>
            </a:r>
          </a:p>
        </p:txBody>
      </p:sp>
      <p:sp>
        <p:nvSpPr>
          <p:cNvPr id="1136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942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详情请参阅</a:t>
            </a:r>
            <a:r>
              <a:rPr lang="en-US" altLang="zh-CN" dirty="0" err="1" smtClean="0"/>
              <a:t>display.pp</a:t>
            </a:r>
            <a:r>
              <a:rPr lang="zh-CN" altLang="en-US" dirty="0" smtClean="0"/>
              <a:t>，以下列出部分重载：</a:t>
            </a:r>
            <a:endParaRPr lang="de-DE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const char* i2s(long </a:t>
            </a:r>
            <a:r>
              <a:rPr lang="de-DE" altLang="zh-CN" sz="2400" dirty="0" smtClean="0"/>
              <a:t>i);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unsigned long newthread(void* th);</a:t>
            </a:r>
            <a:endParaRPr lang="de-DE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msgbox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char* </a:t>
            </a:r>
            <a:r>
              <a:rPr lang="en-US" altLang="zh-CN" sz="2400" dirty="0" err="1"/>
              <a:t>s,const</a:t>
            </a:r>
            <a:r>
              <a:rPr lang="en-US" altLang="zh-CN" sz="2400" dirty="0"/>
              <a:t> char* title);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msgbox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char* s);</a:t>
            </a:r>
            <a:endParaRPr lang="de-DE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void delay(unsigned long t);</a:t>
            </a:r>
            <a:endParaRPr lang="de-DE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double </a:t>
            </a:r>
            <a:r>
              <a:rPr lang="en-US" altLang="zh-CN" sz="2400" dirty="0" err="1"/>
              <a:t>getfpsr</a:t>
            </a:r>
            <a:r>
              <a:rPr lang="en-US" altLang="zh-CN" sz="2400" dirty="0"/>
              <a:t>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unsigned long </a:t>
            </a:r>
            <a:r>
              <a:rPr lang="en-US" altLang="zh-CN" sz="2400" dirty="0" err="1"/>
              <a:t>getfps</a:t>
            </a:r>
            <a:r>
              <a:rPr lang="en-US" altLang="zh-CN" sz="2400" dirty="0"/>
              <a:t>();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unsigned long </a:t>
            </a:r>
            <a:r>
              <a:rPr lang="en-US" altLang="zh-CN" sz="2400" dirty="0" err="1"/>
              <a:t>geterror</a:t>
            </a:r>
            <a:r>
              <a:rPr lang="en-US" altLang="zh-CN" sz="2400" dirty="0"/>
              <a:t>();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1571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createwin(unsigned long w,unsigned long h,unsigned long c);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createwin(unsigned long w,unsigned long h);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createwin(unsigned long c);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createwin();</a:t>
            </a:r>
            <a:endParaRPr lang="en-US" altLang="zh-CN" sz="240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freshwin();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closewin();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bool iswin();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setdrawprocedure(void* th);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1673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settitle(const char* s);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const char* gettitle();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double gettimer();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long gettime();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long getwidth();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long getheight();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long getsize();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long getposx();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long getposy();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</a:t>
            </a:r>
            <a:r>
              <a:rPr lang="en-US" altLang="zh-CN" smtClean="0"/>
              <a:t>Display</a:t>
            </a:r>
            <a:r>
              <a:rPr lang="zh-CN" altLang="en-US" smtClean="0"/>
              <a:t>单元库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pas\*.pas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Free Pascal</a:t>
            </a:r>
            <a:r>
              <a:rPr lang="zh-CN" altLang="en-US" sz="2400" dirty="0" smtClean="0"/>
              <a:t>教程中</a:t>
            </a:r>
            <a:r>
              <a:rPr lang="en-US" altLang="zh-CN" sz="2400" dirty="0" err="1" smtClean="0"/>
              <a:t>pascal</a:t>
            </a:r>
            <a:r>
              <a:rPr lang="zh-CN" altLang="en-US" sz="2400" dirty="0" smtClean="0"/>
              <a:t>语言示例源代码。</a:t>
            </a:r>
            <a:endParaRPr lang="en-US" altLang="zh-CN" sz="2400" dirty="0" smtClean="0"/>
          </a:p>
          <a:p>
            <a:pPr>
              <a:defRPr/>
            </a:pPr>
            <a:r>
              <a:rPr lang="en-US" altLang="zh-CN" sz="2400" dirty="0" err="1" smtClean="0"/>
              <a:t>cpp</a:t>
            </a:r>
            <a:r>
              <a:rPr lang="en-US" altLang="zh-CN" sz="2400" dirty="0" smtClean="0"/>
              <a:t>\*.</a:t>
            </a:r>
            <a:r>
              <a:rPr lang="en-US" altLang="zh-CN" sz="2400" dirty="0" err="1" smtClean="0"/>
              <a:t>cpp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由</a:t>
            </a:r>
            <a:r>
              <a:rPr lang="en-US" altLang="zh-CN" sz="2400" dirty="0" err="1" smtClean="0"/>
              <a:t>pascal</a:t>
            </a:r>
            <a:r>
              <a:rPr lang="zh-CN" altLang="en-US" sz="2400" dirty="0" smtClean="0"/>
              <a:t>语言示例代码转来的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语言示例代码。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en-US" altLang="zh-CN" sz="2400" dirty="0" smtClean="0"/>
              <a:t>bin\*.pas.exe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由</a:t>
            </a:r>
            <a:r>
              <a:rPr lang="en-US" altLang="zh-CN" sz="2400" dirty="0" err="1" smtClean="0"/>
              <a:t>pascal</a:t>
            </a:r>
            <a:r>
              <a:rPr lang="zh-CN" altLang="en-US" sz="2400" dirty="0" smtClean="0"/>
              <a:t>语言示例代码编译而来的示例程序。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en-US" altLang="zh-CN" sz="2400" dirty="0"/>
              <a:t>bin</a:t>
            </a:r>
            <a:r>
              <a:rPr lang="en-US" altLang="zh-CN" sz="2400" dirty="0" smtClean="0"/>
              <a:t>\*.cpp.exe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由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语言示例</a:t>
            </a:r>
            <a:r>
              <a:rPr lang="zh-CN" altLang="en-US" sz="2400" dirty="0"/>
              <a:t>代码编译而来的示例程序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1776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long getbgcolor();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setbgcolor(unsigned long c);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long getfgcolor();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setfgcolor(unsigned long c);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char getblue(unsigned long c);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char getgreen(unsigned long c);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char getred(unsigned long c);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char getalpha(unsigned long c);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long getrgb(unsigned char r,unsigned char g,unsigned char b);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1878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setfont(pbitmap b);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setfontwidth(unsigned long w);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setfontheight(unsigned long h);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setfontsize(unsigned long w,unsigned long h);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setfontweight(unsigned long wg);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setfontltalic(unsigned long lt);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setfontunderline(unsigned long ud);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setfontstrikeout(unsigned long sk);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setfontname(const char* s);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198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drawtextxy(pbitmap b,const char* s,unsigned long x,unsigned long y,unsigned long cfg,unsigned long cbg);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drawtextxy(const char* s,unsigned long x,unsigned long y,unsigned long c);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drawtextxy(const char* s,unsigned long x,unsigned long y);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drawtext(const char* s);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drawtextln(const char* s);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drawtextw(const char* s);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2083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long getpixel(unsigned long x,unsigned long y);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setpixel(unsigned long x,unsigned long y,unsigned long c);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line(unsigned long x,unsigned long y,long w,long h,unsigned long c);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bar(unsigned long x,unsigned long y,long w,long h,unsigned long cfg,unsigned long cbg);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clear(unsigned long c);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218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pbitmap createbmp(unsigned long w,unsigned long h);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pbitmap loadbmp(const char* s);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releasebmp(pbitmap b);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drawbmp(pbitmap bs,pbitmap bd,unsigned long xs,unsigned long ys,unsigned long ws,unsigned long hs,unsigned long xd,unsigned long yd,unsigned long wd,unsigned long hd,unsigned long c);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drawbmp(pbitmap b,unsigned long xs,unsigned long ys,unsigned long xd,unsigned long yd,unsigned long w,unsigned long h);</a:t>
            </a:r>
            <a:endParaRPr lang="de-DE" altLang="zh-CN" sz="2400" smtClean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2288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drawbmp(pbitmap b,unsigned long xd,unsigned long yd,unsigned long wd,unsigned long hd);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drawbmp(pbitmap b,unsigned long xd,unsigned long yd,unsigned long c);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drawbmp(pbitmap b,unsigned long c);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drawbmp(pbitmap b);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drawbmp(unsigned long xd,unsigned long yd,unsigned long wd,unsigned long hd);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drawbmp(unsigned long xd,unsigned long yd);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drawbmp();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2390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bool isnextmsg();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long getnextmsg();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long waitnextmsg();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bool iskey();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bool iskey(unsigned long k);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bool ismouse();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bool ismouse(unsigned long m);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bool ismouseleft();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bool ismousemiddle();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2493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bool ismouseright();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bool ismousewheel();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long getmousewheel();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bool ismousemove();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long getmousemove();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bool isdropfile();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const char* getdropfile();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long getmouseposx();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long getmouseposy();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2595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unsigned long loadaudio(const char* s);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playaudio(unsigned long id,const char* s,bool b);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playaudio(unsigned long id,const char* s);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playaudio(unsigned long id,bool b);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playaudio(unsigned long id);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pauseaudio(unsigned long id);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resumeaudio(unsigned long id);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2697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stopaudio(unsigned long id);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releaseaudio(unsigned long id);</a:t>
            </a:r>
            <a:endParaRPr lang="zh-CN" altLang="en-US" sz="240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unsigned long getaudiovol(unsigned long id);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setaudiovol(unsigned long id,unsigned long v);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unsigned long getaudiopos(unsigned long id);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setaudiopos(unsigned long id,unsigned long pos,bool b);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setaudiopos(unsigned long id,unsigned long pos);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unsigned long getaudiolen(unsigned long id);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</a:t>
            </a:r>
            <a:r>
              <a:rPr lang="en-US" altLang="zh-CN" smtClean="0"/>
              <a:t>Display</a:t>
            </a:r>
            <a:r>
              <a:rPr lang="zh-CN" altLang="en-US" smtClean="0"/>
              <a:t>单元库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make(dll).bat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编译</a:t>
            </a:r>
            <a:r>
              <a:rPr lang="en-US" altLang="zh-CN" sz="2400" dirty="0" err="1" smtClean="0"/>
              <a:t>display_createlib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display_library</a:t>
            </a:r>
            <a:r>
              <a:rPr lang="zh-CN" altLang="en-US" sz="2400" dirty="0" smtClean="0"/>
              <a:t>；生成</a:t>
            </a:r>
            <a:r>
              <a:rPr lang="en-US" altLang="zh-CN" sz="2400" dirty="0" err="1" smtClean="0"/>
              <a:t>disp.h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disp.dll</a:t>
            </a:r>
            <a:r>
              <a:rPr lang="zh-CN" altLang="en-US" sz="2400" dirty="0" smtClean="0"/>
              <a:t>并将必要文件复制到指定文件夹的脚本。</a:t>
            </a:r>
            <a:endParaRPr lang="en-US" altLang="zh-CN" sz="2400" dirty="0" smtClean="0"/>
          </a:p>
          <a:p>
            <a:pPr>
              <a:defRPr/>
            </a:pPr>
            <a:r>
              <a:rPr lang="en-US" altLang="zh-CN" sz="2400" dirty="0" smtClean="0"/>
              <a:t>make(pas2c).bat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将</a:t>
            </a:r>
            <a:r>
              <a:rPr lang="en-US" altLang="zh-CN" sz="2400" dirty="0" err="1" smtClean="0"/>
              <a:t>pascal</a:t>
            </a:r>
            <a:r>
              <a:rPr lang="zh-CN" altLang="en-US" sz="2400" dirty="0" smtClean="0"/>
              <a:t>语言示例代码转为的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语言示例代码的脚本。</a:t>
            </a:r>
            <a:endParaRPr lang="en-US" altLang="zh-CN" sz="2400" dirty="0" smtClean="0"/>
          </a:p>
          <a:p>
            <a:pPr>
              <a:defRPr/>
            </a:pPr>
            <a:r>
              <a:rPr lang="en-US" altLang="zh-CN" sz="2400" dirty="0" smtClean="0"/>
              <a:t>make(pas).bat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编译</a:t>
            </a:r>
            <a:r>
              <a:rPr lang="en-US" altLang="zh-CN" sz="2400" dirty="0" err="1" smtClean="0"/>
              <a:t>pascal</a:t>
            </a:r>
            <a:r>
              <a:rPr lang="zh-CN" altLang="en-US" sz="2400" dirty="0" smtClean="0"/>
              <a:t>语言示例代码的脚本。</a:t>
            </a:r>
            <a:endParaRPr lang="en-US" altLang="zh-CN" sz="2400" dirty="0" smtClean="0"/>
          </a:p>
          <a:p>
            <a:pPr>
              <a:defRPr/>
            </a:pPr>
            <a:r>
              <a:rPr lang="en-US" altLang="zh-CN" sz="2400" dirty="0" smtClean="0"/>
              <a:t>make(cpp).bat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编译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语言示例代码的脚本。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280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disp.h</a:t>
            </a:r>
            <a:r>
              <a:rPr lang="zh-CN" altLang="en-US" smtClean="0"/>
              <a:t>头文件中已默认包含了</a:t>
            </a:r>
            <a:r>
              <a:rPr lang="en-US" altLang="zh-CN" smtClean="0"/>
              <a:t>windows.h</a:t>
            </a:r>
            <a:r>
              <a:rPr lang="zh-CN" altLang="en-US" smtClean="0"/>
              <a:t>，因此你也可以在程序中直接使用</a:t>
            </a:r>
            <a:r>
              <a:rPr lang="en-US" altLang="zh-CN" smtClean="0"/>
              <a:t>Windows API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你也可以包含其它的头文件，如</a:t>
            </a:r>
            <a:r>
              <a:rPr lang="en-US" altLang="zh-CN" smtClean="0"/>
              <a:t>stdio.h</a:t>
            </a:r>
            <a:r>
              <a:rPr lang="zh-CN" altLang="en-US" smtClean="0"/>
              <a:t>和</a:t>
            </a:r>
            <a:r>
              <a:rPr lang="en-US" altLang="zh-CN" smtClean="0"/>
              <a:t>stdlib.h</a:t>
            </a:r>
            <a:r>
              <a:rPr lang="zh-CN" altLang="en-US" smtClean="0"/>
              <a:t>。使用的时候注意命名空间以及类型，变量或函数名称的冲突。</a:t>
            </a:r>
            <a:endParaRPr lang="en-US" altLang="zh-CN" smtClean="0"/>
          </a:p>
          <a:p>
            <a:r>
              <a:rPr lang="en-US" altLang="zh-CN" smtClean="0"/>
              <a:t>disp.h</a:t>
            </a:r>
            <a:r>
              <a:rPr lang="zh-CN" altLang="en-US" smtClean="0"/>
              <a:t>中使用了</a:t>
            </a:r>
            <a:r>
              <a:rPr lang="en-US" altLang="zh-CN" smtClean="0"/>
              <a:t>mystring</a:t>
            </a:r>
            <a:r>
              <a:rPr lang="zh-CN" altLang="en-US" smtClean="0"/>
              <a:t>类对</a:t>
            </a:r>
            <a:r>
              <a:rPr lang="en-US" altLang="zh-CN" smtClean="0"/>
              <a:t>const char*</a:t>
            </a:r>
            <a:r>
              <a:rPr lang="zh-CN" altLang="en-US" smtClean="0"/>
              <a:t>类型进行了类型转换和操作符重载。如果想让程序加快运行速度，或者转换中出现问题，可以自行修改头文件中的代码。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后记</a:t>
            </a:r>
          </a:p>
        </p:txBody>
      </p:sp>
      <p:sp>
        <p:nvSpPr>
          <p:cNvPr id="12902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使用简单的办法用</a:t>
            </a:r>
            <a:r>
              <a:rPr lang="en-US" altLang="zh-CN" dirty="0" err="1" smtClean="0"/>
              <a:t>Pasca</a:t>
            </a:r>
            <a:r>
              <a:rPr lang="zh-CN" altLang="en-US" dirty="0" smtClean="0"/>
              <a:t>语言开发窗体应用软件和游戏是我的愿望，因此我便编写了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单元库。现在，这个愿望已经实现了。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由于</a:t>
            </a:r>
            <a:r>
              <a:rPr lang="en-US" altLang="zh-CN" dirty="0" smtClean="0"/>
              <a:t>Pascal</a:t>
            </a:r>
            <a:r>
              <a:rPr lang="zh-CN" altLang="en-US" dirty="0" smtClean="0"/>
              <a:t>语言日渐衰落，而学习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语言程序的人很多。受到了</a:t>
            </a:r>
            <a:r>
              <a:rPr lang="en-US" altLang="zh-CN" dirty="0" err="1" smtClean="0"/>
              <a:t>ege</a:t>
            </a:r>
            <a:r>
              <a:rPr lang="zh-CN" altLang="en-US" dirty="0" smtClean="0"/>
              <a:t>库的启发，让我有了开发针对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语言的窗体应用软件库的想法。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从开始只有几十个子程序，经过五年的修改，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单元库已知在不断的完善和扩充。对于库的错误和建议，也请各位大神多多指点。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第四节 使用</a:t>
            </a:r>
            <a:r>
              <a:rPr lang="en-US" altLang="zh-CN" dirty="0"/>
              <a:t>Visual Studio</a:t>
            </a:r>
            <a:r>
              <a:rPr lang="zh-CN" altLang="en-US" dirty="0"/>
              <a:t>编译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Visual Studio</a:t>
            </a:r>
            <a:r>
              <a:rPr lang="zh-CN" altLang="en-US" dirty="0" smtClean="0"/>
              <a:t>编译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单元库时，您</a:t>
            </a:r>
            <a:r>
              <a:rPr lang="zh-CN" altLang="en-US" dirty="0" smtClean="0"/>
              <a:t>需要以下文件：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sz="2400" dirty="0"/>
              <a:t>1.Display</a:t>
            </a:r>
            <a:r>
              <a:rPr lang="zh-CN" altLang="en-US" sz="2400" dirty="0"/>
              <a:t>单元库头文件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disp.h</a:t>
            </a:r>
            <a:r>
              <a:rPr lang="en-US" altLang="zh-CN" sz="2400" dirty="0"/>
              <a:t>)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2400" dirty="0"/>
              <a:t>2.Display</a:t>
            </a:r>
            <a:r>
              <a:rPr lang="zh-CN" altLang="en-US" sz="2400" dirty="0"/>
              <a:t>单元库静态连接库</a:t>
            </a:r>
            <a:r>
              <a:rPr lang="en-US" altLang="zh-CN" sz="2400" dirty="0"/>
              <a:t>(disp.lib)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2400" dirty="0"/>
              <a:t>3.Display</a:t>
            </a:r>
            <a:r>
              <a:rPr lang="zh-CN" altLang="en-US" sz="2400" dirty="0"/>
              <a:t>单元库动态链接库</a:t>
            </a:r>
            <a:r>
              <a:rPr lang="en-US" altLang="zh-CN" sz="2400" dirty="0"/>
              <a:t>(disp.dll)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dirty="0" smtClean="0"/>
              <a:t>您可以使用</a:t>
            </a:r>
            <a:r>
              <a:rPr lang="en-US" altLang="zh-CN" dirty="0"/>
              <a:t>Visual Studio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lib</a:t>
            </a:r>
            <a:r>
              <a:rPr lang="zh-CN" altLang="en-US" dirty="0" smtClean="0"/>
              <a:t>工具用</a:t>
            </a:r>
            <a:r>
              <a:rPr lang="en-US" altLang="zh-CN" dirty="0" smtClean="0"/>
              <a:t>disp.def</a:t>
            </a:r>
            <a:r>
              <a:rPr lang="zh-CN" altLang="en-US" dirty="0" smtClean="0"/>
              <a:t>文件创建</a:t>
            </a:r>
            <a:r>
              <a:rPr lang="en-US" altLang="zh-CN" dirty="0" smtClean="0"/>
              <a:t>disp.lib</a:t>
            </a:r>
            <a:r>
              <a:rPr lang="zh-CN" altLang="en-US" dirty="0" smtClean="0"/>
              <a:t>文件：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en-US" altLang="zh-CN" sz="2400" dirty="0"/>
              <a:t>lib /</a:t>
            </a:r>
            <a:r>
              <a:rPr lang="en-US" altLang="zh-CN" sz="2400" dirty="0" err="1"/>
              <a:t>def:disp.def</a:t>
            </a:r>
            <a:r>
              <a:rPr lang="en-US" altLang="zh-CN" sz="2400" dirty="0"/>
              <a:t> /</a:t>
            </a:r>
            <a:r>
              <a:rPr lang="en-US" altLang="zh-CN" sz="2400" dirty="0" err="1"/>
              <a:t>OUT:disp.lib</a:t>
            </a:r>
            <a:endParaRPr lang="en-US" altLang="zh-CN" sz="2400" dirty="0" smtClean="0"/>
          </a:p>
          <a:p>
            <a:pPr marL="0" indent="0">
              <a:buNone/>
              <a:defRPr/>
            </a:pPr>
            <a:endParaRPr lang="en-US" altLang="zh-CN" sz="2400" dirty="0"/>
          </a:p>
          <a:p>
            <a:pPr marL="0" indent="0">
              <a:buNone/>
              <a:defRPr/>
            </a:pPr>
            <a:endParaRPr lang="en-US" altLang="zh-CN" sz="2400" dirty="0"/>
          </a:p>
          <a:p>
            <a:pPr marL="0" indent="0">
              <a:buNone/>
              <a:defRPr/>
            </a:pPr>
            <a:endParaRPr lang="zh-CN" altLang="en-US" sz="24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136146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第四节 使用</a:t>
            </a:r>
            <a:r>
              <a:rPr lang="en-US" altLang="zh-CN" dirty="0"/>
              <a:t>Visual Studio</a:t>
            </a:r>
            <a:r>
              <a:rPr lang="zh-CN" altLang="en-US" dirty="0"/>
              <a:t>编译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 smtClean="0"/>
              <a:t>创建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窗体应用程序项目时，请将程序主函数入口设为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WINAPI </a:t>
            </a:r>
            <a:r>
              <a:rPr lang="en-US" altLang="zh-CN" sz="2400" dirty="0" err="1"/>
              <a:t>WinMain</a:t>
            </a:r>
            <a:r>
              <a:rPr lang="en-US" altLang="zh-CN" sz="2400" dirty="0"/>
              <a:t>(HINSTANCE </a:t>
            </a:r>
            <a:r>
              <a:rPr lang="en-US" altLang="zh-CN" sz="2400" dirty="0" err="1"/>
              <a:t>hInstance</a:t>
            </a:r>
            <a:r>
              <a:rPr lang="en-US" altLang="zh-CN" sz="2400" dirty="0"/>
              <a:t>, HINSTANCE </a:t>
            </a:r>
            <a:r>
              <a:rPr lang="en-US" altLang="zh-CN" sz="2400" dirty="0" err="1"/>
              <a:t>hPrevInstance</a:t>
            </a:r>
            <a:r>
              <a:rPr lang="en-US" altLang="zh-CN" sz="2400" dirty="0"/>
              <a:t>, LPSTR </a:t>
            </a:r>
            <a:r>
              <a:rPr lang="en-US" altLang="zh-CN" sz="2400" dirty="0" err="1"/>
              <a:t>lpCmdLine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nShowCmd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sz="2400" dirty="0" smtClean="0"/>
              <a:t>请将</a:t>
            </a:r>
            <a:r>
              <a:rPr lang="en-US" altLang="zh-CN" sz="2400" dirty="0" err="1" smtClean="0"/>
              <a:t>disp.h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disp.lib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disp.dll</a:t>
            </a:r>
            <a:r>
              <a:rPr lang="zh-CN" altLang="en-US" sz="2400" dirty="0" smtClean="0"/>
              <a:t>复制</a:t>
            </a:r>
            <a:r>
              <a:rPr lang="zh-CN" altLang="en-US" sz="2400" dirty="0"/>
              <a:t>项目的文件夹</a:t>
            </a:r>
            <a:r>
              <a:rPr lang="zh-CN" altLang="en-US" sz="2400" dirty="0" smtClean="0"/>
              <a:t>中，并分别将</a:t>
            </a:r>
            <a:r>
              <a:rPr lang="en-US" altLang="zh-CN" sz="2400" dirty="0" err="1"/>
              <a:t>disp.h</a:t>
            </a:r>
            <a:r>
              <a:rPr lang="zh-CN" altLang="en-US" sz="2400" dirty="0"/>
              <a:t>和</a:t>
            </a:r>
            <a:r>
              <a:rPr lang="en-US" altLang="zh-CN" sz="2400" dirty="0"/>
              <a:t>disp.lib</a:t>
            </a:r>
            <a:r>
              <a:rPr lang="zh-CN" altLang="en-US" sz="2400" dirty="0" smtClean="0"/>
              <a:t>加入项目的头文件和资源文件中。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sz="2400" dirty="0" smtClean="0"/>
              <a:t>请删除</a:t>
            </a:r>
            <a:r>
              <a:rPr lang="en-US" altLang="zh-CN" sz="2400" dirty="0" err="1" smtClean="0"/>
              <a:t>disp.h</a:t>
            </a:r>
            <a:r>
              <a:rPr lang="zh-CN" altLang="en-US" sz="2400" dirty="0" smtClean="0"/>
              <a:t>中命名可能冲突的一些函数（例如</a:t>
            </a:r>
            <a:r>
              <a:rPr lang="en-US" altLang="zh-CN" sz="2400" dirty="0" smtClean="0"/>
              <a:t>max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min</a:t>
            </a:r>
            <a:r>
              <a:rPr lang="zh-CN" altLang="en-US" sz="2400" dirty="0" smtClean="0"/>
              <a:t>函数）。</a:t>
            </a:r>
            <a:endParaRPr lang="en-US" altLang="zh-CN" sz="2400" dirty="0"/>
          </a:p>
          <a:p>
            <a:pPr marL="0" indent="0">
              <a:buNone/>
              <a:defRPr/>
            </a:pPr>
            <a:endParaRPr lang="en-US" altLang="zh-CN" sz="2400" dirty="0"/>
          </a:p>
          <a:p>
            <a:pPr marL="0" indent="0">
              <a:buNone/>
              <a:defRPr/>
            </a:pPr>
            <a:endParaRPr lang="zh-CN" altLang="en-US" sz="24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488096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第二章 窗口</a:t>
            </a:r>
          </a:p>
        </p:txBody>
      </p:sp>
      <p:sp>
        <p:nvSpPr>
          <p:cNvPr id="1638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建立窗口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第二节 设定窗口标题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第三节 判断窗口状态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第四节 获取窗口大小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第五节 关闭窗口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建立窗口</a:t>
            </a:r>
          </a:p>
        </p:txBody>
      </p:sp>
      <p:sp>
        <p:nvSpPr>
          <p:cNvPr id="2048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以下过程可以创建窗口：</a:t>
            </a:r>
            <a:endParaRPr lang="en-US" altLang="zh-CN" sz="2400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createwin</a:t>
            </a:r>
            <a:r>
              <a:rPr lang="en-US" altLang="zh-CN" sz="2400" dirty="0" smtClean="0"/>
              <a:t>();</a:t>
            </a:r>
            <a:endParaRPr lang="en-US" altLang="zh-CN" sz="2400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createwin</a:t>
            </a:r>
            <a:r>
              <a:rPr lang="en-US" altLang="zh-CN" sz="2400" dirty="0"/>
              <a:t>(unsigned long c</a:t>
            </a:r>
            <a:r>
              <a:rPr lang="en-US" altLang="zh-CN" sz="2400" dirty="0" smtClean="0"/>
              <a:t>);</a:t>
            </a:r>
            <a:endParaRPr lang="en-US" altLang="zh-CN" sz="2400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smtClean="0"/>
              <a:t>void </a:t>
            </a:r>
            <a:r>
              <a:rPr lang="en-US" altLang="zh-CN" sz="2400" dirty="0" err="1" smtClean="0"/>
              <a:t>createwin</a:t>
            </a:r>
            <a:r>
              <a:rPr lang="en-US" altLang="zh-CN" sz="2400" dirty="0" smtClean="0"/>
              <a:t>(unsigned long </a:t>
            </a:r>
            <a:r>
              <a:rPr lang="en-US" altLang="zh-CN" sz="2400" dirty="0" err="1" smtClean="0"/>
              <a:t>w,unsigned</a:t>
            </a:r>
            <a:r>
              <a:rPr lang="en-US" altLang="zh-CN" sz="2400" dirty="0" smtClean="0"/>
              <a:t> long </a:t>
            </a:r>
            <a:r>
              <a:rPr lang="en-US" altLang="zh-CN" sz="2400" dirty="0" err="1" smtClean="0"/>
              <a:t>h,unsigned</a:t>
            </a:r>
            <a:r>
              <a:rPr lang="en-US" altLang="zh-CN" sz="2400" dirty="0" smtClean="0"/>
              <a:t> long c)</a:t>
            </a:r>
            <a:r>
              <a:rPr lang="en-US" altLang="zh-CN" sz="2400" dirty="0"/>
              <a:t>;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zh-CN" altLang="en-US" dirty="0" smtClean="0"/>
              <a:t>其中</a:t>
            </a:r>
            <a:r>
              <a:rPr lang="en-US" altLang="zh-CN" dirty="0" err="1" smtClean="0"/>
              <a:t>w,h</a:t>
            </a:r>
            <a:r>
              <a:rPr lang="zh-CN" altLang="en-US" dirty="0" smtClean="0"/>
              <a:t>代表宽度和高度，如不指定</a:t>
            </a:r>
            <a:r>
              <a:rPr lang="en-US" altLang="zh-CN" dirty="0" err="1" smtClean="0"/>
              <a:t>w,h</a:t>
            </a:r>
            <a:r>
              <a:rPr lang="zh-CN" altLang="en-US" dirty="0" smtClean="0"/>
              <a:t>则默认使用屏幕一半宽高来建立窗口。</a:t>
            </a:r>
            <a:r>
              <a:rPr lang="en-US" altLang="zh-CN" dirty="0" smtClean="0"/>
              <a:t>c</a:t>
            </a:r>
            <a:r>
              <a:rPr lang="zh-CN" altLang="en-US" dirty="0" smtClean="0"/>
              <a:t>为默认颜色。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颜色</a:t>
            </a:r>
            <a:r>
              <a:rPr lang="en-US" altLang="zh-CN" dirty="0" smtClean="0"/>
              <a:t>c</a:t>
            </a:r>
            <a:r>
              <a:rPr lang="zh-CN" altLang="en-US" dirty="0" smtClean="0"/>
              <a:t>为四字节</a:t>
            </a:r>
            <a:r>
              <a:rPr lang="en-US" altLang="zh-CN" dirty="0" smtClean="0"/>
              <a:t>ABGR</a:t>
            </a:r>
            <a:r>
              <a:rPr lang="zh-CN" altLang="en-US" dirty="0" smtClean="0"/>
              <a:t>模式（</a:t>
            </a:r>
            <a:r>
              <a:rPr lang="en-US" altLang="zh-CN" dirty="0" smtClean="0"/>
              <a:t>A=</a:t>
            </a:r>
            <a:r>
              <a:rPr lang="zh-CN" altLang="en-US" dirty="0" smtClean="0"/>
              <a:t>透明，</a:t>
            </a:r>
            <a:r>
              <a:rPr lang="en-US" altLang="zh-CN" dirty="0"/>
              <a:t>B</a:t>
            </a:r>
            <a:r>
              <a:rPr lang="en-US" altLang="zh-CN" dirty="0" smtClean="0"/>
              <a:t>=</a:t>
            </a:r>
            <a:r>
              <a:rPr lang="zh-CN" altLang="en-US" dirty="0" smtClean="0"/>
              <a:t>蓝，</a:t>
            </a:r>
            <a:r>
              <a:rPr lang="en-US" altLang="zh-CN" dirty="0" smtClean="0"/>
              <a:t>G=</a:t>
            </a:r>
            <a:r>
              <a:rPr lang="zh-CN" altLang="en-US" dirty="0" smtClean="0"/>
              <a:t>绿，</a:t>
            </a:r>
            <a:r>
              <a:rPr lang="en-US" altLang="zh-CN" dirty="0"/>
              <a:t>R</a:t>
            </a:r>
            <a:r>
              <a:rPr lang="en-US" altLang="zh-CN" dirty="0" smtClean="0"/>
              <a:t>=</a:t>
            </a:r>
            <a:r>
              <a:rPr lang="zh-CN" altLang="en-US" dirty="0" smtClean="0"/>
              <a:t>红，各占一个字节）。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建立窗口</a:t>
            </a:r>
          </a:p>
        </p:txBody>
      </p:sp>
      <p:sp>
        <p:nvSpPr>
          <p:cNvPr id="2150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#include "</a:t>
            </a:r>
            <a:r>
              <a:rPr lang="en-US" altLang="zh-CN" sz="2400" dirty="0" err="1"/>
              <a:t>disp.h</a:t>
            </a:r>
            <a:r>
              <a:rPr lang="en-US" altLang="zh-CN" sz="2400" dirty="0"/>
              <a:t>"//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建立窗口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("</a:t>
            </a:r>
            <a:r>
              <a:rPr lang="zh-CN" altLang="en-US" sz="2400" dirty="0"/>
              <a:t>窗口已建立</a:t>
            </a:r>
            <a:r>
              <a:rPr lang="en-US" altLang="zh-CN" sz="2400" dirty="0"/>
              <a:t>");//</a:t>
            </a:r>
            <a:r>
              <a:rPr lang="zh-CN" altLang="en-US" sz="2400" dirty="0"/>
              <a:t>输出窗口建立信息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return 0;}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设定窗口标题</a:t>
            </a:r>
          </a:p>
        </p:txBody>
      </p:sp>
      <p:sp>
        <p:nvSpPr>
          <p:cNvPr id="2253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以下子程序可以设定或获取标题：</a:t>
            </a:r>
            <a:endParaRPr lang="en-US" altLang="zh-CN" sz="2400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settitle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char* s</a:t>
            </a:r>
            <a:r>
              <a:rPr lang="en-US" altLang="zh-CN" sz="2400" dirty="0" smtClean="0"/>
              <a:t>);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 smtClean="0"/>
              <a:t>const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char* </a:t>
            </a:r>
            <a:r>
              <a:rPr lang="en-US" altLang="zh-CN" sz="2400" dirty="0" err="1"/>
              <a:t>gettitle</a:t>
            </a:r>
            <a:r>
              <a:rPr lang="en-US" altLang="zh-CN" sz="2400" dirty="0" smtClean="0"/>
              <a:t>();</a:t>
            </a:r>
          </a:p>
          <a:p>
            <a:pPr eaLnBrk="1" hangingPunct="1">
              <a:defRPr/>
            </a:pPr>
            <a:r>
              <a:rPr lang="zh-CN" altLang="en-US" dirty="0" smtClean="0"/>
              <a:t>在使用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类型的时候，请注意类型的转换。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请注意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char*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char*</a:t>
            </a:r>
            <a:r>
              <a:rPr lang="zh-CN" altLang="en-US" dirty="0" smtClean="0"/>
              <a:t>的区别。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目录</a:t>
            </a:r>
          </a:p>
        </p:txBody>
      </p:sp>
      <p:sp>
        <p:nvSpPr>
          <p:cNvPr id="4099" name="文本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前言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第一章 配置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第二章 窗口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第三章 绘图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第四章 文字</a:t>
            </a:r>
            <a:endParaRPr lang="en-US" altLang="zh-CN" smtClean="0"/>
          </a:p>
        </p:txBody>
      </p:sp>
      <p:sp>
        <p:nvSpPr>
          <p:cNvPr id="4100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第五章 消息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第六章 音频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第七章 应用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附录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后记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设定窗口标题</a:t>
            </a:r>
          </a:p>
        </p:txBody>
      </p:sp>
      <p:sp>
        <p:nvSpPr>
          <p:cNvPr id="2355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#include "</a:t>
            </a:r>
            <a:r>
              <a:rPr lang="en-US" altLang="zh-CN" sz="2400" dirty="0" err="1"/>
              <a:t>disp.h</a:t>
            </a:r>
            <a:r>
              <a:rPr lang="en-US" altLang="zh-CN" sz="2400" dirty="0"/>
              <a:t>"//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建立窗口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settitle</a:t>
            </a:r>
            <a:r>
              <a:rPr lang="en-US" altLang="zh-CN" sz="2400" dirty="0"/>
              <a:t>("</a:t>
            </a:r>
            <a:r>
              <a:rPr lang="zh-CN" altLang="en-US" sz="2400" dirty="0"/>
              <a:t>我是标题</a:t>
            </a:r>
            <a:r>
              <a:rPr lang="en-US" altLang="zh-CN" sz="2400" dirty="0"/>
              <a:t>");//</a:t>
            </a:r>
            <a:r>
              <a:rPr lang="zh-CN" altLang="en-US" sz="2400" dirty="0"/>
              <a:t>设定窗口标题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gettitle</a:t>
            </a:r>
            <a:r>
              <a:rPr lang="en-US" altLang="zh-CN" sz="2400" dirty="0"/>
              <a:t>());//</a:t>
            </a:r>
            <a:r>
              <a:rPr lang="zh-CN" altLang="en-US" sz="2400" dirty="0"/>
              <a:t>获取并输出窗口标题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return 0;}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判断窗口状态</a:t>
            </a:r>
          </a:p>
        </p:txBody>
      </p:sp>
      <p:sp>
        <p:nvSpPr>
          <p:cNvPr id="2457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以下函数可以判断窗口状态：</a:t>
            </a:r>
            <a:endParaRPr lang="en-US" altLang="zh-CN" sz="2400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bool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iswin</a:t>
            </a:r>
            <a:r>
              <a:rPr lang="en-US" altLang="zh-CN" sz="2400" dirty="0" smtClean="0"/>
              <a:t>();</a:t>
            </a:r>
          </a:p>
          <a:p>
            <a:pPr eaLnBrk="1" hangingPunct="1">
              <a:defRPr/>
            </a:pPr>
            <a:r>
              <a:rPr lang="zh-CN" altLang="en-US" dirty="0" smtClean="0"/>
              <a:t>如果窗口存在，则该函数返回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，否则返回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判断窗口状态</a:t>
            </a:r>
          </a:p>
        </p:txBody>
      </p:sp>
      <p:sp>
        <p:nvSpPr>
          <p:cNvPr id="2457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de-DE" altLang="zh-CN" sz="2400" dirty="0"/>
              <a:t>int main(){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de-DE" altLang="zh-CN" sz="2400" dirty="0"/>
              <a:t>if(iswin())msgbox("yes");else msgbox("no");//</a:t>
            </a:r>
            <a:r>
              <a:rPr lang="zh-CN" altLang="en-US" sz="2400" dirty="0"/>
              <a:t>输出窗口状态信息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de-DE" altLang="zh-CN" sz="2400" dirty="0"/>
              <a:t>if(iswin())msgbox("yes");else msgbox("no");//</a:t>
            </a:r>
            <a:r>
              <a:rPr lang="zh-CN" altLang="en-US" sz="2400" dirty="0"/>
              <a:t>输出窗口状态信息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de-DE" altLang="zh-CN" sz="2400" dirty="0"/>
              <a:t>return 0;}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获取窗口大小</a:t>
            </a:r>
          </a:p>
        </p:txBody>
      </p:sp>
      <p:sp>
        <p:nvSpPr>
          <p:cNvPr id="2560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以下函数可以获取窗口大小：</a:t>
            </a:r>
            <a:endParaRPr lang="en-US" altLang="zh-CN" sz="2400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unsigned long </a:t>
            </a:r>
            <a:r>
              <a:rPr lang="en-US" altLang="zh-CN" sz="2400" dirty="0" err="1"/>
              <a:t>getwidth</a:t>
            </a:r>
            <a:r>
              <a:rPr lang="en-US" altLang="zh-CN" sz="2400" dirty="0"/>
              <a:t>();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unsigned long </a:t>
            </a:r>
            <a:r>
              <a:rPr lang="en-US" altLang="zh-CN" sz="2400" dirty="0" err="1"/>
              <a:t>getheight</a:t>
            </a:r>
            <a:r>
              <a:rPr lang="en-US" altLang="zh-CN" sz="2400" dirty="0"/>
              <a:t>();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unsigned long </a:t>
            </a:r>
            <a:r>
              <a:rPr lang="en-US" altLang="zh-CN" sz="2400" dirty="0" err="1"/>
              <a:t>getsize</a:t>
            </a:r>
            <a:r>
              <a:rPr lang="en-US" altLang="zh-CN" sz="2400" dirty="0" smtClean="0"/>
              <a:t>();</a:t>
            </a:r>
          </a:p>
          <a:p>
            <a:pPr eaLnBrk="1" hangingPunct="1">
              <a:defRPr/>
            </a:pPr>
            <a:r>
              <a:rPr lang="zh-CN" altLang="en-US" dirty="0" smtClean="0"/>
              <a:t>其中，</a:t>
            </a:r>
            <a:r>
              <a:rPr lang="en-US" altLang="zh-CN" dirty="0" err="1" smtClean="0"/>
              <a:t>getsize</a:t>
            </a:r>
            <a:r>
              <a:rPr lang="zh-CN" altLang="en-US" dirty="0" smtClean="0"/>
              <a:t>的前两字节为宽，后两字节为高。可以用</a:t>
            </a:r>
            <a:r>
              <a:rPr lang="en-US" altLang="zh-CN" dirty="0" err="1" smtClean="0"/>
              <a:t>HiWord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getsize</a:t>
            </a:r>
            <a:r>
              <a:rPr lang="en-US" altLang="zh-CN" dirty="0" smtClean="0"/>
              <a:t>())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LoWord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getsize</a:t>
            </a:r>
            <a:r>
              <a:rPr lang="en-US" altLang="zh-CN" dirty="0" smtClean="0"/>
              <a:t>())</a:t>
            </a:r>
            <a:r>
              <a:rPr lang="zh-CN" altLang="en-US" dirty="0" smtClean="0"/>
              <a:t>获取。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如</a:t>
            </a:r>
            <a:r>
              <a:rPr lang="zh-CN" altLang="en-US" dirty="0" smtClean="0"/>
              <a:t>需改变窗口大小，需要使用消息传递函数。这会在教程的第二部分进行解说。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获取窗口大小</a:t>
            </a:r>
          </a:p>
        </p:txBody>
      </p:sp>
      <p:sp>
        <p:nvSpPr>
          <p:cNvPr id="2560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此外还有以下函数可以获取屏幕大小：</a:t>
            </a:r>
            <a:endParaRPr lang="en-US" altLang="zh-CN" sz="2400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long </a:t>
            </a:r>
            <a:r>
              <a:rPr lang="en-US" altLang="zh-CN" sz="2400" dirty="0" err="1"/>
              <a:t>getscrwidth</a:t>
            </a:r>
            <a:r>
              <a:rPr lang="en-US" altLang="zh-CN" sz="2400" dirty="0"/>
              <a:t>();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long </a:t>
            </a:r>
            <a:r>
              <a:rPr lang="en-US" altLang="zh-CN" sz="2400" dirty="0" err="1"/>
              <a:t>getscrheight</a:t>
            </a:r>
            <a:r>
              <a:rPr lang="en-US" altLang="zh-CN" sz="2400" dirty="0"/>
              <a:t>();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unsigned long </a:t>
            </a:r>
            <a:r>
              <a:rPr lang="en-US" altLang="zh-CN" sz="2400" dirty="0" err="1"/>
              <a:t>getscrsize</a:t>
            </a:r>
            <a:r>
              <a:rPr lang="en-US" altLang="zh-CN" sz="2400" dirty="0" smtClean="0"/>
              <a:t>();</a:t>
            </a:r>
            <a:endParaRPr lang="en-US" altLang="zh-CN" sz="2400" dirty="0"/>
          </a:p>
          <a:p>
            <a:pPr eaLnBrk="1" hangingPunct="1">
              <a:defRPr/>
            </a:pPr>
            <a:r>
              <a:rPr lang="zh-CN" altLang="en-US" dirty="0"/>
              <a:t>以及</a:t>
            </a:r>
            <a:r>
              <a:rPr lang="zh-CN" altLang="en-US" dirty="0" smtClean="0"/>
              <a:t>以下函数</a:t>
            </a:r>
            <a:r>
              <a:rPr lang="zh-CN" altLang="en-US" dirty="0"/>
              <a:t>可以</a:t>
            </a:r>
            <a:r>
              <a:rPr lang="zh-CN" altLang="en-US" dirty="0" smtClean="0"/>
              <a:t>获取</a:t>
            </a:r>
            <a:r>
              <a:rPr lang="zh-CN" altLang="en-US" dirty="0"/>
              <a:t>窗口位置：</a:t>
            </a:r>
            <a:endParaRPr lang="en-US" altLang="zh-CN" sz="2400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long </a:t>
            </a:r>
            <a:r>
              <a:rPr lang="en-US" altLang="zh-CN" sz="2400" dirty="0" err="1"/>
              <a:t>getposx</a:t>
            </a:r>
            <a:r>
              <a:rPr lang="en-US" altLang="zh-CN" sz="2400" dirty="0"/>
              <a:t>();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long </a:t>
            </a:r>
            <a:r>
              <a:rPr lang="en-US" altLang="zh-CN" sz="2400" dirty="0" err="1"/>
              <a:t>getposy</a:t>
            </a:r>
            <a:r>
              <a:rPr lang="en-US" altLang="zh-CN" sz="2400" dirty="0" smtClean="0"/>
              <a:t>();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获取窗口大小</a:t>
            </a:r>
          </a:p>
        </p:txBody>
      </p:sp>
      <p:sp>
        <p:nvSpPr>
          <p:cNvPr id="2765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#include "</a:t>
            </a:r>
            <a:r>
              <a:rPr lang="en-US" altLang="zh-CN" sz="2400" dirty="0" err="1"/>
              <a:t>disp.h</a:t>
            </a:r>
            <a:r>
              <a:rPr lang="en-US" altLang="zh-CN" sz="2400" dirty="0"/>
              <a:t>"//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(i2s(</a:t>
            </a:r>
            <a:r>
              <a:rPr lang="en-US" altLang="zh-CN" sz="2400" dirty="0" err="1"/>
              <a:t>getwidth</a:t>
            </a:r>
            <a:r>
              <a:rPr lang="en-US" altLang="zh-CN" sz="2400" dirty="0"/>
              <a:t>())+" "+i2s(</a:t>
            </a:r>
            <a:r>
              <a:rPr lang="en-US" altLang="zh-CN" sz="2400" dirty="0" err="1"/>
              <a:t>getheight</a:t>
            </a:r>
            <a:r>
              <a:rPr lang="en-US" altLang="zh-CN" sz="2400" dirty="0"/>
              <a:t>()));//</a:t>
            </a:r>
            <a:r>
              <a:rPr lang="zh-CN" altLang="en-US" sz="2400" dirty="0"/>
              <a:t>输出窗口大小信息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return 0;}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关闭窗口</a:t>
            </a:r>
          </a:p>
        </p:txBody>
      </p:sp>
      <p:sp>
        <p:nvSpPr>
          <p:cNvPr id="2765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以下过程可以关闭窗口：</a:t>
            </a:r>
            <a:endParaRPr lang="en-US" altLang="zh-CN" sz="2400" dirty="0"/>
          </a:p>
          <a:p>
            <a:pPr marL="109537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closewin</a:t>
            </a:r>
            <a:r>
              <a:rPr lang="en-US" altLang="zh-CN" sz="2400" dirty="0" smtClean="0"/>
              <a:t>();</a:t>
            </a:r>
            <a:endParaRPr lang="en-US" altLang="zh-CN" sz="2400" dirty="0"/>
          </a:p>
          <a:p>
            <a:pPr eaLnBrk="1" hangingPunct="1">
              <a:defRPr/>
            </a:pPr>
            <a:r>
              <a:rPr lang="en-US" altLang="zh-CN" dirty="0" err="1" smtClean="0"/>
              <a:t>closewin</a:t>
            </a:r>
            <a:r>
              <a:rPr lang="zh-CN" altLang="en-US" dirty="0" smtClean="0"/>
              <a:t>过程不仅会关闭窗口，还会释放窗口句柄及设备上下文句柄（</a:t>
            </a:r>
            <a:r>
              <a:rPr lang="en-US" altLang="zh-CN" dirty="0" smtClean="0"/>
              <a:t>HDC</a:t>
            </a:r>
            <a:r>
              <a:rPr lang="zh-CN" altLang="en-US" dirty="0" smtClean="0"/>
              <a:t>）。也就是说，无法再用</a:t>
            </a:r>
            <a:r>
              <a:rPr lang="en-US" altLang="zh-CN" dirty="0" err="1" smtClean="0"/>
              <a:t>createbmp</a:t>
            </a:r>
            <a:r>
              <a:rPr lang="zh-CN" altLang="en-US" dirty="0" smtClean="0"/>
              <a:t>函数获取窗口内容，也无法使用</a:t>
            </a:r>
            <a:r>
              <a:rPr lang="en-US" altLang="zh-CN" dirty="0" err="1"/>
              <a:t>l</a:t>
            </a:r>
            <a:r>
              <a:rPr lang="en-US" altLang="zh-CN" dirty="0" err="1" smtClean="0"/>
              <a:t>oadbmp</a:t>
            </a:r>
            <a:r>
              <a:rPr lang="zh-CN" altLang="en-US" dirty="0" smtClean="0"/>
              <a:t>函数读取图片。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关闭窗口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107950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#include "</a:t>
            </a:r>
            <a:r>
              <a:rPr lang="en-US" altLang="zh-CN" sz="2400" dirty="0" err="1"/>
              <a:t>disp.h</a:t>
            </a:r>
            <a:r>
              <a:rPr lang="en-US" altLang="zh-CN" sz="2400" dirty="0"/>
              <a:t>"//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107950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pPr marL="107950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if(</a:t>
            </a:r>
            <a:r>
              <a:rPr lang="en-US" altLang="zh-CN" sz="2400" dirty="0" err="1"/>
              <a:t>iswin</a:t>
            </a:r>
            <a:r>
              <a:rPr lang="en-US" altLang="zh-CN" sz="2400" dirty="0"/>
              <a:t>())</a:t>
            </a:r>
            <a:r>
              <a:rPr lang="en-US" altLang="zh-CN" sz="2400" dirty="0" err="1"/>
              <a:t>msgbox</a:t>
            </a:r>
            <a:r>
              <a:rPr lang="en-US" altLang="zh-CN" sz="2400" dirty="0"/>
              <a:t>("yes");else </a:t>
            </a:r>
            <a:r>
              <a:rPr lang="en-US" altLang="zh-CN" sz="2400" dirty="0" err="1"/>
              <a:t>msgbox</a:t>
            </a:r>
            <a:r>
              <a:rPr lang="en-US" altLang="zh-CN" sz="2400" dirty="0"/>
              <a:t>("no");//</a:t>
            </a:r>
            <a:r>
              <a:rPr lang="zh-CN" altLang="en-US" sz="2400" dirty="0"/>
              <a:t>输出窗口状态信息</a:t>
            </a:r>
          </a:p>
          <a:p>
            <a:pPr marL="107950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建立窗口</a:t>
            </a:r>
          </a:p>
          <a:p>
            <a:pPr marL="107950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if(</a:t>
            </a:r>
            <a:r>
              <a:rPr lang="en-US" altLang="zh-CN" sz="2400" dirty="0" err="1"/>
              <a:t>iswin</a:t>
            </a:r>
            <a:r>
              <a:rPr lang="en-US" altLang="zh-CN" sz="2400" dirty="0"/>
              <a:t>())</a:t>
            </a:r>
            <a:r>
              <a:rPr lang="en-US" altLang="zh-CN" sz="2400" dirty="0" err="1"/>
              <a:t>msgbox</a:t>
            </a:r>
            <a:r>
              <a:rPr lang="en-US" altLang="zh-CN" sz="2400" dirty="0"/>
              <a:t>("yes");else </a:t>
            </a:r>
            <a:r>
              <a:rPr lang="en-US" altLang="zh-CN" sz="2400" dirty="0" err="1"/>
              <a:t>msgbox</a:t>
            </a:r>
            <a:r>
              <a:rPr lang="en-US" altLang="zh-CN" sz="2400" dirty="0"/>
              <a:t>("no");//</a:t>
            </a:r>
            <a:r>
              <a:rPr lang="zh-CN" altLang="en-US" sz="2400" dirty="0"/>
              <a:t>输出窗口状态信息</a:t>
            </a:r>
          </a:p>
          <a:p>
            <a:pPr marL="107950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closewin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关闭窗口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关闭窗口</a:t>
            </a:r>
          </a:p>
        </p:txBody>
      </p:sp>
      <p:sp>
        <p:nvSpPr>
          <p:cNvPr id="2867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if(iswin())msgbox("yes");else msgbox("no");//</a:t>
            </a:r>
            <a:r>
              <a:rPr lang="zh-CN" altLang="en-US" sz="2400" smtClean="0"/>
              <a:t>输出窗口状态信息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createwin();//</a:t>
            </a:r>
            <a:r>
              <a:rPr lang="zh-CN" altLang="en-US" sz="2400" smtClean="0"/>
              <a:t>再次建立窗口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if(iswin())msgbox("yes");else msgbox("no");//</a:t>
            </a:r>
            <a:r>
              <a:rPr lang="zh-CN" altLang="en-US" sz="2400" smtClean="0"/>
              <a:t>输出窗口状态信息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closewin();//</a:t>
            </a:r>
            <a:r>
              <a:rPr lang="zh-CN" altLang="en-US" sz="2400" smtClean="0"/>
              <a:t>再次关闭窗口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if(iswin())msgbox("yes");else msgbox("no");//</a:t>
            </a:r>
            <a:r>
              <a:rPr lang="zh-CN" altLang="en-US" sz="2400" smtClean="0"/>
              <a:t>输出窗口状态信息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return 0;}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第三章 绘图</a:t>
            </a:r>
          </a:p>
        </p:txBody>
      </p:sp>
      <p:sp>
        <p:nvSpPr>
          <p:cNvPr id="2969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第一节 刷新窗口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第二节 绘制图形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第三节 读取图片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第四节 绘制图片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第五节 绘制拉伸图片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第六节 绘制透明图片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第七节 快速画点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前言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献给所有热爱游戏编程的程序员们。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学习</a:t>
            </a:r>
            <a:r>
              <a:rPr lang="en-US" altLang="zh-CN" smtClean="0"/>
              <a:t>Pascal</a:t>
            </a:r>
            <a:r>
              <a:rPr lang="zh-CN" altLang="en-US" smtClean="0"/>
              <a:t>语言的同学可以阅读本教程的原始版</a:t>
            </a:r>
            <a:r>
              <a:rPr lang="en-US" altLang="zh-CN" smtClean="0"/>
              <a:t>《Free Pascal</a:t>
            </a:r>
            <a:r>
              <a:rPr lang="zh-CN" altLang="en-US" smtClean="0"/>
              <a:t>从零开始编游戏</a:t>
            </a:r>
            <a:r>
              <a:rPr lang="en-US" altLang="zh-CN" smtClean="0"/>
              <a:t>》</a:t>
            </a:r>
            <a:r>
              <a:rPr lang="zh-CN" altLang="en-US" smtClean="0"/>
              <a:t>教程。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本教程使用</a:t>
            </a:r>
            <a:r>
              <a:rPr lang="en-US" altLang="zh-CN" smtClean="0"/>
              <a:t>Windows NT</a:t>
            </a:r>
            <a:r>
              <a:rPr lang="zh-CN" altLang="en-US" smtClean="0"/>
              <a:t>为内核的操作系统。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本教程的实例均通过</a:t>
            </a:r>
            <a:r>
              <a:rPr lang="en-US" altLang="zh-CN" smtClean="0"/>
              <a:t>GCC 5.3.0</a:t>
            </a:r>
            <a:r>
              <a:rPr lang="zh-CN" altLang="en-US" smtClean="0"/>
              <a:t>编译。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本教程使用</a:t>
            </a:r>
            <a:r>
              <a:rPr lang="en-US" altLang="zh-CN" smtClean="0"/>
              <a:t>Pascal</a:t>
            </a:r>
            <a:r>
              <a:rPr lang="zh-CN" altLang="en-US" smtClean="0"/>
              <a:t>语言</a:t>
            </a:r>
            <a:r>
              <a:rPr lang="en-US" altLang="zh-CN" smtClean="0"/>
              <a:t>Display</a:t>
            </a:r>
            <a:r>
              <a:rPr lang="zh-CN" altLang="en-US" smtClean="0"/>
              <a:t>单元库编译的的</a:t>
            </a:r>
            <a:r>
              <a:rPr lang="en-US" altLang="zh-CN" smtClean="0"/>
              <a:t>disp.dll</a:t>
            </a:r>
            <a:r>
              <a:rPr lang="zh-CN" altLang="en-US" smtClean="0"/>
              <a:t>动态链接库实现功能。类似于</a:t>
            </a:r>
            <a:r>
              <a:rPr lang="en-US" altLang="zh-CN" smtClean="0"/>
              <a:t>ege</a:t>
            </a:r>
            <a:r>
              <a:rPr lang="zh-CN" altLang="en-US" smtClean="0"/>
              <a:t>库，编译该库时需要</a:t>
            </a:r>
            <a:r>
              <a:rPr lang="en-US" altLang="zh-CN" smtClean="0"/>
              <a:t>disp.h</a:t>
            </a:r>
            <a:r>
              <a:rPr lang="zh-CN" altLang="en-US" smtClean="0"/>
              <a:t>头文件。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第一节 刷新窗口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以下函数可以刷新窗口：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freshwin</a:t>
            </a:r>
            <a:r>
              <a:rPr lang="en-US" altLang="zh-CN" sz="2400" dirty="0" smtClean="0"/>
              <a:t>();</a:t>
            </a:r>
          </a:p>
          <a:p>
            <a:pPr eaLnBrk="1" hangingPunct="1">
              <a:defRPr/>
            </a:pPr>
            <a:r>
              <a:rPr lang="zh-CN" altLang="en-US" dirty="0" smtClean="0"/>
              <a:t>绘图完毕后须刷新窗口才能使绘制的内容生效（默认情况下，绘图子程序会绘制到缓冲区）。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使用绘图子程序会占用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，因此应尽量避免使用或减少使用次数，例如用图片代替图形。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刷新窗口后，帧率会自动更新。详情请阅读第五章第四节帧率获取。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第一节 刷新窗口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#include "</a:t>
            </a:r>
            <a:r>
              <a:rPr lang="en-US" altLang="zh-CN" sz="2400" dirty="0" err="1"/>
              <a:t>disp.h</a:t>
            </a:r>
            <a:r>
              <a:rPr lang="en-US" altLang="zh-CN" sz="2400" dirty="0"/>
              <a:t>"//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(red);//</a:t>
            </a:r>
            <a:r>
              <a:rPr lang="zh-CN" altLang="en-US" sz="2400" dirty="0"/>
              <a:t>建立红色窗口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clear(blue);//</a:t>
            </a:r>
            <a:r>
              <a:rPr lang="zh-CN" altLang="en-US" sz="2400" dirty="0"/>
              <a:t>清屏蓝色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("</a:t>
            </a:r>
            <a:r>
              <a:rPr lang="zh-CN" altLang="en-US" sz="2400" dirty="0"/>
              <a:t>清屏没有生效</a:t>
            </a:r>
            <a:r>
              <a:rPr lang="en-US" altLang="zh-CN" sz="2400" dirty="0"/>
              <a:t>");//</a:t>
            </a:r>
            <a:r>
              <a:rPr lang="zh-CN" altLang="en-US" sz="2400" dirty="0"/>
              <a:t>这里清屏不会生效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freshwin</a:t>
            </a:r>
            <a:r>
              <a:rPr lang="en-US" altLang="zh-CN" sz="2400" dirty="0"/>
              <a:t>();//</a:t>
            </a:r>
            <a:r>
              <a:rPr lang="zh-CN" altLang="en-US" sz="2400" dirty="0"/>
              <a:t>刷新窗口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("</a:t>
            </a:r>
            <a:r>
              <a:rPr lang="zh-CN" altLang="en-US" sz="2400" dirty="0"/>
              <a:t>清屏已生效</a:t>
            </a:r>
            <a:r>
              <a:rPr lang="en-US" altLang="zh-CN" sz="2400" dirty="0"/>
              <a:t>");//</a:t>
            </a:r>
            <a:r>
              <a:rPr lang="zh-CN" altLang="en-US" sz="2400" dirty="0"/>
              <a:t>这里清屏生效了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return 0;}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绘制图形</a:t>
            </a:r>
          </a:p>
        </p:txBody>
      </p:sp>
      <p:sp>
        <p:nvSpPr>
          <p:cNvPr id="2765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以下过程可以绘制图形：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setpixel</a:t>
            </a:r>
            <a:r>
              <a:rPr lang="en-US" altLang="zh-CN" sz="2400" dirty="0"/>
              <a:t>(unsigned long </a:t>
            </a:r>
            <a:r>
              <a:rPr lang="en-US" altLang="zh-CN" sz="2400" dirty="0" err="1"/>
              <a:t>x,unsigned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y,unsigned</a:t>
            </a:r>
            <a:r>
              <a:rPr lang="en-US" altLang="zh-CN" sz="2400" dirty="0"/>
              <a:t> long c</a:t>
            </a:r>
            <a:r>
              <a:rPr lang="en-US" altLang="zh-CN" sz="2400" dirty="0" smtClean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void </a:t>
            </a:r>
            <a:r>
              <a:rPr lang="en-US" altLang="zh-CN" sz="2400" dirty="0"/>
              <a:t>line(unsigned long </a:t>
            </a:r>
            <a:r>
              <a:rPr lang="en-US" altLang="zh-CN" sz="2400" dirty="0" err="1"/>
              <a:t>x,unsigned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y,long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w,long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h,unsigned</a:t>
            </a:r>
            <a:r>
              <a:rPr lang="en-US" altLang="zh-CN" sz="2400" dirty="0"/>
              <a:t> long c</a:t>
            </a:r>
            <a:r>
              <a:rPr lang="en-US" altLang="zh-CN" sz="2400" dirty="0" smtClean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bar(unsigned long </a:t>
            </a:r>
            <a:r>
              <a:rPr lang="en-US" altLang="zh-CN" sz="2400" dirty="0" err="1"/>
              <a:t>x,unsigned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y,long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w,long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h,unsigned</a:t>
            </a:r>
            <a:r>
              <a:rPr lang="en-US" altLang="zh-CN" sz="2400" dirty="0"/>
              <a:t> long c);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bar(unsigned long </a:t>
            </a:r>
            <a:r>
              <a:rPr lang="en-US" altLang="zh-CN" sz="2400" dirty="0" err="1"/>
              <a:t>x,unsigned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y,long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w,long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cfg,unsigned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cbg</a:t>
            </a:r>
            <a:r>
              <a:rPr lang="en-US" altLang="zh-CN" sz="2400" dirty="0" smtClean="0"/>
              <a:t>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绘制图形</a:t>
            </a:r>
          </a:p>
        </p:txBody>
      </p:sp>
      <p:sp>
        <p:nvSpPr>
          <p:cNvPr id="2765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void </a:t>
            </a:r>
            <a:r>
              <a:rPr lang="en-US" altLang="zh-CN" sz="2400" dirty="0"/>
              <a:t>circle(long </a:t>
            </a:r>
            <a:r>
              <a:rPr lang="en-US" altLang="zh-CN" sz="2400" dirty="0" err="1"/>
              <a:t>x,long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y,long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cfg,unsigned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cbg</a:t>
            </a:r>
            <a:r>
              <a:rPr lang="en-US" altLang="zh-CN" sz="2400" dirty="0" smtClean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void </a:t>
            </a:r>
            <a:r>
              <a:rPr lang="en-US" altLang="zh-CN" sz="2400" dirty="0"/>
              <a:t>ellipse(long </a:t>
            </a:r>
            <a:r>
              <a:rPr lang="en-US" altLang="zh-CN" sz="2400" dirty="0" err="1"/>
              <a:t>x,long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y,long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rx,long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ry,unsigned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cfg,unsigned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cbg</a:t>
            </a:r>
            <a:r>
              <a:rPr lang="en-US" altLang="zh-CN" sz="2400" dirty="0" smtClean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ellipse(long </a:t>
            </a:r>
            <a:r>
              <a:rPr lang="en-US" altLang="zh-CN" sz="2400" dirty="0" err="1"/>
              <a:t>x,long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y,long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rx,long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ry,double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sa,double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ea,unsigned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cfg,unsigned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cbg</a:t>
            </a:r>
            <a:r>
              <a:rPr lang="en-US" altLang="zh-CN" sz="2400" dirty="0"/>
              <a:t>);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void </a:t>
            </a:r>
            <a:r>
              <a:rPr lang="en-US" altLang="zh-CN" sz="2400" dirty="0"/>
              <a:t>clear(unsigned long c</a:t>
            </a:r>
            <a:r>
              <a:rPr lang="en-US" altLang="zh-CN" sz="2400" dirty="0" smtClean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void </a:t>
            </a:r>
            <a:r>
              <a:rPr lang="en-US" altLang="zh-CN" sz="2400" dirty="0"/>
              <a:t>clear</a:t>
            </a:r>
            <a:r>
              <a:rPr lang="en-US" altLang="zh-CN" sz="2400" dirty="0" smtClean="0"/>
              <a:t>()</a:t>
            </a:r>
            <a:r>
              <a:rPr lang="de-DE" altLang="zh-CN" sz="2400" dirty="0" smtClean="0"/>
              <a:t>;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clear</a:t>
            </a:r>
            <a:r>
              <a:rPr lang="zh-CN" altLang="en-US" dirty="0" smtClean="0"/>
              <a:t>过程调用了</a:t>
            </a:r>
            <a:r>
              <a:rPr lang="en-US" altLang="zh-CN" dirty="0" smtClean="0"/>
              <a:t>bar</a:t>
            </a:r>
            <a:r>
              <a:rPr lang="zh-CN" altLang="en-US" dirty="0" smtClean="0"/>
              <a:t>过程。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绘制图形</a:t>
            </a:r>
          </a:p>
        </p:txBody>
      </p:sp>
      <p:sp>
        <p:nvSpPr>
          <p:cNvPr id="2867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</a:t>
            </a:r>
            <a:r>
              <a:rPr lang="zh-CN" altLang="en-US" dirty="0"/>
              <a:t>：</a:t>
            </a:r>
            <a:endParaRPr lang="en-US" altLang="zh-CN" sz="2400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#include "</a:t>
            </a:r>
            <a:r>
              <a:rPr lang="en-US" altLang="zh-CN" sz="2400" dirty="0" err="1"/>
              <a:t>disp.h</a:t>
            </a:r>
            <a:r>
              <a:rPr lang="en-US" altLang="zh-CN" sz="2400" dirty="0"/>
              <a:t>"//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unsigned long n=0x1000;//</a:t>
            </a:r>
            <a:r>
              <a:rPr lang="zh-CN" altLang="en-US" sz="2400" dirty="0"/>
              <a:t>绘制点数量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建立窗口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line(10,10,100,100,red);//</a:t>
            </a:r>
            <a:r>
              <a:rPr lang="zh-CN" altLang="en-US" sz="2400" dirty="0"/>
              <a:t>绘制直线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bar(110,10,100,100,blue);//</a:t>
            </a:r>
            <a:r>
              <a:rPr lang="zh-CN" altLang="en-US" sz="2400" dirty="0"/>
              <a:t>绘制矩形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circle(60,160,50,green);//</a:t>
            </a:r>
            <a:r>
              <a:rPr lang="zh-CN" altLang="en-US" sz="2400" dirty="0"/>
              <a:t>绘制圆形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ellipse(185,160,25,50,pink);//</a:t>
            </a:r>
            <a:r>
              <a:rPr lang="zh-CN" altLang="en-US" sz="2400" dirty="0"/>
              <a:t>绘制椭圆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绘制图形</a:t>
            </a:r>
          </a:p>
        </p:txBody>
      </p:sp>
      <p:sp>
        <p:nvSpPr>
          <p:cNvPr id="3584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while(n&gt;0)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{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setpixel(random(getwidth()),random(getheight()),random(0xffffff));//</a:t>
            </a:r>
            <a:r>
              <a:rPr lang="zh-CN" altLang="en-US" sz="2400" smtClean="0"/>
              <a:t>随机画点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n=n-1;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}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msgbox("</a:t>
            </a:r>
            <a:r>
              <a:rPr lang="zh-CN" altLang="en-US" sz="2400" smtClean="0"/>
              <a:t>绘制完成</a:t>
            </a:r>
            <a:r>
              <a:rPr lang="en-US" altLang="zh-CN" sz="2400" smtClean="0"/>
              <a:t>");//</a:t>
            </a:r>
            <a:r>
              <a:rPr lang="zh-CN" altLang="en-US" sz="2400" smtClean="0"/>
              <a:t>输出绘制完成信息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return 0;}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读取图片</a:t>
            </a:r>
          </a:p>
        </p:txBody>
      </p:sp>
      <p:sp>
        <p:nvSpPr>
          <p:cNvPr id="3481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读取图片之前，请先创建</a:t>
            </a:r>
            <a:r>
              <a:rPr lang="en-US" altLang="zh-CN" dirty="0" err="1" smtClean="0"/>
              <a:t>pbitmap</a:t>
            </a:r>
            <a:r>
              <a:rPr lang="zh-CN" altLang="en-US" dirty="0" smtClean="0"/>
              <a:t>类型变量。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pbitmap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bitmap</a:t>
            </a:r>
            <a:r>
              <a:rPr lang="zh-CN" altLang="en-US" dirty="0" smtClean="0"/>
              <a:t>类型结构：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struct</a:t>
            </a:r>
            <a:r>
              <a:rPr lang="en-US" altLang="zh-CN" sz="2400" dirty="0"/>
              <a:t> bitmap 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unsigned long handle;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unsigned long dc;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unsigned long width;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unsigned long height;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unsigned long color</a:t>
            </a:r>
            <a:r>
              <a:rPr lang="en-US" altLang="zh-CN" sz="2400" dirty="0" smtClean="0"/>
              <a:t>;};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 smtClean="0"/>
              <a:t>typedef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bitmap* </a:t>
            </a:r>
            <a:r>
              <a:rPr lang="en-US" altLang="zh-CN" sz="2400" dirty="0" err="1"/>
              <a:t>pbitmap</a:t>
            </a:r>
            <a:r>
              <a:rPr lang="en-US" altLang="zh-CN" sz="2400" dirty="0"/>
              <a:t>;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读取图片</a:t>
            </a:r>
          </a:p>
        </p:txBody>
      </p:sp>
      <p:sp>
        <p:nvSpPr>
          <p:cNvPr id="3379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以下函数可以读取图片：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pbitmap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loadbmp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char* s);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 smtClean="0"/>
              <a:t>pbitmap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loadbmp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char* </a:t>
            </a:r>
            <a:r>
              <a:rPr lang="en-US" altLang="zh-CN" sz="2400" dirty="0" err="1"/>
              <a:t>s,unsigned</a:t>
            </a:r>
            <a:r>
              <a:rPr lang="en-US" altLang="zh-CN" sz="2400" dirty="0"/>
              <a:t> long c);</a:t>
            </a:r>
          </a:p>
          <a:p>
            <a:pPr eaLnBrk="1" hangingPunct="1">
              <a:defRPr/>
            </a:pPr>
            <a:r>
              <a:rPr lang="en-US" altLang="zh-CN" dirty="0" smtClean="0"/>
              <a:t>s</a:t>
            </a:r>
            <a:r>
              <a:rPr lang="zh-CN" altLang="en-US" dirty="0" smtClean="0"/>
              <a:t>为文件名，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为图片背景颜色（默认透明色）。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函数返回</a:t>
            </a:r>
            <a:r>
              <a:rPr lang="en-US" altLang="zh-CN" dirty="0" err="1" smtClean="0"/>
              <a:t>pbitmap</a:t>
            </a:r>
            <a:r>
              <a:rPr lang="zh-CN" altLang="en-US" dirty="0" smtClean="0"/>
              <a:t>类型的图片。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支持的格式：</a:t>
            </a:r>
            <a:r>
              <a:rPr lang="en-US" altLang="zh-CN" dirty="0" smtClean="0"/>
              <a:t>BMP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JPG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GIF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TIF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在读取图片之前必须先创建窗口（因为创建图片时需要创建和窗口兼容的设备上下文句柄）。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读取图片</a:t>
            </a:r>
          </a:p>
        </p:txBody>
      </p:sp>
      <p:sp>
        <p:nvSpPr>
          <p:cNvPr id="3584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pbitmap img;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int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img=loadbmp("display.png");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msgbox(i2s(img-&gt;width)+" "+i2s(img-&gt;height));//</a:t>
            </a:r>
            <a:r>
              <a:rPr lang="zh-CN" altLang="en-US" sz="2400" dirty="0"/>
              <a:t>输出图片信息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return 0;}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绘制图片</a:t>
            </a:r>
          </a:p>
        </p:txBody>
      </p:sp>
      <p:sp>
        <p:nvSpPr>
          <p:cNvPr id="368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以下过程可以绘制图片：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drawbmp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pbitmap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xd,unsigned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yd</a:t>
            </a:r>
            <a:r>
              <a:rPr lang="en-US" altLang="zh-CN" sz="2400" dirty="0" smtClean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void </a:t>
            </a:r>
            <a:r>
              <a:rPr lang="en-US" altLang="zh-CN" sz="2400" dirty="0" err="1" smtClean="0"/>
              <a:t>drawbmp</a:t>
            </a:r>
            <a:r>
              <a:rPr lang="en-US" altLang="zh-CN" sz="2400" dirty="0" smtClean="0"/>
              <a:t>(</a:t>
            </a:r>
            <a:r>
              <a:rPr lang="en-US" altLang="zh-CN" sz="2400" dirty="0" err="1"/>
              <a:t>pbitmap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bs,pbitmap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bd</a:t>
            </a:r>
            <a:r>
              <a:rPr lang="en-US" altLang="zh-CN" sz="2400" dirty="0" err="1" smtClean="0"/>
              <a:t>,unsigned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long </a:t>
            </a:r>
            <a:r>
              <a:rPr lang="en-US" altLang="zh-CN" sz="2400" dirty="0" err="1"/>
              <a:t>xd,unsigned</a:t>
            </a:r>
            <a:r>
              <a:rPr lang="en-US" altLang="zh-CN" sz="2400" dirty="0"/>
              <a:t> long </a:t>
            </a:r>
            <a:r>
              <a:rPr lang="en-US" altLang="zh-CN" sz="2400" dirty="0" err="1" smtClean="0"/>
              <a:t>yd</a:t>
            </a:r>
            <a:r>
              <a:rPr lang="en-US" altLang="zh-CN" sz="2400" dirty="0" smtClean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err="1" smtClean="0"/>
              <a:t>xd,yd</a:t>
            </a:r>
            <a:r>
              <a:rPr lang="zh-CN" altLang="en-US" dirty="0" smtClean="0"/>
              <a:t>为目标坐标，</a:t>
            </a:r>
            <a:r>
              <a:rPr lang="en-US" altLang="zh-CN" dirty="0" err="1" smtClean="0"/>
              <a:t>b,bs</a:t>
            </a:r>
            <a:r>
              <a:rPr lang="zh-CN" altLang="en-US" dirty="0" smtClean="0"/>
              <a:t>为需要绘制的图片，</a:t>
            </a:r>
            <a:r>
              <a:rPr lang="en-US" altLang="zh-CN" dirty="0" err="1" smtClean="0"/>
              <a:t>bd</a:t>
            </a:r>
            <a:r>
              <a:rPr lang="zh-CN" altLang="en-US" dirty="0" smtClean="0"/>
              <a:t>为绘制的目标。未指定</a:t>
            </a:r>
            <a:r>
              <a:rPr lang="en-US" altLang="zh-CN" dirty="0" err="1" smtClean="0"/>
              <a:t>bd</a:t>
            </a:r>
            <a:r>
              <a:rPr lang="zh-CN" altLang="en-US" dirty="0" smtClean="0"/>
              <a:t>时绘制到窗口。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bar,line</a:t>
            </a:r>
            <a:r>
              <a:rPr lang="zh-CN" altLang="en-US" dirty="0" smtClean="0"/>
              <a:t>等绘图过程也可以绘制到图片，只需在第一个参数加入</a:t>
            </a:r>
            <a:r>
              <a:rPr lang="en-US" altLang="zh-CN" dirty="0" err="1" smtClean="0"/>
              <a:t>pbitmap</a:t>
            </a:r>
            <a:r>
              <a:rPr lang="zh-CN" altLang="en-US" dirty="0" smtClean="0"/>
              <a:t>的图片变量即可。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前言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本教程使用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单元库，</a:t>
            </a:r>
            <a:r>
              <a:rPr lang="zh-CN" altLang="en-US" dirty="0"/>
              <a:t>请</a:t>
            </a:r>
            <a:r>
              <a:rPr lang="zh-CN" altLang="en-US" dirty="0" smtClean="0"/>
              <a:t>先阅读头文件</a:t>
            </a:r>
            <a:r>
              <a:rPr lang="en-US" altLang="zh-CN" dirty="0" err="1" smtClean="0"/>
              <a:t>display.h</a:t>
            </a:r>
            <a:r>
              <a:rPr lang="zh-CN" altLang="en-US" dirty="0" smtClean="0"/>
              <a:t>内所有文字说明和所有子程序重载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本教程所有实例永久下载地址</a:t>
            </a:r>
            <a:r>
              <a:rPr lang="zh-CN" altLang="en-US" dirty="0" smtClean="0"/>
              <a:t>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hlinkClick r:id="rId2"/>
              </a:rPr>
              <a:t>http</a:t>
            </a:r>
            <a:r>
              <a:rPr lang="en-US" altLang="zh-CN" sz="2400" dirty="0" smtClean="0">
                <a:hlinkClick r:id="rId2"/>
              </a:rPr>
              <a:t>://axpokl.com/display.zip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hlinkClick r:id="rId3"/>
              </a:rPr>
              <a:t>http://axpokl.ys168.com</a:t>
            </a:r>
            <a:r>
              <a:rPr lang="en-US" altLang="zh-CN" sz="2400" dirty="0" smtClean="0">
                <a:hlinkClick r:id="rId3"/>
              </a:rPr>
              <a:t>/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作者</a:t>
            </a:r>
            <a:r>
              <a:rPr lang="en-US" altLang="zh-CN" dirty="0" err="1" smtClean="0"/>
              <a:t>ax_pokl</a:t>
            </a:r>
            <a:r>
              <a:rPr lang="zh-CN" altLang="en-US" dirty="0" smtClean="0"/>
              <a:t>联系方式：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E-mail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ax_pokl@sina.com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QQ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395838203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eaLnBrk="1" hangingPunct="1">
              <a:defRPr/>
            </a:pPr>
            <a:r>
              <a:rPr lang="zh-CN" altLang="en-US" dirty="0" smtClean="0"/>
              <a:t>由于作者水平有限，教程难免有错误和疏漏之处，敬请谅解。发现错误请联系作者，谢谢！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绘制图片</a:t>
            </a:r>
          </a:p>
        </p:txBody>
      </p:sp>
      <p:sp>
        <p:nvSpPr>
          <p:cNvPr id="3584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pbitmap img1,img2;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int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createwin(800,600);//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img1=loadbmp("display.png");//</a:t>
            </a:r>
            <a:r>
              <a:rPr lang="zh-CN" altLang="en-US" sz="2400" dirty="0"/>
              <a:t>读取图片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img2=loadbmp("display.png");//</a:t>
            </a:r>
            <a:r>
              <a:rPr lang="zh-CN" altLang="en-US" sz="2400" dirty="0"/>
              <a:t>读取图片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drawbmp(img1,(getwidth()-img1-&gt;width)/2,(getheight()-img1-&gt;height)/2);//</a:t>
            </a:r>
            <a:r>
              <a:rPr lang="zh-CN" altLang="en-US" sz="2400" dirty="0"/>
              <a:t>绘制图片</a:t>
            </a:r>
            <a:r>
              <a:rPr lang="en-US" altLang="zh-CN" sz="2400" dirty="0"/>
              <a:t>1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绘制图片</a:t>
            </a:r>
          </a:p>
        </p:txBody>
      </p:sp>
      <p:sp>
        <p:nvSpPr>
          <p:cNvPr id="4198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err="1" smtClean="0"/>
              <a:t>freshwin</a:t>
            </a:r>
            <a:r>
              <a:rPr lang="en-US" altLang="zh-CN" sz="2400" dirty="0" smtClean="0"/>
              <a:t>();//</a:t>
            </a:r>
            <a:r>
              <a:rPr lang="zh-CN" altLang="en-US" sz="2400" dirty="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err="1" smtClean="0"/>
              <a:t>msgbox</a:t>
            </a:r>
            <a:r>
              <a:rPr lang="en-US" altLang="zh-CN" sz="2400" dirty="0" smtClean="0"/>
              <a:t>("</a:t>
            </a:r>
            <a:r>
              <a:rPr lang="zh-CN" altLang="en-US" sz="2400" dirty="0" smtClean="0"/>
              <a:t>图片</a:t>
            </a:r>
            <a:r>
              <a:rPr lang="en-US" altLang="zh-CN" sz="2400" dirty="0" smtClean="0"/>
              <a:t>1");//</a:t>
            </a:r>
            <a:r>
              <a:rPr lang="zh-CN" altLang="en-US" sz="2400" dirty="0" smtClean="0"/>
              <a:t>输出绘制完成信息</a:t>
            </a:r>
          </a:p>
          <a:p>
            <a:pPr marL="0" indent="0" eaLnBrk="1" hangingPunct="1">
              <a:buNone/>
            </a:pPr>
            <a:r>
              <a:rPr lang="en-US" altLang="zh-CN" sz="2400" dirty="0" smtClean="0"/>
              <a:t>bar(img2,img2-&gt;width/4,img2-&gt;height/4,img2-&gt;width/2,img2-&gt;height/2,transparent,blue);//</a:t>
            </a:r>
            <a:r>
              <a:rPr lang="zh-CN" altLang="en-US" sz="2400" dirty="0" smtClean="0"/>
              <a:t>绘制矩形到图片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中间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err="1" smtClean="0"/>
              <a:t>drawbmp</a:t>
            </a:r>
            <a:r>
              <a:rPr lang="en-US" altLang="zh-CN" sz="2400" dirty="0" smtClean="0"/>
              <a:t>(img2,(</a:t>
            </a:r>
            <a:r>
              <a:rPr lang="en-US" altLang="zh-CN" sz="2400" dirty="0" err="1" smtClean="0"/>
              <a:t>getwidth</a:t>
            </a:r>
            <a:r>
              <a:rPr lang="en-US" altLang="zh-CN" sz="2400" dirty="0" smtClean="0"/>
              <a:t>()-img2-&gt;width)/2,(</a:t>
            </a:r>
            <a:r>
              <a:rPr lang="en-US" altLang="zh-CN" sz="2400" dirty="0" err="1" smtClean="0"/>
              <a:t>getheight</a:t>
            </a:r>
            <a:r>
              <a:rPr lang="en-US" altLang="zh-CN" sz="2400" dirty="0" smtClean="0"/>
              <a:t>()-img2-&gt;height)/2);//</a:t>
            </a:r>
            <a:r>
              <a:rPr lang="zh-CN" altLang="en-US" sz="2400" dirty="0" smtClean="0"/>
              <a:t>绘制图片</a:t>
            </a:r>
            <a:r>
              <a:rPr lang="en-US" altLang="zh-CN" sz="2400" dirty="0" smtClean="0"/>
              <a:t>2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err="1" smtClean="0"/>
              <a:t>freshwin</a:t>
            </a:r>
            <a:r>
              <a:rPr lang="en-US" altLang="zh-CN" sz="2400" dirty="0" smtClean="0"/>
              <a:t>();//</a:t>
            </a:r>
            <a:r>
              <a:rPr lang="zh-CN" altLang="en-US" sz="2400" dirty="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err="1" smtClean="0"/>
              <a:t>msgbox</a:t>
            </a:r>
            <a:r>
              <a:rPr lang="en-US" altLang="zh-CN" sz="2400" dirty="0" smtClean="0"/>
              <a:t>("</a:t>
            </a:r>
            <a:r>
              <a:rPr lang="zh-CN" altLang="en-US" sz="2400" dirty="0" smtClean="0"/>
              <a:t>图片</a:t>
            </a:r>
            <a:r>
              <a:rPr lang="en-US" altLang="zh-CN" sz="2400" dirty="0" smtClean="0"/>
              <a:t>2");//</a:t>
            </a:r>
            <a:r>
              <a:rPr lang="zh-CN" altLang="en-US" sz="2400" dirty="0" smtClean="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return 0;}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绘制拉伸图片</a:t>
            </a:r>
          </a:p>
        </p:txBody>
      </p:sp>
      <p:sp>
        <p:nvSpPr>
          <p:cNvPr id="37891" name="内容占位符 1"/>
          <p:cNvSpPr>
            <a:spLocks noGrp="1"/>
          </p:cNvSpPr>
          <p:nvPr>
            <p:ph idx="1"/>
          </p:nvPr>
        </p:nvSpPr>
        <p:spPr>
          <a:xfrm>
            <a:off x="838200" y="2362200"/>
            <a:ext cx="7837488" cy="37242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以下过程可以绘制拉伸的图片：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procedure </a:t>
            </a:r>
            <a:r>
              <a:rPr lang="en-US" altLang="zh-CN" sz="2400" dirty="0"/>
              <a:t>void </a:t>
            </a:r>
            <a:r>
              <a:rPr lang="en-US" altLang="zh-CN" sz="2400" dirty="0" err="1"/>
              <a:t>drawbmp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pbitmap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xs,unsigned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ys,unsigned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ws,unsigned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hs,unsigned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xd,unsigned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yd,unsigned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wd,unsigned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hd</a:t>
            </a:r>
            <a:r>
              <a:rPr lang="en-US" altLang="zh-CN" sz="2400" dirty="0"/>
              <a:t>);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en-US" altLang="zh-CN" dirty="0" err="1" smtClean="0"/>
              <a:t>wd,hd</a:t>
            </a:r>
            <a:r>
              <a:rPr lang="zh-CN" altLang="en-US" dirty="0" smtClean="0"/>
              <a:t>为目标大小，不</a:t>
            </a:r>
            <a:r>
              <a:rPr lang="zh-CN" altLang="en-US" dirty="0"/>
              <a:t>能为负数（</a:t>
            </a:r>
            <a:r>
              <a:rPr lang="zh-CN" altLang="en-US" dirty="0" smtClean="0"/>
              <a:t>不能反射）。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xs,ys</a:t>
            </a:r>
            <a:r>
              <a:rPr lang="zh-CN" altLang="en-US" dirty="0" smtClean="0"/>
              <a:t>为需要绘制的图片左上角的位置，</a:t>
            </a:r>
            <a:r>
              <a:rPr lang="en-US" altLang="zh-CN" dirty="0" err="1" smtClean="0"/>
              <a:t>ws,hs</a:t>
            </a:r>
            <a:r>
              <a:rPr lang="zh-CN" altLang="en-US" dirty="0" smtClean="0"/>
              <a:t>为需要绘制的图片从</a:t>
            </a:r>
            <a:r>
              <a:rPr lang="en-US" altLang="zh-CN" dirty="0" err="1" smtClean="0"/>
              <a:t>xs,ys</a:t>
            </a:r>
            <a:r>
              <a:rPr lang="zh-CN" altLang="en-US" dirty="0" smtClean="0"/>
              <a:t>开始的大小。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ws,hs</a:t>
            </a:r>
            <a:r>
              <a:rPr lang="zh-CN" altLang="en-US" dirty="0" smtClean="0"/>
              <a:t>必须比原始图片小，否则</a:t>
            </a:r>
            <a:r>
              <a:rPr lang="zh-CN" altLang="en-US" dirty="0"/>
              <a:t>绘图</a:t>
            </a:r>
            <a:r>
              <a:rPr lang="zh-CN" altLang="en-US" dirty="0" smtClean="0"/>
              <a:t>将会失败。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绘制拉伸图片</a:t>
            </a:r>
          </a:p>
        </p:txBody>
      </p:sp>
      <p:sp>
        <p:nvSpPr>
          <p:cNvPr id="378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#include "</a:t>
            </a:r>
            <a:r>
              <a:rPr lang="en-US" altLang="zh-CN" sz="2400" dirty="0" err="1"/>
              <a:t>disp.h</a:t>
            </a:r>
            <a:r>
              <a:rPr lang="en-US" altLang="zh-CN" sz="2400" dirty="0"/>
              <a:t>"//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pbitmap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(800,600);//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img</a:t>
            </a:r>
            <a:r>
              <a:rPr lang="en-US" altLang="zh-CN" sz="2400" dirty="0"/>
              <a:t>=</a:t>
            </a:r>
            <a:r>
              <a:rPr lang="en-US" altLang="zh-CN" sz="2400" dirty="0" err="1"/>
              <a:t>loadbmp</a:t>
            </a:r>
            <a:r>
              <a:rPr lang="en-US" altLang="zh-CN" sz="2400" dirty="0"/>
              <a:t>("display.png");//</a:t>
            </a:r>
            <a:r>
              <a:rPr lang="zh-CN" altLang="en-US" sz="2400" dirty="0"/>
              <a:t>读取图片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drawbmp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,(</a:t>
            </a:r>
            <a:r>
              <a:rPr lang="en-US" altLang="zh-CN" sz="2400" dirty="0" err="1"/>
              <a:t>getwidth</a:t>
            </a:r>
            <a:r>
              <a:rPr lang="en-US" altLang="zh-CN" sz="2400" dirty="0"/>
              <a:t>()-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-&gt;width*2)/2,(</a:t>
            </a:r>
            <a:r>
              <a:rPr lang="en-US" altLang="zh-CN" sz="2400" dirty="0" err="1"/>
              <a:t>getheight</a:t>
            </a:r>
            <a:r>
              <a:rPr lang="en-US" altLang="zh-CN" sz="2400" dirty="0"/>
              <a:t>()-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-&gt;height*2)/2,img-&gt;width*2,img-&gt;height*2);//</a:t>
            </a:r>
            <a:r>
              <a:rPr lang="zh-CN" altLang="en-US" sz="2400" dirty="0"/>
              <a:t>绘制拉伸图片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绘制拉伸图片</a:t>
            </a:r>
          </a:p>
        </p:txBody>
      </p:sp>
      <p:sp>
        <p:nvSpPr>
          <p:cNvPr id="450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msgbox("</a:t>
            </a:r>
            <a:r>
              <a:rPr lang="zh-CN" altLang="en-US" sz="2400" smtClean="0"/>
              <a:t>绘制拉伸完成</a:t>
            </a:r>
            <a:r>
              <a:rPr lang="en-US" altLang="zh-CN" sz="2400" smtClean="0"/>
              <a:t>");//</a:t>
            </a:r>
            <a:r>
              <a:rPr lang="zh-CN" altLang="en-US" sz="2400" smtClean="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drawbmp(img,img-&gt;width/4,img-&gt;height/4,img-&gt;width/2,img-&gt;height/2,(getwidth()-img-&gt;width*2)/2,(getheight()-img-&gt;height*2)/2,img-&gt;width*2,img-&gt;height*2);//</a:t>
            </a:r>
            <a:r>
              <a:rPr lang="zh-CN" altLang="en-US" sz="2400" smtClean="0"/>
              <a:t>绘制剪切拉伸图片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msgbox("</a:t>
            </a:r>
            <a:r>
              <a:rPr lang="zh-CN" altLang="en-US" sz="2400" smtClean="0"/>
              <a:t>绘制剪切完成</a:t>
            </a:r>
            <a:r>
              <a:rPr lang="en-US" altLang="zh-CN" sz="2400" smtClean="0"/>
              <a:t>");//</a:t>
            </a:r>
            <a:r>
              <a:rPr lang="zh-CN" altLang="en-US" sz="2400" smtClean="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return 0;}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第六节 绘制透明图片</a:t>
            </a:r>
          </a:p>
        </p:txBody>
      </p:sp>
      <p:sp>
        <p:nvSpPr>
          <p:cNvPr id="378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以下过程可以绘制透明和半透明的图片：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drawbmp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pbitmap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b,unsigned</a:t>
            </a:r>
            <a:r>
              <a:rPr lang="en-US" altLang="zh-CN" sz="2400" dirty="0"/>
              <a:t> long </a:t>
            </a:r>
            <a:r>
              <a:rPr lang="en-US" altLang="zh-CN" sz="2400" dirty="0" smtClean="0"/>
              <a:t>c);</a:t>
            </a:r>
          </a:p>
          <a:p>
            <a:pPr eaLnBrk="1" hangingPunct="1">
              <a:defRPr/>
            </a:pPr>
            <a:r>
              <a:rPr lang="en-US" altLang="zh-CN" dirty="0" smtClean="0"/>
              <a:t>c</a:t>
            </a:r>
            <a:r>
              <a:rPr lang="zh-CN" altLang="en-US" dirty="0" smtClean="0"/>
              <a:t>为透明颜色。如未指定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，则会使用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的背景颜色作为透明色。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该过程只会绘制图片中不是透明色的部分。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当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Alpha</a:t>
            </a:r>
            <a:r>
              <a:rPr lang="zh-CN" altLang="en-US" dirty="0" smtClean="0"/>
              <a:t>部分不为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时（</a:t>
            </a:r>
            <a:r>
              <a:rPr lang="en-US" altLang="zh-CN" dirty="0" err="1" smtClean="0"/>
              <a:t>getalpha</a:t>
            </a:r>
            <a:r>
              <a:rPr lang="en-US" altLang="zh-CN" dirty="0" smtClean="0"/>
              <a:t>(c)&lt;&gt;0</a:t>
            </a:r>
            <a:r>
              <a:rPr lang="zh-CN" altLang="en-US" dirty="0" smtClean="0"/>
              <a:t>），绘图过程会以半透明的形式绘制到目标上（会创建临时位图并消耗资源，慎用）。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第六节 绘制透明图片</a:t>
            </a:r>
          </a:p>
        </p:txBody>
      </p:sp>
      <p:sp>
        <p:nvSpPr>
          <p:cNvPr id="378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#include "</a:t>
            </a:r>
            <a:r>
              <a:rPr lang="en-US" altLang="zh-CN" sz="2400" dirty="0" err="1"/>
              <a:t>disp.h</a:t>
            </a:r>
            <a:r>
              <a:rPr lang="en-US" altLang="zh-CN" sz="2400" dirty="0"/>
              <a:t>"//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(800,600,red);//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drawbmp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loadbmp</a:t>
            </a:r>
            <a:r>
              <a:rPr lang="en-US" altLang="zh-CN" sz="2400" dirty="0"/>
              <a:t>("display.png"),0x7fffffff);//</a:t>
            </a:r>
            <a:r>
              <a:rPr lang="zh-CN" altLang="en-US" sz="2400" dirty="0"/>
              <a:t>绘制透明色半透明图片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freshwin</a:t>
            </a:r>
            <a:r>
              <a:rPr lang="en-US" altLang="zh-CN" sz="2400" dirty="0"/>
              <a:t>();//</a:t>
            </a:r>
            <a:r>
              <a:rPr lang="zh-CN" altLang="en-US" sz="2400" dirty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("</a:t>
            </a:r>
            <a:r>
              <a:rPr lang="zh-CN" altLang="en-US" sz="2400" dirty="0"/>
              <a:t>绘制透明完成</a:t>
            </a:r>
            <a:r>
              <a:rPr lang="en-US" altLang="zh-CN" sz="2400" dirty="0"/>
              <a:t>");//</a:t>
            </a:r>
            <a:r>
              <a:rPr lang="zh-CN" altLang="en-US" sz="2400" dirty="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return 0;}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第七节 快速画点</a:t>
            </a:r>
            <a:endParaRPr lang="zh-CN" altLang="en-US" dirty="0" smtClean="0"/>
          </a:p>
        </p:txBody>
      </p:sp>
      <p:sp>
        <p:nvSpPr>
          <p:cNvPr id="3481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读取图片之前，请先创建</a:t>
            </a:r>
            <a:r>
              <a:rPr lang="en-US" altLang="zh-CN" dirty="0" err="1" smtClean="0"/>
              <a:t>pbitbuf</a:t>
            </a:r>
            <a:r>
              <a:rPr lang="zh-CN" altLang="en-US" dirty="0" smtClean="0"/>
              <a:t>类型变量。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pbitbuf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bitbuf</a:t>
            </a:r>
            <a:r>
              <a:rPr lang="zh-CN" altLang="en-US" dirty="0" smtClean="0"/>
              <a:t>类型结构：</a:t>
            </a:r>
            <a:endParaRPr lang="en-US" altLang="zh-CN" sz="2400" dirty="0"/>
          </a:p>
          <a:p>
            <a:pPr marL="0" indent="0" eaLnBrk="1" hangingPunct="1">
              <a:buNone/>
              <a:defRPr/>
            </a:pPr>
            <a:r>
              <a:rPr lang="en-US" altLang="zh-CN" sz="2400" dirty="0" err="1" smtClean="0"/>
              <a:t>struct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bitbuf</a:t>
            </a:r>
            <a:r>
              <a:rPr lang="en-US" altLang="zh-CN" sz="2400" dirty="0"/>
              <a:t> {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  BITMAPINFO </a:t>
            </a:r>
            <a:r>
              <a:rPr lang="en-US" altLang="zh-CN" sz="2400" dirty="0" err="1"/>
              <a:t>bmi</a:t>
            </a:r>
            <a:r>
              <a:rPr lang="en-US" altLang="zh-CN" sz="2400" dirty="0"/>
              <a:t>;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  unsigned long 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;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  void* </a:t>
            </a:r>
            <a:r>
              <a:rPr lang="en-US" altLang="zh-CN" sz="2400" dirty="0" err="1"/>
              <a:t>buf</a:t>
            </a:r>
            <a:r>
              <a:rPr lang="en-US" altLang="zh-CN" sz="2400" dirty="0"/>
              <a:t>;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  </a:t>
            </a:r>
            <a:r>
              <a:rPr lang="en-US" altLang="zh-CN" sz="2400" dirty="0" err="1"/>
              <a:t>pbitmap</a:t>
            </a:r>
            <a:r>
              <a:rPr lang="en-US" altLang="zh-CN" sz="2400" dirty="0"/>
              <a:t> bmp;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};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 err="1"/>
              <a:t>typedef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bitbuf</a:t>
            </a:r>
            <a:r>
              <a:rPr lang="en-US" altLang="zh-CN" sz="2400" dirty="0"/>
              <a:t>* </a:t>
            </a:r>
            <a:r>
              <a:rPr lang="en-US" altLang="zh-CN" sz="2400" dirty="0" err="1"/>
              <a:t>pbitbuf</a:t>
            </a:r>
            <a:r>
              <a:rPr lang="en-US" altLang="zh-CN" sz="2400" dirty="0"/>
              <a:t>;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2594959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第七节 快速画点</a:t>
            </a:r>
          </a:p>
        </p:txBody>
      </p:sp>
      <p:sp>
        <p:nvSpPr>
          <p:cNvPr id="378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一个位图</a:t>
            </a:r>
            <a:r>
              <a:rPr lang="zh-CN" altLang="en-US" dirty="0" smtClean="0"/>
              <a:t>缓存必须且只能</a:t>
            </a:r>
            <a:r>
              <a:rPr lang="zh-CN" altLang="en-US" dirty="0"/>
              <a:t>和一个位图绑定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请使用以下函数创建位图缓存：</a:t>
            </a:r>
            <a:endParaRPr lang="en-US" altLang="zh-CN" sz="2400" dirty="0" smtClean="0"/>
          </a:p>
          <a:p>
            <a:pPr marL="0" indent="0" eaLnBrk="1" hangingPunct="1">
              <a:buNone/>
              <a:defRPr/>
            </a:pPr>
            <a:r>
              <a:rPr lang="en-US" altLang="zh-CN" sz="2400" dirty="0" err="1"/>
              <a:t>pbitbuf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createbb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pbitmap</a:t>
            </a:r>
            <a:r>
              <a:rPr lang="en-US" altLang="zh-CN" sz="2400" dirty="0"/>
              <a:t> b);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zh-CN" altLang="en-US" dirty="0" smtClean="0"/>
              <a:t>您可以使用以下函数直接获取窗口位图：</a:t>
            </a:r>
            <a:endParaRPr lang="en-US" altLang="zh-CN" dirty="0" smtClean="0"/>
          </a:p>
          <a:p>
            <a:pPr marL="0" indent="0" eaLnBrk="1" hangingPunct="1">
              <a:buNone/>
              <a:defRPr/>
            </a:pPr>
            <a:r>
              <a:rPr lang="en-US" altLang="zh-CN" sz="2400" dirty="0" err="1" smtClean="0"/>
              <a:t>pbitmap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getwin</a:t>
            </a:r>
            <a:r>
              <a:rPr lang="en-US" altLang="zh-CN" sz="2400" dirty="0" smtClean="0"/>
              <a:t>();</a:t>
            </a:r>
          </a:p>
          <a:p>
            <a:r>
              <a:rPr lang="zh-CN" altLang="en-US" dirty="0" smtClean="0"/>
              <a:t>绘制完毕后，请释放位图缓存：</a:t>
            </a:r>
            <a:endParaRPr lang="en-US" altLang="zh-CN" dirty="0" smtClean="0"/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releasebb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pbitbuf</a:t>
            </a:r>
            <a:r>
              <a:rPr lang="en-US" altLang="zh-CN" sz="2400" dirty="0"/>
              <a:t> bb</a:t>
            </a:r>
            <a:r>
              <a:rPr lang="en-US" altLang="zh-CN" sz="2400" dirty="0" smtClean="0"/>
              <a:t>);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82910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第七节 快速画点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37242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</a:t>
            </a:r>
            <a:r>
              <a:rPr lang="zh-CN" altLang="en-US" dirty="0"/>
              <a:t>函数</a:t>
            </a:r>
            <a:r>
              <a:rPr lang="zh-CN" altLang="en-US" dirty="0" smtClean="0"/>
              <a:t>可以快速</a:t>
            </a:r>
            <a:r>
              <a:rPr lang="zh-CN" altLang="en-US" dirty="0"/>
              <a:t>取</a:t>
            </a:r>
            <a:r>
              <a:rPr lang="zh-CN" altLang="en-US" dirty="0" smtClean="0"/>
              <a:t>点和画点：</a:t>
            </a:r>
            <a:endParaRPr lang="en-US" altLang="zh-CN" dirty="0"/>
          </a:p>
          <a:p>
            <a:pPr marL="0" indent="0" eaLnBrk="1" hangingPunct="1">
              <a:buNone/>
              <a:defRPr/>
            </a:pPr>
            <a:r>
              <a:rPr lang="en-US" altLang="zh-CN" sz="2400" dirty="0" smtClean="0"/>
              <a:t>unsigned long </a:t>
            </a:r>
            <a:r>
              <a:rPr lang="en-US" altLang="zh-CN" sz="2400" dirty="0" err="1"/>
              <a:t>getbbpixel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pbitbuf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bb,unsigned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x,unsigned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long y);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 smtClean="0"/>
              <a:t>void </a:t>
            </a:r>
            <a:r>
              <a:rPr lang="en-US" altLang="zh-CN" sz="2400" dirty="0" err="1"/>
              <a:t>setbbpixel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pbitbuf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bb,unsigned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x,unsigned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y,unsigned</a:t>
            </a:r>
            <a:r>
              <a:rPr lang="en-US" altLang="zh-CN" sz="2400" dirty="0"/>
              <a:t> long c</a:t>
            </a:r>
            <a:r>
              <a:rPr lang="en-US" altLang="zh-CN" sz="2400" dirty="0" smtClean="0"/>
              <a:t>);</a:t>
            </a:r>
            <a:endParaRPr lang="en-US" altLang="zh-CN" sz="2400" dirty="0"/>
          </a:p>
          <a:p>
            <a:r>
              <a:rPr lang="zh-CN" altLang="en-US" dirty="0" smtClean="0"/>
              <a:t>请使用以下过程绘制缓存到位图：</a:t>
            </a:r>
            <a:endParaRPr lang="en-US" altLang="zh-CN" dirty="0" smtClean="0"/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setbb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pbitbuf</a:t>
            </a:r>
            <a:r>
              <a:rPr lang="en-US" altLang="zh-CN" sz="2400" dirty="0"/>
              <a:t> bb);</a:t>
            </a:r>
          </a:p>
          <a:p>
            <a:r>
              <a:rPr lang="zh-CN" altLang="en-US" dirty="0" smtClean="0"/>
              <a:t>您也可以读取位图到缓存：</a:t>
            </a:r>
            <a:endParaRPr lang="en-US" altLang="zh-CN" dirty="0" smtClean="0"/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getbb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pbitbuf</a:t>
            </a:r>
            <a:r>
              <a:rPr lang="en-US" altLang="zh-CN" sz="2400" dirty="0"/>
              <a:t> bb);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57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第一章 配置</a:t>
            </a:r>
          </a:p>
        </p:txBody>
      </p:sp>
      <p:sp>
        <p:nvSpPr>
          <p:cNvPr id="717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第一节 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操作系统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第二节 </a:t>
            </a:r>
            <a:r>
              <a:rPr lang="en-US" altLang="zh-CN" dirty="0" smtClean="0"/>
              <a:t>GUN C</a:t>
            </a:r>
            <a:r>
              <a:rPr lang="zh-CN" altLang="en-US" dirty="0" smtClean="0"/>
              <a:t>语言编译器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第三节 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单元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第四节 使用</a:t>
            </a:r>
            <a:r>
              <a:rPr lang="en-US" altLang="zh-CN" dirty="0" smtClean="0"/>
              <a:t>Visual Studio</a:t>
            </a:r>
            <a:r>
              <a:rPr lang="zh-CN" altLang="en-US" dirty="0" smtClean="0"/>
              <a:t>编译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第七节 快速画点</a:t>
            </a:r>
          </a:p>
        </p:txBody>
      </p:sp>
      <p:sp>
        <p:nvSpPr>
          <p:cNvPr id="378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marL="0" indent="0" eaLnBrk="1" hangingPunct="1">
              <a:buNone/>
              <a:defRPr/>
            </a:pPr>
            <a:r>
              <a:rPr lang="en-US" altLang="zh-CN" sz="2400" dirty="0" smtClean="0"/>
              <a:t>#</a:t>
            </a:r>
            <a:r>
              <a:rPr lang="en-US" altLang="zh-CN" sz="2400" dirty="0"/>
              <a:t>include "</a:t>
            </a:r>
            <a:r>
              <a:rPr lang="en-US" altLang="zh-CN" sz="2400" dirty="0" err="1"/>
              <a:t>disp.h</a:t>
            </a:r>
            <a:r>
              <a:rPr lang="en-US" altLang="zh-CN" sz="2400" dirty="0"/>
              <a:t>"//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unsigned long n=0x100000;//</a:t>
            </a:r>
            <a:r>
              <a:rPr lang="zh-CN" altLang="en-US" sz="2400" dirty="0"/>
              <a:t>绘制点数量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 err="1"/>
              <a:t>pbitbuf</a:t>
            </a:r>
            <a:r>
              <a:rPr lang="en-US" altLang="zh-CN" sz="2400" dirty="0"/>
              <a:t> bb;//</a:t>
            </a:r>
            <a:r>
              <a:rPr lang="zh-CN" altLang="en-US" sz="2400" dirty="0"/>
              <a:t>位图缓存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(800,600,red);//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bb=</a:t>
            </a:r>
            <a:r>
              <a:rPr lang="en-US" altLang="zh-CN" sz="2400" dirty="0" err="1"/>
              <a:t>createbb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getwin</a:t>
            </a:r>
            <a:r>
              <a:rPr lang="en-US" altLang="zh-CN" sz="2400" dirty="0"/>
              <a:t>());//</a:t>
            </a:r>
            <a:r>
              <a:rPr lang="zh-CN" altLang="en-US" sz="2400" dirty="0"/>
              <a:t>创建位图缓存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while(n&gt;0)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5990550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第七节 快速画点</a:t>
            </a:r>
          </a:p>
        </p:txBody>
      </p:sp>
      <p:sp>
        <p:nvSpPr>
          <p:cNvPr id="378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 sz="2400" dirty="0"/>
              <a:t>{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 err="1"/>
              <a:t>setbbpixel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bb,random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getwidth</a:t>
            </a:r>
            <a:r>
              <a:rPr lang="en-US" altLang="zh-CN" sz="2400" dirty="0"/>
              <a:t>()),random(</a:t>
            </a:r>
            <a:r>
              <a:rPr lang="en-US" altLang="zh-CN" sz="2400" dirty="0" err="1"/>
              <a:t>getheight</a:t>
            </a:r>
            <a:r>
              <a:rPr lang="en-US" altLang="zh-CN" sz="2400" dirty="0"/>
              <a:t>()),random(0xffffff));//</a:t>
            </a:r>
            <a:r>
              <a:rPr lang="zh-CN" altLang="en-US" sz="2400" dirty="0"/>
              <a:t>随机画点到缓存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n=n-1;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}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 err="1"/>
              <a:t>setbb</a:t>
            </a:r>
            <a:r>
              <a:rPr lang="en-US" altLang="zh-CN" sz="2400" dirty="0"/>
              <a:t>(bb);//</a:t>
            </a:r>
            <a:r>
              <a:rPr lang="zh-CN" altLang="en-US" sz="2400" dirty="0"/>
              <a:t>绘制缓存到位图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 err="1"/>
              <a:t>freshwin</a:t>
            </a:r>
            <a:r>
              <a:rPr lang="en-US" altLang="zh-CN" sz="2400" dirty="0"/>
              <a:t>();//</a:t>
            </a:r>
            <a:r>
              <a:rPr lang="zh-CN" altLang="en-US" sz="2400" dirty="0"/>
              <a:t>刷新窗口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("</a:t>
            </a:r>
            <a:r>
              <a:rPr lang="zh-CN" altLang="en-US" sz="2400" dirty="0"/>
              <a:t>快速画点完成</a:t>
            </a:r>
            <a:r>
              <a:rPr lang="en-US" altLang="zh-CN" sz="2400" dirty="0"/>
              <a:t>");//</a:t>
            </a:r>
            <a:r>
              <a:rPr lang="zh-CN" altLang="en-US" sz="2400" dirty="0"/>
              <a:t>输出绘制完成信息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return 0;}</a:t>
            </a:r>
          </a:p>
        </p:txBody>
      </p:sp>
    </p:spTree>
    <p:extLst>
      <p:ext uri="{BB962C8B-B14F-4D97-AF65-F5344CB8AC3E}">
        <p14:creationId xmlns:p14="http://schemas.microsoft.com/office/powerpoint/2010/main" val="3408165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第四章 文字</a:t>
            </a:r>
          </a:p>
        </p:txBody>
      </p:sp>
      <p:sp>
        <p:nvSpPr>
          <p:cNvPr id="4813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输出文字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第二节 设定字体大小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第三节 设定字体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输出文字</a:t>
            </a:r>
          </a:p>
        </p:txBody>
      </p:sp>
      <p:sp>
        <p:nvSpPr>
          <p:cNvPr id="368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以下过程可以输出文字：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drawtext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char* </a:t>
            </a:r>
            <a:r>
              <a:rPr lang="en-US" altLang="zh-CN" sz="2400" dirty="0" err="1"/>
              <a:t>s,unsigned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cfg,unsigned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cbg</a:t>
            </a:r>
            <a:r>
              <a:rPr lang="en-US" altLang="zh-CN" sz="2400" dirty="0" smtClean="0"/>
              <a:t>);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drawtext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char* </a:t>
            </a:r>
            <a:r>
              <a:rPr lang="en-US" altLang="zh-CN" sz="2400" dirty="0" err="1"/>
              <a:t>s,unsigned</a:t>
            </a:r>
            <a:r>
              <a:rPr lang="en-US" altLang="zh-CN" sz="2400" dirty="0"/>
              <a:t> long c</a:t>
            </a:r>
            <a:r>
              <a:rPr lang="en-US" altLang="zh-CN" sz="2400" dirty="0" smtClean="0"/>
              <a:t>);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drawtext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char* s);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en-US" altLang="zh-CN" dirty="0" smtClean="0"/>
              <a:t>s</a:t>
            </a:r>
            <a:r>
              <a:rPr lang="zh-CN" altLang="en-US" dirty="0" smtClean="0"/>
              <a:t>为需要输出的字符串。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cfg,cbg</a:t>
            </a:r>
            <a:r>
              <a:rPr lang="zh-CN" altLang="en-US" dirty="0" smtClean="0"/>
              <a:t>分别为文字的颜色和背景色。如果只指定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，则背景色为透明（不绘制背景色）。不指定</a:t>
            </a:r>
            <a:r>
              <a:rPr lang="en-US" altLang="zh-CN" dirty="0" smtClean="0"/>
              <a:t>c</a:t>
            </a:r>
            <a:r>
              <a:rPr lang="zh-CN" altLang="en-US" dirty="0" smtClean="0"/>
              <a:t>时，默认的文字颜色是窗体的前景色。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输出文字</a:t>
            </a:r>
          </a:p>
        </p:txBody>
      </p:sp>
      <p:sp>
        <p:nvSpPr>
          <p:cNvPr id="368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可以使用</a:t>
            </a:r>
            <a:r>
              <a:rPr lang="en-US" altLang="zh-CN" dirty="0" smtClean="0"/>
              <a:t>XY</a:t>
            </a:r>
            <a:r>
              <a:rPr lang="zh-CN" altLang="en-US" dirty="0" smtClean="0"/>
              <a:t>系列过程将文字</a:t>
            </a:r>
            <a:r>
              <a:rPr lang="zh-CN" altLang="en-US" dirty="0"/>
              <a:t>输出</a:t>
            </a:r>
            <a:r>
              <a:rPr lang="zh-CN" altLang="en-US" dirty="0" smtClean="0"/>
              <a:t>到指定</a:t>
            </a:r>
            <a:r>
              <a:rPr lang="zh-CN" altLang="en-US" dirty="0"/>
              <a:t>位置</a:t>
            </a:r>
            <a:r>
              <a:rPr lang="zh-CN" altLang="en-US" dirty="0" smtClean="0"/>
              <a:t>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drawtextxy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char* </a:t>
            </a:r>
            <a:r>
              <a:rPr lang="en-US" altLang="zh-CN" sz="2400" dirty="0" err="1"/>
              <a:t>s,unsigned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x,unsigned</a:t>
            </a:r>
            <a:r>
              <a:rPr lang="en-US" altLang="zh-CN" sz="2400" dirty="0"/>
              <a:t> long y</a:t>
            </a:r>
            <a:r>
              <a:rPr lang="en-US" altLang="zh-CN" sz="2400" dirty="0" smtClean="0"/>
              <a:t>);</a:t>
            </a:r>
          </a:p>
          <a:p>
            <a:pPr eaLnBrk="1" hangingPunct="1">
              <a:defRPr/>
            </a:pPr>
            <a:r>
              <a:rPr lang="zh-CN" altLang="en-US" dirty="0" smtClean="0"/>
              <a:t>或者</a:t>
            </a:r>
            <a:r>
              <a:rPr lang="en-US" altLang="zh-CN" dirty="0" err="1" smtClean="0"/>
              <a:t>ln</a:t>
            </a:r>
            <a:r>
              <a:rPr lang="zh-CN" altLang="en-US" dirty="0" smtClean="0"/>
              <a:t>系列过程按行效果输出：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drawtextln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char* s</a:t>
            </a:r>
            <a:r>
              <a:rPr lang="en-US" altLang="zh-CN" sz="2400" dirty="0" smtClean="0"/>
              <a:t>);</a:t>
            </a:r>
          </a:p>
          <a:p>
            <a:pPr eaLnBrk="1" hangingPunct="1"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w</a:t>
            </a:r>
            <a:r>
              <a:rPr lang="zh-CN" altLang="en-US" dirty="0" smtClean="0"/>
              <a:t>系列过程可输出</a:t>
            </a:r>
            <a:r>
              <a:rPr lang="zh-CN" altLang="en-US" dirty="0"/>
              <a:t>定宽文本：</a:t>
            </a:r>
            <a:endParaRPr lang="zh-CN" altLang="en-US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void drawtextw(const char* s</a:t>
            </a:r>
            <a:r>
              <a:rPr lang="de-DE" altLang="zh-CN" sz="2400" dirty="0" smtClean="0"/>
              <a:t>);</a:t>
            </a:r>
            <a:endParaRPr lang="en-US" altLang="zh-CN" sz="2400" dirty="0"/>
          </a:p>
          <a:p>
            <a:pPr eaLnBrk="1" hangingPunct="1">
              <a:defRPr/>
            </a:pPr>
            <a:r>
              <a:rPr lang="zh-CN" altLang="en-US" dirty="0" smtClean="0"/>
              <a:t>定宽字符宽度取决于字体，请先定义字体大小。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部分过程也可将文字输出到指定图片。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输出文字</a:t>
            </a:r>
          </a:p>
        </p:txBody>
      </p:sp>
      <p:sp>
        <p:nvSpPr>
          <p:cNvPr id="450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实例</a:t>
            </a:r>
            <a:r>
              <a:rPr lang="zh-CN" altLang="en-US" dirty="0" smtClean="0"/>
              <a:t>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#include "</a:t>
            </a:r>
            <a:r>
              <a:rPr lang="en-US" altLang="zh-CN" sz="2400" dirty="0" err="1"/>
              <a:t>disp.h</a:t>
            </a:r>
            <a:r>
              <a:rPr lang="en-US" altLang="zh-CN" sz="2400" dirty="0"/>
              <a:t>"//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drawtextln</a:t>
            </a:r>
            <a:r>
              <a:rPr lang="en-US" altLang="zh-CN" sz="2400" dirty="0"/>
              <a:t>("ax_pokl output text.");//</a:t>
            </a:r>
            <a:r>
              <a:rPr lang="zh-CN" altLang="en-US" sz="2400" dirty="0"/>
              <a:t>输出文本并换行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drawtextw</a:t>
            </a:r>
            <a:r>
              <a:rPr lang="en-US" altLang="zh-CN" sz="2400" dirty="0"/>
              <a:t>("ax_</a:t>
            </a:r>
            <a:r>
              <a:rPr lang="en-US" altLang="zh-CN" sz="2400" dirty="0" err="1"/>
              <a:t>pokl</a:t>
            </a:r>
            <a:r>
              <a:rPr lang="en-US" altLang="zh-CN" sz="2400" dirty="0"/>
              <a:t>""s text is tight");//</a:t>
            </a:r>
            <a:r>
              <a:rPr lang="zh-CN" altLang="en-US" sz="2400" dirty="0"/>
              <a:t>输出定宽文本（宽度默认为</a:t>
            </a:r>
            <a:r>
              <a:rPr lang="en-US" altLang="zh-CN" sz="2400" dirty="0"/>
              <a:t>0</a:t>
            </a:r>
            <a:r>
              <a:rPr lang="zh-CN" altLang="en-US" sz="2400" dirty="0"/>
              <a:t>）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drawtextxy</a:t>
            </a:r>
            <a:r>
              <a:rPr lang="en-US" altLang="zh-CN" sz="2400" dirty="0"/>
              <a:t>("ax_pokl output text anywhere",50,50);//</a:t>
            </a:r>
            <a:r>
              <a:rPr lang="zh-CN" altLang="en-US" sz="2400" dirty="0"/>
              <a:t>指定位置输出文本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输出文字</a:t>
            </a:r>
          </a:p>
        </p:txBody>
      </p:sp>
      <p:sp>
        <p:nvSpPr>
          <p:cNvPr id="5222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drawtextxy("",0,80);//</a:t>
            </a:r>
            <a:r>
              <a:rPr lang="zh-CN" altLang="en-US" sz="2400" smtClean="0"/>
              <a:t>强制改变输出位置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drawtext("and it""s colorful ",orange);//</a:t>
            </a:r>
            <a:r>
              <a:rPr lang="zh-CN" altLang="en-US" sz="2400" smtClean="0"/>
              <a:t>输出带颜色文本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drawtext("with backgroud color",red,blue);//</a:t>
            </a:r>
            <a:r>
              <a:rPr lang="zh-CN" altLang="en-US" sz="2400" smtClean="0"/>
              <a:t>输出带背景颜色文本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msgbox("</a:t>
            </a:r>
            <a:r>
              <a:rPr lang="zh-CN" altLang="en-US" sz="2400" smtClean="0"/>
              <a:t>绘制完成</a:t>
            </a:r>
            <a:r>
              <a:rPr lang="en-US" altLang="zh-CN" sz="2400" smtClean="0"/>
              <a:t>");//</a:t>
            </a:r>
            <a:r>
              <a:rPr lang="zh-CN" altLang="en-US" sz="2400" smtClean="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return 0;}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设定字体大小</a:t>
            </a:r>
          </a:p>
        </p:txBody>
      </p:sp>
      <p:sp>
        <p:nvSpPr>
          <p:cNvPr id="368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以下过程可以设定字体大小：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setfontwidth</a:t>
            </a:r>
            <a:r>
              <a:rPr lang="en-US" altLang="zh-CN" sz="2400" dirty="0"/>
              <a:t>(unsigned long w);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setfontheight</a:t>
            </a:r>
            <a:r>
              <a:rPr lang="en-US" altLang="zh-CN" sz="2400" dirty="0"/>
              <a:t>(unsigned long h);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setfontsize</a:t>
            </a:r>
            <a:r>
              <a:rPr lang="en-US" altLang="zh-CN" sz="2400" dirty="0"/>
              <a:t>(unsigned long </a:t>
            </a:r>
            <a:r>
              <a:rPr lang="en-US" altLang="zh-CN" sz="2400" dirty="0" err="1"/>
              <a:t>w,unsigned</a:t>
            </a:r>
            <a:r>
              <a:rPr lang="en-US" altLang="zh-CN" sz="2400" dirty="0"/>
              <a:t> long h</a:t>
            </a:r>
            <a:r>
              <a:rPr lang="en-US" altLang="zh-CN" sz="2400" dirty="0" smtClean="0"/>
              <a:t>);</a:t>
            </a:r>
          </a:p>
          <a:p>
            <a:pPr eaLnBrk="1" hangingPunct="1">
              <a:defRPr/>
            </a:pPr>
            <a:r>
              <a:rPr lang="en-US" altLang="zh-CN" dirty="0" err="1" smtClean="0"/>
              <a:t>w,h</a:t>
            </a:r>
            <a:r>
              <a:rPr lang="zh-CN" altLang="en-US" dirty="0" smtClean="0"/>
              <a:t>为宽和高，设为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时有特殊含义：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/>
              <a:t>h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时，将使用系统默认的高度。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w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时，宽度将匹配高度。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设为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时，虽然显示的字体有宽和高，但其宽或高仍旧为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设定字体大小</a:t>
            </a:r>
          </a:p>
        </p:txBody>
      </p:sp>
      <p:sp>
        <p:nvSpPr>
          <p:cNvPr id="5222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unsigned long pyi;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int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setfontsize(5,10);//</a:t>
            </a:r>
            <a:r>
              <a:rPr lang="zh-CN" altLang="en-US" sz="2400" dirty="0"/>
              <a:t>宽</a:t>
            </a:r>
            <a:r>
              <a:rPr lang="en-US" altLang="zh-CN" sz="2400" dirty="0"/>
              <a:t>5,</a:t>
            </a:r>
            <a:r>
              <a:rPr lang="zh-CN" altLang="en-US" sz="2400" dirty="0"/>
              <a:t>高</a:t>
            </a:r>
            <a:r>
              <a:rPr lang="en-US" altLang="zh-CN" sz="2400" dirty="0"/>
              <a:t>10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drawtextxy("5,10",0,0,white,red);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setfontheight(20);//</a:t>
            </a:r>
            <a:r>
              <a:rPr lang="zh-CN" altLang="en-US" sz="2400" dirty="0"/>
              <a:t>高</a:t>
            </a:r>
            <a:r>
              <a:rPr lang="en-US" altLang="zh-CN" sz="2400" dirty="0"/>
              <a:t>20,</a:t>
            </a:r>
            <a:r>
              <a:rPr lang="zh-CN" altLang="en-US" sz="2400" dirty="0"/>
              <a:t>宽不变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drawtextxy("-,20",0,20,white,red);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设定字体大小</a:t>
            </a:r>
          </a:p>
        </p:txBody>
      </p:sp>
      <p:sp>
        <p:nvSpPr>
          <p:cNvPr id="5529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setfontsize(0,0);//</a:t>
            </a:r>
            <a:r>
              <a:rPr lang="zh-CN" altLang="en-US" sz="2400" smtClean="0"/>
              <a:t>默认大小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drawtextxy("</a:t>
            </a:r>
            <a:r>
              <a:rPr lang="zh-CN" altLang="en-US" sz="2400" smtClean="0"/>
              <a:t>匹配</a:t>
            </a:r>
            <a:r>
              <a:rPr lang="en-US" altLang="zh-CN" sz="2400" smtClean="0"/>
              <a:t>,</a:t>
            </a:r>
            <a:r>
              <a:rPr lang="zh-CN" altLang="en-US" sz="2400" smtClean="0"/>
              <a:t>默认</a:t>
            </a:r>
            <a:r>
              <a:rPr lang="en-US" altLang="zh-CN" sz="2400" smtClean="0"/>
              <a:t>",0,40,</a:t>
            </a:r>
            <a:r>
              <a:rPr lang="de-DE" altLang="zh-CN" sz="2400" smtClean="0"/>
              <a:t>white,red);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setfontsize(0,20);//</a:t>
            </a:r>
            <a:r>
              <a:rPr lang="zh-CN" altLang="en-US" sz="2400" smtClean="0"/>
              <a:t>高</a:t>
            </a:r>
            <a:r>
              <a:rPr lang="en-US" altLang="zh-CN" sz="2400" smtClean="0"/>
              <a:t>20,</a:t>
            </a:r>
            <a:r>
              <a:rPr lang="zh-CN" altLang="en-US" sz="2400" smtClean="0"/>
              <a:t>宽匹配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drawtextxy("</a:t>
            </a:r>
            <a:r>
              <a:rPr lang="zh-CN" altLang="en-US" sz="2400" smtClean="0"/>
              <a:t>匹配</a:t>
            </a:r>
            <a:r>
              <a:rPr lang="en-US" altLang="zh-CN" sz="2400" smtClean="0"/>
              <a:t>,20",0,60,</a:t>
            </a:r>
            <a:r>
              <a:rPr lang="de-DE" altLang="zh-CN" sz="2400" smtClean="0"/>
              <a:t>white,red);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for(pyi=0;pyi&lt;=4;pyi++)line(0,pyi*20,long(getwidth),0,orange);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msgbox("</a:t>
            </a:r>
            <a:r>
              <a:rPr lang="zh-CN" altLang="en-US" sz="2400" smtClean="0"/>
              <a:t>绘制完成</a:t>
            </a:r>
            <a:r>
              <a:rPr lang="en-US" altLang="zh-CN" sz="2400" smtClean="0"/>
              <a:t>");//</a:t>
            </a:r>
            <a:r>
              <a:rPr lang="zh-CN" altLang="en-US" sz="2400" smtClean="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return 0;}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</a:t>
            </a:r>
            <a:r>
              <a:rPr lang="en-US" altLang="zh-CN" smtClean="0"/>
              <a:t>Windows</a:t>
            </a:r>
            <a:r>
              <a:rPr lang="zh-CN" altLang="en-US" smtClean="0"/>
              <a:t>操作系统</a:t>
            </a:r>
          </a:p>
        </p:txBody>
      </p:sp>
      <p:sp>
        <p:nvSpPr>
          <p:cNvPr id="819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操作系统是微软公司推出的操作系统。正如其名，通过此操作系统可以建立窗口。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本教程所用的单元库</a:t>
            </a:r>
            <a:r>
              <a:rPr lang="en-US" altLang="zh-CN" smtClean="0"/>
              <a:t>Display</a:t>
            </a:r>
            <a:r>
              <a:rPr lang="zh-CN" altLang="en-US" smtClean="0"/>
              <a:t>使用了</a:t>
            </a:r>
            <a:r>
              <a:rPr lang="en-US" altLang="zh-CN" smtClean="0"/>
              <a:t>Windows API</a:t>
            </a:r>
            <a:r>
              <a:rPr lang="zh-CN" altLang="en-US" smtClean="0"/>
              <a:t>建立窗口并使用</a:t>
            </a:r>
            <a:r>
              <a:rPr lang="en-US" altLang="zh-CN" smtClean="0"/>
              <a:t>GDI+</a:t>
            </a:r>
            <a:r>
              <a:rPr lang="zh-CN" altLang="en-US" smtClean="0"/>
              <a:t>进行绘图，因此本教程只适用于</a:t>
            </a:r>
            <a:r>
              <a:rPr lang="en-US" altLang="zh-CN" smtClean="0"/>
              <a:t>Windows</a:t>
            </a:r>
            <a:r>
              <a:rPr lang="zh-CN" altLang="en-US" smtClean="0"/>
              <a:t>操作系统。请确保已经安装了以</a:t>
            </a:r>
            <a:r>
              <a:rPr lang="en-US" altLang="zh-CN" smtClean="0"/>
              <a:t>Windows NT</a:t>
            </a:r>
            <a:r>
              <a:rPr lang="zh-CN" altLang="en-US" smtClean="0"/>
              <a:t>为内核的操作系统。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在编写窗体应用程序时，可以在编译命令行中添加编译指令</a:t>
            </a:r>
            <a:r>
              <a:rPr lang="en-US" altLang="zh-CN" smtClean="0"/>
              <a:t>-mwindows</a:t>
            </a:r>
            <a:r>
              <a:rPr lang="zh-CN" altLang="en-US" smtClean="0"/>
              <a:t>防止控制台的创建。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设定字体</a:t>
            </a:r>
          </a:p>
        </p:txBody>
      </p:sp>
      <p:sp>
        <p:nvSpPr>
          <p:cNvPr id="368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以下过程可以设定字体：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setfontweight</a:t>
            </a:r>
            <a:r>
              <a:rPr lang="en-US" altLang="zh-CN" sz="2400" dirty="0"/>
              <a:t>(unsigned long </a:t>
            </a:r>
            <a:r>
              <a:rPr lang="en-US" altLang="zh-CN" sz="2400" dirty="0" err="1"/>
              <a:t>wg</a:t>
            </a:r>
            <a:r>
              <a:rPr lang="en-US" altLang="zh-CN" sz="2400" dirty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setfontltalic</a:t>
            </a:r>
            <a:r>
              <a:rPr lang="en-US" altLang="zh-CN" sz="2400" dirty="0"/>
              <a:t>(unsigned long </a:t>
            </a:r>
            <a:r>
              <a:rPr lang="en-US" altLang="zh-CN" sz="2400" dirty="0" err="1"/>
              <a:t>lt</a:t>
            </a:r>
            <a:r>
              <a:rPr lang="en-US" altLang="zh-CN" sz="2400" dirty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setfontunderline</a:t>
            </a:r>
            <a:r>
              <a:rPr lang="en-US" altLang="zh-CN" sz="2400" dirty="0"/>
              <a:t>(unsigned long </a:t>
            </a:r>
            <a:r>
              <a:rPr lang="en-US" altLang="zh-CN" sz="2400" dirty="0" err="1"/>
              <a:t>ud</a:t>
            </a:r>
            <a:r>
              <a:rPr lang="en-US" altLang="zh-CN" sz="2400" dirty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setfontstrikeout</a:t>
            </a:r>
            <a:r>
              <a:rPr lang="en-US" altLang="zh-CN" sz="2400" dirty="0"/>
              <a:t>(unsigned long </a:t>
            </a:r>
            <a:r>
              <a:rPr lang="en-US" altLang="zh-CN" sz="2400" dirty="0" err="1"/>
              <a:t>sk</a:t>
            </a:r>
            <a:r>
              <a:rPr lang="en-US" altLang="zh-CN" sz="2400" dirty="0" smtClean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void </a:t>
            </a:r>
            <a:r>
              <a:rPr lang="en-US" altLang="zh-CN" sz="2400" dirty="0" err="1" smtClean="0"/>
              <a:t>setfontname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const</a:t>
            </a:r>
            <a:r>
              <a:rPr lang="en-US" altLang="zh-CN" sz="2400" dirty="0" smtClean="0"/>
              <a:t> char* s);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粗细</a:t>
            </a:r>
            <a:r>
              <a:rPr lang="en-US" altLang="zh-CN" dirty="0" err="1" smtClean="0"/>
              <a:t>wg</a:t>
            </a:r>
            <a:r>
              <a:rPr lang="zh-CN" altLang="en-US" dirty="0" smtClean="0"/>
              <a:t>默认为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，标准为</a:t>
            </a:r>
            <a:r>
              <a:rPr lang="en-US" altLang="zh-CN" dirty="0" smtClean="0"/>
              <a:t>400</a:t>
            </a:r>
            <a:r>
              <a:rPr lang="zh-CN" altLang="en-US" dirty="0" smtClean="0"/>
              <a:t>，粗体为</a:t>
            </a:r>
            <a:r>
              <a:rPr lang="en-US" altLang="zh-CN" dirty="0" smtClean="0"/>
              <a:t>700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斜体</a:t>
            </a:r>
            <a:r>
              <a:rPr lang="en-US" altLang="zh-CN" dirty="0" err="1" smtClean="0"/>
              <a:t>lt</a:t>
            </a:r>
            <a:r>
              <a:rPr lang="zh-CN" altLang="en-US" dirty="0" smtClean="0"/>
              <a:t>，下划线</a:t>
            </a:r>
            <a:r>
              <a:rPr lang="en-US" altLang="zh-CN" dirty="0" err="1" smtClean="0"/>
              <a:t>ud</a:t>
            </a:r>
            <a:r>
              <a:rPr lang="zh-CN" altLang="en-US" dirty="0" smtClean="0"/>
              <a:t>，删除线</a:t>
            </a:r>
            <a:r>
              <a:rPr lang="en-US" altLang="zh-CN" dirty="0" err="1" smtClean="0"/>
              <a:t>sk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用</a:t>
            </a:r>
            <a:r>
              <a:rPr lang="en-US" altLang="zh-CN" dirty="0" err="1"/>
              <a:t>setfont</a:t>
            </a:r>
            <a:r>
              <a:rPr lang="en-US" altLang="zh-CN" dirty="0"/>
              <a:t>(</a:t>
            </a:r>
            <a:r>
              <a:rPr lang="en-US" altLang="zh-CN" dirty="0" err="1"/>
              <a:t>pbitmap</a:t>
            </a:r>
            <a:r>
              <a:rPr lang="en-US" altLang="zh-CN" dirty="0"/>
              <a:t> b);</a:t>
            </a:r>
            <a:r>
              <a:rPr lang="zh-CN" altLang="en-US" dirty="0" smtClean="0"/>
              <a:t>可将当前字体选入图片。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设定字体</a:t>
            </a:r>
          </a:p>
        </p:txBody>
      </p:sp>
      <p:sp>
        <p:nvSpPr>
          <p:cNvPr id="5222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实例</a:t>
            </a:r>
            <a:r>
              <a:rPr lang="zh-CN" altLang="en-US" dirty="0" smtClean="0"/>
              <a:t>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#include "</a:t>
            </a:r>
            <a:r>
              <a:rPr lang="en-US" altLang="zh-CN" sz="2400" dirty="0" err="1"/>
              <a:t>disp.h</a:t>
            </a:r>
            <a:r>
              <a:rPr lang="en-US" altLang="zh-CN" sz="2400" dirty="0"/>
              <a:t>"//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setfontname</a:t>
            </a:r>
            <a:r>
              <a:rPr lang="en-US" altLang="zh-CN" sz="2400" dirty="0"/>
              <a:t>("comic sans </a:t>
            </a:r>
            <a:r>
              <a:rPr lang="en-US" altLang="zh-CN" sz="2400" dirty="0" err="1"/>
              <a:t>ms</a:t>
            </a:r>
            <a:r>
              <a:rPr lang="en-US" altLang="zh-CN" sz="2400" dirty="0"/>
              <a:t>");//</a:t>
            </a:r>
            <a:r>
              <a:rPr lang="zh-CN" altLang="en-US" sz="2400" dirty="0"/>
              <a:t>字体名称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drawtextxy</a:t>
            </a:r>
            <a:r>
              <a:rPr lang="en-US" altLang="zh-CN" sz="2400" dirty="0"/>
              <a:t>("comic sans ms",0,0);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setfontweight</a:t>
            </a:r>
            <a:r>
              <a:rPr lang="en-US" altLang="zh-CN" sz="2400" dirty="0"/>
              <a:t>(700);//</a:t>
            </a:r>
            <a:r>
              <a:rPr lang="zh-CN" altLang="en-US" sz="2400" dirty="0"/>
              <a:t>粗体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drawtextxy</a:t>
            </a:r>
            <a:r>
              <a:rPr lang="en-US" altLang="zh-CN" sz="2400" dirty="0"/>
              <a:t>("weight",0,20);</a:t>
            </a:r>
            <a:r>
              <a:rPr lang="en-US" altLang="zh-CN" sz="2400" dirty="0" err="1"/>
              <a:t>setfontweight</a:t>
            </a:r>
            <a:r>
              <a:rPr lang="en-US" altLang="zh-CN" sz="2400" dirty="0"/>
              <a:t>(0);</a:t>
            </a:r>
            <a:endParaRPr lang="de-DE" altLang="zh-CN" sz="20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设定字体</a:t>
            </a:r>
          </a:p>
        </p:txBody>
      </p:sp>
      <p:sp>
        <p:nvSpPr>
          <p:cNvPr id="5837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setfontltalic(1);//</a:t>
            </a:r>
            <a:r>
              <a:rPr lang="zh-CN" altLang="en-US" sz="2400" smtClean="0"/>
              <a:t>斜体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drawtextxy("ltalic",0,40);setfontltalic(0);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setfontunderline(1);//</a:t>
            </a:r>
            <a:r>
              <a:rPr lang="zh-CN" altLang="en-US" sz="2400" smtClean="0"/>
              <a:t>下划线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drawtextxy("unterline",0,60);setfontunderline(0);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setfontstrikeout(1);//</a:t>
            </a:r>
            <a:r>
              <a:rPr lang="zh-CN" altLang="en-US" sz="2400" smtClean="0"/>
              <a:t>删除线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drawtextxy("strikeout",0,80);setfontstrikeout(0);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msgbox("</a:t>
            </a:r>
            <a:r>
              <a:rPr lang="zh-CN" altLang="en-US" sz="2400" smtClean="0"/>
              <a:t>绘制完成</a:t>
            </a:r>
            <a:r>
              <a:rPr lang="en-US" altLang="zh-CN" sz="2400" smtClean="0"/>
              <a:t>");//</a:t>
            </a:r>
            <a:r>
              <a:rPr lang="zh-CN" altLang="en-US" sz="2400" smtClean="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return 0;}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第五章 消息</a:t>
            </a:r>
          </a:p>
        </p:txBody>
      </p:sp>
      <p:sp>
        <p:nvSpPr>
          <p:cNvPr id="5939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获取消息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第二节 处理消息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第三节 获取时间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第四节 获取帧率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第五节 控制帧率</a:t>
            </a:r>
            <a:endParaRPr lang="en-US" altLang="zh-CN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获取消息</a:t>
            </a:r>
          </a:p>
        </p:txBody>
      </p:sp>
      <p:sp>
        <p:nvSpPr>
          <p:cNvPr id="5837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以下函数用以判断或获取消息：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bool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isnextmsg</a:t>
            </a:r>
            <a:r>
              <a:rPr lang="en-US" altLang="zh-CN" sz="2400" dirty="0" smtClean="0"/>
              <a:t>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unsigned long </a:t>
            </a:r>
            <a:r>
              <a:rPr lang="en-US" altLang="zh-CN" sz="2400" dirty="0" err="1"/>
              <a:t>getnextmsg</a:t>
            </a:r>
            <a:r>
              <a:rPr lang="en-US" altLang="zh-CN" sz="2400" dirty="0" smtClean="0"/>
              <a:t>();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unsigned long </a:t>
            </a:r>
            <a:r>
              <a:rPr lang="en-US" altLang="zh-CN" sz="2400" dirty="0" err="1"/>
              <a:t>waitnextmsg</a:t>
            </a:r>
            <a:r>
              <a:rPr lang="en-US" altLang="zh-CN" sz="2400" dirty="0" smtClean="0"/>
              <a:t>();</a:t>
            </a:r>
            <a:endParaRPr lang="en-US" altLang="zh-CN" sz="2400" dirty="0"/>
          </a:p>
          <a:p>
            <a:pPr eaLnBrk="1" hangingPunct="1">
              <a:defRPr/>
            </a:pPr>
            <a:r>
              <a:rPr lang="zh-CN" altLang="en-US" dirty="0" smtClean="0"/>
              <a:t>窗口线程中的消息会由线程自动发送给窗口，</a:t>
            </a:r>
            <a:r>
              <a:rPr lang="zh-CN" altLang="en-US" dirty="0"/>
              <a:t>然后同时自动刷新消息缓存。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对于非线程消息，窗口线程不会发送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isnextmsg</a:t>
            </a:r>
            <a:r>
              <a:rPr lang="zh-CN" altLang="en-US" dirty="0"/>
              <a:t>会返回队列中是否有新消息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getnextmsg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waitnexgmsg</a:t>
            </a:r>
            <a:r>
              <a:rPr lang="zh-CN" altLang="en-US" dirty="0"/>
              <a:t>会返回消息号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获取消息</a:t>
            </a:r>
          </a:p>
        </p:txBody>
      </p:sp>
      <p:sp>
        <p:nvSpPr>
          <p:cNvPr id="6144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在消息缓存中被放入新消息之前，</a:t>
            </a:r>
            <a:r>
              <a:rPr lang="en-US" altLang="zh-CN" smtClean="0"/>
              <a:t>waitnextmsg</a:t>
            </a:r>
            <a:r>
              <a:rPr lang="zh-CN" altLang="en-US" smtClean="0"/>
              <a:t>不会返回。</a:t>
            </a:r>
            <a:r>
              <a:rPr lang="en-US" altLang="zh-CN" smtClean="0"/>
              <a:t>isnextmsg</a:t>
            </a:r>
            <a:r>
              <a:rPr lang="zh-CN" altLang="en-US" smtClean="0"/>
              <a:t>和</a:t>
            </a:r>
            <a:r>
              <a:rPr lang="en-US" altLang="zh-CN" smtClean="0"/>
              <a:t>getnextmsg</a:t>
            </a:r>
            <a:r>
              <a:rPr lang="zh-CN" altLang="en-US" smtClean="0"/>
              <a:t>会立即返回，无论是否有新消息。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使用</a:t>
            </a:r>
            <a:r>
              <a:rPr lang="en-US" altLang="zh-CN" smtClean="0"/>
              <a:t>getnextmsg</a:t>
            </a:r>
            <a:r>
              <a:rPr lang="zh-CN" altLang="en-US" smtClean="0"/>
              <a:t>前请务必先使用</a:t>
            </a:r>
            <a:r>
              <a:rPr lang="en-US" altLang="zh-CN" smtClean="0"/>
              <a:t>isnextmsg</a:t>
            </a:r>
            <a:r>
              <a:rPr lang="zh-CN" altLang="en-US" smtClean="0"/>
              <a:t>或</a:t>
            </a:r>
            <a:r>
              <a:rPr lang="en-US" altLang="zh-CN" smtClean="0"/>
              <a:t>waitnextmsg</a:t>
            </a:r>
            <a:r>
              <a:rPr lang="zh-CN" altLang="en-US" smtClean="0"/>
              <a:t>刷新窗口消息缓存计数，否则将取不到下一条消息。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getnextmsg</a:t>
            </a:r>
            <a:r>
              <a:rPr lang="zh-CN" altLang="en-US" smtClean="0"/>
              <a:t>会返总是返回刷新消息缓存计数后的当前计数的消息的消息号。</a:t>
            </a:r>
            <a:endParaRPr lang="en-US" altLang="zh-CN" smtClean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第一节 获取消息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</a:t>
            </a:r>
            <a:r>
              <a:rPr lang="zh-CN" altLang="en-US" dirty="0"/>
              <a:t>：</a:t>
            </a:r>
            <a:r>
              <a:rPr lang="de-DE" altLang="zh-CN" dirty="0"/>
              <a:t> </a:t>
            </a:r>
            <a:endParaRPr lang="de-DE" altLang="zh-CN" sz="2400" dirty="0"/>
          </a:p>
          <a:p>
            <a:pPr marL="0" indent="0" eaLnBrk="1" hangingPunct="1"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None/>
              <a:defRPr/>
            </a:pPr>
            <a:r>
              <a:rPr lang="de-DE" altLang="zh-CN" sz="2400" dirty="0"/>
              <a:t>int main(){</a:t>
            </a:r>
          </a:p>
          <a:p>
            <a:pPr marL="0" indent="0" eaLnBrk="1" hangingPunct="1"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None/>
              <a:defRPr/>
            </a:pPr>
            <a:r>
              <a:rPr lang="de-DE" altLang="zh-CN" sz="2400" dirty="0"/>
              <a:t>do{//</a:t>
            </a:r>
            <a:r>
              <a:rPr lang="zh-CN" altLang="en-US" sz="2400" dirty="0"/>
              <a:t>第一种消息循环</a:t>
            </a:r>
          </a:p>
          <a:p>
            <a:pPr marL="0" indent="0" eaLnBrk="1" hangingPunct="1">
              <a:buNone/>
              <a:defRPr/>
            </a:pPr>
            <a:r>
              <a:rPr lang="de-DE" altLang="zh-CN" sz="2400" dirty="0"/>
              <a:t>if(isnextmsg())settitle(i2s(getnextmsg()));//</a:t>
            </a:r>
            <a:r>
              <a:rPr lang="zh-CN" altLang="en-US" sz="2400" dirty="0"/>
              <a:t>如果有新消息则输出消息号到标题栏</a:t>
            </a:r>
          </a:p>
          <a:p>
            <a:pPr marL="0" indent="0" eaLnBrk="1" hangingPunct="1">
              <a:buNone/>
              <a:defRPr/>
            </a:pPr>
            <a:r>
              <a:rPr lang="de-DE" altLang="zh-CN" sz="2400" dirty="0"/>
              <a:t>else delay();//</a:t>
            </a:r>
            <a:r>
              <a:rPr lang="zh-CN" altLang="en-US" sz="2400" dirty="0"/>
              <a:t>否则等待</a:t>
            </a:r>
            <a:r>
              <a:rPr lang="en-US" altLang="zh-CN" sz="2400" dirty="0"/>
              <a:t>1</a:t>
            </a:r>
            <a:r>
              <a:rPr lang="zh-CN" altLang="en-US" sz="2400" dirty="0"/>
              <a:t>毫秒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}</a:t>
            </a:r>
            <a:r>
              <a:rPr lang="de-DE" altLang="zh-CN" sz="2400" dirty="0"/>
              <a:t>while(!(!(iswin())||(iskey(27))));//</a:t>
            </a:r>
            <a:r>
              <a:rPr lang="zh-CN" altLang="en-US" sz="2400" dirty="0"/>
              <a:t>直到关闭窗口或按</a:t>
            </a:r>
            <a:r>
              <a:rPr lang="de-DE" altLang="zh-CN" sz="2400" dirty="0"/>
              <a:t>ESC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获取消息</a:t>
            </a:r>
          </a:p>
        </p:txBody>
      </p:sp>
      <p:sp>
        <p:nvSpPr>
          <p:cNvPr id="634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de-DE" altLang="zh-CN" sz="2400" dirty="0"/>
              <a:t>while(iswin())//</a:t>
            </a:r>
            <a:r>
              <a:rPr lang="zh-CN" altLang="en-US" sz="2400" dirty="0"/>
              <a:t>如果窗口开着则循环</a:t>
            </a:r>
          </a:p>
          <a:p>
            <a:pPr marL="0" indent="0" eaLnBrk="1" hangingPunct="1">
              <a:buNone/>
            </a:pPr>
            <a:r>
              <a:rPr lang="en-US" altLang="zh-CN" sz="2400" dirty="0"/>
              <a:t>{//</a:t>
            </a:r>
            <a:r>
              <a:rPr lang="zh-CN" altLang="en-US" sz="2400" dirty="0"/>
              <a:t>第二种消息循环</a:t>
            </a:r>
          </a:p>
          <a:p>
            <a:pPr marL="0" indent="0" eaLnBrk="1" hangingPunct="1">
              <a:buNone/>
            </a:pPr>
            <a:r>
              <a:rPr lang="de-DE" altLang="zh-CN" sz="2400" dirty="0"/>
              <a:t>waitnextmsg();//</a:t>
            </a:r>
            <a:r>
              <a:rPr lang="zh-CN" altLang="en-US" sz="2400" dirty="0"/>
              <a:t>等待新消息</a:t>
            </a:r>
          </a:p>
          <a:p>
            <a:pPr marL="0" indent="0" eaLnBrk="1" hangingPunct="1">
              <a:buNone/>
            </a:pPr>
            <a:r>
              <a:rPr lang="de-DE" altLang="zh-CN" sz="2400" dirty="0"/>
              <a:t>settitle(i2s(getnextmsg()));//</a:t>
            </a:r>
            <a:r>
              <a:rPr lang="zh-CN" altLang="en-US" sz="2400" dirty="0"/>
              <a:t>输出消息号到标题栏</a:t>
            </a:r>
          </a:p>
          <a:p>
            <a:pPr marL="0" indent="0" eaLnBrk="1" hangingPunct="1">
              <a:buNone/>
            </a:pPr>
            <a:r>
              <a:rPr lang="de-DE" altLang="zh-CN" sz="2400" dirty="0"/>
              <a:t>if(iskey(27))closewin();//</a:t>
            </a:r>
            <a:r>
              <a:rPr lang="zh-CN" altLang="en-US" sz="2400" dirty="0"/>
              <a:t>如果是按</a:t>
            </a:r>
            <a:r>
              <a:rPr lang="de-DE" altLang="zh-CN" sz="2400" dirty="0"/>
              <a:t>ESC</a:t>
            </a:r>
            <a:r>
              <a:rPr lang="zh-CN" altLang="en-US" sz="2400" dirty="0"/>
              <a:t>则关闭窗口</a:t>
            </a:r>
          </a:p>
          <a:p>
            <a:pPr marL="0" indent="0" eaLnBrk="1" hangingPunct="1">
              <a:buNone/>
            </a:pPr>
            <a:r>
              <a:rPr lang="en-US" altLang="zh-CN" sz="2400" dirty="0"/>
              <a:t>}//</a:t>
            </a:r>
            <a:r>
              <a:rPr lang="zh-CN" altLang="en-US" sz="2400" dirty="0"/>
              <a:t>直到关闭窗口</a:t>
            </a:r>
          </a:p>
          <a:p>
            <a:pPr marL="0" indent="0" eaLnBrk="1" hangingPunct="1">
              <a:buNone/>
            </a:pPr>
            <a:r>
              <a:rPr lang="de-DE" altLang="zh-CN" sz="2400" dirty="0"/>
              <a:t>return 0;}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处理消息</a:t>
            </a:r>
          </a:p>
        </p:txBody>
      </p:sp>
      <p:sp>
        <p:nvSpPr>
          <p:cNvPr id="6041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获取消息后，可以使用以下函数进行处理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 smtClean="0"/>
              <a:t>bool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ismsg</a:t>
            </a:r>
            <a:r>
              <a:rPr lang="en-US" altLang="zh-CN" sz="2400" dirty="0"/>
              <a:t>(unsigned long um</a:t>
            </a:r>
            <a:r>
              <a:rPr lang="en-US" altLang="zh-CN" sz="2400" dirty="0" smtClean="0"/>
              <a:t>);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long long </a:t>
            </a:r>
            <a:r>
              <a:rPr lang="en-US" altLang="zh-CN" sz="2400" dirty="0" err="1" smtClean="0"/>
              <a:t>getmsg</a:t>
            </a:r>
            <a:r>
              <a:rPr lang="en-US" altLang="zh-CN" sz="2400" dirty="0" smtClean="0"/>
              <a:t>(unsigned </a:t>
            </a:r>
            <a:r>
              <a:rPr lang="en-US" altLang="zh-CN" sz="2400" dirty="0"/>
              <a:t>long um</a:t>
            </a:r>
            <a:r>
              <a:rPr lang="en-US" altLang="zh-CN" sz="2400" dirty="0" smtClean="0"/>
              <a:t>);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long long </a:t>
            </a:r>
            <a:r>
              <a:rPr lang="en-US" altLang="zh-CN" sz="2400" dirty="0" err="1" smtClean="0"/>
              <a:t>waitmsg</a:t>
            </a:r>
            <a:r>
              <a:rPr lang="en-US" altLang="zh-CN" sz="2400" dirty="0" smtClean="0"/>
              <a:t>(unsigned </a:t>
            </a:r>
            <a:r>
              <a:rPr lang="en-US" altLang="zh-CN" sz="2400" dirty="0"/>
              <a:t>long um</a:t>
            </a:r>
            <a:r>
              <a:rPr lang="en-US" altLang="zh-CN" sz="2400" dirty="0" smtClean="0"/>
              <a:t>);</a:t>
            </a:r>
          </a:p>
          <a:p>
            <a:pPr eaLnBrk="1" hangingPunct="1">
              <a:defRPr/>
            </a:pPr>
            <a:r>
              <a:rPr lang="en-US" altLang="zh-CN" dirty="0" err="1" smtClean="0"/>
              <a:t>ismsg</a:t>
            </a:r>
            <a:r>
              <a:rPr lang="zh-CN" altLang="en-US" dirty="0" smtClean="0"/>
              <a:t>用以判断当前消息是否指定消息。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getmsg</a:t>
            </a:r>
            <a:r>
              <a:rPr lang="zh-CN" altLang="en-US" dirty="0" smtClean="0"/>
              <a:t>可获取消息的参数。如果当前消息不是指定消息，则函数返回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waitmsg</a:t>
            </a:r>
            <a:r>
              <a:rPr lang="zh-CN" altLang="en-US" dirty="0" smtClean="0"/>
              <a:t>会等待指定消息并返回消息的参数。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处理消息</a:t>
            </a:r>
          </a:p>
        </p:txBody>
      </p:sp>
      <p:sp>
        <p:nvSpPr>
          <p:cNvPr id="6144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以下函数可以判断特定类型消息：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bool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iskey</a:t>
            </a:r>
            <a:r>
              <a:rPr lang="en-US" altLang="zh-CN" sz="2400" dirty="0"/>
              <a:t>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bool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iskey</a:t>
            </a:r>
            <a:r>
              <a:rPr lang="en-US" altLang="zh-CN" sz="2400" dirty="0"/>
              <a:t>(unsigned long k);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bool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ismouse</a:t>
            </a:r>
            <a:r>
              <a:rPr lang="en-US" altLang="zh-CN" sz="2400" dirty="0"/>
              <a:t>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bool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ismouse</a:t>
            </a:r>
            <a:r>
              <a:rPr lang="en-US" altLang="zh-CN" sz="2400" dirty="0"/>
              <a:t>(unsigned long m);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bool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ismouseleft</a:t>
            </a:r>
            <a:r>
              <a:rPr lang="en-US" altLang="zh-CN" sz="2400" dirty="0"/>
              <a:t>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bool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ismousemove</a:t>
            </a:r>
            <a:r>
              <a:rPr lang="en-US" altLang="zh-CN" sz="2400" dirty="0"/>
              <a:t>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bool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isdropfile</a:t>
            </a:r>
            <a:r>
              <a:rPr lang="en-US" altLang="zh-CN" sz="2400" dirty="0" smtClean="0"/>
              <a:t>();</a:t>
            </a:r>
            <a:endParaRPr lang="zh-CN" altLang="en-US" sz="2400" dirty="0" smtClean="0"/>
          </a:p>
          <a:p>
            <a:pPr eaLnBrk="1" hangingPunct="1">
              <a:defRPr/>
            </a:pPr>
            <a:r>
              <a:rPr lang="zh-CN" altLang="en-US" dirty="0"/>
              <a:t>部分</a:t>
            </a:r>
            <a:r>
              <a:rPr lang="zh-CN" altLang="en-US" dirty="0" smtClean="0"/>
              <a:t>以上函数也有</a:t>
            </a:r>
            <a:r>
              <a:rPr lang="en-US" altLang="zh-CN" dirty="0"/>
              <a:t>g</a:t>
            </a:r>
            <a:r>
              <a:rPr lang="en-US" altLang="zh-CN" dirty="0" smtClean="0"/>
              <a:t>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wait</a:t>
            </a:r>
            <a:r>
              <a:rPr lang="zh-CN" altLang="en-US" dirty="0" smtClean="0"/>
              <a:t>的版本。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</a:t>
            </a:r>
            <a:r>
              <a:rPr lang="en-US" altLang="zh-CN" smtClean="0"/>
              <a:t>GUN C</a:t>
            </a:r>
            <a:r>
              <a:rPr lang="zh-CN" altLang="en-US" smtClean="0"/>
              <a:t>语言编译器</a:t>
            </a:r>
          </a:p>
        </p:txBody>
      </p:sp>
      <p:sp>
        <p:nvSpPr>
          <p:cNvPr id="921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为了编译</a:t>
            </a:r>
            <a:r>
              <a:rPr lang="en-US" altLang="zh-CN" smtClean="0"/>
              <a:t>C++</a:t>
            </a:r>
            <a:r>
              <a:rPr lang="zh-CN" altLang="en-US" smtClean="0"/>
              <a:t>语言程序，请下载并安装</a:t>
            </a:r>
            <a:r>
              <a:rPr lang="en-US" altLang="zh-CN" smtClean="0"/>
              <a:t>GUN C</a:t>
            </a:r>
            <a:r>
              <a:rPr lang="zh-CN" altLang="en-US" smtClean="0"/>
              <a:t>语言编译器：</a:t>
            </a:r>
            <a:r>
              <a:rPr lang="de-DE" altLang="zh-CN" sz="2400" smtClean="0">
                <a:hlinkClick r:id="rId2"/>
              </a:rPr>
              <a:t>https://gcc.gnu.org/install/binaries.html </a:t>
            </a:r>
            <a:endParaRPr lang="de-DE" altLang="zh-CN" sz="2400" smtClean="0"/>
          </a:p>
          <a:p>
            <a:pPr eaLnBrk="1" hangingPunct="1"/>
            <a:r>
              <a:rPr lang="zh-CN" altLang="en-US" smtClean="0"/>
              <a:t>官方手册：</a:t>
            </a:r>
            <a:r>
              <a:rPr lang="de-DE" altLang="zh-CN" sz="2400" smtClean="0">
                <a:hlinkClick r:id="rId3"/>
              </a:rPr>
              <a:t>https://www.gnu.org/software/gnu-c-manual/gnu-c-manual.html</a:t>
            </a:r>
            <a:endParaRPr lang="de-DE" altLang="zh-CN" sz="2400" smtClean="0"/>
          </a:p>
          <a:p>
            <a:pPr eaLnBrk="1" hangingPunct="1"/>
            <a:r>
              <a:rPr lang="zh-CN" altLang="en-US" smtClean="0"/>
              <a:t>你也可以使用任意一款你喜欢的</a:t>
            </a:r>
            <a:r>
              <a:rPr lang="en-US" altLang="zh-CN" smtClean="0"/>
              <a:t>IDE</a:t>
            </a:r>
            <a:r>
              <a:rPr lang="zh-CN" altLang="en-US" smtClean="0"/>
              <a:t>（例如</a:t>
            </a:r>
            <a:r>
              <a:rPr lang="en-US" altLang="zh-CN" smtClean="0"/>
              <a:t>notepad.exe</a:t>
            </a:r>
            <a:r>
              <a:rPr lang="zh-CN" altLang="en-US" smtClean="0"/>
              <a:t>）。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本教程的编译器以</a:t>
            </a:r>
            <a:r>
              <a:rPr lang="en-US" altLang="zh-CN" smtClean="0"/>
              <a:t>gcc version 5.3.0 (GCC)</a:t>
            </a:r>
            <a:r>
              <a:rPr lang="zh-CN" altLang="en-US" smtClean="0"/>
              <a:t>（</a:t>
            </a:r>
            <a:r>
              <a:rPr lang="en-US" altLang="zh-CN" smtClean="0"/>
              <a:t>g++.exe</a:t>
            </a:r>
            <a:r>
              <a:rPr lang="zh-CN" altLang="en-US" smtClean="0"/>
              <a:t>）为准。</a:t>
            </a:r>
            <a:endParaRPr lang="de-DE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处理消息</a:t>
            </a:r>
          </a:p>
        </p:txBody>
      </p:sp>
      <p:sp>
        <p:nvSpPr>
          <p:cNvPr id="624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以下函数可获取鼠标的位置：</a:t>
            </a:r>
            <a:endParaRPr lang="de-DE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long getmouseabsx();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long getmouseabsy();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long getmousewinx();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long getmousewiny();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long getmouseposx();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long getmouseposy</a:t>
            </a:r>
            <a:r>
              <a:rPr lang="de-DE" altLang="zh-CN" sz="2400" dirty="0" smtClean="0"/>
              <a:t>();</a:t>
            </a:r>
          </a:p>
          <a:p>
            <a:pPr eaLnBrk="1" hangingPunct="1">
              <a:defRPr/>
            </a:pPr>
            <a:r>
              <a:rPr lang="en-US" altLang="zh-CN" dirty="0" smtClean="0"/>
              <a:t>abs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win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pos</a:t>
            </a:r>
            <a:r>
              <a:rPr lang="zh-CN" altLang="en-US" dirty="0" smtClean="0"/>
              <a:t>分别为鼠标的绝对坐标，窗口坐标和绘图区坐标。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处理消息</a:t>
            </a:r>
          </a:p>
        </p:txBody>
      </p:sp>
      <p:sp>
        <p:nvSpPr>
          <p:cNvPr id="624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 smtClean="0"/>
              <a:t>实例</a:t>
            </a:r>
            <a:r>
              <a:rPr lang="zh-CN" altLang="en-US" sz="2400" dirty="0"/>
              <a:t>：</a:t>
            </a:r>
            <a:r>
              <a:rPr lang="de-DE" altLang="zh-CN" sz="2400" dirty="0"/>
              <a:t> </a:t>
            </a:r>
            <a:endParaRPr lang="de-DE" altLang="zh-CN" sz="20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int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do{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settitle(i2s(getmouseposx())+" "+i2s(getmouseposy()));//</a:t>
            </a:r>
            <a:r>
              <a:rPr lang="zh-CN" altLang="en-US" sz="2400" dirty="0"/>
              <a:t>输出鼠标位置到标题栏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waitnextmsg();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if(iskey())msgbox(i2s(getkey()));//</a:t>
            </a:r>
            <a:r>
              <a:rPr lang="zh-CN" altLang="en-US" sz="2400" dirty="0"/>
              <a:t>如果是按键则输出按键号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处理消息</a:t>
            </a:r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if(ismouse())msgbox(i2s(getmouse()));//</a:t>
            </a:r>
            <a:r>
              <a:rPr lang="zh-CN" altLang="en-US" sz="2400" smtClean="0"/>
              <a:t>如果按鼠标则输出鼠标号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if(ismousewheel())msgbox(i2s(getmousewheel()));//</a:t>
            </a:r>
            <a:r>
              <a:rPr lang="zh-CN" altLang="en-US" sz="2400" smtClean="0"/>
              <a:t>如果鼠标滚轮则输出滚轮号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if(isdropfile())msgbox(getdropfile());//</a:t>
            </a:r>
            <a:r>
              <a:rPr lang="zh-CN" altLang="en-US" sz="2400" smtClean="0"/>
              <a:t>如果是拖拽文件则输出文件名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  <a:r>
              <a:rPr lang="de-DE" altLang="zh-CN" sz="2400" smtClean="0"/>
              <a:t>while(!(!(iswin())||(iskey(27))));//</a:t>
            </a:r>
            <a:r>
              <a:rPr lang="zh-CN" altLang="en-US" sz="2400" smtClean="0"/>
              <a:t>直到关闭窗口或按</a:t>
            </a:r>
            <a:r>
              <a:rPr lang="de-DE" altLang="zh-CN" sz="2400" smtClean="0"/>
              <a:t>ESC</a:t>
            </a:r>
            <a:r>
              <a:rPr lang="zh-CN" altLang="en-US" sz="2400" smtClean="0"/>
              <a:t>键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return 0;}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获取时间</a:t>
            </a:r>
          </a:p>
        </p:txBody>
      </p:sp>
      <p:sp>
        <p:nvSpPr>
          <p:cNvPr id="6451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以下函数可以获取时间：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double </a:t>
            </a:r>
            <a:r>
              <a:rPr lang="en-US" altLang="zh-CN" sz="2400" dirty="0" err="1"/>
              <a:t>gettimer</a:t>
            </a:r>
            <a:r>
              <a:rPr lang="en-US" altLang="zh-CN" sz="2400" dirty="0"/>
              <a:t>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unsigned long </a:t>
            </a:r>
            <a:r>
              <a:rPr lang="en-US" altLang="zh-CN" sz="2400" dirty="0" err="1"/>
              <a:t>gettime</a:t>
            </a:r>
            <a:r>
              <a:rPr lang="en-US" altLang="zh-CN" sz="2400" dirty="0" smtClean="0"/>
              <a:t>();</a:t>
            </a:r>
          </a:p>
          <a:p>
            <a:pPr eaLnBrk="1" hangingPunct="1">
              <a:defRPr/>
            </a:pPr>
            <a:r>
              <a:rPr lang="en-US" altLang="zh-CN" dirty="0" err="1" smtClean="0"/>
              <a:t>gettimer</a:t>
            </a:r>
            <a:r>
              <a:rPr lang="zh-CN" altLang="en-US" dirty="0" smtClean="0"/>
              <a:t>返回从窗口建立开始到现在的时间。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/>
              <a:t>g</a:t>
            </a:r>
            <a:r>
              <a:rPr lang="en-US" altLang="zh-CN" dirty="0" err="1" smtClean="0"/>
              <a:t>ettime</a:t>
            </a:r>
            <a:r>
              <a:rPr lang="zh-CN" altLang="en-US" dirty="0" smtClean="0"/>
              <a:t>返回整型时间，以毫秒计。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获取时间</a:t>
            </a:r>
          </a:p>
        </p:txBody>
      </p:sp>
      <p:sp>
        <p:nvSpPr>
          <p:cNvPr id="6553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int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do{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settitle(i2s(gettime()));//</a:t>
            </a:r>
            <a:r>
              <a:rPr lang="zh-CN" altLang="en-US" sz="2400" dirty="0"/>
              <a:t>输出时间到标题栏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isnextmsg();delay();////</a:t>
            </a:r>
            <a:r>
              <a:rPr lang="zh-CN" altLang="en-US" sz="2400" dirty="0"/>
              <a:t>等待新消息并延迟</a:t>
            </a:r>
            <a:r>
              <a:rPr lang="en-US" altLang="zh-CN" sz="2400" dirty="0"/>
              <a:t>1</a:t>
            </a:r>
            <a:r>
              <a:rPr lang="zh-CN" altLang="en-US" sz="2400" dirty="0"/>
              <a:t>毫秒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}</a:t>
            </a:r>
            <a:r>
              <a:rPr lang="de-DE" altLang="zh-CN" sz="2400" dirty="0"/>
              <a:t>while(!(!(iswin())||iskey()));//</a:t>
            </a:r>
            <a:r>
              <a:rPr lang="zh-CN" altLang="en-US" sz="2400" dirty="0"/>
              <a:t>直到窗口关闭或按键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return 0;}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获取帧率</a:t>
            </a:r>
          </a:p>
        </p:txBody>
      </p:sp>
      <p:sp>
        <p:nvSpPr>
          <p:cNvPr id="6451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以下函数可以获取帧率：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unsigned long </a:t>
            </a:r>
            <a:r>
              <a:rPr lang="en-US" altLang="zh-CN" sz="2400" dirty="0" err="1"/>
              <a:t>getfpsl</a:t>
            </a:r>
            <a:r>
              <a:rPr lang="en-US" altLang="zh-CN" sz="2400" dirty="0"/>
              <a:t>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double </a:t>
            </a:r>
            <a:r>
              <a:rPr lang="en-US" altLang="zh-CN" sz="2400" dirty="0" err="1"/>
              <a:t>getfpsr</a:t>
            </a:r>
            <a:r>
              <a:rPr lang="en-US" altLang="zh-CN" sz="2400" dirty="0"/>
              <a:t>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unsigned long </a:t>
            </a:r>
            <a:r>
              <a:rPr lang="en-US" altLang="zh-CN" sz="2400" dirty="0" err="1"/>
              <a:t>getfps</a:t>
            </a:r>
            <a:r>
              <a:rPr lang="en-US" altLang="zh-CN" sz="2400" dirty="0" smtClean="0"/>
              <a:t>();</a:t>
            </a:r>
            <a:endParaRPr lang="de-DE" altLang="zh-CN" sz="2400" dirty="0" smtClean="0"/>
          </a:p>
          <a:p>
            <a:pPr eaLnBrk="1" hangingPunct="1">
              <a:defRPr/>
            </a:pPr>
            <a:r>
              <a:rPr lang="en-US" altLang="zh-CN" dirty="0" err="1" smtClean="0"/>
              <a:t>getfpsl</a:t>
            </a:r>
            <a:r>
              <a:rPr lang="zh-CN" altLang="en-US" dirty="0" smtClean="0"/>
              <a:t>返回从一秒前开始到当前的帧数（刷新次数，即调用</a:t>
            </a:r>
            <a:r>
              <a:rPr lang="en-US" altLang="zh-CN" dirty="0" err="1" smtClean="0"/>
              <a:t>freshwin</a:t>
            </a:r>
            <a:r>
              <a:rPr lang="zh-CN" altLang="en-US" dirty="0" smtClean="0"/>
              <a:t>的次数）。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getfpsr</a:t>
            </a:r>
            <a:r>
              <a:rPr lang="zh-CN" altLang="en-US" dirty="0" smtClean="0"/>
              <a:t>返回</a:t>
            </a:r>
            <a:r>
              <a:rPr lang="en-US" altLang="zh-CN" dirty="0" err="1" smtClean="0"/>
              <a:t>getfpsl</a:t>
            </a:r>
            <a:r>
              <a:rPr lang="zh-CN" altLang="en-US" dirty="0" smtClean="0"/>
              <a:t>*一秒前开始第一帧到当前帧（最后刷新）的时间（时间小于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秒）。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getfps</a:t>
            </a:r>
            <a:r>
              <a:rPr lang="zh-CN" altLang="en-US" dirty="0" smtClean="0"/>
              <a:t>返回</a:t>
            </a:r>
            <a:r>
              <a:rPr lang="en-US" altLang="zh-CN" dirty="0" err="1" smtClean="0"/>
              <a:t>getfpsr</a:t>
            </a:r>
            <a:r>
              <a:rPr lang="zh-CN" altLang="en-US" dirty="0" smtClean="0"/>
              <a:t>取整的结果。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获取帧率</a:t>
            </a:r>
          </a:p>
        </p:txBody>
      </p:sp>
      <p:sp>
        <p:nvSpPr>
          <p:cNvPr id="6758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int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do{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isnextmsg();//</a:t>
            </a:r>
            <a:r>
              <a:rPr lang="zh-CN" altLang="en-US" sz="2400" dirty="0"/>
              <a:t>等待新消息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clear();//</a:t>
            </a:r>
            <a:r>
              <a:rPr lang="zh-CN" altLang="en-US" sz="2400" dirty="0"/>
              <a:t>清屏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drawtextxy("",0,0);//</a:t>
            </a:r>
            <a:r>
              <a:rPr lang="zh-CN" altLang="en-US" sz="2400" dirty="0"/>
              <a:t>设置文本输出位置</a:t>
            </a:r>
            <a:endParaRPr lang="de-DE" altLang="zh-CN" sz="2400" dirty="0" smtClean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获取帧率</a:t>
            </a:r>
          </a:p>
        </p:txBody>
      </p:sp>
      <p:sp>
        <p:nvSpPr>
          <p:cNvPr id="7373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drawtextln(i2s(getfpsl()));//</a:t>
            </a:r>
            <a:r>
              <a:rPr lang="zh-CN" altLang="en-US" sz="2400" smtClean="0"/>
              <a:t>输出瞬时刷新率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drawtextln(i2s(getfps()));//</a:t>
            </a:r>
            <a:r>
              <a:rPr lang="zh-CN" altLang="en-US" sz="2400" smtClean="0"/>
              <a:t>输出平均刷新率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delay();//</a:t>
            </a:r>
            <a:r>
              <a:rPr lang="zh-CN" altLang="en-US" sz="2400" smtClean="0"/>
              <a:t>延迟</a:t>
            </a:r>
            <a:r>
              <a:rPr lang="en-US" altLang="zh-CN" sz="2400" smtClean="0"/>
              <a:t>1</a:t>
            </a:r>
            <a:r>
              <a:rPr lang="zh-CN" altLang="en-US" sz="2400" smtClean="0"/>
              <a:t>毫秒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  <a:r>
              <a:rPr lang="de-DE" altLang="zh-CN" sz="2400" smtClean="0"/>
              <a:t>while(!(!(iswin())||iskey()));//</a:t>
            </a:r>
            <a:r>
              <a:rPr lang="zh-CN" altLang="en-US" sz="2400" smtClean="0"/>
              <a:t>直到窗口关闭或按键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return 0;}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处理帧率</a:t>
            </a:r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以下过程可以延迟时间：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delay(unsigned long t</a:t>
            </a:r>
            <a:r>
              <a:rPr lang="en-US" altLang="zh-CN" sz="2400" dirty="0" smtClean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void </a:t>
            </a:r>
            <a:r>
              <a:rPr lang="en-US" altLang="zh-CN" sz="2400" dirty="0"/>
              <a:t>delay</a:t>
            </a:r>
            <a:r>
              <a:rPr lang="en-US" altLang="zh-CN" sz="2400" dirty="0" smtClean="0"/>
              <a:t>()</a:t>
            </a:r>
            <a:r>
              <a:rPr lang="de-DE" altLang="zh-CN" sz="2400" dirty="0" smtClean="0"/>
              <a:t>;</a:t>
            </a:r>
          </a:p>
          <a:p>
            <a:pPr eaLnBrk="1" hangingPunct="1">
              <a:defRPr/>
            </a:pPr>
            <a:r>
              <a:rPr lang="en-US" altLang="zh-CN" dirty="0" smtClean="0"/>
              <a:t>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unsigned long</a:t>
            </a:r>
            <a:r>
              <a:rPr lang="zh-CN" altLang="en-US" dirty="0" smtClean="0"/>
              <a:t>时以毫秒计。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最短延迟时间视系统状态而定，这可能是</a:t>
            </a:r>
            <a:r>
              <a:rPr lang="en-US" altLang="zh-CN" dirty="0" smtClean="0"/>
              <a:t>1000/60</a:t>
            </a:r>
            <a:r>
              <a:rPr lang="zh-CN" altLang="en-US" dirty="0" smtClean="0"/>
              <a:t>毫秒或者</a:t>
            </a:r>
            <a:r>
              <a:rPr lang="en-US" altLang="zh-CN" dirty="0" smtClean="0"/>
              <a:t>1</a:t>
            </a:r>
            <a:r>
              <a:rPr lang="zh-CN" altLang="en-US" dirty="0" smtClean="0"/>
              <a:t>毫秒（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tick</a:t>
            </a:r>
            <a:r>
              <a:rPr lang="zh-CN" altLang="en-US" dirty="0" smtClean="0"/>
              <a:t>）。</a:t>
            </a:r>
            <a:endParaRPr lang="de-DE" altLang="zh-CN" dirty="0" smtClean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处理帧率</a:t>
            </a:r>
          </a:p>
        </p:txBody>
      </p:sp>
      <p:sp>
        <p:nvSpPr>
          <p:cNvPr id="706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double frame=120.0;//</a:t>
            </a:r>
            <a:r>
              <a:rPr lang="zh-CN" altLang="en-US" sz="2400" dirty="0"/>
              <a:t>帧率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double frametime=0.0;//</a:t>
            </a:r>
            <a:r>
              <a:rPr lang="zh-CN" altLang="en-US" sz="2400" dirty="0"/>
              <a:t>当前帧时间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int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do{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if(isnextmsg())//</a:t>
            </a:r>
            <a:r>
              <a:rPr lang="zh-CN" altLang="en-US" sz="2400" dirty="0"/>
              <a:t>如果有新消息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{</a:t>
            </a:r>
            <a:endParaRPr lang="de-DE" altLang="zh-CN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</a:t>
            </a:r>
            <a:r>
              <a:rPr lang="en-US" altLang="zh-CN" smtClean="0"/>
              <a:t>Display</a:t>
            </a:r>
            <a:r>
              <a:rPr lang="zh-CN" altLang="en-US" smtClean="0"/>
              <a:t>单元库</a:t>
            </a:r>
          </a:p>
        </p:txBody>
      </p:sp>
      <p:sp>
        <p:nvSpPr>
          <p:cNvPr id="112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 smtClean="0"/>
              <a:t>本教程使用</a:t>
            </a:r>
            <a:r>
              <a:rPr lang="en-US" altLang="zh-CN" sz="2400" dirty="0" smtClean="0"/>
              <a:t>Display</a:t>
            </a:r>
            <a:r>
              <a:rPr lang="zh-CN" altLang="en-US" sz="2400" dirty="0" smtClean="0"/>
              <a:t>单元库实现游戏：</a:t>
            </a:r>
            <a:endParaRPr lang="en-US" altLang="zh-CN" sz="20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hlinkClick r:id="rId2"/>
              </a:rPr>
              <a:t>http://axpokl.com/display.zip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hlinkClick r:id="rId3"/>
              </a:rPr>
              <a:t>http://axpokl.ys168.com</a:t>
            </a:r>
            <a:endParaRPr lang="en-US" altLang="zh-CN" sz="1800" dirty="0" smtClean="0"/>
          </a:p>
          <a:p>
            <a:pPr eaLnBrk="1" hangingPunct="1">
              <a:defRPr/>
            </a:pPr>
            <a:r>
              <a:rPr lang="zh-CN" altLang="en-US" sz="2400" dirty="0" smtClean="0"/>
              <a:t>编译前，请</a:t>
            </a:r>
            <a:r>
              <a:rPr lang="zh-CN" altLang="en-US" sz="2400" dirty="0"/>
              <a:t>将</a:t>
            </a:r>
            <a:r>
              <a:rPr lang="en-US" altLang="zh-CN" sz="2400" smtClean="0"/>
              <a:t>disp.h</a:t>
            </a:r>
            <a:r>
              <a:rPr lang="zh-CN" altLang="en-US" sz="2400" dirty="0" smtClean="0"/>
              <a:t>拷贝</a:t>
            </a:r>
            <a:r>
              <a:rPr lang="zh-CN" altLang="en-US" sz="2400" dirty="0"/>
              <a:t>到主程序同一个目录</a:t>
            </a:r>
            <a:r>
              <a:rPr lang="zh-CN" altLang="en-US" sz="2400" dirty="0" smtClean="0"/>
              <a:t>下，或者将</a:t>
            </a:r>
            <a:r>
              <a:rPr lang="en-US" altLang="zh-CN" sz="2400" dirty="0" err="1" smtClean="0"/>
              <a:t>disp.h</a:t>
            </a:r>
            <a:r>
              <a:rPr lang="zh-CN" altLang="en-US" sz="2400" dirty="0"/>
              <a:t>拷贝</a:t>
            </a:r>
            <a:r>
              <a:rPr lang="zh-CN" altLang="en-US" sz="2400" dirty="0" smtClean="0"/>
              <a:t>到编译器的</a:t>
            </a:r>
            <a:r>
              <a:rPr lang="en-US" altLang="zh-CN" sz="2400" dirty="0" smtClean="0"/>
              <a:t>include</a:t>
            </a:r>
            <a:r>
              <a:rPr lang="zh-CN" altLang="en-US" sz="2400" dirty="0" smtClean="0"/>
              <a:t>文件夹。</a:t>
            </a:r>
            <a:endParaRPr lang="en-US" altLang="zh-CN" sz="2400" dirty="0"/>
          </a:p>
          <a:p>
            <a:pPr eaLnBrk="1" hangingPunct="1">
              <a:defRPr/>
            </a:pPr>
            <a:r>
              <a:rPr lang="zh-CN" altLang="en-US" sz="2400" dirty="0" smtClean="0"/>
              <a:t>编译程序时，请在源代码列表中加入</a:t>
            </a:r>
            <a:r>
              <a:rPr lang="en-US" altLang="zh-CN" sz="2400" dirty="0" err="1" smtClean="0"/>
              <a:t>disp.h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zh-CN" altLang="en-US" sz="2400" dirty="0" smtClean="0"/>
              <a:t>建议编译时</a:t>
            </a:r>
            <a:r>
              <a:rPr lang="zh-CN" altLang="en-US" sz="2400" dirty="0"/>
              <a:t>使用</a:t>
            </a:r>
            <a:r>
              <a:rPr lang="en-US" altLang="zh-CN" sz="2400" dirty="0" smtClean="0"/>
              <a:t>-</a:t>
            </a:r>
            <a:r>
              <a:rPr lang="en-US" altLang="zh-CN" sz="2400" dirty="0"/>
              <a:t>static</a:t>
            </a:r>
            <a:r>
              <a:rPr lang="zh-CN" altLang="en-US" sz="2400" dirty="0" smtClean="0"/>
              <a:t>静态链接并使用</a:t>
            </a:r>
            <a:r>
              <a:rPr lang="en-US" altLang="zh-CN" sz="2400" dirty="0" smtClean="0"/>
              <a:t>-</a:t>
            </a:r>
            <a:r>
              <a:rPr lang="en-US" altLang="zh-CN" sz="2400" dirty="0" err="1" smtClean="0"/>
              <a:t>mwindows</a:t>
            </a:r>
            <a:r>
              <a:rPr lang="zh-CN" altLang="en-US" sz="2400" dirty="0" smtClean="0"/>
              <a:t>关闭控制台。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en-US" altLang="zh-CN" sz="2400" dirty="0" smtClean="0"/>
              <a:t>Display</a:t>
            </a:r>
            <a:r>
              <a:rPr lang="zh-CN" altLang="en-US" sz="2400" dirty="0" smtClean="0"/>
              <a:t>单元库仍在不断更新，每个版本并不互</a:t>
            </a:r>
            <a:r>
              <a:rPr lang="zh-CN" altLang="en-US" sz="2400" dirty="0"/>
              <a:t>相</a:t>
            </a:r>
            <a:r>
              <a:rPr lang="zh-CN" altLang="en-US" sz="2400" dirty="0" smtClean="0"/>
              <a:t>兼容，因此对于每一个程序应使用独立的</a:t>
            </a:r>
            <a:r>
              <a:rPr lang="en-US" altLang="zh-CN" sz="2400" dirty="0" smtClean="0"/>
              <a:t>Display</a:t>
            </a:r>
            <a:r>
              <a:rPr lang="zh-CN" altLang="en-US" sz="2400" dirty="0" smtClean="0"/>
              <a:t>单元库。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处理帧率</a:t>
            </a:r>
          </a:p>
        </p:txBody>
      </p:sp>
      <p:sp>
        <p:nvSpPr>
          <p:cNvPr id="7680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if((frame&gt;10)&amp;&amp;iskey(37))frame=frame-1;//</a:t>
            </a:r>
            <a:r>
              <a:rPr lang="zh-CN" altLang="en-US" sz="2400" smtClean="0"/>
              <a:t>如果按左则减小帧率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if((frame&lt;480)&amp;&amp;iskey(39))frame=frame+1;//</a:t>
            </a:r>
            <a:r>
              <a:rPr lang="zh-CN" altLang="en-US" sz="2400" smtClean="0"/>
              <a:t>如果按右则增加帧率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if(gettimer()&gt;frametime+1/frame)//</a:t>
            </a:r>
            <a:r>
              <a:rPr lang="zh-CN" altLang="en-US" sz="2400" smtClean="0"/>
              <a:t>如果当前时间已超过一帧时间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while(gettimer()&gt;frametime+1/frame)frametime=frametime+1/frame;//</a:t>
            </a:r>
            <a:r>
              <a:rPr lang="zh-CN" altLang="en-US" sz="2400" smtClean="0"/>
              <a:t>增加帧数（包括跳帧）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处理帧率</a:t>
            </a:r>
          </a:p>
        </p:txBody>
      </p:sp>
      <p:sp>
        <p:nvSpPr>
          <p:cNvPr id="7782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clear();//</a:t>
            </a:r>
            <a:r>
              <a:rPr lang="zh-CN" altLang="en-US" sz="2400" smtClean="0"/>
              <a:t>清屏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drawtextlnxy(i2s(getfpsl()),0,0);//</a:t>
            </a:r>
            <a:r>
              <a:rPr lang="zh-CN" altLang="en-US" sz="2400" smtClean="0"/>
              <a:t>输出瞬时刷新率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drawtextln(i2s(getfps()));//</a:t>
            </a:r>
            <a:r>
              <a:rPr lang="zh-CN" altLang="en-US" sz="2400" smtClean="0"/>
              <a:t>输出平均刷新率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drawtextln(i2s(long(round(frame))));//</a:t>
            </a:r>
            <a:r>
              <a:rPr lang="zh-CN" altLang="en-US" sz="2400" smtClean="0"/>
              <a:t>输出瞬时刷新率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delay();//</a:t>
            </a:r>
            <a:r>
              <a:rPr lang="zh-CN" altLang="en-US" sz="2400" smtClean="0"/>
              <a:t>延迟</a:t>
            </a:r>
            <a:r>
              <a:rPr lang="en-US" altLang="zh-CN" sz="2400" smtClean="0"/>
              <a:t>1</a:t>
            </a:r>
            <a:r>
              <a:rPr lang="zh-CN" altLang="en-US" sz="2400" smtClean="0"/>
              <a:t>毫秒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  <a:r>
              <a:rPr lang="de-DE" altLang="zh-CN" sz="2400" smtClean="0"/>
              <a:t>while(!(!(iswin())||iskey(27)));//</a:t>
            </a:r>
            <a:r>
              <a:rPr lang="zh-CN" altLang="en-US" sz="2400" smtClean="0"/>
              <a:t>直到窗口关闭或按</a:t>
            </a:r>
            <a:r>
              <a:rPr lang="de-DE" altLang="zh-CN" sz="2400" smtClean="0"/>
              <a:t>ESC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return 0;}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第六章 音频</a:t>
            </a:r>
          </a:p>
        </p:txBody>
      </p:sp>
      <p:sp>
        <p:nvSpPr>
          <p:cNvPr id="7885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读取音频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第二节 播放音频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第三节 设定音量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第四节 暂停音频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第五节 跳转音频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第六节 音频播放器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读取音频</a:t>
            </a:r>
            <a:endParaRPr lang="en-US" altLang="zh-CN" smtClean="0"/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</a:t>
            </a:r>
            <a:r>
              <a:rPr lang="zh-CN" altLang="en-US" dirty="0"/>
              <a:t>函数</a:t>
            </a:r>
            <a:r>
              <a:rPr lang="zh-CN" altLang="en-US" dirty="0" smtClean="0"/>
              <a:t>可以读取音频，请在读取之前先创建</a:t>
            </a:r>
            <a:r>
              <a:rPr lang="en-US" altLang="zh-CN" dirty="0" smtClean="0"/>
              <a:t>unsinged long</a:t>
            </a:r>
            <a:r>
              <a:rPr lang="zh-CN" altLang="en-US" dirty="0" smtClean="0"/>
              <a:t>类型变量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unsigned long </a:t>
            </a:r>
            <a:r>
              <a:rPr lang="en-US" altLang="zh-CN" sz="2400" dirty="0" err="1"/>
              <a:t>loadaudio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char* s);</a:t>
            </a:r>
            <a:endParaRPr lang="de-DE" altLang="zh-CN" sz="2400" dirty="0" smtClean="0"/>
          </a:p>
          <a:p>
            <a:pPr eaLnBrk="1" hangingPunct="1">
              <a:defRPr/>
            </a:pPr>
            <a:r>
              <a:rPr lang="zh-CN" altLang="en-US" dirty="0" smtClean="0"/>
              <a:t>之后对音频的操作需要这个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变量。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可以同时读取多个音频，用</a:t>
            </a:r>
            <a:r>
              <a:rPr lang="en-US" altLang="zh-CN" dirty="0" smtClean="0"/>
              <a:t>id</a:t>
            </a:r>
            <a:r>
              <a:rPr lang="zh-CN" altLang="en-US" dirty="0" smtClean="0"/>
              <a:t>区分。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支持的音频格式有</a:t>
            </a:r>
            <a:r>
              <a:rPr lang="en-US" altLang="zh-CN" dirty="0" smtClean="0"/>
              <a:t>wav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mp3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wmv</a:t>
            </a:r>
            <a:r>
              <a:rPr lang="zh-CN" altLang="en-US" dirty="0" smtClean="0"/>
              <a:t>等系统内生支持的格式，和</a:t>
            </a:r>
            <a:r>
              <a:rPr lang="en-US" altLang="zh-CN" dirty="0" smtClean="0"/>
              <a:t>Windows media player</a:t>
            </a:r>
            <a:r>
              <a:rPr lang="zh-CN" altLang="en-US" dirty="0" smtClean="0"/>
              <a:t>相同。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读取音频</a:t>
            </a:r>
            <a:endParaRPr lang="en-US" altLang="zh-CN" smtClean="0"/>
          </a:p>
        </p:txBody>
      </p:sp>
      <p:sp>
        <p:nvSpPr>
          <p:cNvPr id="706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unsigned long audio;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int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audio=loadaudio("display.mp3");//</a:t>
            </a:r>
            <a:r>
              <a:rPr lang="zh-CN" altLang="en-US" sz="2400" dirty="0"/>
              <a:t>读取音频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msgbox(i2s(audio));//</a:t>
            </a:r>
            <a:r>
              <a:rPr lang="zh-CN" altLang="en-US" sz="2400" dirty="0"/>
              <a:t>输出音频号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return 0;}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播放音频</a:t>
            </a:r>
            <a:endParaRPr lang="en-US" altLang="zh-CN" smtClean="0"/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以下过程可以播放音频：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playaudio</a:t>
            </a:r>
            <a:r>
              <a:rPr lang="en-US" altLang="zh-CN" sz="2400" dirty="0"/>
              <a:t>(unsigned long </a:t>
            </a:r>
            <a:r>
              <a:rPr lang="en-US" altLang="zh-CN" sz="2400" dirty="0" err="1"/>
              <a:t>id,bool</a:t>
            </a:r>
            <a:r>
              <a:rPr lang="en-US" altLang="zh-CN" sz="2400" dirty="0"/>
              <a:t> b);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playaudio</a:t>
            </a:r>
            <a:r>
              <a:rPr lang="en-US" altLang="zh-CN" sz="2400" dirty="0"/>
              <a:t>(unsigned long id</a:t>
            </a:r>
            <a:r>
              <a:rPr lang="en-US" altLang="zh-CN" sz="2400" dirty="0" smtClean="0"/>
              <a:t>);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b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时，音频将重复播放。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不指定</a:t>
            </a:r>
            <a:r>
              <a:rPr lang="en-US" altLang="zh-CN" dirty="0" smtClean="0"/>
              <a:t>b</a:t>
            </a:r>
            <a:r>
              <a:rPr lang="zh-CN" altLang="en-US" dirty="0" smtClean="0"/>
              <a:t>时默认为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（单曲播放）。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实例：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unsigned long audio1,audio2;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播放音频</a:t>
            </a:r>
            <a:endParaRPr lang="en-US" altLang="zh-CN" smtClean="0"/>
          </a:p>
        </p:txBody>
      </p:sp>
      <p:sp>
        <p:nvSpPr>
          <p:cNvPr id="8294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int main(){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audio1=loadaudio("display.mp3");//</a:t>
            </a:r>
            <a:r>
              <a:rPr lang="zh-CN" altLang="en-US" sz="2400" smtClean="0"/>
              <a:t>读取音频</a:t>
            </a:r>
            <a:r>
              <a:rPr lang="en-US" altLang="zh-CN" sz="2400" smtClean="0"/>
              <a:t>1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audio2=loadaudio("display.mp3");//</a:t>
            </a:r>
            <a:r>
              <a:rPr lang="zh-CN" altLang="en-US" sz="2400" smtClean="0"/>
              <a:t>读取音频</a:t>
            </a:r>
            <a:r>
              <a:rPr lang="en-US" altLang="zh-CN" sz="2400" smtClean="0"/>
              <a:t>2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playaudio(audio1);//</a:t>
            </a:r>
            <a:r>
              <a:rPr lang="zh-CN" altLang="en-US" sz="2400" smtClean="0"/>
              <a:t>播放音频</a:t>
            </a:r>
            <a:r>
              <a:rPr lang="en-US" altLang="zh-CN" sz="2400" smtClean="0"/>
              <a:t>1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msgbox("</a:t>
            </a:r>
            <a:r>
              <a:rPr lang="zh-CN" altLang="en-US" sz="2400" smtClean="0"/>
              <a:t>正在播放音频</a:t>
            </a:r>
            <a:r>
              <a:rPr lang="en-US" altLang="zh-CN" sz="2400" smtClean="0"/>
              <a:t>");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playaudio(audio2,true);//</a:t>
            </a:r>
            <a:r>
              <a:rPr lang="zh-CN" altLang="en-US" sz="2400" smtClean="0"/>
              <a:t>重复播放音频</a:t>
            </a:r>
            <a:r>
              <a:rPr lang="en-US" altLang="zh-CN" sz="2400" smtClean="0"/>
              <a:t>2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msgbox("</a:t>
            </a:r>
            <a:r>
              <a:rPr lang="zh-CN" altLang="en-US" sz="2400" smtClean="0"/>
              <a:t>正在重复播放音频</a:t>
            </a:r>
            <a:r>
              <a:rPr lang="en-US" altLang="zh-CN" sz="2400" smtClean="0"/>
              <a:t>");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return 0;}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设定音量</a:t>
            </a:r>
            <a:endParaRPr lang="en-US" altLang="zh-CN" smtClean="0"/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播放过程中可获取或设定音频音量：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unsigned long </a:t>
            </a:r>
            <a:r>
              <a:rPr lang="en-US" altLang="zh-CN" sz="2400" dirty="0" err="1"/>
              <a:t>getaudiovol</a:t>
            </a:r>
            <a:r>
              <a:rPr lang="en-US" altLang="zh-CN" sz="2400" dirty="0"/>
              <a:t>(unsigned long id);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setaudiovol</a:t>
            </a:r>
            <a:r>
              <a:rPr lang="en-US" altLang="zh-CN" sz="2400" dirty="0"/>
              <a:t>(unsigned long </a:t>
            </a:r>
            <a:r>
              <a:rPr lang="en-US" altLang="zh-CN" sz="2400" dirty="0" err="1"/>
              <a:t>id,unsigned</a:t>
            </a:r>
            <a:r>
              <a:rPr lang="en-US" altLang="zh-CN" sz="2400" dirty="0"/>
              <a:t> long v</a:t>
            </a:r>
            <a:r>
              <a:rPr lang="en-US" altLang="zh-CN" sz="2400" dirty="0" smtClean="0"/>
              <a:t>);</a:t>
            </a:r>
            <a:endParaRPr lang="de-DE" altLang="zh-CN" sz="2400" dirty="0" smtClean="0"/>
          </a:p>
          <a:p>
            <a:pPr eaLnBrk="1" hangingPunct="1">
              <a:defRPr/>
            </a:pPr>
            <a:r>
              <a:rPr lang="zh-CN" altLang="en-US" dirty="0" smtClean="0"/>
              <a:t>音量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为</a:t>
            </a:r>
            <a:r>
              <a:rPr lang="en-US" altLang="zh-CN" dirty="0" smtClean="0"/>
              <a:t>unsigned long</a:t>
            </a:r>
            <a:r>
              <a:rPr lang="zh-CN" altLang="en-US" dirty="0" smtClean="0"/>
              <a:t>类型，范围为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每个音频可以设定不同的音量。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音频必须在开始播放以后才能设定音量。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设定音量</a:t>
            </a:r>
            <a:endParaRPr lang="en-US" altLang="zh-CN" smtClean="0"/>
          </a:p>
        </p:txBody>
      </p:sp>
      <p:sp>
        <p:nvSpPr>
          <p:cNvPr id="706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unsigned long audio;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int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audio=loadaudio("display.mp3");//</a:t>
            </a:r>
            <a:r>
              <a:rPr lang="zh-CN" altLang="en-US" sz="2400" dirty="0"/>
              <a:t>读取音频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playaudio(audio);//</a:t>
            </a:r>
            <a:r>
              <a:rPr lang="zh-CN" altLang="en-US" sz="2400" dirty="0"/>
              <a:t>播放音频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setaudiovol(audio,200);//</a:t>
            </a:r>
            <a:r>
              <a:rPr lang="zh-CN" altLang="en-US" sz="2400" dirty="0"/>
              <a:t>设定音量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msgbox("</a:t>
            </a:r>
            <a:r>
              <a:rPr lang="zh-CN" altLang="en-US" sz="2400" dirty="0"/>
              <a:t>正在播放音频，音量</a:t>
            </a:r>
            <a:r>
              <a:rPr lang="en-US" altLang="zh-CN" sz="2400" dirty="0"/>
              <a:t>200");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return 0;}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暂停音频</a:t>
            </a:r>
            <a:endParaRPr lang="en-US" altLang="zh-CN" smtClean="0"/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以下过程可以实现音频的暂停，继续，停止：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void pauseaudio(unsigned long id);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void resumeaudio(unsigned long id);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void stopaudio(unsigned long id);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void releaseaudio(unsigned long </a:t>
            </a:r>
            <a:r>
              <a:rPr lang="de-DE" altLang="zh-CN" sz="2400" dirty="0" smtClean="0"/>
              <a:t>id);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en-US" altLang="zh-CN" dirty="0" smtClean="0"/>
              <a:t>pause</a:t>
            </a:r>
            <a:r>
              <a:rPr lang="zh-CN" altLang="en-US" dirty="0" smtClean="0"/>
              <a:t>和</a:t>
            </a:r>
            <a:r>
              <a:rPr lang="en-US" altLang="zh-CN" dirty="0"/>
              <a:t>r</a:t>
            </a:r>
            <a:r>
              <a:rPr lang="en-US" altLang="zh-CN" dirty="0" smtClean="0"/>
              <a:t>esume</a:t>
            </a:r>
            <a:r>
              <a:rPr lang="zh-CN" altLang="en-US" dirty="0" smtClean="0"/>
              <a:t>可以暂停，继续音频的播放。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用</a:t>
            </a:r>
            <a:r>
              <a:rPr lang="en-US" altLang="zh-CN" dirty="0"/>
              <a:t>s</a:t>
            </a:r>
            <a:r>
              <a:rPr lang="en-US" altLang="zh-CN" dirty="0" smtClean="0"/>
              <a:t>top</a:t>
            </a:r>
            <a:r>
              <a:rPr lang="zh-CN" altLang="en-US" dirty="0" smtClean="0"/>
              <a:t>停止播放音频后，可以用</a:t>
            </a:r>
            <a:r>
              <a:rPr lang="en-US" altLang="zh-CN" dirty="0" smtClean="0"/>
              <a:t>play</a:t>
            </a:r>
            <a:r>
              <a:rPr lang="zh-CN" altLang="en-US" dirty="0" smtClean="0"/>
              <a:t>重新播放。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如需彻底将音频从内存中释放，请用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</a:t>
            </a:r>
            <a:r>
              <a:rPr lang="en-US" altLang="zh-CN" smtClean="0"/>
              <a:t>Display</a:t>
            </a:r>
            <a:r>
              <a:rPr lang="zh-CN" altLang="en-US" smtClean="0"/>
              <a:t>单元库</a:t>
            </a:r>
          </a:p>
        </p:txBody>
      </p:sp>
      <p:sp>
        <p:nvSpPr>
          <p:cNvPr id="1843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引入后，可以使用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单元库的子程序：</a:t>
            </a:r>
            <a:endParaRPr lang="en-US" altLang="zh-CN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smtClean="0"/>
              <a:t>#include "</a:t>
            </a:r>
            <a:r>
              <a:rPr lang="en-US" altLang="zh-CN" sz="2400" dirty="0" err="1" smtClean="0"/>
              <a:t>disp.h</a:t>
            </a:r>
            <a:r>
              <a:rPr lang="en-US" altLang="zh-CN" sz="2400" dirty="0" smtClean="0"/>
              <a:t>"//</a:t>
            </a:r>
            <a:r>
              <a:rPr lang="zh-CN" altLang="en-US" sz="2400" dirty="0" smtClean="0"/>
              <a:t>使用</a:t>
            </a:r>
            <a:r>
              <a:rPr lang="en-US" altLang="zh-CN" sz="2400" dirty="0" smtClean="0"/>
              <a:t>Display</a:t>
            </a:r>
            <a:r>
              <a:rPr lang="zh-CN" altLang="en-US" sz="2400" dirty="0" smtClean="0"/>
              <a:t>单元库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main(){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 smtClean="0"/>
              <a:t>msgbox</a:t>
            </a:r>
            <a:r>
              <a:rPr lang="en-US" altLang="zh-CN" sz="2400" dirty="0" smtClean="0"/>
              <a:t>(i2s(</a:t>
            </a:r>
            <a:r>
              <a:rPr lang="en-US" altLang="zh-CN" sz="2400" dirty="0" err="1" smtClean="0"/>
              <a:t>geterror</a:t>
            </a:r>
            <a:r>
              <a:rPr lang="en-US" altLang="zh-CN" sz="2400" dirty="0" smtClean="0"/>
              <a:t>()));//</a:t>
            </a:r>
            <a:r>
              <a:rPr lang="zh-CN" altLang="en-US" sz="2400" dirty="0" smtClean="0"/>
              <a:t>弹出错误代码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smtClean="0"/>
              <a:t>return 0;}</a:t>
            </a:r>
          </a:p>
          <a:p>
            <a:pPr eaLnBrk="1" hangingPunct="1">
              <a:defRPr/>
            </a:pPr>
            <a:r>
              <a:rPr lang="en-US" altLang="zh-CN" dirty="0" err="1" smtClean="0"/>
              <a:t>geterror</a:t>
            </a:r>
            <a:r>
              <a:rPr lang="zh-CN" altLang="en-US" dirty="0" smtClean="0"/>
              <a:t>获取最后一个</a:t>
            </a:r>
            <a:r>
              <a:rPr lang="en-US" altLang="zh-CN" dirty="0" smtClean="0"/>
              <a:t>Windows API</a:t>
            </a:r>
            <a:r>
              <a:rPr lang="zh-CN" altLang="en-US" dirty="0" smtClean="0"/>
              <a:t>错误代码。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i2s</a:t>
            </a:r>
            <a:r>
              <a:rPr lang="zh-CN" altLang="en-US" dirty="0" smtClean="0"/>
              <a:t>将整型转换为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char*</a:t>
            </a:r>
            <a:r>
              <a:rPr lang="zh-CN" altLang="en-US" dirty="0" smtClean="0"/>
              <a:t>型。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msgbox</a:t>
            </a:r>
            <a:r>
              <a:rPr lang="zh-CN" altLang="en-US" dirty="0" smtClean="0"/>
              <a:t>弹出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char*</a:t>
            </a:r>
            <a:r>
              <a:rPr lang="zh-CN" altLang="en-US" dirty="0" smtClean="0"/>
              <a:t>型窗口文字。</a:t>
            </a:r>
            <a:endParaRPr lang="en-US" altLang="zh-CN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暂停音频</a:t>
            </a:r>
            <a:endParaRPr lang="en-US" altLang="zh-CN" smtClean="0"/>
          </a:p>
        </p:txBody>
      </p:sp>
      <p:sp>
        <p:nvSpPr>
          <p:cNvPr id="706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unsigned long audio;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int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audio=loadaudio("display.mp3");//</a:t>
            </a:r>
            <a:r>
              <a:rPr lang="zh-CN" altLang="en-US" sz="2400" dirty="0"/>
              <a:t>读取音频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playaudio(audio);//</a:t>
            </a:r>
            <a:r>
              <a:rPr lang="zh-CN" altLang="en-US" sz="2400" dirty="0"/>
              <a:t>播放音频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msgbox("</a:t>
            </a:r>
            <a:r>
              <a:rPr lang="zh-CN" altLang="en-US" sz="2400" dirty="0"/>
              <a:t>正在播放音频，按确定暂停</a:t>
            </a:r>
            <a:r>
              <a:rPr lang="en-US" altLang="zh-CN" sz="2400" dirty="0"/>
              <a:t>");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pauseaudio(audio);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msgbox("</a:t>
            </a:r>
            <a:r>
              <a:rPr lang="zh-CN" altLang="en-US" sz="2400" dirty="0"/>
              <a:t>音频已暂停，按确定继续</a:t>
            </a:r>
            <a:r>
              <a:rPr lang="en-US" altLang="zh-CN" sz="2400" dirty="0"/>
              <a:t>");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暂停音频</a:t>
            </a:r>
            <a:endParaRPr lang="en-US" altLang="zh-CN" smtClean="0"/>
          </a:p>
        </p:txBody>
      </p:sp>
      <p:sp>
        <p:nvSpPr>
          <p:cNvPr id="880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resumeaudio(audio);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msgbox("</a:t>
            </a:r>
            <a:r>
              <a:rPr lang="zh-CN" altLang="en-US" sz="2400" smtClean="0"/>
              <a:t>音频已继续重复播放</a:t>
            </a:r>
            <a:r>
              <a:rPr lang="en-US" altLang="zh-CN" sz="2400" smtClean="0"/>
              <a:t>");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stopaudio(audio);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msgbox("</a:t>
            </a:r>
            <a:r>
              <a:rPr lang="zh-CN" altLang="en-US" sz="2400" smtClean="0"/>
              <a:t>音频已停止播放</a:t>
            </a:r>
            <a:r>
              <a:rPr lang="en-US" altLang="zh-CN" sz="2400" smtClean="0"/>
              <a:t>");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playaudio(audio);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msgbox("</a:t>
            </a:r>
            <a:r>
              <a:rPr lang="zh-CN" altLang="en-US" sz="2400" smtClean="0"/>
              <a:t>音频已重新开始播放</a:t>
            </a:r>
            <a:r>
              <a:rPr lang="en-US" altLang="zh-CN" sz="2400" smtClean="0"/>
              <a:t>");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releaseaudio(audio);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msgbox("</a:t>
            </a:r>
            <a:r>
              <a:rPr lang="zh-CN" altLang="en-US" sz="2400" smtClean="0"/>
              <a:t>音频已释放</a:t>
            </a:r>
            <a:r>
              <a:rPr lang="en-US" altLang="zh-CN" sz="2400" smtClean="0"/>
              <a:t>");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return 0;}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跳转音频</a:t>
            </a:r>
            <a:endParaRPr lang="en-US" altLang="zh-CN" smtClean="0"/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以下过程可以实现音频的跳转，以及获取音频的播放位置和长度：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unsigned long getaudiolen(unsigned long id);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unsigned long getaudiopos(unsigned long id);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void setaudiopos(unsigned long id,unsigned long pos,bool b);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void setaudiopos(unsigned long id,unsigned long pos</a:t>
            </a:r>
            <a:r>
              <a:rPr lang="de-DE" altLang="zh-CN" sz="2400" dirty="0" smtClean="0"/>
              <a:t>);</a:t>
            </a:r>
            <a:endParaRPr lang="de-DE" altLang="zh-CN" sz="2400" dirty="0"/>
          </a:p>
          <a:p>
            <a:pPr eaLnBrk="1" hangingPunct="1">
              <a:defRPr/>
            </a:pPr>
            <a:r>
              <a:rPr lang="zh-CN" altLang="en-US" dirty="0" smtClean="0"/>
              <a:t>位置和长度为</a:t>
            </a:r>
            <a:r>
              <a:rPr lang="en-US" altLang="zh-CN" dirty="0" smtClean="0"/>
              <a:t>unsinged long</a:t>
            </a:r>
            <a:r>
              <a:rPr lang="zh-CN" altLang="en-US" dirty="0" smtClean="0"/>
              <a:t>，以毫秒计。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如</a:t>
            </a:r>
            <a:r>
              <a:rPr lang="zh-CN" altLang="en-US" dirty="0" smtClean="0"/>
              <a:t>需从指定位置重复播放，请设</a:t>
            </a:r>
            <a:r>
              <a:rPr lang="en-US" altLang="zh-CN" dirty="0" smtClean="0"/>
              <a:t>b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跳转音频</a:t>
            </a:r>
            <a:endParaRPr lang="en-US" altLang="zh-CN" smtClean="0"/>
          </a:p>
        </p:txBody>
      </p:sp>
      <p:sp>
        <p:nvSpPr>
          <p:cNvPr id="706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unsigned long audio;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int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audio=loadaudio("display.mp3");//</a:t>
            </a:r>
            <a:r>
              <a:rPr lang="zh-CN" altLang="en-US" sz="2400" dirty="0"/>
              <a:t>读取音频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playaudio(audio);setaudiopos(audio,getaudiolen(audio)/2);//</a:t>
            </a:r>
            <a:r>
              <a:rPr lang="zh-CN" altLang="en-US" sz="2400" dirty="0"/>
              <a:t>从中间开始播放音频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msgbox("</a:t>
            </a:r>
            <a:r>
              <a:rPr lang="zh-CN" altLang="en-US" sz="2400" dirty="0"/>
              <a:t>正在播放音频，从中间开始</a:t>
            </a:r>
            <a:r>
              <a:rPr lang="en-US" altLang="zh-CN" sz="2400" dirty="0"/>
              <a:t>");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return 0;}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第七章 应用</a:t>
            </a:r>
          </a:p>
        </p:txBody>
      </p:sp>
      <p:sp>
        <p:nvSpPr>
          <p:cNvPr id="9113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音频播放器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第二节 俄罗斯方块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音频播放器</a:t>
            </a:r>
            <a:endParaRPr lang="en-US" altLang="zh-CN" smtClean="0"/>
          </a:p>
        </p:txBody>
      </p:sp>
      <p:sp>
        <p:nvSpPr>
          <p:cNvPr id="7577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使用前六章知识，编写简易音频播放器：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unsigned long w=600;//</a:t>
            </a:r>
            <a:r>
              <a:rPr lang="zh-CN" altLang="en-US" sz="2400" dirty="0"/>
              <a:t>窗口宽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unsigned long h=100;//</a:t>
            </a:r>
            <a:r>
              <a:rPr lang="zh-CN" altLang="en-US" sz="2400" dirty="0"/>
              <a:t>窗口高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double frame=120.0;//</a:t>
            </a:r>
            <a:r>
              <a:rPr lang="zh-CN" altLang="en-US" sz="2400" dirty="0"/>
              <a:t>帧率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double frametime=0.0;//</a:t>
            </a:r>
            <a:r>
              <a:rPr lang="zh-CN" altLang="en-US" sz="2400" dirty="0"/>
              <a:t>当前帧时间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unsigned long audio;//</a:t>
            </a:r>
            <a:r>
              <a:rPr lang="zh-CN" altLang="en-US" sz="2400" dirty="0"/>
              <a:t>音频句柄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unsigned long pos;//</a:t>
            </a:r>
            <a:r>
              <a:rPr lang="zh-CN" altLang="en-US" sz="2400" dirty="0"/>
              <a:t>音频窗口位置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bool play=false;//</a:t>
            </a:r>
            <a:r>
              <a:rPr lang="zh-CN" altLang="en-US" sz="2400" dirty="0"/>
              <a:t>音频播放状态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音频播放器</a:t>
            </a:r>
            <a:endParaRPr lang="en-US" altLang="zh-CN" smtClean="0"/>
          </a:p>
        </p:txBody>
      </p:sp>
      <p:sp>
        <p:nvSpPr>
          <p:cNvPr id="9318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int main(){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createwin(w,h,blue);//</a:t>
            </a:r>
            <a:r>
              <a:rPr lang="zh-CN" altLang="en-US" sz="2400" smtClean="0"/>
              <a:t>建立蓝色窗口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settitle("display.mp3");//</a:t>
            </a:r>
            <a:r>
              <a:rPr lang="zh-CN" altLang="en-US" sz="2400" smtClean="0"/>
              <a:t>设定标题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audio=loadaudio("display.mp3");//</a:t>
            </a:r>
            <a:r>
              <a:rPr lang="zh-CN" altLang="en-US" sz="2400" smtClean="0"/>
              <a:t>读取音频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playaudio(audio);//</a:t>
            </a:r>
            <a:r>
              <a:rPr lang="zh-CN" altLang="en-US" sz="2400" smtClean="0"/>
              <a:t>播放音频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do{//</a:t>
            </a:r>
            <a:r>
              <a:rPr lang="zh-CN" altLang="en-US" sz="2400" smtClean="0"/>
              <a:t>开始消息循环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if(isnextmsg())//</a:t>
            </a:r>
            <a:r>
              <a:rPr lang="zh-CN" altLang="en-US" sz="2400" smtClean="0"/>
              <a:t>如果有新消息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if(isdropfile())//</a:t>
            </a:r>
            <a:r>
              <a:rPr lang="zh-CN" altLang="en-US" sz="2400" smtClean="0"/>
              <a:t>如果有拖拽文件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音频播放器</a:t>
            </a:r>
            <a:endParaRPr lang="en-US" altLang="zh-CN" smtClean="0"/>
          </a:p>
        </p:txBody>
      </p:sp>
      <p:sp>
        <p:nvSpPr>
          <p:cNvPr id="942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settitle(getdropfile());//</a:t>
            </a:r>
            <a:r>
              <a:rPr lang="zh-CN" altLang="en-US" sz="2400" smtClean="0"/>
              <a:t>设定标题为拖拽文件名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stopaudio(audio);//</a:t>
            </a:r>
            <a:r>
              <a:rPr lang="zh-CN" altLang="en-US" sz="2400" smtClean="0"/>
              <a:t>停止正在播放的音频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audio=loadaudio(getdropfile());//</a:t>
            </a:r>
            <a:r>
              <a:rPr lang="zh-CN" altLang="en-US" sz="2400" smtClean="0"/>
              <a:t>读取音频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playaudio(audio);//</a:t>
            </a:r>
            <a:r>
              <a:rPr lang="zh-CN" altLang="en-US" sz="2400" smtClean="0"/>
              <a:t>播放音频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play=true;//</a:t>
            </a:r>
            <a:r>
              <a:rPr lang="zh-CN" altLang="en-US" sz="2400" smtClean="0"/>
              <a:t>设定音频状态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if(iskey(37))//</a:t>
            </a:r>
            <a:r>
              <a:rPr lang="zh-CN" altLang="en-US" sz="2400" smtClean="0"/>
              <a:t>如果按左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setaudiopos(audio,max(getaudiopos(audio)-1000,0));//</a:t>
            </a:r>
            <a:r>
              <a:rPr lang="zh-CN" altLang="en-US" sz="2400" smtClean="0"/>
              <a:t>倒退</a:t>
            </a:r>
            <a:r>
              <a:rPr lang="en-US" altLang="zh-CN" sz="2400" smtClean="0"/>
              <a:t>1</a:t>
            </a:r>
            <a:r>
              <a:rPr lang="zh-CN" altLang="en-US" sz="2400" smtClean="0"/>
              <a:t>秒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音频播放器</a:t>
            </a:r>
            <a:endParaRPr lang="en-US" altLang="zh-CN" smtClean="0"/>
          </a:p>
        </p:txBody>
      </p:sp>
      <p:sp>
        <p:nvSpPr>
          <p:cNvPr id="952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if(iskey(39))//</a:t>
            </a:r>
            <a:r>
              <a:rPr lang="zh-CN" altLang="en-US" sz="2400" smtClean="0"/>
              <a:t>如果按右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setaudiopos(audio,min(getaudiopos(audio)+1000,getaudiolen(audio)));//</a:t>
            </a:r>
            <a:r>
              <a:rPr lang="zh-CN" altLang="en-US" sz="2400" smtClean="0"/>
              <a:t>前进</a:t>
            </a:r>
            <a:r>
              <a:rPr lang="en-US" altLang="zh-CN" sz="2400" smtClean="0"/>
              <a:t>1</a:t>
            </a:r>
            <a:r>
              <a:rPr lang="zh-CN" altLang="en-US" sz="2400" smtClean="0"/>
              <a:t>秒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if(iskey(40))//</a:t>
            </a:r>
            <a:r>
              <a:rPr lang="zh-CN" altLang="en-US" sz="2400" smtClean="0"/>
              <a:t>如果按下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setaudiovol(audio,max(getaudiovol(audio)-100,0));//</a:t>
            </a:r>
            <a:r>
              <a:rPr lang="zh-CN" altLang="en-US" sz="2400" smtClean="0"/>
              <a:t>减小</a:t>
            </a:r>
            <a:r>
              <a:rPr lang="en-US" altLang="zh-CN" sz="2400" smtClean="0"/>
              <a:t>100</a:t>
            </a:r>
            <a:r>
              <a:rPr lang="zh-CN" altLang="en-US" sz="2400" smtClean="0"/>
              <a:t>音量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if(iskey(38))//</a:t>
            </a:r>
            <a:r>
              <a:rPr lang="zh-CN" altLang="en-US" sz="2400" smtClean="0"/>
              <a:t>如果按上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setaudiovol(audio,min(getaudiovol(audio)+100,1000));//</a:t>
            </a:r>
            <a:r>
              <a:rPr lang="zh-CN" altLang="en-US" sz="2400" smtClean="0"/>
              <a:t>增大</a:t>
            </a:r>
            <a:r>
              <a:rPr lang="en-US" altLang="zh-CN" sz="2400" smtClean="0"/>
              <a:t>100</a:t>
            </a:r>
            <a:r>
              <a:rPr lang="zh-CN" altLang="en-US" sz="2400" smtClean="0"/>
              <a:t>音量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if(ismouseleft())//</a:t>
            </a:r>
            <a:r>
              <a:rPr lang="zh-CN" altLang="en-US" sz="2400" smtClean="0"/>
              <a:t>如果鼠标左键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音频播放器</a:t>
            </a:r>
            <a:endParaRPr lang="en-US" altLang="zh-CN" smtClean="0"/>
          </a:p>
        </p:txBody>
      </p:sp>
      <p:sp>
        <p:nvSpPr>
          <p:cNvPr id="962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setaudiopos(audio,round(getmouseposx()/double(w)*getaudiolen(audio)));//</a:t>
            </a:r>
            <a:r>
              <a:rPr lang="zh-CN" altLang="en-US" sz="2400" smtClean="0"/>
              <a:t>跳转音频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if(ismouseright()||iskey(32))//</a:t>
            </a:r>
            <a:r>
              <a:rPr lang="zh-CN" altLang="en-US" sz="2400" smtClean="0"/>
              <a:t>如果鼠标右键或按空格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if(play)pauseaudio(audio);//</a:t>
            </a:r>
            <a:r>
              <a:rPr lang="zh-CN" altLang="en-US" sz="2400" smtClean="0"/>
              <a:t>如果正在播放则暂停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else resumeaudio(audio);//</a:t>
            </a:r>
            <a:r>
              <a:rPr lang="zh-CN" altLang="en-US" sz="2400" smtClean="0"/>
              <a:t>否则继续播放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play=not(play);//</a:t>
            </a:r>
            <a:r>
              <a:rPr lang="zh-CN" altLang="en-US" sz="2400" smtClean="0"/>
              <a:t>更改音频状态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  <a:endParaRPr lang="zh-CN" altLang="en-US" sz="24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Capsules 4">
      <a:dk1>
        <a:srgbClr val="000000"/>
      </a:dk1>
      <a:lt1>
        <a:srgbClr val="FFFFFF"/>
      </a:lt1>
      <a:dk2>
        <a:srgbClr val="9900CC"/>
      </a:dk2>
      <a:lt2>
        <a:srgbClr val="006600"/>
      </a:lt2>
      <a:accent1>
        <a:srgbClr val="33CC33"/>
      </a:accent1>
      <a:accent2>
        <a:srgbClr val="FFCC66"/>
      </a:accent2>
      <a:accent3>
        <a:srgbClr val="FFFFFF"/>
      </a:accent3>
      <a:accent4>
        <a:srgbClr val="000000"/>
      </a:accent4>
      <a:accent5>
        <a:srgbClr val="ADE2AD"/>
      </a:accent5>
      <a:accent6>
        <a:srgbClr val="E7B95C"/>
      </a:accent6>
      <a:hlink>
        <a:srgbClr val="0033CC"/>
      </a:hlink>
      <a:folHlink>
        <a:srgbClr val="CC0066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</TotalTime>
  <Words>7252</Words>
  <Application>Microsoft Office PowerPoint</Application>
  <PresentationFormat>全屏显示(4:3)</PresentationFormat>
  <Paragraphs>1030</Paragraphs>
  <Slides>131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131</vt:i4>
      </vt:variant>
    </vt:vector>
  </HeadingPairs>
  <TitlesOfParts>
    <vt:vector size="139" baseType="lpstr">
      <vt:lpstr>黑体</vt:lpstr>
      <vt:lpstr>宋体</vt:lpstr>
      <vt:lpstr>Arial</vt:lpstr>
      <vt:lpstr>Lucida Sans Unicode</vt:lpstr>
      <vt:lpstr>Times New Roman</vt:lpstr>
      <vt:lpstr>Wingdings</vt:lpstr>
      <vt:lpstr>Wingdings 3</vt:lpstr>
      <vt:lpstr>主题1</vt:lpstr>
      <vt:lpstr>C++从零开始编游戏</vt:lpstr>
      <vt:lpstr>目录</vt:lpstr>
      <vt:lpstr>前言</vt:lpstr>
      <vt:lpstr>前言</vt:lpstr>
      <vt:lpstr>第一章 配置</vt:lpstr>
      <vt:lpstr>第一节 Windows操作系统</vt:lpstr>
      <vt:lpstr>第二节 GUN C语言编译器</vt:lpstr>
      <vt:lpstr>第三节 Display单元库</vt:lpstr>
      <vt:lpstr>第三节 Display单元库</vt:lpstr>
      <vt:lpstr>第三节 Display单元库</vt:lpstr>
      <vt:lpstr>第三节 Display单元库</vt:lpstr>
      <vt:lpstr>第三节 Display单元库</vt:lpstr>
      <vt:lpstr>第三节 Display单元库</vt:lpstr>
      <vt:lpstr>第四节 使用Visual Studio编译</vt:lpstr>
      <vt:lpstr>第四节 使用Visual Studio编译</vt:lpstr>
      <vt:lpstr>第二章 窗口</vt:lpstr>
      <vt:lpstr>第一节 建立窗口</vt:lpstr>
      <vt:lpstr>第一节 建立窗口</vt:lpstr>
      <vt:lpstr>第二节 设定窗口标题</vt:lpstr>
      <vt:lpstr>第二节 设定窗口标题</vt:lpstr>
      <vt:lpstr>第三节 判断窗口状态</vt:lpstr>
      <vt:lpstr>第三节 判断窗口状态</vt:lpstr>
      <vt:lpstr>第四节 获取窗口大小</vt:lpstr>
      <vt:lpstr>第四节 获取窗口大小</vt:lpstr>
      <vt:lpstr>第四节 获取窗口大小</vt:lpstr>
      <vt:lpstr>第五节 关闭窗口</vt:lpstr>
      <vt:lpstr>第五节 关闭窗口</vt:lpstr>
      <vt:lpstr>第五节 关闭窗口</vt:lpstr>
      <vt:lpstr>第三章 绘图</vt:lpstr>
      <vt:lpstr>第一节 刷新窗口</vt:lpstr>
      <vt:lpstr>第一节 刷新窗口</vt:lpstr>
      <vt:lpstr>第二节 绘制图形</vt:lpstr>
      <vt:lpstr>第二节 绘制图形</vt:lpstr>
      <vt:lpstr>第二节 绘制图形</vt:lpstr>
      <vt:lpstr>第二节 绘制图形</vt:lpstr>
      <vt:lpstr>第三节 读取图片</vt:lpstr>
      <vt:lpstr>第三节 读取图片</vt:lpstr>
      <vt:lpstr>第三节 读取图片</vt:lpstr>
      <vt:lpstr>第四节 绘制图片</vt:lpstr>
      <vt:lpstr>第四节 绘制图片</vt:lpstr>
      <vt:lpstr>第四节 绘制图片</vt:lpstr>
      <vt:lpstr>第五节 绘制拉伸图片</vt:lpstr>
      <vt:lpstr>第五节 绘制拉伸图片</vt:lpstr>
      <vt:lpstr>第五节 绘制拉伸图片</vt:lpstr>
      <vt:lpstr>第六节 绘制透明图片</vt:lpstr>
      <vt:lpstr>第六节 绘制透明图片</vt:lpstr>
      <vt:lpstr>第七节 快速画点</vt:lpstr>
      <vt:lpstr>第七节 快速画点</vt:lpstr>
      <vt:lpstr>第七节 快速画点</vt:lpstr>
      <vt:lpstr>第七节 快速画点</vt:lpstr>
      <vt:lpstr>第七节 快速画点</vt:lpstr>
      <vt:lpstr>第四章 文字</vt:lpstr>
      <vt:lpstr>第一节 输出文字</vt:lpstr>
      <vt:lpstr>第一节 输出文字</vt:lpstr>
      <vt:lpstr>第一节 输出文字</vt:lpstr>
      <vt:lpstr>第一节 输出文字</vt:lpstr>
      <vt:lpstr>第二节 设定字体大小</vt:lpstr>
      <vt:lpstr>第二节 设定字体大小</vt:lpstr>
      <vt:lpstr>第二节 设定字体大小</vt:lpstr>
      <vt:lpstr>第三节 设定字体</vt:lpstr>
      <vt:lpstr>第三节 设定字体</vt:lpstr>
      <vt:lpstr>第三节 设定字体</vt:lpstr>
      <vt:lpstr>第五章 消息</vt:lpstr>
      <vt:lpstr>第一节 获取消息</vt:lpstr>
      <vt:lpstr>第一节 获取消息</vt:lpstr>
      <vt:lpstr>第一节 获取消息</vt:lpstr>
      <vt:lpstr>第一节 获取消息</vt:lpstr>
      <vt:lpstr>第二节 处理消息</vt:lpstr>
      <vt:lpstr>第二节 处理消息</vt:lpstr>
      <vt:lpstr>第二节 处理消息</vt:lpstr>
      <vt:lpstr>第二节 处理消息</vt:lpstr>
      <vt:lpstr>第二节 处理消息</vt:lpstr>
      <vt:lpstr>第三节 获取时间</vt:lpstr>
      <vt:lpstr>第三节 获取时间</vt:lpstr>
      <vt:lpstr>第四节 获取帧率</vt:lpstr>
      <vt:lpstr>第四节 获取帧率</vt:lpstr>
      <vt:lpstr>第四节 获取帧率</vt:lpstr>
      <vt:lpstr>第五节 处理帧率</vt:lpstr>
      <vt:lpstr>第五节 处理帧率</vt:lpstr>
      <vt:lpstr>第五节 处理帧率</vt:lpstr>
      <vt:lpstr>第五节 处理帧率</vt:lpstr>
      <vt:lpstr>第六章 音频</vt:lpstr>
      <vt:lpstr>第一节 读取音频</vt:lpstr>
      <vt:lpstr>第一节 读取音频</vt:lpstr>
      <vt:lpstr>第二节 播放音频</vt:lpstr>
      <vt:lpstr>第二节 播放音频</vt:lpstr>
      <vt:lpstr>第三节 设定音量</vt:lpstr>
      <vt:lpstr>第三节 设定音量</vt:lpstr>
      <vt:lpstr>第四节 暂停音频</vt:lpstr>
      <vt:lpstr>第四节 暂停音频</vt:lpstr>
      <vt:lpstr>第四节 暂停音频</vt:lpstr>
      <vt:lpstr>第五节 跳转音频</vt:lpstr>
      <vt:lpstr>第五节 跳转音频</vt:lpstr>
      <vt:lpstr>第七章 应用</vt:lpstr>
      <vt:lpstr>第一节 音频播放器</vt:lpstr>
      <vt:lpstr>第一节 音频播放器</vt:lpstr>
      <vt:lpstr>第一节 音频播放器</vt:lpstr>
      <vt:lpstr>第一节 音频播放器</vt:lpstr>
      <vt:lpstr>第一节 音频播放器</vt:lpstr>
      <vt:lpstr>第一节 音频播放器</vt:lpstr>
      <vt:lpstr>第一节 音频播放器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附录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后记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Pascal从零开始编游戏 （基础部分）</dc:title>
  <dc:creator>user-ax</dc:creator>
  <cp:lastModifiedBy>ax_pokl</cp:lastModifiedBy>
  <cp:revision>44</cp:revision>
  <dcterms:created xsi:type="dcterms:W3CDTF">2017-07-21T22:10:00Z</dcterms:created>
  <dcterms:modified xsi:type="dcterms:W3CDTF">2017-12-07T16:47:45Z</dcterms:modified>
</cp:coreProperties>
</file>