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75" r:id="rId9"/>
    <p:sldId id="426" r:id="rId10"/>
    <p:sldId id="262" r:id="rId11"/>
    <p:sldId id="276" r:id="rId12"/>
    <p:sldId id="263" r:id="rId13"/>
    <p:sldId id="277" r:id="rId14"/>
    <p:sldId id="288" r:id="rId15"/>
    <p:sldId id="289" r:id="rId16"/>
    <p:sldId id="285" r:id="rId17"/>
    <p:sldId id="286" r:id="rId18"/>
    <p:sldId id="293" r:id="rId19"/>
    <p:sldId id="294" r:id="rId20"/>
    <p:sldId id="287" r:id="rId21"/>
    <p:sldId id="278" r:id="rId22"/>
    <p:sldId id="290" r:id="rId23"/>
    <p:sldId id="295" r:id="rId24"/>
    <p:sldId id="292" r:id="rId25"/>
    <p:sldId id="264" r:id="rId26"/>
    <p:sldId id="302" r:id="rId27"/>
    <p:sldId id="303" r:id="rId28"/>
    <p:sldId id="279" r:id="rId29"/>
    <p:sldId id="280" r:id="rId30"/>
    <p:sldId id="281" r:id="rId31"/>
    <p:sldId id="297" r:id="rId32"/>
    <p:sldId id="296" r:id="rId33"/>
    <p:sldId id="298" r:id="rId34"/>
    <p:sldId id="299" r:id="rId35"/>
    <p:sldId id="311" r:id="rId36"/>
    <p:sldId id="312" r:id="rId37"/>
    <p:sldId id="305" r:id="rId38"/>
    <p:sldId id="324" r:id="rId39"/>
    <p:sldId id="325" r:id="rId40"/>
    <p:sldId id="310" r:id="rId41"/>
    <p:sldId id="326" r:id="rId42"/>
    <p:sldId id="424" r:id="rId43"/>
    <p:sldId id="422" r:id="rId44"/>
    <p:sldId id="425" r:id="rId45"/>
    <p:sldId id="421" r:id="rId46"/>
    <p:sldId id="423" r:id="rId47"/>
    <p:sldId id="266" r:id="rId48"/>
    <p:sldId id="328" r:id="rId49"/>
    <p:sldId id="329" r:id="rId50"/>
    <p:sldId id="282" r:id="rId51"/>
    <p:sldId id="330" r:id="rId52"/>
    <p:sldId id="331" r:id="rId53"/>
    <p:sldId id="315" r:id="rId54"/>
    <p:sldId id="327" r:id="rId55"/>
    <p:sldId id="332" r:id="rId56"/>
    <p:sldId id="333" r:id="rId57"/>
    <p:sldId id="334" r:id="rId58"/>
    <p:sldId id="265" r:id="rId59"/>
    <p:sldId id="270" r:id="rId60"/>
    <p:sldId id="322" r:id="rId61"/>
    <p:sldId id="420" r:id="rId62"/>
    <p:sldId id="335" r:id="rId63"/>
    <p:sldId id="319" r:id="rId64"/>
    <p:sldId id="320" r:id="rId65"/>
    <p:sldId id="341" r:id="rId66"/>
    <p:sldId id="337" r:id="rId67"/>
    <p:sldId id="338" r:id="rId68"/>
    <p:sldId id="340" r:id="rId69"/>
    <p:sldId id="339" r:id="rId70"/>
    <p:sldId id="342" r:id="rId71"/>
    <p:sldId id="345" r:id="rId72"/>
    <p:sldId id="344" r:id="rId73"/>
    <p:sldId id="343" r:id="rId74"/>
    <p:sldId id="346" r:id="rId75"/>
    <p:sldId id="350" r:id="rId76"/>
    <p:sldId id="349" r:id="rId77"/>
    <p:sldId id="271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64" r:id="rId90"/>
    <p:sldId id="387" r:id="rId91"/>
    <p:sldId id="365" r:id="rId92"/>
    <p:sldId id="273" r:id="rId93"/>
    <p:sldId id="366" r:id="rId94"/>
    <p:sldId id="367" r:id="rId95"/>
    <p:sldId id="368" r:id="rId96"/>
    <p:sldId id="369" r:id="rId97"/>
    <p:sldId id="388" r:id="rId98"/>
    <p:sldId id="389" r:id="rId99"/>
    <p:sldId id="357" r:id="rId100"/>
    <p:sldId id="390" r:id="rId101"/>
    <p:sldId id="391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3" r:id="rId110"/>
    <p:sldId id="404" r:id="rId111"/>
    <p:sldId id="268" r:id="rId112"/>
    <p:sldId id="355" r:id="rId113"/>
    <p:sldId id="405" r:id="rId114"/>
    <p:sldId id="406" r:id="rId115"/>
    <p:sldId id="407" r:id="rId116"/>
    <p:sldId id="408" r:id="rId117"/>
    <p:sldId id="409" r:id="rId118"/>
    <p:sldId id="411" r:id="rId119"/>
    <p:sldId id="412" r:id="rId120"/>
    <p:sldId id="413" r:id="rId121"/>
    <p:sldId id="414" r:id="rId122"/>
    <p:sldId id="410" r:id="rId123"/>
    <p:sldId id="415" r:id="rId124"/>
    <p:sldId id="416" r:id="rId125"/>
    <p:sldId id="418" r:id="rId126"/>
    <p:sldId id="354" r:id="rId1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11" autoAdjust="0"/>
    <p:restoredTop sz="86347" autoAdjust="0"/>
  </p:normalViewPr>
  <p:slideViewPr>
    <p:cSldViewPr>
      <p:cViewPr varScale="1">
        <p:scale>
          <a:sx n="55" d="100"/>
          <a:sy n="55" d="100"/>
        </p:scale>
        <p:origin x="9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6DAB8D-A883-4E19-83BF-D97DB41E9DCD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B39EB36-AE76-4CD2-9BDF-8B3047361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787B-1B02-47F6-8A76-0246FC446E3E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04D96-63AC-4176-B988-311E80787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2920-25DB-4C67-BDBB-61FA2A86A66F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F60E0-2500-4E13-B7E4-843ED31C4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6D60-62EE-4365-BDE9-C0E0BE000C1B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C9EF-2E6C-4CEB-851F-3EA8B497A5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7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5CEF-56B5-460A-8BE1-998FE1BE3DD2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A3BD7-4255-4E23-A374-69B61406D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BDB46-9C4C-4196-BBDB-64D1F6DF720B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CCA9-B995-42D2-80B4-07E5A158F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7F9E-FD36-4F35-B92D-DD5996B05463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1728-5C41-4C4B-9B66-8E449589E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D224-F5D1-4227-8FFE-39CB89034968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FE6D-9DB2-4F54-BB8B-8E7083018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EDB-CA9F-4798-8E16-5C75ED098326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C048-5322-4D1A-BBFC-F10085B53E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41FF-2430-4127-AE25-C6404028EB1E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7D7D2-EF81-41B0-8281-EE678FB1E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05967-939E-4CD8-AB28-722F6EDB0F42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C6FB5-E478-4143-AEA6-24B4B1B43C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C1E10-1F3B-413A-B340-34D623C4883A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1C38-7D54-4F7A-B3AD-5DD5D332A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A5B650E1-C55D-4F6C-BBB9-393A0466B8C2}" type="datetimeFigureOut">
              <a:rPr lang="zh-CN" altLang="en-US"/>
              <a:pPr>
                <a:defRPr/>
              </a:pPr>
              <a:t>2017-12-7 Thu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F0C387-8876-4498-845B-1153EE95B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  <p:sldLayoutId id="214748466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ascal.org/docs-html/fpctoc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Display</a:t>
            </a:r>
            <a:r>
              <a:rPr lang="zh-CN" altLang="en-US" dirty="0" smtClean="0"/>
              <a:t>单元库教程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制作：</a:t>
            </a:r>
            <a:r>
              <a:rPr lang="en-US" altLang="zh-CN" dirty="0" smtClean="0"/>
              <a:t>ax_pokl</a:t>
            </a:r>
          </a:p>
          <a:p>
            <a:pPr eaLnBrk="1" hangingPunct="1"/>
            <a:r>
              <a:rPr lang="zh-CN" altLang="en-US" dirty="0" smtClean="0"/>
              <a:t>日期：</a:t>
            </a:r>
            <a:r>
              <a:rPr lang="en-US" altLang="zh-CN" smtClean="0"/>
              <a:t>2017-12-07</a:t>
            </a:r>
            <a:endParaRPr lang="en-US" altLang="zh-CN" dirty="0" smtClean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 smtClean="0"/>
              <a:t>Free Pascal</a:t>
            </a:r>
            <a:r>
              <a:rPr lang="zh-CN" altLang="en-US" sz="4000" smtClean="0"/>
              <a:t>从零开始编游戏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本教程使用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hlinkClick r:id="rId3"/>
              </a:rPr>
              <a:t>http://axpokl.ys168.com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编译单元库源码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即可获得单元库的目标文件</a:t>
            </a:r>
            <a:r>
              <a:rPr lang="en-US" altLang="zh-CN" sz="2400" dirty="0" err="1" smtClean="0"/>
              <a:t>Display.o</a:t>
            </a:r>
            <a:r>
              <a:rPr lang="zh-CN" altLang="en-US" sz="2400" dirty="0" smtClean="0"/>
              <a:t>和编译</a:t>
            </a:r>
            <a:r>
              <a:rPr lang="zh-CN" altLang="en-US" sz="2400" dirty="0"/>
              <a:t>库</a:t>
            </a:r>
            <a:r>
              <a:rPr lang="zh-CN" altLang="en-US" sz="2400" dirty="0" smtClean="0"/>
              <a:t>文件</a:t>
            </a:r>
            <a:r>
              <a:rPr lang="en-US" altLang="zh-CN" sz="2400" dirty="0" err="1" smtClean="0"/>
              <a:t>Display.ppu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请将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（或编译好的</a:t>
            </a:r>
            <a:r>
              <a:rPr lang="en-US" altLang="zh-CN" sz="2400" dirty="0" err="1" smtClean="0"/>
              <a:t>Display.o</a:t>
            </a:r>
            <a:r>
              <a:rPr lang="zh-CN" altLang="en-US" sz="2400" dirty="0" smtClean="0"/>
              <a:t>及</a:t>
            </a:r>
            <a:r>
              <a:rPr lang="en-US" altLang="zh-CN" sz="2400" dirty="0" err="1" smtClean="0"/>
              <a:t>Display.ppu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）拷贝到主程序同一个目录下。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单元库仍在不断更新，每个版本并不互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兼容，因此对于每一个程序应使用独立的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EraseLine():boolean;//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j:=0 to h-1 do//</a:t>
            </a:r>
            <a:r>
              <a:rPr lang="zh-CN" altLang="en-US" sz="2400" smtClean="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EraseLine:=true;//</a:t>
            </a:r>
            <a:r>
              <a:rPr lang="zh-CN" altLang="en-US" sz="2400" smtClean="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if bd[i,j]=0 then EraseLine:=false;//</a:t>
            </a:r>
            <a:r>
              <a:rPr lang="zh-CN" altLang="en-US" sz="2400" smtClean="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EraseLine then break;//</a:t>
            </a:r>
            <a:r>
              <a:rPr lang="zh-CN" altLang="en-US" sz="2400" smtClean="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93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EraseLine then//</a:t>
            </a:r>
            <a:r>
              <a:rPr lang="zh-CN" altLang="en-US" sz="2400" smtClean="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j&lt;(h-1) do//</a:t>
            </a:r>
            <a:r>
              <a:rPr lang="zh-CN" altLang="en-US" sz="2400" smtClean="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do//</a:t>
            </a:r>
            <a:r>
              <a:rPr lang="zh-CN" altLang="en-US" sz="2400" smtClean="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bd[i,j]:=bd[i,j+1];//</a:t>
            </a:r>
            <a:r>
              <a:rPr lang="zh-CN" altLang="en-US" sz="2400" smtClean="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j:=j+1;//</a:t>
            </a:r>
            <a:r>
              <a:rPr lang="zh-CN" altLang="en-US" sz="2400" smtClean="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03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FixBlock();//</a:t>
            </a:r>
            <a:r>
              <a:rPr lang="zh-CN" altLang="en-US" sz="2400" smtClean="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bdk[k,r,j,i]&gt;0 then bd[i+x,j+y]:=k;NewBlock();//</a:t>
            </a:r>
            <a:r>
              <a:rPr lang="zh-CN" altLang="en-US" sz="2400" smtClean="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EraseLine() do 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Overlay():boolean;//</a:t>
            </a:r>
            <a:r>
              <a:rPr lang="zh-CN" altLang="en-US" sz="2400" smtClean="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Overlay:=false;//</a:t>
            </a:r>
            <a:r>
              <a:rPr lang="zh-CN" altLang="en-US" sz="2400" smtClean="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(bdk[k,r,j,i]&gt;0) then//</a:t>
            </a:r>
            <a:r>
              <a:rPr lang="zh-CN" altLang="en-US" sz="2400" smtClean="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(i+x&lt;0)or(i+x&gt;=w)or(j+y&lt;0)or(j+y&gt;=h) then Overlay:=true//</a:t>
            </a:r>
            <a:r>
              <a:rPr lang="zh-CN" altLang="en-US" sz="2400" smtClean="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if (bd[i+x,j+y]&gt;0) then Overlay:=true;//</a:t>
            </a:r>
            <a:r>
              <a:rPr lang="zh-CN" altLang="en-US" sz="2400" smtClean="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x:=3;//</a:t>
            </a:r>
            <a:r>
              <a:rPr lang="zh-CN" altLang="en-US" sz="2400" smtClean="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y:=16;//</a:t>
            </a:r>
            <a:r>
              <a:rPr lang="zh-CN" altLang="en-US" sz="2400" smtClean="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r:=0;//</a:t>
            </a:r>
            <a:r>
              <a:rPr lang="zh-CN" altLang="en-US" sz="2400" smtClean="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k:=random(7)+1;//</a:t>
            </a:r>
            <a:r>
              <a:rPr lang="zh-CN" altLang="en-US" sz="2400" smtClean="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Overlay() then Restart();//</a:t>
            </a:r>
            <a:r>
              <a:rPr lang="zh-CN" altLang="en-US" sz="2400" smtClean="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Rotate(d:shortint):boolean;//</a:t>
            </a:r>
            <a:r>
              <a:rPr lang="zh-CN" altLang="en-US" sz="2400" smtClean="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r:=r+1;if r&gt;3 then r:=0;Rotate:=not(Overlay());//</a:t>
            </a:r>
            <a:r>
              <a:rPr lang="zh-CN" altLang="en-US" sz="2400" smtClean="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not(Rotate) then r:=r-1;if r&lt;0 then r:=3;//</a:t>
            </a:r>
            <a:r>
              <a:rPr lang="zh-CN" altLang="en-US" sz="2400" smtClean="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Move(dx,dy:shortint):boolean;//</a:t>
            </a:r>
            <a:r>
              <a:rPr lang="zh-CN" altLang="en-US" sz="2400" smtClean="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x:=x+dx;y:=y+dy;Move:=not(Overlay());//</a:t>
            </a:r>
            <a:r>
              <a:rPr lang="zh-CN" altLang="en-US" sz="2400" smtClean="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not(Move) then begin x:=x-dx;y:=y-dy;end;//</a:t>
            </a:r>
            <a:r>
              <a:rPr lang="zh-CN" altLang="en-US" sz="2400" smtClean="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not(Move) and (dy&lt;0) then FixBlock();//</a:t>
            </a:r>
            <a:r>
              <a:rPr lang="zh-CN" altLang="en-US" sz="2400" smtClean="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dy&lt;0 then downtime:=GetTimeR();//</a:t>
            </a:r>
            <a:r>
              <a:rPr lang="zh-CN" altLang="en-US" sz="2400" smtClean="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begin//</a:t>
            </a:r>
            <a:r>
              <a:rPr lang="zh-CN" altLang="en-US" sz="2400" smtClean="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Randomize();//</a:t>
            </a:r>
            <a:r>
              <a:rPr lang="zh-CN" altLang="en-US" sz="2400" smtClean="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CreateWin(w*sz,h*sz);//</a:t>
            </a:r>
            <a:r>
              <a:rPr lang="zh-CN" altLang="en-US" sz="2400" smtClean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SetTitle('</a:t>
            </a:r>
            <a:r>
              <a:rPr lang="zh-CN" altLang="en-US" sz="2400" smtClean="0"/>
              <a:t>俄罗斯方块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repeat//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IsNextMsg() then//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IsKey(37) then Move(-1,0);//</a:t>
            </a:r>
            <a:r>
              <a:rPr lang="zh-CN" altLang="en-US" sz="2400" smtClean="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IsKey(39) then Move(+1,0);//</a:t>
            </a:r>
            <a:r>
              <a:rPr lang="zh-CN" altLang="en-US" sz="2400" smtClean="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IsKey(40) then Move(0,-1);//</a:t>
            </a:r>
            <a:r>
              <a:rPr lang="zh-CN" altLang="en-US" sz="2400" smtClean="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IsKey(38) then Rotate(1);//</a:t>
            </a:r>
            <a:r>
              <a:rPr lang="zh-CN" altLang="en-US" sz="2400" smtClean="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IsKey(32) then while Move(0,-1) do ;//</a:t>
            </a:r>
            <a:r>
              <a:rPr lang="zh-CN" altLang="en-US" sz="2400" smtClean="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GetTimeR()&gt;downtime+1 then Move(0,-1);//</a:t>
            </a:r>
            <a:r>
              <a:rPr lang="zh-CN" altLang="en-US" sz="2400" smtClean="0"/>
              <a:t>如果超过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秒则下落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for j:=0 to h-1 do DrawBlock(i,j,bd[i,j]);//</a:t>
            </a:r>
            <a:r>
              <a:rPr lang="zh-CN" altLang="en-US" sz="2400" smtClean="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 if bdk[k,r,j,i]&gt;0 then DrawBlock(i+x,j+y,k);//</a:t>
            </a:r>
            <a:r>
              <a:rPr lang="zh-CN" altLang="en-US" sz="2400" smtClean="0"/>
              <a:t>画当前方块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第四节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引入后，可以使用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单元库的子程序：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uses </a:t>
            </a:r>
            <a:r>
              <a:rPr lang="en-US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()));//</a:t>
            </a:r>
            <a:r>
              <a:rPr lang="zh-CN" altLang="en-US" sz="2400" dirty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  <a:p>
            <a:pPr eaLnBrk="1" hangingPunct="1">
              <a:defRPr/>
            </a:pPr>
            <a:r>
              <a:rPr lang="en-US" altLang="zh-CN" dirty="0" err="1" smtClean="0"/>
              <a:t>GetError</a:t>
            </a:r>
            <a:r>
              <a:rPr lang="zh-CN" altLang="en-US" dirty="0" smtClean="0"/>
              <a:t>获取最后一个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错误代码。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i2s</a:t>
            </a:r>
            <a:r>
              <a:rPr lang="zh-CN" altLang="en-US" dirty="0" smtClean="0"/>
              <a:t>将整型转换为</a:t>
            </a:r>
            <a:r>
              <a:rPr lang="en-US" altLang="zh-CN" dirty="0" err="1" smtClean="0"/>
              <a:t>ansistring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Msgbox</a:t>
            </a:r>
            <a:r>
              <a:rPr lang="zh-CN" altLang="en-US" dirty="0"/>
              <a:t>弹出</a:t>
            </a:r>
            <a:r>
              <a:rPr lang="en-US" altLang="zh-CN" dirty="0" err="1"/>
              <a:t>ansistring</a:t>
            </a:r>
            <a:r>
              <a:rPr lang="zh-CN" altLang="en-US" dirty="0"/>
              <a:t>型窗口文字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(IsKey(27));//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详情请参阅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，以下列出部分重载：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i2s(i:longword):ansistring</a:t>
            </a:r>
            <a:r>
              <a:rPr lang="de-DE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NewThread(th:pointer):longword;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MsgBox(s,title:ansistring);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MsgBox(s:ansistring);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Delay(t:longword);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GetFPSR</a:t>
            </a:r>
            <a:r>
              <a:rPr lang="en-US" altLang="zh-CN" sz="2400" dirty="0" smtClean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GetFPS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GetError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CreateWin();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IsWin():boolean;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SetDrawProcedure(th:tprocedure);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SetTitle(s:ansistring);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GetTitle():ansistring;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GetTimeR():real;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GetTime():longword;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GetWidth():longword;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GetHeight():longword;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GetSize():longword;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GetPosY():longint;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GetBGColor():longword;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SetBGColor(c:longword);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GetFGColor():longword;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GetBlue(c:longword):byte;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GetGreen(c:longword):byte;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GetRed(c:longword):byte;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GetAlpha(c:longword):byte;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GetRGB(r,g,b:byte):longword;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46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SetFontWidth(w:longword);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SetFontHeight(h:longword);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SetFontSize(w,h:longword);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SetFontWeight(wg:longword);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SetFontLtalic(lt:longword);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SetFontUnderLine(ud:longword);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SetFontStrikeOut(sk:longword);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SetFontName(s:ansistring);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DrawTextXY(b:pbitmap;s:ansistring;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DrawTextXY(s:ansistring;x,y:longword);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DrawTextln(s:ansistring);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GetPixel(x,y:longword):longword;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Bar(x,y:longword;w,h:longint;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Clear(c:longword);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Ellipse(x,y,rx,ry:longint;c:longword);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CreateBMP(w,h:longword):pbitmap;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LoadBMP(s:ansistring):pbitmap;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ReleaseBMP(b:pbitmap);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DrawBMP(bs,bd:pbitmap;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xs,ys,xd,yd,w,h:longword;c:longword);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第二章 窗口</a:t>
            </a:r>
          </a:p>
        </p:txBody>
      </p:sp>
      <p:sp>
        <p:nvSpPr>
          <p:cNvPr id="133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设定窗口标题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判断窗口状态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获取窗口大小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关闭窗口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xd,yd,wd,hd:longword;c:longword);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xd,yd:longword;c:longword);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DrawBMP(xd,yd,wd,hd:longword);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DrawBMP(xd,yd:longword);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IsNextMsg():boolean;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GetNextMsg():longword;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WaitNextMsg():longword;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IsMouseMiddle():boolean;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IsMouseRight():boolean;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IsMouseWheel():boolean;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GetMouseWheel():longint;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GetMouseMove():longword;</a:t>
            </a:r>
            <a:endParaRPr lang="de-DE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IsDropFile():boolean;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GetDropFile():ansistring;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GetMousePosY():longint;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LoadAudio(s:ansistring):longword;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ResumeAudio(id:longword);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StopAudio(id:longword);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ReleaseAudio(id:longword);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SetAudioVol(id:longword;v:longword);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GetAudioPos(id:longword):longword;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SetAudioPos(id:longword;pos:longword);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SetAudioPos(id:longword;pos:longword;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b:boolean);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单元库还有字符串处理子程序和大数处理（利用字符串，速度慢）的子程序。</a:t>
            </a:r>
            <a:endParaRPr lang="en-US" altLang="zh-CN" smtClean="0"/>
          </a:p>
          <a:p>
            <a:r>
              <a:rPr lang="en-US" altLang="zh-CN" smtClean="0"/>
              <a:t>Display</a:t>
            </a:r>
            <a:r>
              <a:rPr lang="zh-CN" altLang="en-US" smtClean="0"/>
              <a:t>单元库也支持基本的文件块状读取和文件、文件夹的操作。</a:t>
            </a:r>
            <a:endParaRPr lang="en-US" altLang="zh-CN" smtClean="0"/>
          </a:p>
          <a:p>
            <a:r>
              <a:rPr lang="zh-CN" altLang="en-US" smtClean="0"/>
              <a:t>此外，使用</a:t>
            </a:r>
            <a:r>
              <a:rPr lang="en-US" altLang="zh-CN" smtClean="0"/>
              <a:t>Display</a:t>
            </a:r>
            <a:r>
              <a:rPr lang="zh-CN" altLang="en-US" smtClean="0"/>
              <a:t>单元库还可以模拟简单的鼠标和键盘的操作（应用级别）。</a:t>
            </a:r>
            <a:endParaRPr lang="en-US" altLang="zh-CN" smtClean="0"/>
          </a:p>
          <a:p>
            <a:r>
              <a:rPr lang="zh-CN" altLang="en-US" smtClean="0"/>
              <a:t>以上有关的子程序就不做介绍了，有兴趣的同学可以自己阅读</a:t>
            </a:r>
            <a:r>
              <a:rPr lang="en-US" altLang="zh-CN" smtClean="0"/>
              <a:t>Display</a:t>
            </a:r>
            <a:r>
              <a:rPr lang="zh-CN" altLang="en-US" smtClean="0"/>
              <a:t>单元库的源码。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后记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使用简单的办法用</a:t>
            </a:r>
            <a:r>
              <a:rPr lang="en-US" altLang="zh-CN" smtClean="0"/>
              <a:t>Pasca</a:t>
            </a:r>
            <a:r>
              <a:rPr lang="zh-CN" altLang="en-US" smtClean="0"/>
              <a:t>语言开发窗体应用软件和游戏是我的愿望，因此我便编写了</a:t>
            </a:r>
            <a:r>
              <a:rPr lang="en-US" altLang="zh-CN" smtClean="0"/>
              <a:t>Display</a:t>
            </a:r>
            <a:r>
              <a:rPr lang="zh-CN" altLang="en-US" smtClean="0"/>
              <a:t>单元库。现在，这个愿望已经实现了。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随着智能手机的普及，我希望</a:t>
            </a:r>
            <a:r>
              <a:rPr lang="en-US" altLang="zh-CN" smtClean="0"/>
              <a:t>Display</a:t>
            </a:r>
            <a:r>
              <a:rPr lang="zh-CN" altLang="en-US" smtClean="0"/>
              <a:t>单元库不仅局限于</a:t>
            </a:r>
            <a:r>
              <a:rPr lang="en-US" altLang="zh-CN" smtClean="0"/>
              <a:t>Windows</a:t>
            </a:r>
            <a:r>
              <a:rPr lang="zh-CN" altLang="en-US" smtClean="0"/>
              <a:t>操作系统，使得它未来能在各种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Mac OS</a:t>
            </a:r>
            <a:r>
              <a:rPr lang="zh-CN" altLang="en-US" smtClean="0"/>
              <a:t>和</a:t>
            </a:r>
            <a:r>
              <a:rPr lang="en-US" altLang="zh-CN" smtClean="0"/>
              <a:t>Andriod</a:t>
            </a:r>
            <a:r>
              <a:rPr lang="zh-CN" altLang="en-US" smtClean="0"/>
              <a:t>系统上运行。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从开始只有几十个子程序，经过五年的修改，</a:t>
            </a:r>
            <a:r>
              <a:rPr lang="en-US" altLang="zh-CN" smtClean="0"/>
              <a:t>Display</a:t>
            </a:r>
            <a:r>
              <a:rPr lang="zh-CN" altLang="en-US" smtClean="0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c:longword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w,h:longword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w,h:longword;cfg,cbg:longword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代表宽度和高度，如不指定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则默认使用屏幕一半宽高来建立窗口。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为默认颜色。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为四字节</a:t>
            </a:r>
            <a:r>
              <a:rPr lang="en-US" altLang="zh-CN" dirty="0" smtClean="0"/>
              <a:t>ABGR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A=</a:t>
            </a:r>
            <a:r>
              <a:rPr lang="zh-CN" altLang="en-US" dirty="0" smtClean="0"/>
              <a:t>透明，</a:t>
            </a:r>
            <a:r>
              <a:rPr lang="en-US" altLang="zh-CN" dirty="0"/>
              <a:t>B</a:t>
            </a:r>
            <a:r>
              <a:rPr lang="en-US" altLang="zh-CN" dirty="0" smtClean="0"/>
              <a:t>=</a:t>
            </a:r>
            <a:r>
              <a:rPr lang="zh-CN" altLang="en-US" dirty="0" smtClean="0"/>
              <a:t>蓝，</a:t>
            </a:r>
            <a:r>
              <a:rPr lang="en-US" altLang="zh-CN" dirty="0" smtClean="0"/>
              <a:t>G=</a:t>
            </a:r>
            <a:r>
              <a:rPr lang="zh-CN" altLang="en-US" dirty="0" smtClean="0"/>
              <a:t>绿，</a:t>
            </a:r>
            <a:r>
              <a:rPr lang="en-US" altLang="zh-CN" dirty="0"/>
              <a:t>R</a:t>
            </a:r>
            <a:r>
              <a:rPr lang="en-US" altLang="zh-CN" dirty="0" smtClean="0"/>
              <a:t>=</a:t>
            </a:r>
            <a:r>
              <a:rPr lang="zh-CN" altLang="en-US" dirty="0" smtClean="0"/>
              <a:t>红，各占一个字节）。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以下子程序可以设定或获取标题：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rocedure </a:t>
            </a:r>
            <a:r>
              <a:rPr lang="en-US" altLang="zh-CN" sz="2400" dirty="0" err="1" smtClean="0"/>
              <a:t>SetTitle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GetTitle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ansistring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中，如果实参为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类型，则调用子程序的时候类型会自动转为</a:t>
            </a:r>
            <a:r>
              <a:rPr lang="en-US" altLang="zh-CN" dirty="0" err="1" smtClean="0"/>
              <a:t>ansistring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('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');//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IsWin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如果窗口存在，则该函数返回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以下函数可以获取窗口大小：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GetWidth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GetHeight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GetSize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GetSize</a:t>
            </a:r>
            <a:r>
              <a:rPr lang="zh-CN" altLang="en-US" dirty="0" smtClean="0"/>
              <a:t>的前两字节为宽，后两字节为高。可以用</a:t>
            </a:r>
            <a:r>
              <a:rPr lang="en-US" altLang="zh-CN" dirty="0" smtClean="0"/>
              <a:t>Hi(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获取。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第一章 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第二章 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第三章 绘图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第四章 文字</a:t>
            </a:r>
            <a:endParaRPr lang="en-US" altLang="zh-CN" smtClean="0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第六章 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第七章 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附录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此外还有以下函数可以获取屏幕大小：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GetScrWidth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longint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GetScrHeight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longint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GetScrSize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以及</a:t>
            </a:r>
            <a:r>
              <a:rPr lang="zh-CN" altLang="en-US" dirty="0" smtClean="0"/>
              <a:t>以下函数</a:t>
            </a:r>
            <a:r>
              <a:rPr lang="zh-CN" altLang="en-US" dirty="0"/>
              <a:t>可以</a:t>
            </a:r>
            <a:r>
              <a:rPr lang="zh-CN" altLang="en-US" dirty="0" smtClean="0"/>
              <a:t>获取</a:t>
            </a:r>
            <a:r>
              <a:rPr lang="zh-CN" altLang="en-US" dirty="0"/>
              <a:t>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/>
              <a:t>GetPosY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 smtClean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())+' '+i2s(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CloseWin</a:t>
            </a:r>
            <a:r>
              <a:rPr lang="en-US" altLang="zh-CN" sz="2400" dirty="0"/>
              <a:t>();</a:t>
            </a:r>
          </a:p>
          <a:p>
            <a:pPr eaLnBrk="1" hangingPunct="1">
              <a:defRPr/>
            </a:pPr>
            <a:r>
              <a:rPr lang="en-US" altLang="zh-CN" dirty="0" err="1"/>
              <a:t>CloseWin</a:t>
            </a:r>
            <a:r>
              <a:rPr lang="zh-CN" altLang="en-US" dirty="0" smtClean="0"/>
              <a:t>过程不仅会关闭窗口，还会释放窗口句柄及设备上下文句柄（</a:t>
            </a:r>
            <a:r>
              <a:rPr lang="en-US" altLang="zh-CN" dirty="0" smtClean="0"/>
              <a:t>HDC</a:t>
            </a:r>
            <a:r>
              <a:rPr lang="zh-CN" altLang="en-US" dirty="0" smtClean="0"/>
              <a:t>）。也就是说，无法再用</a:t>
            </a:r>
            <a:r>
              <a:rPr lang="en-US" altLang="zh-CN" dirty="0" err="1" smtClean="0"/>
              <a:t>CreateBMP</a:t>
            </a:r>
            <a:r>
              <a:rPr lang="zh-CN" altLang="en-US" dirty="0" smtClean="0"/>
              <a:t>函数获取窗口内容，也无法使用</a:t>
            </a:r>
            <a:r>
              <a:rPr lang="en-US" altLang="zh-CN" dirty="0" err="1" smtClean="0"/>
              <a:t>LoadBMP</a:t>
            </a:r>
            <a:r>
              <a:rPr lang="zh-CN" altLang="en-US" dirty="0" smtClean="0"/>
              <a:t>函数读取图片。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56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CreateWin();//</a:t>
            </a:r>
            <a:r>
              <a:rPr lang="zh-CN" altLang="en-US" sz="2400" smtClean="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CloseWin();//</a:t>
            </a:r>
            <a:r>
              <a:rPr lang="zh-CN" altLang="en-US" sz="2400" smtClean="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绘图</a:t>
            </a:r>
          </a:p>
        </p:txBody>
      </p:sp>
      <p:sp>
        <p:nvSpPr>
          <p:cNvPr id="266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刷新窗口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绘制图形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第三节 读取图片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绘制图片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第五节 绘制拉伸图片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第六节 绘制透明图片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以下函数可以刷新窗口：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rocedure </a:t>
            </a: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绘图完毕后须刷新窗口才能使绘制的内容生效（默认情况下，绘图子程序会绘制到缓冲区）。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使用绘图子程序会占用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，因此应尽量避免使用或减少使用次数，例如用图片代替图形。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刷新窗口后，帧率会自动更新。详情请阅读第五章第四节帧率获取。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</a:t>
            </a:r>
            <a:r>
              <a:rPr lang="de-DE" altLang="zh-CN" sz="2400" dirty="0" smtClean="0"/>
              <a:t>Ellipse(x,y,rx,ry:longint;c:longword);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</a:t>
            </a:r>
            <a:r>
              <a:rPr lang="en-US" altLang="zh-CN" sz="2400" dirty="0"/>
              <a:t>c:longword</a:t>
            </a:r>
            <a:r>
              <a:rPr lang="de-DE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过程调用了</a:t>
            </a:r>
            <a:r>
              <a:rPr lang="en-US" altLang="zh-CN" dirty="0" smtClean="0"/>
              <a:t>Bar</a:t>
            </a:r>
            <a:r>
              <a:rPr lang="zh-CN" altLang="en-US" dirty="0" smtClean="0"/>
              <a:t>过程。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n:longword=$1000;//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献给所有热爱游戏编程的程序员们。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建议</a:t>
            </a:r>
            <a:r>
              <a:rPr lang="en-US" altLang="zh-CN" smtClean="0"/>
              <a:t>Pascal</a:t>
            </a:r>
            <a:r>
              <a:rPr lang="zh-CN" altLang="en-US" smtClean="0"/>
              <a:t>初学者在阅读本教程之前先阅读</a:t>
            </a:r>
            <a:r>
              <a:rPr lang="en-US" altLang="zh-CN" smtClean="0"/>
              <a:t>《</a:t>
            </a:r>
            <a:r>
              <a:rPr lang="zh-CN" altLang="en-US" smtClean="0"/>
              <a:t>一天学会</a:t>
            </a:r>
            <a:r>
              <a:rPr lang="de-DE" altLang="zh-CN" smtClean="0"/>
              <a:t>Free Pascal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本教程的实例均通过</a:t>
            </a:r>
            <a:r>
              <a:rPr lang="en-US" altLang="zh-CN" smtClean="0"/>
              <a:t>Free Pascal 3.0.0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C</a:t>
            </a:r>
            <a:r>
              <a:rPr lang="zh-CN" altLang="en-US" smtClean="0"/>
              <a:t>语言的同学可以阅读本教程的姐妹版</a:t>
            </a:r>
            <a:r>
              <a:rPr lang="en-US" altLang="zh-CN" smtClean="0"/>
              <a:t>《C++</a:t>
            </a:r>
            <a:r>
              <a:rPr lang="zh-CN" altLang="en-US" smtClean="0"/>
              <a:t>从零开始编游戏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317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while n&gt;0 do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begin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SetPixel(random(GetWidth()),random(GetHeight()),random($FFFFFF));//</a:t>
            </a:r>
            <a:r>
              <a:rPr lang="zh-CN" altLang="en-US" sz="2400" smtClean="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n:=n-1;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类型结构：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type 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=^bitmap;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type bitmap=record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Handle:longword;DC:longword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Width:longword;Height:longword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Color:longword;FileName:string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end;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以下函数可以读取图片：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LoadBMP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</a:t>
            </a:r>
            <a:r>
              <a:rPr lang="en-US" altLang="zh-CN" sz="2400" dirty="0" smtClean="0"/>
              <a:t>):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LoadBMP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s:ansistring;c:longword</a:t>
            </a:r>
            <a:r>
              <a:rPr lang="en-US" altLang="zh-CN" sz="2400" dirty="0" smtClean="0"/>
              <a:t>):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为文件名，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为图片背景颜色（默认透明色）。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函数返回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类型的图片。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支持的格式：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img:=LoadBMP('display.png');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Msgbox(i2s(img^.Width)+' '+i2s(img^.Height));//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b:pbitmap;xd,yd:longword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bs,bd:pbitmap;xd,yd:longword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xd,yd</a:t>
            </a:r>
            <a:r>
              <a:rPr lang="zh-CN" altLang="en-US" dirty="0" smtClean="0"/>
              <a:t>为目标坐标，</a:t>
            </a:r>
            <a:r>
              <a:rPr lang="en-US" altLang="zh-CN" dirty="0" err="1" smtClean="0"/>
              <a:t>b,bs</a:t>
            </a:r>
            <a:r>
              <a:rPr lang="zh-CN" altLang="en-US" dirty="0" smtClean="0"/>
              <a:t>为需要绘制的图片，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为绘制的目标。未指定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时绘制到窗口。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bar,line</a:t>
            </a:r>
            <a:r>
              <a:rPr lang="zh-CN" altLang="en-US" dirty="0" smtClean="0"/>
              <a:t>等绘图过程也可以绘制到图片，只需在第一个参数加入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的图片变量即可，具体参见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单元库重载表。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img1,img2:pbitmap;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DrawBMP(img1,(GetWidth()-img1^.Width)div 2,(GetHeight()-img1^.Height)div 2);//</a:t>
            </a:r>
            <a:r>
              <a:rPr lang="zh-CN" altLang="en-US" sz="2400" dirty="0"/>
              <a:t>绘制图片</a:t>
            </a:r>
            <a:r>
              <a:rPr lang="en-US" altLang="zh-CN" sz="2400" dirty="0" smtClean="0"/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('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1');//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Bar(img2,img2^.Width div 4,img2^.Height div 4,img2^.Width div 2,img2^.Height div 2,Transparent,Blue);//</a:t>
            </a:r>
            <a:r>
              <a:rPr lang="zh-CN" altLang="en-US" sz="2400" dirty="0" smtClean="0"/>
              <a:t>绘制矩形到图片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(img2,(</a:t>
            </a:r>
            <a:r>
              <a:rPr lang="en-US" altLang="zh-CN" sz="2400" dirty="0" err="1" smtClean="0"/>
              <a:t>GetWidth</a:t>
            </a:r>
            <a:r>
              <a:rPr lang="en-US" altLang="zh-CN" sz="2400" dirty="0" smtClean="0"/>
              <a:t>()-img2^.Width)div 2,(</a:t>
            </a:r>
            <a:r>
              <a:rPr lang="en-US" altLang="zh-CN" sz="2400" dirty="0" err="1" smtClean="0"/>
              <a:t>GetHeight</a:t>
            </a:r>
            <a:r>
              <a:rPr lang="en-US" altLang="zh-CN" sz="2400" dirty="0" smtClean="0"/>
              <a:t>()-img2^.Height)div 2);//</a:t>
            </a:r>
            <a:r>
              <a:rPr lang="zh-CN" altLang="en-US" sz="2400" dirty="0" smtClean="0"/>
              <a:t>绘制图片</a:t>
            </a:r>
            <a:r>
              <a:rPr lang="en-US" altLang="zh-CN" sz="2400" dirty="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('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2');//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end.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以下过程可以绘制拉伸的图片：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b:pbitmap;xd,yd,wd,hd:longword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b:pbitmap;xs,ys,ws,hs,xd,yd,wd,hd:longword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wd,hd</a:t>
            </a:r>
            <a:r>
              <a:rPr lang="zh-CN" altLang="en-US" dirty="0" smtClean="0"/>
              <a:t>为目标大小，不</a:t>
            </a:r>
            <a:r>
              <a:rPr lang="zh-CN" altLang="en-US" dirty="0"/>
              <a:t>能为负数（</a:t>
            </a:r>
            <a:r>
              <a:rPr lang="zh-CN" altLang="en-US" dirty="0" smtClean="0"/>
              <a:t>不能反射）。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xs,ys</a:t>
            </a:r>
            <a:r>
              <a:rPr lang="zh-CN" altLang="en-US" dirty="0" smtClean="0"/>
              <a:t>为需要绘制的图片左上角的位置，</a:t>
            </a:r>
            <a:r>
              <a:rPr lang="en-US" altLang="zh-CN" dirty="0" err="1" smtClean="0"/>
              <a:t>ws,hs</a:t>
            </a:r>
            <a:r>
              <a:rPr lang="zh-CN" altLang="en-US" dirty="0" smtClean="0"/>
              <a:t>为需要绘制的图片从</a:t>
            </a:r>
            <a:r>
              <a:rPr lang="en-US" altLang="zh-CN" dirty="0" err="1" smtClean="0"/>
              <a:t>xs,ys</a:t>
            </a:r>
            <a:r>
              <a:rPr lang="zh-CN" altLang="en-US" dirty="0" smtClean="0"/>
              <a:t>开始的大小。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ws,hs</a:t>
            </a:r>
            <a:r>
              <a:rPr lang="zh-CN" altLang="en-US" dirty="0" smtClean="0"/>
              <a:t>必须比原始图片小，否则</a:t>
            </a:r>
            <a:r>
              <a:rPr lang="zh-CN" altLang="en-US" dirty="0"/>
              <a:t>绘图</a:t>
            </a:r>
            <a:r>
              <a:rPr lang="zh-CN" altLang="en-US" dirty="0" smtClean="0"/>
              <a:t>将会失败。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img:pbitmap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^.Width*2)div 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^.Height*2)div 2,img^.Width*2,img^.Height*2);//</a:t>
            </a:r>
            <a:r>
              <a:rPr lang="zh-CN" altLang="en-US" sz="2400" dirty="0"/>
              <a:t>绘制拉伸</a:t>
            </a:r>
            <a:r>
              <a:rPr lang="zh-CN" altLang="en-US" sz="2400" dirty="0" smtClean="0"/>
              <a:t>图片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绘制拉伸完成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DrawBMP(img,img^.Width div 4,img^.Height div 4,img^.Width div 2,img^.Height div 2,(GetWidth()-img^.Width*2)div 2,(GetHeight()-img^.Height*2)div 2,img^.Width*2,img^.Height*2);//</a:t>
            </a:r>
            <a:r>
              <a:rPr lang="zh-CN" altLang="en-US" sz="2400" smtClean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绘制剪切完成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单元库，</a:t>
            </a:r>
            <a:r>
              <a:rPr lang="zh-CN" altLang="en-US" dirty="0"/>
              <a:t>请</a:t>
            </a:r>
            <a:r>
              <a:rPr lang="zh-CN" altLang="en-US" dirty="0" smtClean="0"/>
              <a:t>先阅读单元库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作者</a:t>
            </a:r>
            <a:r>
              <a:rPr lang="en-US" altLang="zh-CN" dirty="0" err="1" smtClean="0"/>
              <a:t>ax_pokl</a:t>
            </a:r>
            <a:r>
              <a:rPr lang="zh-CN" altLang="en-US" dirty="0" smtClean="0"/>
              <a:t>联系方式：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E-mail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ax_pokl@sina.com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395838203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以下过程可以绘制透明和半透明的图片：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b:pbitmap;c:longword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为透明颜色。如未指定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，则会使用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的背景颜色作为透明色。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该过程只会绘制图片中不是透明色的部分。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部分不为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时（</a:t>
            </a:r>
            <a:r>
              <a:rPr lang="en-US" altLang="zh-CN" dirty="0" err="1" smtClean="0"/>
              <a:t>GetAlpha</a:t>
            </a:r>
            <a:r>
              <a:rPr lang="en-US" altLang="zh-CN" dirty="0" smtClean="0"/>
              <a:t>(c)&lt;&gt;0</a:t>
            </a:r>
            <a:r>
              <a:rPr lang="zh-CN" altLang="en-US" dirty="0" smtClean="0"/>
              <a:t>），绘图过程会以半透明的形式绘制到目标上（会创建临时位图并消耗资源，慎用）。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('display.png'),$7FFFFFFF);//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pbitbuf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pbitbuf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bitbuf</a:t>
            </a:r>
            <a:r>
              <a:rPr lang="zh-CN" altLang="en-US" dirty="0" smtClean="0"/>
              <a:t>类型结构：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=^</a:t>
            </a:r>
            <a:r>
              <a:rPr lang="en-US" altLang="zh-CN" sz="2400" dirty="0" err="1"/>
              <a:t>bitbuf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type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=record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bmi:BITMAPINFO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len:longword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buf:Pointer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bmp:pbitmap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</a:t>
            </a:r>
            <a:r>
              <a:rPr lang="en-US" altLang="zh-CN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2239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一个位图</a:t>
            </a:r>
            <a:r>
              <a:rPr lang="zh-CN" altLang="en-US" dirty="0" smtClean="0"/>
              <a:t>缓存必须且只能</a:t>
            </a:r>
            <a:r>
              <a:rPr lang="zh-CN" altLang="en-US" dirty="0"/>
              <a:t>和一个位图绑定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请使用以下函数创建位图缓存：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CreateBB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</a:t>
            </a:r>
            <a:r>
              <a:rPr lang="en-US" altLang="zh-CN" sz="2400" dirty="0" smtClean="0"/>
              <a:t>):</a:t>
            </a:r>
            <a:r>
              <a:rPr lang="en-US" altLang="zh-CN" sz="2400" dirty="0" err="1" smtClean="0"/>
              <a:t>pbitbuf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您可以使用以下函数直接获取窗口位图：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pbitmap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zh-CN" altLang="en-US" dirty="0"/>
              <a:t>绘制完毕后，请释放位图缓存：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ReleaseBB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245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第七节 快速画点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/>
              <a:t>函数</a:t>
            </a:r>
            <a:r>
              <a:rPr lang="zh-CN" altLang="en-US" smtClean="0"/>
              <a:t>可以快速</a:t>
            </a:r>
            <a:r>
              <a:rPr lang="zh-CN" altLang="en-US"/>
              <a:t>取</a:t>
            </a:r>
            <a:r>
              <a:rPr lang="zh-CN" altLang="en-US" smtClean="0"/>
              <a:t>点和画点：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bb:pbitbuf;x,y:longword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bb:pbitbuf;x,y,c:longword</a:t>
            </a:r>
            <a:r>
              <a:rPr lang="en-US" altLang="zh-CN" sz="2400" dirty="0"/>
              <a:t>);</a:t>
            </a:r>
          </a:p>
          <a:p>
            <a:r>
              <a:rPr lang="zh-CN" altLang="en-US" dirty="0" smtClean="0"/>
              <a:t>请使用以下过程绘制缓存到位图：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);</a:t>
            </a:r>
          </a:p>
          <a:p>
            <a:r>
              <a:rPr lang="zh-CN" altLang="en-US" dirty="0" smtClean="0"/>
              <a:t>您也可以读取位图到缓存：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GetBB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7179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uses </a:t>
            </a:r>
            <a:r>
              <a:rPr lang="en-US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n:longword=$100000;//</a:t>
            </a:r>
            <a:r>
              <a:rPr lang="zh-CN" altLang="en-US" sz="2400" dirty="0"/>
              <a:t>绘制点数量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;//</a:t>
            </a:r>
            <a:r>
              <a:rPr lang="zh-CN" altLang="en-US" sz="2400" dirty="0"/>
              <a:t>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bb:=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());//</a:t>
            </a:r>
            <a:r>
              <a:rPr lang="zh-CN" altLang="en-US" sz="2400" dirty="0"/>
              <a:t>创建位图</a:t>
            </a:r>
            <a:r>
              <a:rPr lang="zh-CN" altLang="en-US" sz="2400" dirty="0" smtClean="0"/>
              <a:t>缓存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while n&gt;0 do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5883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begin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bb,random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()),random(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()),random($FFFFFF));//</a:t>
            </a:r>
            <a:r>
              <a:rPr lang="zh-CN" altLang="en-US" sz="2400" dirty="0"/>
              <a:t>随机画点到缓存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n:=n-1;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</a:t>
            </a:r>
            <a:r>
              <a:rPr lang="en-US" altLang="zh-CN" sz="2400" dirty="0"/>
              <a:t>(bb);//</a:t>
            </a:r>
            <a:r>
              <a:rPr lang="zh-CN" altLang="en-US" sz="2400" dirty="0"/>
              <a:t>绘制缓存到位图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快速画点完成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059450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文字</a:t>
            </a:r>
          </a:p>
        </p:txBody>
      </p:sp>
      <p:sp>
        <p:nvSpPr>
          <p:cNvPr id="440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设定字体大小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s:ansistring;cfg,cbg:longword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为需要输出的字符串。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cfg,cbg</a:t>
            </a:r>
            <a:r>
              <a:rPr lang="zh-CN" altLang="en-US" dirty="0" smtClean="0"/>
              <a:t>分别为文字的颜色和背景色。如果只指定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，则背景色为透明（不绘制背景色）。不指定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时，默认的文字颜色是窗体的前景色。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XY</a:t>
            </a:r>
            <a:r>
              <a:rPr lang="zh-CN" altLang="en-US" dirty="0" smtClean="0"/>
              <a:t>系列过程将文字</a:t>
            </a:r>
            <a:r>
              <a:rPr lang="zh-CN" altLang="en-US" dirty="0"/>
              <a:t>输出</a:t>
            </a:r>
            <a:r>
              <a:rPr lang="zh-CN" altLang="en-US" dirty="0" smtClean="0"/>
              <a:t>到指定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s:ansistring;x,y:longword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或者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系列过程可输出</a:t>
            </a:r>
            <a:r>
              <a:rPr lang="zh-CN" altLang="en-US" dirty="0"/>
              <a:t>定宽文本：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DrawTextw(s:ansistring);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定宽字符宽度取决于字体，请先定义字体大小。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部分过程也可将文字输出到指定图片，具体请参见</a:t>
            </a:r>
            <a:r>
              <a:rPr lang="en-US" altLang="zh-CN" dirty="0" smtClean="0"/>
              <a:t>Display</a:t>
            </a:r>
            <a:r>
              <a:rPr lang="zh-CN" altLang="en-US" dirty="0"/>
              <a:t>单元</a:t>
            </a:r>
            <a:r>
              <a:rPr lang="zh-CN" altLang="en-US" dirty="0" smtClean="0"/>
              <a:t>库重载表。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第三节 </a:t>
            </a:r>
            <a:r>
              <a:rPr lang="en-US" altLang="zh-CN" dirty="0"/>
              <a:t>Free Pascal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r>
              <a:rPr lang="zh-CN" altLang="en-US" dirty="0"/>
              <a:t>乱码问题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('ax_pokl output text.');//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('ax_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''s text is tight');//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DrawTextXY</a:t>
            </a:r>
            <a:r>
              <a:rPr lang="en-US" altLang="zh-CN" sz="2400" dirty="0" smtClean="0"/>
              <a:t>('ax_pokl output text anywhere',50,50);//</a:t>
            </a:r>
            <a:r>
              <a:rPr lang="zh-CN" altLang="en-US" sz="2400" dirty="0" smtClean="0"/>
              <a:t>指定位置输出文本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DrawTextXY('',0,80);//</a:t>
            </a:r>
            <a:r>
              <a:rPr lang="zh-CN" altLang="en-US" sz="2400" smtClean="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DrawText('and it''s colorful ',Orange);//</a:t>
            </a:r>
            <a:r>
              <a:rPr lang="zh-CN" altLang="en-US" sz="2400" smtClean="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DrawText('with backgroud color',Red,Blue);//</a:t>
            </a:r>
            <a:r>
              <a:rPr lang="zh-CN" altLang="en-US" sz="2400" smtClean="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w,h</a:t>
            </a:r>
            <a:r>
              <a:rPr lang="zh-CN" altLang="en-US" dirty="0" smtClean="0"/>
              <a:t>为宽和高，设为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时有特殊含义：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时，将使用系统默认的高度。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时，宽度将匹配高度。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时，虽然显示的字体有宽和高，但其宽或高仍旧为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pyi:longword;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DrawTextXY('5,10',0,0,White,Red);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DrawTextXY('-,20',0,20,White,Red);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12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SetFontSize(0,0);//</a:t>
            </a:r>
            <a:r>
              <a:rPr lang="zh-CN" altLang="en-US" sz="2400" smtClean="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DrawTextXY('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',0,40,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SetFontSize(0,20);//</a:t>
            </a:r>
            <a:r>
              <a:rPr lang="zh-CN" altLang="en-US" sz="2400" smtClean="0"/>
              <a:t>高</a:t>
            </a:r>
            <a:r>
              <a:rPr lang="en-US" altLang="zh-CN" sz="2400" smtClean="0"/>
              <a:t>20,</a:t>
            </a:r>
            <a:r>
              <a:rPr lang="zh-CN" altLang="en-US" sz="2400" smtClean="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DrawTextXY('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,20',0,60,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pyi:=0 to 4 do line(0,pyi*20,longint(GetWidth),0,Orange);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lt:longword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ud:longword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sk:longword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SetFontName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粗细</a:t>
            </a:r>
            <a:r>
              <a:rPr lang="en-US" altLang="zh-CN" dirty="0" err="1" smtClean="0"/>
              <a:t>wg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，标准为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，粗体为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斜体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，下划线</a:t>
            </a:r>
            <a:r>
              <a:rPr lang="en-US" altLang="zh-CN" dirty="0" err="1" smtClean="0"/>
              <a:t>ud</a:t>
            </a:r>
            <a:r>
              <a:rPr lang="zh-CN" altLang="en-US" dirty="0" smtClean="0"/>
              <a:t>，删除线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b:pbitmap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可将当前字体选入图片。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('Comic Sans MS');//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('Comic Sans MS',0,0);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('Weight',0,20);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42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SetFontLtalic(1);//</a:t>
            </a:r>
            <a:r>
              <a:rPr lang="zh-CN" altLang="en-US" sz="2400" smtClean="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DrawTextXY('Ltalic',0,40);SetFontLtalic(0);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SetFontUnderLine(1);//</a:t>
            </a:r>
            <a:r>
              <a:rPr lang="zh-CN" altLang="en-US" sz="2400" smtClean="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DrawTextXY('UnterLine',0,60);SetFontUnderLine(0);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SetFontStrikeOut(1);//</a:t>
            </a:r>
            <a:r>
              <a:rPr lang="zh-CN" altLang="en-US" sz="2400" smtClean="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DrawTextXY('StrikeOut',0,80);SetFontStrikeOut(0);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处理消息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获取时间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获取帧率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控制帧率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 smtClean="0"/>
              <a:t>IsNextMsg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boolean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GetNextMsg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WaitNextMsg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窗口线程中的消息会由线程自动发送给窗口，</a:t>
            </a:r>
            <a:r>
              <a:rPr lang="zh-CN" altLang="en-US" dirty="0"/>
              <a:t>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IsNextMsg</a:t>
            </a:r>
            <a:r>
              <a:rPr lang="zh-CN" altLang="en-US" dirty="0"/>
              <a:t>会返回队列中是否有新消息。</a:t>
            </a:r>
            <a:r>
              <a:rPr lang="en-US" altLang="zh-CN" dirty="0" err="1"/>
              <a:t>GetNextMsg</a:t>
            </a:r>
            <a:r>
              <a:rPr lang="zh-CN" altLang="en-US" dirty="0"/>
              <a:t>和</a:t>
            </a:r>
            <a:r>
              <a:rPr lang="en-US" altLang="zh-CN" dirty="0" err="1"/>
              <a:t>WaitNexgMsg</a:t>
            </a:r>
            <a:r>
              <a:rPr lang="zh-CN" altLang="en-US" dirty="0"/>
              <a:t>会返回消息号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操作系统是微软公司推出的操作系统。正如其名，通过此操作系统可以建立窗口。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本教程所用的单元库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建立窗口并使用</a:t>
            </a:r>
            <a:r>
              <a:rPr lang="en-US" altLang="zh-CN" dirty="0" smtClean="0"/>
              <a:t>GDI+</a:t>
            </a:r>
            <a:r>
              <a:rPr lang="zh-CN" altLang="en-US" dirty="0" smtClean="0"/>
              <a:t>进行绘图，因此本教程只适用于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操作系统。请确保已经安装了以</a:t>
            </a:r>
            <a:r>
              <a:rPr lang="en-US" altLang="zh-CN" dirty="0" smtClean="0"/>
              <a:t>Windows NT</a:t>
            </a:r>
            <a:r>
              <a:rPr lang="zh-CN" altLang="en-US" dirty="0" smtClean="0"/>
              <a:t>为内核的操作系统。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您可以在编译时加入指令</a:t>
            </a:r>
            <a:r>
              <a:rPr lang="en-US" altLang="zh-CN" dirty="0" smtClean="0"/>
              <a:t>-WG</a:t>
            </a:r>
            <a:r>
              <a:rPr lang="zh-CN" altLang="en-US" dirty="0" smtClean="0"/>
              <a:t>，或者在代码头加入</a:t>
            </a:r>
            <a:r>
              <a:rPr lang="en-US" altLang="zh-CN" dirty="0" smtClean="0"/>
              <a:t>{$APPTYPE GUI}</a:t>
            </a:r>
            <a:r>
              <a:rPr lang="zh-CN" altLang="en-US" dirty="0" smtClean="0"/>
              <a:t>创建窗体应用程序。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73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在消息缓存中被放入新消息之前，</a:t>
            </a:r>
            <a:r>
              <a:rPr lang="en-US" altLang="zh-CN" smtClean="0"/>
              <a:t>WaitNextMsg</a:t>
            </a:r>
            <a:r>
              <a:rPr lang="zh-CN" altLang="en-US" smtClean="0"/>
              <a:t>不会返回。</a:t>
            </a:r>
            <a:r>
              <a:rPr lang="en-US" altLang="zh-CN" smtClean="0"/>
              <a:t>IsNextMsg</a:t>
            </a:r>
            <a:r>
              <a:rPr lang="zh-CN" altLang="en-US" smtClean="0"/>
              <a:t>和</a:t>
            </a:r>
            <a:r>
              <a:rPr lang="en-US" altLang="zh-CN" smtClean="0"/>
              <a:t>GetNextMsg</a:t>
            </a:r>
            <a:r>
              <a:rPr lang="zh-CN" altLang="en-US" smtClean="0"/>
              <a:t>会立即返回，无论是否有新消息。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GetNextMsg</a:t>
            </a:r>
            <a:r>
              <a:rPr lang="zh-CN" altLang="en-US" smtClean="0"/>
              <a:t>前请务必先使用</a:t>
            </a:r>
            <a:r>
              <a:rPr lang="en-US" altLang="zh-CN" smtClean="0"/>
              <a:t>IsNextMsg</a:t>
            </a:r>
            <a:r>
              <a:rPr lang="zh-CN" altLang="en-US" smtClean="0"/>
              <a:t>或</a:t>
            </a:r>
            <a:r>
              <a:rPr lang="en-US" altLang="zh-CN" smtClean="0"/>
              <a:t>WaitNextMsg</a:t>
            </a:r>
            <a:r>
              <a:rPr lang="zh-CN" altLang="en-US" smtClean="0"/>
              <a:t>刷新窗口消息缓存计数，否则将取不到下一条消息。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GetNextMsg</a:t>
            </a:r>
            <a:r>
              <a:rPr lang="zh-CN" altLang="en-US" smtClean="0"/>
              <a:t>会返总是返回刷新消息缓存计数后的当前计数的消息的消息号。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repeat//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if IsNextMsg() then SetTitle(i2s(GetNextMsg()))//</a:t>
            </a:r>
            <a:r>
              <a:rPr lang="zh-CN" altLang="en-US" sz="2400" dirty="0"/>
              <a:t>如果有新消息则输出消息号到标题栏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else Delay();//</a:t>
            </a:r>
            <a:r>
              <a:rPr lang="zh-CN" altLang="en-US" sz="2400" dirty="0"/>
              <a:t>否则等待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until not(IsWin()) or (IsKey(27));//</a:t>
            </a:r>
            <a:r>
              <a:rPr lang="zh-CN" altLang="en-US" sz="2400" dirty="0"/>
              <a:t>直到关闭窗口或按</a:t>
            </a:r>
            <a:r>
              <a:rPr lang="de-DE" altLang="zh-CN" sz="2400" dirty="0"/>
              <a:t>ESC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e-DE" altLang="zh-CN" sz="2400" dirty="0"/>
              <a:t>while IsWin() do//</a:t>
            </a:r>
            <a:r>
              <a:rPr lang="zh-CN" altLang="en-US" sz="2400" dirty="0"/>
              <a:t>如果窗口开着则循环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begin//</a:t>
            </a:r>
            <a:r>
              <a:rPr lang="zh-CN" altLang="en-US" sz="2400" dirty="0"/>
              <a:t>第二种消息循环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WaitNextMsg();//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None/>
            </a:pPr>
            <a:r>
              <a:rPr lang="de-DE" altLang="zh-CN" sz="2400"/>
              <a:t>SetTitle(i2s(GetNextMsg</a:t>
            </a:r>
            <a:r>
              <a:rPr lang="de-DE" altLang="zh-CN" sz="2400" smtClean="0"/>
              <a:t>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if IsKey(27) then CloseWin();//</a:t>
            </a:r>
            <a:r>
              <a:rPr lang="zh-CN" altLang="en-US" sz="2400" dirty="0"/>
              <a:t>如果是按</a:t>
            </a:r>
            <a:r>
              <a:rPr lang="de-DE" altLang="zh-CN" sz="2400" dirty="0"/>
              <a:t>ESC</a:t>
            </a:r>
            <a:r>
              <a:rPr lang="zh-CN" altLang="en-US" sz="2400" dirty="0"/>
              <a:t>则关闭窗口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end;//</a:t>
            </a:r>
            <a:r>
              <a:rPr lang="zh-CN" altLang="en-US" sz="2400" dirty="0"/>
              <a:t>直到关闭窗口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获取消息后，可以使用以下函数进行处理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):qword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WaitMsg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</a:t>
            </a:r>
            <a:r>
              <a:rPr lang="en-US" altLang="zh-CN" sz="2400" dirty="0" smtClean="0"/>
              <a:t>qword;</a:t>
            </a:r>
          </a:p>
          <a:p>
            <a:pPr eaLnBrk="1" hangingPunct="1">
              <a:defRPr/>
            </a:pPr>
            <a:r>
              <a:rPr lang="en-US" altLang="zh-CN" dirty="0" err="1" smtClean="0"/>
              <a:t>IsMsg</a:t>
            </a:r>
            <a:r>
              <a:rPr lang="zh-CN" altLang="en-US" dirty="0" smtClean="0"/>
              <a:t>用以判断当前消息是否指定消息。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GetMsg</a:t>
            </a:r>
            <a:r>
              <a:rPr lang="zh-CN" altLang="en-US" dirty="0" smtClean="0"/>
              <a:t>可获取消息的参数。如果当前消息不是指定消息，则函数返回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WaitMsg</a:t>
            </a:r>
            <a:r>
              <a:rPr lang="zh-CN" altLang="en-US" dirty="0" smtClean="0"/>
              <a:t>会等待指定消息并返回消息的参数。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以下函数可以判断特定类型消息：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IsDropFile():boolean;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dirty="0"/>
              <a:t>部分</a:t>
            </a:r>
            <a:r>
              <a:rPr lang="zh-CN" altLang="en-US" dirty="0" smtClean="0"/>
              <a:t>以上函数也有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的版本。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以下函数可获取鼠标的位置：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GetMouseAbsX():longint;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GetMouseAbsY():longint;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GetMouseWinX():longint;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GetMouseWinY():longint;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GetMousePosY():longint;</a:t>
            </a:r>
          </a:p>
          <a:p>
            <a:pPr eaLnBrk="1" hangingPunct="1">
              <a:defRPr/>
            </a:pPr>
            <a:r>
              <a:rPr lang="en-US" altLang="zh-CN" dirty="0" smtClean="0"/>
              <a:t>Abs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实例</a:t>
            </a:r>
            <a:r>
              <a:rPr lang="zh-CN" altLang="en-US" sz="2400" dirty="0"/>
              <a:t>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SetTitle(i2s(GetMousePosX())+' '+i2s(GetMousePosY()));//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IsKey() then MsgBox(i2s(GetKey()));//</a:t>
            </a:r>
            <a:r>
              <a:rPr lang="zh-CN" altLang="en-US" sz="2400" dirty="0"/>
              <a:t>如果是按键则输出按键号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IsMouse() then Msgbox(i2s(GetMouse()));//</a:t>
            </a:r>
            <a:r>
              <a:rPr lang="zh-CN" altLang="en-US" sz="2400" smtClean="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IsMouseWheel() then Msgbox(i2s(GetMouseWheel()));//</a:t>
            </a:r>
            <a:r>
              <a:rPr lang="zh-CN" altLang="en-US" sz="2400" smtClean="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IsDropFile() then Msgbox(GetDropFile());//</a:t>
            </a:r>
            <a:r>
              <a:rPr lang="zh-CN" altLang="en-US" sz="2400" smtClean="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(IsKey(27));//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GetTimeR</a:t>
            </a:r>
            <a:r>
              <a:rPr lang="en-US" altLang="zh-CN" sz="2400" dirty="0" smtClean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GetTime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err="1" smtClean="0"/>
              <a:t>GetTimeR</a:t>
            </a:r>
            <a:r>
              <a:rPr lang="zh-CN" altLang="en-US" dirty="0" smtClean="0"/>
              <a:t>返回从窗口建立开始到现在的时间。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GetTime</a:t>
            </a:r>
            <a:r>
              <a:rPr lang="zh-CN" altLang="en-US" dirty="0" smtClean="0"/>
              <a:t>返回整型时间，以毫秒计。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until not(IsWin()) or IsKey();//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Free Pascal</a:t>
            </a:r>
            <a:r>
              <a:rPr lang="zh-CN" altLang="en-US" smtClean="0"/>
              <a:t>编译器</a:t>
            </a:r>
          </a:p>
        </p:txBody>
      </p:sp>
      <p:sp>
        <p:nvSpPr>
          <p:cNvPr id="153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为了编译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语言程序，请下载并安装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编译器（及其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 smtClean="0">
                <a:hlinkClick r:id="rId2"/>
              </a:rPr>
              <a:t>http://www.freepascal.org/down/i386/win32.var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官方手</a:t>
            </a:r>
            <a:r>
              <a:rPr lang="zh-CN" altLang="en-US" dirty="0"/>
              <a:t>册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>
                <a:hlinkClick r:id="rId3"/>
              </a:rPr>
              <a:t>http://www.freepascal.org/docs-html/fpctoc.html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本教程的编译器以</a:t>
            </a:r>
            <a:r>
              <a:rPr lang="en-US" altLang="zh-CN" dirty="0"/>
              <a:t>Free Pascal Compiler version 3.0.0 </a:t>
            </a:r>
            <a:r>
              <a:rPr lang="en-US" altLang="zh-CN" dirty="0" smtClean="0"/>
              <a:t>for </a:t>
            </a:r>
            <a:r>
              <a:rPr lang="en-US" altLang="zh-CN" dirty="0"/>
              <a:t>i386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fpc.exe</a:t>
            </a:r>
            <a:r>
              <a:rPr lang="zh-CN" altLang="en-US" dirty="0" smtClean="0"/>
              <a:t>）为准。</a:t>
            </a:r>
            <a:endParaRPr lang="de-DE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以下函数可以获取帧率：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GetFPSL():longword;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GetFPS():longword;</a:t>
            </a:r>
          </a:p>
          <a:p>
            <a:pPr eaLnBrk="1" hangingPunct="1">
              <a:defRPr/>
            </a:pPr>
            <a:r>
              <a:rPr lang="en-US" altLang="zh-CN" dirty="0" err="1" smtClean="0"/>
              <a:t>GetFPSL</a:t>
            </a:r>
            <a:r>
              <a:rPr lang="zh-CN" altLang="en-US" dirty="0" smtClean="0"/>
              <a:t>返回从一秒前开始到当前的帧数（刷新次数，即调用</a:t>
            </a:r>
            <a:r>
              <a:rPr lang="en-US" altLang="zh-CN" dirty="0" err="1" smtClean="0"/>
              <a:t>FreshWin</a:t>
            </a:r>
            <a:r>
              <a:rPr lang="zh-CN" altLang="en-US" dirty="0" smtClean="0"/>
              <a:t>的次数）。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GetFPSL</a:t>
            </a:r>
            <a:r>
              <a:rPr lang="zh-CN" altLang="en-US" dirty="0" smtClean="0"/>
              <a:t>*一秒前开始第一帧到当前帧（最后刷新）的时间（时间小于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GetFPSR</a:t>
            </a:r>
            <a:r>
              <a:rPr lang="zh-CN" altLang="en-US" dirty="0" smtClean="0"/>
              <a:t>取整的结果。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DrawTextXY('',0,0);//</a:t>
            </a:r>
            <a:r>
              <a:rPr lang="zh-CN" altLang="en-US" sz="2400" dirty="0"/>
              <a:t>设置文本输出位置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96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DrawTextln(i2s(GetFPSL()));//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IsKey();//</a:t>
            </a:r>
            <a:r>
              <a:rPr lang="zh-CN" altLang="en-US" sz="2400" smtClean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以下过程可以延迟时间：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Delay(t:longword);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Delay();</a:t>
            </a:r>
          </a:p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时以毫秒计。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最</a:t>
            </a:r>
            <a:r>
              <a:rPr lang="zh-CN" altLang="en-US" dirty="0" smtClean="0"/>
              <a:t>短延迟时间视系统状态而定，这可能是</a:t>
            </a:r>
            <a:r>
              <a:rPr lang="en-US" altLang="zh-CN" dirty="0" smtClean="0"/>
              <a:t>1000/60</a:t>
            </a:r>
            <a:r>
              <a:rPr lang="zh-CN" altLang="en-US" dirty="0" smtClean="0"/>
              <a:t>毫秒或者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）。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begin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IsNextMsg() then//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27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(frame&gt;10) and IsKey(37) then frame:=frame-1;//</a:t>
            </a:r>
            <a:r>
              <a:rPr lang="zh-CN" altLang="en-US" sz="2400" smtClean="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(frame&lt;480) and IsKey(39) then frame:=frame+1;//</a:t>
            </a:r>
            <a:r>
              <a:rPr lang="zh-CN" altLang="en-US" sz="2400" smtClean="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Clear();//</a:t>
            </a:r>
            <a:r>
              <a:rPr lang="zh-CN" altLang="en-US" sz="2400" smtClean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DrawTextlnXY(i2s(GetFPSL()),0,0);//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DrawTextln(i2s(longint(round(frame))));//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IsKey(27);//</a:t>
            </a:r>
            <a:r>
              <a:rPr lang="zh-CN" altLang="en-US" sz="2400" smtClean="0"/>
              <a:t>直到窗口关闭或按</a:t>
            </a:r>
            <a:r>
              <a:rPr lang="de-DE" altLang="zh-CN" sz="2400" smtClean="0"/>
              <a:t>ESC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音频</a:t>
            </a:r>
          </a:p>
        </p:txBody>
      </p:sp>
      <p:sp>
        <p:nvSpPr>
          <p:cNvPr id="747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音频播放器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可以读取音频，请在读取之前先创建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类型变量：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LoadAudio(s:ansistring</a:t>
            </a:r>
            <a:r>
              <a:rPr lang="de-DE" altLang="zh-CN" sz="2400" dirty="0" smtClean="0"/>
              <a:t>):longword;</a:t>
            </a:r>
          </a:p>
          <a:p>
            <a:pPr eaLnBrk="1" hangingPunct="1">
              <a:defRPr/>
            </a:pPr>
            <a:r>
              <a:rPr lang="zh-CN" altLang="en-US" dirty="0" smtClean="0"/>
              <a:t>之后对音频的操作需要这个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可以同时读取多个音频，用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变量区分。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支持的音频格式有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wmv</a:t>
            </a:r>
            <a:r>
              <a:rPr lang="zh-CN" altLang="en-US" dirty="0" smtClean="0"/>
              <a:t>等系统内生支持的格式，和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Free Pascal</a:t>
            </a:r>
            <a:r>
              <a:rPr lang="zh-CN" altLang="en-US" smtClean="0"/>
              <a:t>编译器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要编译</a:t>
            </a:r>
            <a:r>
              <a:rPr lang="en-US" altLang="zh-CN" dirty="0"/>
              <a:t>Display</a:t>
            </a:r>
            <a:r>
              <a:rPr lang="zh-CN" altLang="en-US" dirty="0"/>
              <a:t>单元库，请</a:t>
            </a:r>
            <a:r>
              <a:rPr lang="zh-CN" altLang="en-US" dirty="0" smtClean="0"/>
              <a:t>先配置环境变量。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您可在</a:t>
            </a:r>
            <a:r>
              <a:rPr lang="en-US" altLang="zh-CN" dirty="0" smtClean="0"/>
              <a:t>cmd.exe</a:t>
            </a:r>
            <a:r>
              <a:rPr lang="zh-CN" altLang="en-US" dirty="0" smtClean="0"/>
              <a:t>中输入以下命令添加环境变量：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sz="2400" dirty="0"/>
              <a:t>SET PATH=%PATH</a:t>
            </a:r>
            <a:r>
              <a:rPr lang="en-US" altLang="zh-CN" sz="2400" dirty="0" smtClean="0"/>
              <a:t>%;[fpc.exe</a:t>
            </a:r>
            <a:r>
              <a:rPr lang="zh-CN" altLang="en-US" sz="2400" dirty="0" smtClean="0"/>
              <a:t>目录绝对路径</a:t>
            </a:r>
            <a:r>
              <a:rPr lang="en-US" altLang="zh-CN" sz="2400" dirty="0" smtClean="0"/>
              <a:t>]</a:t>
            </a:r>
          </a:p>
          <a:p>
            <a:pPr eaLnBrk="1" hangingPunct="1"/>
            <a:r>
              <a:rPr lang="zh-CN" altLang="en-US" dirty="0" smtClean="0"/>
              <a:t>您可以使用以下命令编译</a:t>
            </a:r>
            <a:r>
              <a:rPr lang="en-US" altLang="zh-CN" dirty="0" smtClean="0"/>
              <a:t>Display</a:t>
            </a:r>
            <a:r>
              <a:rPr lang="zh-CN" altLang="en-US" dirty="0"/>
              <a:t>单元库：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pt-BR" altLang="zh-CN" sz="2400" dirty="0"/>
              <a:t>fpc [display</a:t>
            </a:r>
            <a:r>
              <a:rPr lang="zh-CN" altLang="en-US" sz="2400" dirty="0"/>
              <a:t>单元库目录绝对路径</a:t>
            </a:r>
            <a:r>
              <a:rPr lang="pt-BR" altLang="zh-CN" sz="2400" dirty="0"/>
              <a:t>]/disp/</a:t>
            </a:r>
            <a:r>
              <a:rPr lang="en-US" altLang="zh-CN" sz="2400" dirty="0" err="1"/>
              <a:t>display.pp</a:t>
            </a:r>
            <a:endParaRPr lang="zh-CN" altLang="en-US" sz="2400" dirty="0"/>
          </a:p>
          <a:p>
            <a:pPr eaLnBrk="1" hangingPunct="1"/>
            <a:r>
              <a:rPr lang="zh-CN" altLang="en-US" dirty="0" smtClean="0"/>
              <a:t>你可以使用</a:t>
            </a:r>
            <a:r>
              <a:rPr lang="en-US" altLang="zh-CN" dirty="0" smtClean="0"/>
              <a:t>Free Pascal IDE(fp.exe)</a:t>
            </a:r>
            <a:r>
              <a:rPr lang="zh-CN" altLang="en-US" dirty="0" smtClean="0"/>
              <a:t>或任意</a:t>
            </a:r>
            <a:r>
              <a:rPr lang="zh-CN" altLang="en-US" dirty="0"/>
              <a:t>一款你喜欢的</a:t>
            </a:r>
            <a:r>
              <a:rPr lang="en-US" altLang="zh-CN" dirty="0"/>
              <a:t>IDE</a:t>
            </a:r>
            <a:r>
              <a:rPr lang="zh-CN" altLang="en-US" dirty="0"/>
              <a:t>（例如</a:t>
            </a:r>
            <a:r>
              <a:rPr lang="en-US" altLang="zh-CN" dirty="0"/>
              <a:t>notepad.exe</a:t>
            </a:r>
            <a:r>
              <a:rPr lang="zh-CN" altLang="en-US" dirty="0" smtClean="0"/>
              <a:t>）书写并编译代码。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以下过程可以播放音频：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PlayAudio(id:longword</a:t>
            </a:r>
            <a:r>
              <a:rPr lang="de-DE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时，音频将重复播放。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不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（单曲播放）。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audio1,audio2:longword</a:t>
            </a:r>
            <a:r>
              <a:rPr lang="de-DE" altLang="zh-CN" sz="2400" dirty="0" smtClean="0"/>
              <a:t>;</a:t>
            </a:r>
            <a:endParaRPr lang="de-DE" altLang="zh-CN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audio1:=LoadAudio('display.mp3');//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audio2:=LoadAudio('display.mp3');//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PlayAudio(audio1);//</a:t>
            </a:r>
            <a:r>
              <a:rPr lang="zh-CN" altLang="en-US" sz="2400" smtClean="0"/>
              <a:t>播放音频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正在播放音频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PlayAudio(audio2,true);//</a:t>
            </a:r>
            <a:r>
              <a:rPr lang="zh-CN" altLang="en-US" sz="2400" smtClean="0"/>
              <a:t>重复播放音频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正在重复播放音频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播放过程中可获取或设定音频音量：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SetAudioVol(id:longword;v:longword</a:t>
            </a:r>
            <a:r>
              <a:rPr lang="de-DE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音量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每个音频可以设定不同的音量。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音频必须在开始播放以后才能设定音量。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以下过程可以实现音频的暂停，继续，停止：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ResumeAudio(id:longword</a:t>
            </a:r>
            <a:r>
              <a:rPr lang="de-DE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StopAudio(id:longword</a:t>
            </a:r>
            <a:r>
              <a:rPr lang="de-DE" altLang="zh-CN" sz="2400" dirty="0" smtClean="0"/>
              <a:t>);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</a:t>
            </a:r>
            <a:r>
              <a:rPr lang="de-DE" altLang="zh-CN" sz="2400" dirty="0" smtClean="0"/>
              <a:t>ReleaseAudio(id:longword);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可以暂停，继续音频的播放。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停止播放音频后，可以用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重新播放。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如需彻底将音频从内存中释放，请用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');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839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音频已继续重复播放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音频已停止播放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音频已重新开始播放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音频已释放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以下过程可以实现音频的跳转，以及获取音频的播放位置和长度：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GetAudioPos(id:longword):longword</a:t>
            </a:r>
            <a:r>
              <a:rPr lang="de-DE" altLang="zh-CN" sz="2400" dirty="0" smtClean="0"/>
              <a:t>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SetAudioPos(id:longword;pos:longword);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SetAudioPos(id:longword;pos:longword;b:boolean);</a:t>
            </a:r>
          </a:p>
          <a:p>
            <a:pPr eaLnBrk="1" hangingPunct="1">
              <a:defRPr/>
            </a:pPr>
            <a:r>
              <a:rPr lang="zh-CN" altLang="en-US" dirty="0" smtClean="0"/>
              <a:t>获取的位置和长度为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，以毫秒计。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需从指定位置重复播放，请设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PlayAudio(audio);SetAudioPos(audio,GetAudioLen(audio)div 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应用</a:t>
            </a:r>
          </a:p>
        </p:txBody>
      </p:sp>
      <p:sp>
        <p:nvSpPr>
          <p:cNvPr id="870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俄罗斯方块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第三节 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乱码问题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请进行以下</a:t>
            </a:r>
            <a:r>
              <a:rPr lang="zh-CN" altLang="en-US" dirty="0" smtClean="0"/>
              <a:t>操作解决</a:t>
            </a:r>
            <a:r>
              <a:rPr lang="en-US" altLang="zh-CN" dirty="0" smtClean="0"/>
              <a:t>IDE</a:t>
            </a:r>
            <a:r>
              <a:rPr lang="en-US" altLang="zh-CN" dirty="0"/>
              <a:t>(</a:t>
            </a:r>
            <a:r>
              <a:rPr lang="en-US" altLang="zh-CN" dirty="0" smtClean="0"/>
              <a:t>fp.exe</a:t>
            </a:r>
            <a:r>
              <a:rPr lang="en-US" altLang="zh-CN" dirty="0"/>
              <a:t>)</a:t>
            </a:r>
            <a:r>
              <a:rPr lang="zh-CN" altLang="en-US" dirty="0" smtClean="0"/>
              <a:t>的乱码问题：</a:t>
            </a:r>
            <a:endParaRPr lang="en-US" altLang="zh-CN" sz="2400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cmd.exe</a:t>
            </a:r>
            <a:r>
              <a:rPr lang="zh-CN" altLang="en-US" dirty="0" smtClean="0"/>
              <a:t>，输入以下命令并执行：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set </a:t>
            </a:r>
            <a:r>
              <a:rPr lang="en-US" altLang="zh-CN" sz="2000" dirty="0"/>
              <a:t>key=HKCU\Console\^%SystemRoot^%_system32_cmd.exe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REG ADD %key% /v </a:t>
            </a:r>
            <a:r>
              <a:rPr lang="en-US" altLang="zh-CN" sz="2000" dirty="0" err="1"/>
              <a:t>CodePage</a:t>
            </a:r>
            <a:r>
              <a:rPr lang="en-US" altLang="zh-CN" sz="2000" dirty="0"/>
              <a:t> /t REG_DWORD /d </a:t>
            </a:r>
            <a:r>
              <a:rPr lang="en-US" altLang="zh-CN" sz="2000" dirty="0" smtClean="0"/>
              <a:t>65001 /f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REG ADD %key% /v </a:t>
            </a:r>
            <a:r>
              <a:rPr lang="en-US" altLang="zh-CN" sz="2000" dirty="0" err="1"/>
              <a:t>FaceName</a:t>
            </a:r>
            <a:r>
              <a:rPr lang="en-US" altLang="zh-CN" sz="2000" dirty="0"/>
              <a:t> /t REG_SZ /d "Lucida </a:t>
            </a:r>
            <a:r>
              <a:rPr lang="en-US" altLang="zh-CN" sz="2000" dirty="0" smtClean="0"/>
              <a:t>Console“ /f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notepad.exe</a:t>
            </a:r>
            <a:r>
              <a:rPr lang="zh-CN" altLang="en-US" dirty="0" smtClean="0"/>
              <a:t>，输入以下代码并保存为</a:t>
            </a:r>
            <a:r>
              <a:rPr lang="en-US" altLang="zh-CN" dirty="0" smtClean="0"/>
              <a:t>fp.cmd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sz="2000" dirty="0" err="1" smtClean="0"/>
              <a:t>chcp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437 &amp; start /b 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/wait </a:t>
            </a:r>
            <a:r>
              <a:rPr lang="en-US" altLang="zh-CN" sz="2000" dirty="0" smtClean="0"/>
              <a:t>fp.exe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fp.cmd</a:t>
            </a:r>
            <a:r>
              <a:rPr lang="zh-CN" altLang="en-US" dirty="0" smtClean="0"/>
              <a:t>剪切到</a:t>
            </a:r>
            <a:r>
              <a:rPr lang="en-US" altLang="zh-CN" dirty="0" smtClean="0"/>
              <a:t>fp.exe</a:t>
            </a:r>
            <a:r>
              <a:rPr lang="zh-CN" altLang="en-US" dirty="0" smtClean="0"/>
              <a:t>所在的目录并运行。</a:t>
            </a:r>
          </a:p>
        </p:txBody>
      </p:sp>
    </p:spTree>
    <p:extLst>
      <p:ext uri="{BB962C8B-B14F-4D97-AF65-F5344CB8AC3E}">
        <p14:creationId xmlns:p14="http://schemas.microsoft.com/office/powerpoint/2010/main" val="15262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使用前六章知识，编写简易音频播放器：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uses </a:t>
            </a:r>
            <a:r>
              <a:rPr lang="de-DE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w:longword=600;//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h:longword=100;//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pos:longword;//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play:boolean=false;//</a:t>
            </a:r>
            <a:r>
              <a:rPr lang="zh-CN" altLang="en-US" sz="2400" dirty="0"/>
              <a:t>音频播放状态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890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CreateWin(w,h,blue);//</a:t>
            </a:r>
            <a:r>
              <a:rPr lang="zh-CN" altLang="en-US" sz="2400" smtClean="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SetTitle('display.mp3');//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audio:=LoadAudio('display.mp3');//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repeat//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IsNextMsg() then//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IsDropFile() then//</a:t>
            </a:r>
            <a:r>
              <a:rPr lang="zh-CN" altLang="en-US" sz="2400" smtClean="0"/>
              <a:t>如果有拖拽文件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01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SetTitle(GetDropFile());//</a:t>
            </a:r>
            <a:r>
              <a:rPr lang="zh-CN" altLang="en-US" sz="2400" smtClean="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StopAudio(audio);//</a:t>
            </a:r>
            <a:r>
              <a:rPr lang="zh-CN" altLang="en-US" sz="2400" smtClean="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audio:=LoadAudio(GetDropFile());//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play:=true;//</a:t>
            </a:r>
            <a:r>
              <a:rPr lang="zh-CN" altLang="en-US" sz="2400" smtClean="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IsKey(37) then//</a:t>
            </a:r>
            <a:r>
              <a:rPr lang="zh-CN" altLang="en-US" sz="2400" smtClean="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SetAudioPos(audio,max(GetAudioPos(audio)-1000,0));//</a:t>
            </a:r>
            <a:r>
              <a:rPr lang="zh-CN" altLang="en-US" sz="2400" smtClean="0"/>
              <a:t>倒退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IsKey(39) then//</a:t>
            </a:r>
            <a:r>
              <a:rPr lang="zh-CN" altLang="en-US" sz="2400" smtClean="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SetAudioPos(audio,min(GetAudioPos(audio)+1000,GetAudioLen(audio)));//</a:t>
            </a:r>
            <a:r>
              <a:rPr lang="zh-CN" altLang="en-US" sz="2400" smtClean="0"/>
              <a:t>前进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IsKey(40) then//</a:t>
            </a:r>
            <a:r>
              <a:rPr lang="zh-CN" altLang="en-US" sz="2400" smtClean="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SetAudioVol(audio,max(GetAudioVol(audio)-100,0));//</a:t>
            </a:r>
            <a:r>
              <a:rPr lang="zh-CN" altLang="en-US" sz="2400" smtClean="0"/>
              <a:t>减小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IsKey(38) then//</a:t>
            </a:r>
            <a:r>
              <a:rPr lang="zh-CN" altLang="en-US" sz="2400" smtClean="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SetAudioVol(audio,min(GetAudioVol(audio)+100,1000));//</a:t>
            </a:r>
            <a:r>
              <a:rPr lang="zh-CN" altLang="en-US" sz="2400" smtClean="0"/>
              <a:t>增大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IsMouseLeft() then//</a:t>
            </a:r>
            <a:r>
              <a:rPr lang="zh-CN" altLang="en-US" sz="2400" smtClean="0"/>
              <a:t>如果鼠标左键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SetAudioPos(audio,round(GetMousePosX()/real(w)*GetAudioLen(audio)));//</a:t>
            </a:r>
            <a:r>
              <a:rPr lang="zh-CN" altLang="en-US" sz="2400" smtClean="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IsMouseRight() or IsKey(32) then//</a:t>
            </a:r>
            <a:r>
              <a:rPr lang="zh-CN" altLang="en-US" sz="2400" smtClean="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play then PauseAudio(audio)//</a:t>
            </a:r>
            <a:r>
              <a:rPr lang="zh-CN" altLang="en-US" sz="2400" smtClean="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ResumeAudio(audio);//</a:t>
            </a:r>
            <a:r>
              <a:rPr lang="zh-CN" altLang="en-US" sz="2400" smtClean="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play:=not(play);//</a:t>
            </a:r>
            <a:r>
              <a:rPr lang="zh-CN" altLang="en-US" sz="2400" smtClean="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GetAudioPos(audio)=GetAudioLen(audio) then//</a:t>
            </a:r>
            <a:r>
              <a:rPr lang="zh-CN" altLang="en-US" sz="2400" smtClean="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SetAudioPos(audio,0);//</a:t>
            </a:r>
            <a:r>
              <a:rPr lang="zh-CN" altLang="en-US" sz="2400" smtClean="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GetAudioLen(audio)=0 then pos:=0//</a:t>
            </a:r>
            <a:r>
              <a:rPr lang="zh-CN" altLang="en-US" sz="2400" smtClean="0"/>
              <a:t>如果音频长度为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（没有音频）则设音频窗口位置为</a:t>
            </a:r>
            <a:r>
              <a:rPr lang="en-US" altLang="zh-CN" sz="2400" smtClean="0"/>
              <a:t>0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else pos:=round(real(w)*GetAudioPos(audio)/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GetAudioLen(audio));//</a:t>
            </a:r>
            <a:r>
              <a:rPr lang="zh-CN" altLang="en-US" sz="2400" dirty="0" smtClean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</a:t>
            </a:r>
            <a:r>
              <a:rPr lang="de-DE" altLang="zh-CN" sz="2400" dirty="0" smtClean="0"/>
              <a:t>0,0,pos,100,Transparent,Yellow</a:t>
            </a:r>
            <a:r>
              <a:rPr lang="de-DE" altLang="zh-CN" sz="2400" dirty="0"/>
              <a:t>);//</a:t>
            </a:r>
            <a:r>
              <a:rPr lang="zh-CN" altLang="en-US" sz="2400" dirty="0" smtClean="0"/>
              <a:t>绘制状态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de-DE" altLang="zh-CN" sz="2400" dirty="0" smtClean="0"/>
              <a:t>DrawTextlnXY(i2s(GetAudioPos(audio))+' / '+i2s(GetAudioLen(audio)),0,0,Yellow,Blue);//</a:t>
            </a:r>
            <a:r>
              <a:rPr lang="zh-CN" altLang="en-US" sz="2400" dirty="0" smtClean="0"/>
              <a:t>输出状态</a:t>
            </a:r>
          </a:p>
          <a:p>
            <a:pPr marL="0" indent="0" eaLnBrk="1" hangingPunct="1">
              <a:buNone/>
            </a:pPr>
            <a:r>
              <a:rPr lang="de-DE" altLang="zh-CN" sz="2400" dirty="0" smtClean="0"/>
              <a:t>FreshWin();end;//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Delay();//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until not(IsWin()) or (IsKey(27));//</a:t>
            </a:r>
            <a:r>
              <a:rPr lang="zh-CN" altLang="en-US" sz="2400" dirty="0" smtClean="0"/>
              <a:t>直到关闭窗口或按</a:t>
            </a:r>
            <a:r>
              <a:rPr lang="de-DE" altLang="zh-CN" sz="2400" dirty="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end.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款简易的俄罗斯方块小游戏：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smtClean="0"/>
              <a:t>uses </a:t>
            </a:r>
            <a:r>
              <a:rPr lang="en-US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sz:longword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frame:real</a:t>
            </a:r>
            <a:r>
              <a:rPr lang="en-US" altLang="zh-CN" sz="2400" dirty="0"/>
              <a:t>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downtime:real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i,j:shortint;//</a:t>
            </a:r>
            <a:r>
              <a:rPr lang="zh-CN" altLang="en-US" sz="2400" smtClean="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x,y,r,k:shortint;//</a:t>
            </a:r>
            <a:r>
              <a:rPr lang="zh-CN" altLang="en-US" sz="2400" smtClean="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bd:array[0..w-1,0..h-1]of shortint;//</a:t>
            </a:r>
            <a:r>
              <a:rPr lang="zh-CN" altLang="en-US" sz="2400" smtClean="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bdc:array[0..7]of longword=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($1F1F1F,$7F7F7F,$7F7FFF,$7FFF7F,$FF7F7F,$7FFFFF,$FFFF7F,$FF7FFF);//</a:t>
            </a:r>
            <a:r>
              <a:rPr lang="zh-CN" altLang="en-US" sz="2400" smtClean="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bdk:array[0..7,0..3,0..3,0..3]of longword;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方块类型（已省略）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DrawBlock(i,j,k:shortint);//</a:t>
            </a:r>
            <a:r>
              <a:rPr lang="zh-CN" altLang="en-US" sz="2400" smtClean="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 Bar(i*sz,(h-j-1)*sz,sz,sz,bdc[k]);end;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NewBlock();forward;//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for j:=0 to h-1 do bd[i,j]:=0;//</a:t>
            </a:r>
            <a:r>
              <a:rPr lang="zh-CN" altLang="en-US" sz="2400" smtClean="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148</TotalTime>
  <Words>6777</Words>
  <Application>Microsoft Office PowerPoint</Application>
  <PresentationFormat>全屏显示(4:3)</PresentationFormat>
  <Paragraphs>1008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4" baseType="lpstr">
      <vt:lpstr>黑体</vt:lpstr>
      <vt:lpstr>宋体</vt:lpstr>
      <vt:lpstr>Arial</vt:lpstr>
      <vt:lpstr>Lucida Sans Unicode</vt:lpstr>
      <vt:lpstr>Times New Roman</vt:lpstr>
      <vt:lpstr>Wingdings</vt:lpstr>
      <vt:lpstr>Wingdings 3</vt:lpstr>
      <vt:lpstr>主题1</vt:lpstr>
      <vt:lpstr>Free Pascal从零开始编游戏</vt:lpstr>
      <vt:lpstr>目录</vt:lpstr>
      <vt:lpstr>前言</vt:lpstr>
      <vt:lpstr>前言</vt:lpstr>
      <vt:lpstr>第一章 配置</vt:lpstr>
      <vt:lpstr>第一节 Windows操作系统</vt:lpstr>
      <vt:lpstr>第二节 Free Pascal编译器</vt:lpstr>
      <vt:lpstr>第二节 Free Pascal编译器</vt:lpstr>
      <vt:lpstr>第三节 Free Pascal IDE乱码问题</vt:lpstr>
      <vt:lpstr>第四节 Display单元库</vt:lpstr>
      <vt:lpstr>第四节 Display单元库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第七节 快速画点</vt:lpstr>
      <vt:lpstr>第七节 快速画点</vt:lpstr>
      <vt:lpstr>第七节 快速画点</vt:lpstr>
      <vt:lpstr>第七节 快速画点</vt:lpstr>
      <vt:lpstr>第七节 快速画点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ax_pokl</cp:lastModifiedBy>
  <cp:revision>56</cp:revision>
  <dcterms:created xsi:type="dcterms:W3CDTF">2017-07-21T22:10:00Z</dcterms:created>
  <dcterms:modified xsi:type="dcterms:W3CDTF">2017-12-07T16:48:16Z</dcterms:modified>
</cp:coreProperties>
</file>