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8.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1"/>
  </p:notesMasterIdLst>
  <p:handoutMasterIdLst>
    <p:handoutMasterId r:id="rId42"/>
  </p:handoutMasterIdLst>
  <p:sldIdLst>
    <p:sldId id="261" r:id="rId3"/>
    <p:sldId id="297" r:id="rId4"/>
    <p:sldId id="298" r:id="rId5"/>
    <p:sldId id="345" r:id="rId6"/>
    <p:sldId id="299" r:id="rId7"/>
    <p:sldId id="346" r:id="rId8"/>
    <p:sldId id="348" r:id="rId9"/>
    <p:sldId id="330" r:id="rId10"/>
    <p:sldId id="331" r:id="rId11"/>
    <p:sldId id="349" r:id="rId12"/>
    <p:sldId id="302" r:id="rId13"/>
    <p:sldId id="351" r:id="rId14"/>
    <p:sldId id="352" r:id="rId15"/>
    <p:sldId id="371" r:id="rId16"/>
    <p:sldId id="372" r:id="rId17"/>
    <p:sldId id="373" r:id="rId18"/>
    <p:sldId id="374" r:id="rId19"/>
    <p:sldId id="335" r:id="rId20"/>
    <p:sldId id="313" r:id="rId21"/>
    <p:sldId id="354" r:id="rId22"/>
    <p:sldId id="355" r:id="rId23"/>
    <p:sldId id="356" r:id="rId24"/>
    <p:sldId id="353" r:id="rId25"/>
    <p:sldId id="357" r:id="rId26"/>
    <p:sldId id="367" r:id="rId27"/>
    <p:sldId id="368" r:id="rId28"/>
    <p:sldId id="369" r:id="rId29"/>
    <p:sldId id="370" r:id="rId30"/>
    <p:sldId id="358" r:id="rId31"/>
    <p:sldId id="362" r:id="rId32"/>
    <p:sldId id="363" r:id="rId33"/>
    <p:sldId id="364" r:id="rId34"/>
    <p:sldId id="365" r:id="rId35"/>
    <p:sldId id="366" r:id="rId36"/>
    <p:sldId id="360" r:id="rId37"/>
    <p:sldId id="359" r:id="rId38"/>
    <p:sldId id="315" r:id="rId39"/>
    <p:sldId id="316" r:id="rId40"/>
  </p:sldIdLst>
  <p:sldSz cx="10160000" cy="7620000"/>
  <p:notesSz cx="6858000" cy="9144000"/>
  <p:defaultTextStyle>
    <a:defPPr>
      <a:defRPr lang="en-US"/>
    </a:defPPr>
    <a:lvl1pPr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1pPr>
    <a:lvl2pPr marL="4572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2pPr>
    <a:lvl3pPr marL="9144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3pPr>
    <a:lvl4pPr marL="13716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4pPr>
    <a:lvl5pPr marL="1828800" algn="l" rtl="0" fontAlgn="base">
      <a:spcBef>
        <a:spcPct val="0"/>
      </a:spcBef>
      <a:spcAft>
        <a:spcPct val="0"/>
      </a:spcAft>
      <a:defRPr sz="2000" kern="1200">
        <a:solidFill>
          <a:srgbClr val="000000"/>
        </a:solidFill>
        <a:latin typeface="Arial" charset="0"/>
        <a:ea typeface="ヒラギノ角ゴ ProN W3" pitchFamily="1" charset="-128"/>
        <a:cs typeface="+mn-cs"/>
        <a:sym typeface="Arial" charset="0"/>
      </a:defRPr>
    </a:lvl5pPr>
    <a:lvl6pPr marL="2286000" algn="l" defTabSz="914400" rtl="0" eaLnBrk="1" latinLnBrk="0" hangingPunct="1">
      <a:defRPr sz="2000" kern="1200">
        <a:solidFill>
          <a:srgbClr val="000000"/>
        </a:solidFill>
        <a:latin typeface="Arial" charset="0"/>
        <a:ea typeface="ヒラギノ角ゴ ProN W3" pitchFamily="1" charset="-128"/>
        <a:cs typeface="+mn-cs"/>
        <a:sym typeface="Arial" charset="0"/>
      </a:defRPr>
    </a:lvl6pPr>
    <a:lvl7pPr marL="2743200" algn="l" defTabSz="914400" rtl="0" eaLnBrk="1" latinLnBrk="0" hangingPunct="1">
      <a:defRPr sz="2000" kern="1200">
        <a:solidFill>
          <a:srgbClr val="000000"/>
        </a:solidFill>
        <a:latin typeface="Arial" charset="0"/>
        <a:ea typeface="ヒラギノ角ゴ ProN W3" pitchFamily="1" charset="-128"/>
        <a:cs typeface="+mn-cs"/>
        <a:sym typeface="Arial" charset="0"/>
      </a:defRPr>
    </a:lvl7pPr>
    <a:lvl8pPr marL="3200400" algn="l" defTabSz="914400" rtl="0" eaLnBrk="1" latinLnBrk="0" hangingPunct="1">
      <a:defRPr sz="2000" kern="1200">
        <a:solidFill>
          <a:srgbClr val="000000"/>
        </a:solidFill>
        <a:latin typeface="Arial" charset="0"/>
        <a:ea typeface="ヒラギノ角ゴ ProN W3" pitchFamily="1" charset="-128"/>
        <a:cs typeface="+mn-cs"/>
        <a:sym typeface="Arial" charset="0"/>
      </a:defRPr>
    </a:lvl8pPr>
    <a:lvl9pPr marL="3657600" algn="l" defTabSz="914400" rtl="0" eaLnBrk="1" latinLnBrk="0" hangingPunct="1">
      <a:defRPr sz="2000" kern="1200">
        <a:solidFill>
          <a:srgbClr val="000000"/>
        </a:solidFill>
        <a:latin typeface="Arial" charset="0"/>
        <a:ea typeface="ヒラギノ角ゴ ProN W3" pitchFamily="1" charset="-128"/>
        <a:cs typeface="+mn-cs"/>
        <a:sym typeface="Arial"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34" autoAdjust="0"/>
    <p:restoredTop sz="74281" autoAdjust="0"/>
  </p:normalViewPr>
  <p:slideViewPr>
    <p:cSldViewPr>
      <p:cViewPr>
        <p:scale>
          <a:sx n="68" d="100"/>
          <a:sy n="68" d="100"/>
        </p:scale>
        <p:origin x="984" y="-546"/>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9AFFAA-6700-450E-9849-96869041A9C9}" type="datetimeFigureOut">
              <a:rPr lang="en-US" smtClean="0"/>
              <a:pPr/>
              <a:t>8/30/2015</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82DAF9-490B-49CA-9B31-7F9A4A28DB69}" type="slidenum">
              <a:rPr lang="en-US" smtClean="0"/>
              <a:pPr/>
              <a:t>‹#›</a:t>
            </a:fld>
            <a:endParaRPr lang="en-US"/>
          </a:p>
        </p:txBody>
      </p:sp>
    </p:spTree>
    <p:extLst>
      <p:ext uri="{BB962C8B-B14F-4D97-AF65-F5344CB8AC3E}">
        <p14:creationId xmlns:p14="http://schemas.microsoft.com/office/powerpoint/2010/main" val="2732258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294892-13C8-4783-90A2-ECD59A7FE6EA}" type="slidenum">
              <a:rPr lang="en-US"/>
              <a:pPr/>
              <a:t>‹#›</a:t>
            </a:fld>
            <a:endParaRPr lang="en-US"/>
          </a:p>
        </p:txBody>
      </p:sp>
    </p:spTree>
    <p:extLst>
      <p:ext uri="{BB962C8B-B14F-4D97-AF65-F5344CB8AC3E}">
        <p14:creationId xmlns:p14="http://schemas.microsoft.com/office/powerpoint/2010/main" val="2782302530"/>
      </p:ext>
    </p:extLst>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Hello, every</a:t>
            </a:r>
            <a:r>
              <a:rPr lang="en-US" baseline="0" dirty="0" smtClean="0"/>
              <a:t>body. My name is </a:t>
            </a:r>
            <a:r>
              <a:rPr lang="en-US" baseline="0" dirty="0" err="1" smtClean="0"/>
              <a:t>Xinran</a:t>
            </a:r>
            <a:r>
              <a:rPr lang="en-US" baseline="0" dirty="0" smtClean="0"/>
              <a:t> AI. </a:t>
            </a:r>
            <a:r>
              <a:rPr lang="en-US" baseline="0" dirty="0" smtClean="0"/>
              <a:t>I am going to present my thesis</a:t>
            </a:r>
            <a:r>
              <a:rPr lang="zh-CN" altLang="en-US" baseline="0" dirty="0" smtClean="0"/>
              <a:t>，</a:t>
            </a:r>
            <a:r>
              <a:rPr lang="en-US" altLang="zh-CN" baseline="0" dirty="0" smtClean="0"/>
              <a:t>the</a:t>
            </a:r>
            <a:r>
              <a:rPr lang="en-US" baseline="0" dirty="0" smtClean="0"/>
              <a:t> title  of my thesis is  </a:t>
            </a:r>
            <a:r>
              <a:rPr lang="en-US" baseline="0" dirty="0" smtClean="0"/>
              <a:t>tier splitting using static analysis</a:t>
            </a:r>
            <a:endParaRPr lang="en-US" dirty="0"/>
          </a:p>
        </p:txBody>
      </p:sp>
    </p:spTree>
    <p:extLst>
      <p:ext uri="{BB962C8B-B14F-4D97-AF65-F5344CB8AC3E}">
        <p14:creationId xmlns:p14="http://schemas.microsoft.com/office/powerpoint/2010/main" val="1660923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base" latinLnBrk="0" hangingPunct="1">
              <a:lnSpc>
                <a:spcPct val="100000"/>
              </a:lnSpc>
              <a:spcBef>
                <a:spcPct val="0"/>
              </a:spcBef>
              <a:spcAft>
                <a:spcPct val="0"/>
              </a:spcAft>
              <a:buClrTx/>
              <a:buSzTx/>
              <a:buFontTx/>
              <a:buNone/>
              <a:tabLst/>
              <a:defRPr/>
            </a:pPr>
            <a:r>
              <a:rPr lang="en-US" altLang="zh-CN" dirty="0" smtClean="0"/>
              <a:t>In</a:t>
            </a:r>
            <a:r>
              <a:rPr lang="en-US" altLang="zh-CN" baseline="0" dirty="0" smtClean="0"/>
              <a:t> later, </a:t>
            </a:r>
            <a:r>
              <a:rPr lang="en-US" altLang="zh-CN" sz="1200" b="0" i="0" u="none" strike="noStrike" kern="1200" baseline="0" dirty="0" smtClean="0">
                <a:solidFill>
                  <a:schemeClr val="tx1"/>
                </a:solidFill>
                <a:latin typeface="Arial" charset="0"/>
                <a:ea typeface="+mn-ea"/>
                <a:cs typeface="+mn-cs"/>
              </a:rPr>
              <a:t>J.  </a:t>
            </a:r>
            <a:r>
              <a:rPr lang="en-US" altLang="zh-CN" baseline="0" dirty="0" smtClean="0"/>
              <a:t>Program Dependency Graph is most intermediate representation of program used to get program slice. Similar with Weiser</a:t>
            </a:r>
            <a:r>
              <a:rPr lang="en-US" dirty="0" smtClean="0"/>
              <a:t>‘s theory,</a:t>
            </a:r>
            <a:r>
              <a:rPr lang="en-US" baseline="0" dirty="0" smtClean="0"/>
              <a:t> the node in PDG is represent for statement and edge is dependences between each node. And each PDG has an entry node to denote the entry of program. Two very important concept in PDG is data dependency and control dependency between node. The slice is obtained by back traversal on PDG from selected node.</a:t>
            </a:r>
            <a:endParaRPr lang="en-US" dirty="0" smtClean="0"/>
          </a:p>
        </p:txBody>
      </p:sp>
    </p:spTree>
    <p:extLst>
      <p:ext uri="{BB962C8B-B14F-4D97-AF65-F5344CB8AC3E}">
        <p14:creationId xmlns:p14="http://schemas.microsoft.com/office/powerpoint/2010/main" val="4143016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picture explain how to get program slice on PDG. </a:t>
            </a:r>
            <a:r>
              <a:rPr lang="en-US" altLang="zh-CN" sz="1200" kern="1200" dirty="0" smtClean="0">
                <a:solidFill>
                  <a:schemeClr val="tx1"/>
                </a:solidFill>
                <a:effectLst/>
                <a:latin typeface="Arial" charset="0"/>
                <a:ea typeface="+mn-ea"/>
                <a:cs typeface="+mn-cs"/>
              </a:rPr>
              <a:t>The gray node is the slice on slicing criterion </a:t>
            </a:r>
            <a:r>
              <a:rPr lang="en-US" altLang="zh-CN" sz="1200" i="1" kern="1200" dirty="0" smtClean="0">
                <a:solidFill>
                  <a:schemeClr val="tx1"/>
                </a:solidFill>
                <a:effectLst/>
                <a:latin typeface="Arial" charset="0"/>
                <a:ea typeface="+mn-ea"/>
                <a:cs typeface="+mn-cs"/>
              </a:rPr>
              <a:t>&lt;10,{</a:t>
            </a:r>
            <a:r>
              <a:rPr lang="en-US" altLang="zh-CN" sz="1200" i="1" kern="1200" dirty="0" err="1" smtClean="0">
                <a:solidFill>
                  <a:schemeClr val="tx1"/>
                </a:solidFill>
                <a:effectLst/>
                <a:latin typeface="Arial" charset="0"/>
                <a:ea typeface="+mn-ea"/>
                <a:cs typeface="+mn-cs"/>
              </a:rPr>
              <a:t>abc</a:t>
            </a:r>
            <a:r>
              <a:rPr lang="en-US" altLang="zh-CN" sz="1200" i="1" kern="1200" dirty="0" smtClean="0">
                <a:solidFill>
                  <a:schemeClr val="tx1"/>
                </a:solidFill>
                <a:effectLst/>
                <a:latin typeface="Arial" charset="0"/>
                <a:ea typeface="+mn-ea"/>
                <a:cs typeface="+mn-cs"/>
              </a:rPr>
              <a:t>}&gt;</a:t>
            </a:r>
            <a:r>
              <a:rPr lang="en-US" altLang="zh-CN" sz="1200" kern="1200" dirty="0" smtClean="0">
                <a:solidFill>
                  <a:schemeClr val="tx1"/>
                </a:solidFill>
                <a:effectLst/>
                <a:latin typeface="Arial" charset="0"/>
                <a:ea typeface="+mn-ea"/>
                <a:cs typeface="+mn-cs"/>
              </a:rPr>
              <a:t>. In the figure, a solid line denotes a control dependency, a dashed line denotes a data dependency. Slicing starts by searching the node that represents line 10, and then traverse backward along dependency edges from it and mark all the visited nodes. In the first traversal, nodes represent for statement in line 2 </a:t>
            </a:r>
            <a:r>
              <a:rPr lang="en-US" altLang="zh-CN" sz="1200" kern="1200" baseline="0" dirty="0" smtClean="0">
                <a:solidFill>
                  <a:schemeClr val="tx1"/>
                </a:solidFill>
                <a:effectLst/>
                <a:latin typeface="Arial" charset="0"/>
                <a:ea typeface="+mn-ea"/>
                <a:cs typeface="+mn-cs"/>
              </a:rPr>
              <a:t> and line 9 </a:t>
            </a:r>
            <a:r>
              <a:rPr lang="en-US" altLang="zh-CN" sz="1200" kern="1200" dirty="0" smtClean="0">
                <a:solidFill>
                  <a:schemeClr val="tx1"/>
                </a:solidFill>
                <a:effectLst/>
                <a:latin typeface="Arial" charset="0"/>
                <a:ea typeface="+mn-ea"/>
                <a:cs typeface="+mn-cs"/>
              </a:rPr>
              <a:t>are visited. In second step, backward traverse the dependences edges from the node you marked in first traversal. Iterative second step until all marked node on the path from slicing node to entry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61346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Beside static program slicing, this</a:t>
            </a:r>
            <a:r>
              <a:rPr lang="en-US" baseline="0" dirty="0" smtClean="0"/>
              <a:t> technology has already be extended into dynamic and conditional program slicing which on contrast to static program slicing, take account into input of program. And in different direction of traversal on graph structure , program slicing can be classify into  </a:t>
            </a:r>
            <a:r>
              <a:rPr lang="en-US" altLang="zh-CN" sz="2000" dirty="0" smtClean="0"/>
              <a:t>backward and forward traversal. And program</a:t>
            </a:r>
            <a:r>
              <a:rPr lang="en-US" altLang="zh-CN" sz="2000" baseline="0" dirty="0" smtClean="0"/>
              <a:t> slicing now is widely used in debugging testing software maintain, re-engineering and web security.</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49843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I’m going to introduce </a:t>
            </a:r>
            <a:r>
              <a:rPr lang="en-US" altLang="zh-CN" dirty="0" smtClean="0"/>
              <a:t>Abstract Interpreter</a:t>
            </a:r>
            <a:r>
              <a:rPr lang="en-US" altLang="zh-CN" baseline="0" dirty="0" smtClean="0"/>
              <a:t>. </a:t>
            </a:r>
            <a:r>
              <a:rPr lang="en-US" dirty="0" smtClean="0"/>
              <a:t>This is the</a:t>
            </a:r>
            <a:r>
              <a:rPr lang="en-US" baseline="0" dirty="0" smtClean="0"/>
              <a:t> notion of using abstract concept to describe the property of concrete concept. For example, by abstraction, we can say value 2 is an integer, or an even-integer, or is a non-negative value, or an digit whose value bigger than 1. And in computer programing, </a:t>
            </a:r>
            <a:r>
              <a:rPr lang="en-US" altLang="zh-CN" sz="1200" kern="0" dirty="0" smtClean="0"/>
              <a:t>Syntax and semantic is abstract interpretation of program used to summary the behavior of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3255854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0" dirty="0" smtClean="0"/>
              <a:t>Static analysis based on abstract interpretation</a:t>
            </a:r>
            <a:r>
              <a:rPr lang="en-US" altLang="zh-CN" sz="1200" kern="1200" baseline="0" dirty="0" smtClean="0"/>
              <a:t> is the process to simulate the execution of program. So that we can predicate the behavior of program. As I show in this slide, after abstract all number into two type, odd and even. the trace trees give us the two possible execution of the code in left. So we can know if the input is odd, the loop wouldn’t be executed. </a:t>
            </a:r>
            <a:endParaRPr lang="en-US" altLang="zh-CN" sz="1200" kern="0" dirty="0" smtClean="0"/>
          </a:p>
        </p:txBody>
      </p:sp>
    </p:spTree>
    <p:extLst>
      <p:ext uri="{BB962C8B-B14F-4D97-AF65-F5344CB8AC3E}">
        <p14:creationId xmlns:p14="http://schemas.microsoft.com/office/powerpoint/2010/main" val="393120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CESK-machine</a:t>
            </a:r>
            <a:r>
              <a:rPr lang="en-US" baseline="0" dirty="0" smtClean="0"/>
              <a:t> is a machine based </a:t>
            </a:r>
            <a:r>
              <a:rPr lang="en-US" altLang="zh-CN" sz="1200" kern="0" dirty="0" smtClean="0"/>
              <a:t>abstract interpreter which can</a:t>
            </a:r>
            <a:r>
              <a:rPr lang="en-US" altLang="zh-CN" sz="1200" kern="0" baseline="0" dirty="0" smtClean="0"/>
              <a:t> used to </a:t>
            </a:r>
            <a:r>
              <a:rPr lang="en-US" altLang="zh-CN" sz="1200" kern="0" baseline="0" dirty="0" err="1" smtClean="0"/>
              <a:t>analyse</a:t>
            </a:r>
            <a:r>
              <a:rPr lang="en-US" altLang="zh-CN" sz="1200" kern="0" baseline="0" dirty="0" smtClean="0"/>
              <a:t> the behavior of source language and translate it into target language.</a:t>
            </a:r>
            <a:endParaRPr lang="en-US" altLang="zh-CN" sz="1200" kern="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err="1" smtClean="0"/>
          </a:p>
        </p:txBody>
      </p:sp>
    </p:spTree>
    <p:extLst>
      <p:ext uri="{BB962C8B-B14F-4D97-AF65-F5344CB8AC3E}">
        <p14:creationId xmlns:p14="http://schemas.microsoft.com/office/powerpoint/2010/main" val="1163708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err="1" smtClean="0"/>
          </a:p>
        </p:txBody>
      </p:sp>
    </p:spTree>
    <p:extLst>
      <p:ext uri="{BB962C8B-B14F-4D97-AF65-F5344CB8AC3E}">
        <p14:creationId xmlns:p14="http://schemas.microsoft.com/office/powerpoint/2010/main" val="2535648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I will introduce the case study of new slicing</a:t>
            </a:r>
            <a:r>
              <a:rPr lang="en-US" baseline="0" dirty="0" smtClean="0"/>
              <a:t> algorithm</a:t>
            </a:r>
            <a:endParaRPr lang="en-US" dirty="0"/>
          </a:p>
        </p:txBody>
      </p:sp>
    </p:spTree>
    <p:extLst>
      <p:ext uri="{BB962C8B-B14F-4D97-AF65-F5344CB8AC3E}">
        <p14:creationId xmlns:p14="http://schemas.microsoft.com/office/powerpoint/2010/main" val="34858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1200" dirty="0" smtClean="0"/>
              <a:t>Make assumption by observation property of state</a:t>
            </a:r>
            <a:r>
              <a:rPr lang="en-US" altLang="zh-CN" sz="1200" baseline="0" dirty="0" smtClean="0"/>
              <a:t> graph</a:t>
            </a:r>
            <a:endParaRPr lang="en-US" altLang="zh-CN" sz="1200" dirty="0" smtClean="0"/>
          </a:p>
          <a:p>
            <a:endParaRPr lang="en-US" dirty="0"/>
          </a:p>
        </p:txBody>
      </p:sp>
    </p:spTree>
    <p:extLst>
      <p:ext uri="{BB962C8B-B14F-4D97-AF65-F5344CB8AC3E}">
        <p14:creationId xmlns:p14="http://schemas.microsoft.com/office/powerpoint/2010/main" val="4134466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By given two statement as</a:t>
            </a:r>
            <a:r>
              <a:rPr lang="en-US" baseline="0" dirty="0" smtClean="0"/>
              <a:t> shown in slide. We get the state graph as in right. </a:t>
            </a:r>
            <a:r>
              <a:rPr lang="en-US" altLang="zh-CN" baseline="0" dirty="0" smtClean="0"/>
              <a:t>From the code we can know, the second line is data dependent on first line. </a:t>
            </a:r>
            <a:r>
              <a:rPr lang="en-US" baseline="0" dirty="0" smtClean="0"/>
              <a:t>In state graph, </a:t>
            </a:r>
            <a:r>
              <a:rPr lang="en-US" altLang="zh-CN" sz="1200" kern="1200" dirty="0" smtClean="0">
                <a:solidFill>
                  <a:schemeClr val="tx1"/>
                </a:solidFill>
                <a:effectLst/>
                <a:latin typeface="Arial" charset="0"/>
                <a:ea typeface="+mn-ea"/>
                <a:cs typeface="+mn-cs"/>
              </a:rPr>
              <a:t>The digit in parentheses on the edges is the edges’ number. Each edge also contains stack information of the abstract interpreter. This consists of a </a:t>
            </a:r>
            <a:r>
              <a:rPr lang="en-US" altLang="zh-CN" sz="1200" i="1" kern="1200" dirty="0" smtClean="0">
                <a:solidFill>
                  <a:schemeClr val="tx1"/>
                </a:solidFill>
                <a:effectLst/>
                <a:latin typeface="Arial" charset="0"/>
                <a:ea typeface="+mn-ea"/>
                <a:cs typeface="+mn-cs"/>
              </a:rPr>
              <a:t>tag </a:t>
            </a:r>
            <a:r>
              <a:rPr lang="en-US" altLang="zh-CN" sz="1200" kern="1200" dirty="0" smtClean="0">
                <a:solidFill>
                  <a:schemeClr val="tx1"/>
                </a:solidFill>
                <a:effectLst/>
                <a:latin typeface="Arial" charset="0"/>
                <a:ea typeface="+mn-ea"/>
                <a:cs typeface="+mn-cs"/>
              </a:rPr>
              <a:t>of a node. This </a:t>
            </a:r>
            <a:r>
              <a:rPr lang="en-US" altLang="zh-CN" sz="1200" i="1" kern="1200" dirty="0" smtClean="0">
                <a:solidFill>
                  <a:schemeClr val="tx1"/>
                </a:solidFill>
                <a:effectLst/>
                <a:latin typeface="Arial" charset="0"/>
                <a:ea typeface="+mn-ea"/>
                <a:cs typeface="+mn-cs"/>
              </a:rPr>
              <a:t>tag</a:t>
            </a:r>
            <a:r>
              <a:rPr lang="en-US" altLang="zh-CN" sz="1200" kern="1200" dirty="0" smtClean="0">
                <a:solidFill>
                  <a:schemeClr val="tx1"/>
                </a:solidFill>
                <a:effectLst/>
                <a:latin typeface="Arial" charset="0"/>
                <a:ea typeface="+mn-ea"/>
                <a:cs typeface="+mn-cs"/>
              </a:rPr>
              <a:t> can be seen as an </a:t>
            </a:r>
            <a:r>
              <a:rPr lang="en-US" altLang="zh-CN" sz="1200" i="1" kern="1200" dirty="0" smtClean="0">
                <a:solidFill>
                  <a:schemeClr val="tx1"/>
                </a:solidFill>
                <a:effectLst/>
                <a:latin typeface="Arial" charset="0"/>
                <a:ea typeface="+mn-ea"/>
                <a:cs typeface="+mn-cs"/>
              </a:rPr>
              <a:t>id</a:t>
            </a:r>
            <a:r>
              <a:rPr lang="en-US" altLang="zh-CN" sz="1200" kern="1200" dirty="0" smtClean="0">
                <a:solidFill>
                  <a:schemeClr val="tx1"/>
                </a:solidFill>
                <a:effectLst/>
                <a:latin typeface="Arial" charset="0"/>
                <a:ea typeface="+mn-ea"/>
                <a:cs typeface="+mn-cs"/>
              </a:rPr>
              <a:t> of each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The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in a state graph is the node between corresponding positive and negative edges. This node may be a function declaration or an operand in code. A number of </a:t>
            </a:r>
            <a:r>
              <a:rPr lang="en-US" altLang="zh-CN" sz="1200" i="1" kern="1200" dirty="0" smtClean="0">
                <a:solidFill>
                  <a:schemeClr val="tx1"/>
                </a:solidFill>
                <a:effectLst/>
                <a:latin typeface="Arial" charset="0"/>
                <a:ea typeface="+mn-ea"/>
                <a:cs typeface="+mn-cs"/>
              </a:rPr>
              <a:t>blocks</a:t>
            </a:r>
            <a:r>
              <a:rPr lang="en-US" altLang="zh-CN" sz="1200" kern="1200" dirty="0" smtClean="0">
                <a:solidFill>
                  <a:schemeClr val="tx1"/>
                </a:solidFill>
                <a:effectLst/>
                <a:latin typeface="Arial" charset="0"/>
                <a:ea typeface="+mn-ea"/>
                <a:cs typeface="+mn-cs"/>
              </a:rPr>
              <a:t> compose more complex semantics, such as variable declaration, function call. For example, statement in first line is identified with two </a:t>
            </a:r>
            <a:r>
              <a:rPr lang="en-US" altLang="zh-CN" sz="1200" i="1" kern="1200" dirty="0" smtClean="0">
                <a:solidFill>
                  <a:schemeClr val="tx1"/>
                </a:solidFill>
                <a:effectLst/>
                <a:latin typeface="Arial" charset="0"/>
                <a:ea typeface="+mn-ea"/>
                <a:cs typeface="+mn-cs"/>
              </a:rPr>
              <a:t>blocks</a:t>
            </a:r>
            <a:r>
              <a:rPr lang="en-US" altLang="zh-CN" sz="1200" kern="1200" dirty="0" smtClean="0">
                <a:solidFill>
                  <a:schemeClr val="tx1"/>
                </a:solidFill>
                <a:effectLst/>
                <a:latin typeface="Arial" charset="0"/>
                <a:ea typeface="+mn-ea"/>
                <a:cs typeface="+mn-cs"/>
              </a:rPr>
              <a:t>: node between edge +1 and -1 identify the value of variable, then edge +2 and -2 identify variable declaration statement. For some edges, it also contains reference and scope information such as the 8</a:t>
            </a:r>
            <a:r>
              <a:rPr lang="en-US" altLang="zh-CN" sz="1200" kern="1200" baseline="30000" dirty="0" smtClean="0">
                <a:solidFill>
                  <a:schemeClr val="tx1"/>
                </a:solidFill>
                <a:effectLst/>
                <a:latin typeface="Arial" charset="0"/>
                <a:ea typeface="+mn-ea"/>
                <a:cs typeface="+mn-cs"/>
              </a:rPr>
              <a:t>th</a:t>
            </a:r>
            <a:r>
              <a:rPr lang="en-US" altLang="zh-CN" sz="1200" kern="1200" dirty="0" smtClean="0">
                <a:solidFill>
                  <a:schemeClr val="tx1"/>
                </a:solidFill>
                <a:effectLst/>
                <a:latin typeface="Arial" charset="0"/>
                <a:ea typeface="+mn-ea"/>
                <a:cs typeface="+mn-cs"/>
              </a:rPr>
              <a:t> edge. 8</a:t>
            </a:r>
            <a:r>
              <a:rPr lang="en-US" altLang="zh-CN" sz="1200" kern="1200" baseline="30000" dirty="0" smtClean="0">
                <a:solidFill>
                  <a:schemeClr val="tx1"/>
                </a:solidFill>
                <a:effectLst/>
                <a:latin typeface="Arial" charset="0"/>
                <a:ea typeface="+mn-ea"/>
                <a:cs typeface="+mn-cs"/>
              </a:rPr>
              <a:t>th</a:t>
            </a:r>
            <a:r>
              <a:rPr lang="en-US" altLang="zh-CN" sz="1200" kern="1200" dirty="0" smtClean="0">
                <a:solidFill>
                  <a:schemeClr val="tx1"/>
                </a:solidFill>
                <a:effectLst/>
                <a:latin typeface="Arial" charset="0"/>
                <a:ea typeface="+mn-ea"/>
                <a:cs typeface="+mn-cs"/>
              </a:rPr>
              <a:t> edge tells us, this node refers to an identifier whose value is </a:t>
            </a:r>
            <a:r>
              <a:rPr lang="en-US" altLang="zh-CN" sz="1200" i="1" kern="1200" dirty="0" smtClean="0">
                <a:solidFill>
                  <a:schemeClr val="tx1"/>
                </a:solidFill>
                <a:effectLst/>
                <a:latin typeface="Arial" charset="0"/>
                <a:ea typeface="+mn-ea"/>
                <a:cs typeface="+mn-cs"/>
              </a:rPr>
              <a:t>a</a:t>
            </a:r>
            <a:r>
              <a:rPr lang="en-US" altLang="zh-CN" sz="1200" kern="1200" dirty="0" smtClean="0">
                <a:solidFill>
                  <a:schemeClr val="tx1"/>
                </a:solidFill>
                <a:effectLst/>
                <a:latin typeface="Arial" charset="0"/>
                <a:ea typeface="+mn-ea"/>
                <a:cs typeface="+mn-cs"/>
              </a:rPr>
              <a:t>, and the scope of </a:t>
            </a:r>
            <a:r>
              <a:rPr lang="en-US" altLang="zh-CN" sz="1200" i="1" kern="1200" dirty="0" smtClean="0">
                <a:solidFill>
                  <a:schemeClr val="tx1"/>
                </a:solidFill>
                <a:effectLst/>
                <a:latin typeface="Arial" charset="0"/>
                <a:ea typeface="+mn-ea"/>
                <a:cs typeface="+mn-cs"/>
              </a:rPr>
              <a:t>a</a:t>
            </a:r>
            <a:r>
              <a:rPr lang="en-US" altLang="zh-CN" sz="1200" kern="1200" dirty="0" smtClean="0">
                <a:solidFill>
                  <a:schemeClr val="tx1"/>
                </a:solidFill>
                <a:effectLst/>
                <a:latin typeface="Arial" charset="0"/>
                <a:ea typeface="+mn-ea"/>
                <a:cs typeface="+mn-cs"/>
              </a:rPr>
              <a:t> is point to global variable. The edges labeled with positive digit denote for the operation of </a:t>
            </a:r>
            <a:r>
              <a:rPr lang="en-US" altLang="zh-CN" sz="1200" i="1" kern="1200" dirty="0" smtClean="0">
                <a:solidFill>
                  <a:schemeClr val="tx1"/>
                </a:solidFill>
                <a:effectLst/>
                <a:latin typeface="Arial" charset="0"/>
                <a:ea typeface="+mn-ea"/>
                <a:cs typeface="+mn-cs"/>
              </a:rPr>
              <a:t>push stack</a:t>
            </a:r>
            <a:r>
              <a:rPr lang="en-US" altLang="zh-CN" sz="1200" kern="1200" dirty="0" smtClean="0">
                <a:solidFill>
                  <a:schemeClr val="tx1"/>
                </a:solidFill>
                <a:effectLst/>
                <a:latin typeface="Arial" charset="0"/>
                <a:ea typeface="+mn-ea"/>
                <a:cs typeface="+mn-cs"/>
              </a:rPr>
              <a:t>; on contrast, negative digit denotes for operation of </a:t>
            </a:r>
            <a:r>
              <a:rPr lang="en-US" altLang="zh-CN" sz="1200" i="1" kern="1200" dirty="0" smtClean="0">
                <a:solidFill>
                  <a:schemeClr val="tx1"/>
                </a:solidFill>
                <a:effectLst/>
                <a:latin typeface="Arial" charset="0"/>
                <a:ea typeface="+mn-ea"/>
                <a:cs typeface="+mn-cs"/>
              </a:rPr>
              <a:t>pop stack</a:t>
            </a:r>
            <a:r>
              <a:rPr lang="en-US" altLang="zh-CN" sz="1200" kern="1200" dirty="0" smtClean="0">
                <a:solidFill>
                  <a:schemeClr val="tx1"/>
                </a:solidFill>
                <a:effectLst/>
                <a:latin typeface="Arial" charset="0"/>
                <a:ea typeface="+mn-ea"/>
                <a:cs typeface="+mn-cs"/>
              </a:rPr>
              <a:t>. In our CESK-machine, </a:t>
            </a:r>
            <a:r>
              <a:rPr lang="en-US" altLang="zh-CN" sz="1200" i="1" kern="1200" dirty="0" smtClean="0">
                <a:solidFill>
                  <a:schemeClr val="tx1"/>
                </a:solidFill>
                <a:effectLst/>
                <a:latin typeface="Arial" charset="0"/>
                <a:ea typeface="+mn-ea"/>
                <a:cs typeface="+mn-cs"/>
              </a:rPr>
              <a:t>push stack</a:t>
            </a:r>
            <a:r>
              <a:rPr lang="en-US" altLang="zh-CN" sz="1200" kern="1200" dirty="0" smtClean="0">
                <a:solidFill>
                  <a:schemeClr val="tx1"/>
                </a:solidFill>
                <a:effectLst/>
                <a:latin typeface="Arial" charset="0"/>
                <a:ea typeface="+mn-ea"/>
                <a:cs typeface="+mn-cs"/>
              </a:rPr>
              <a:t> indicates the start of evaluation of an identifier or a statement; </a:t>
            </a:r>
            <a:r>
              <a:rPr lang="en-US" altLang="zh-CN" sz="1200" i="1" kern="1200" dirty="0" smtClean="0">
                <a:solidFill>
                  <a:schemeClr val="tx1"/>
                </a:solidFill>
                <a:effectLst/>
                <a:latin typeface="Arial" charset="0"/>
                <a:ea typeface="+mn-ea"/>
                <a:cs typeface="+mn-cs"/>
              </a:rPr>
              <a:t>pop stack </a:t>
            </a:r>
            <a:r>
              <a:rPr lang="en-US" altLang="zh-CN" sz="1200" kern="1200" dirty="0" smtClean="0">
                <a:solidFill>
                  <a:schemeClr val="tx1"/>
                </a:solidFill>
                <a:effectLst/>
                <a:latin typeface="Arial" charset="0"/>
                <a:ea typeface="+mn-ea"/>
                <a:cs typeface="+mn-cs"/>
              </a:rPr>
              <a:t>indicates the evaluation is terminated. Each corresponding positive and negative digit pair is used to identify semantics of the program.</a:t>
            </a:r>
            <a:endParaRPr lang="en-US" baseline="0" dirty="0" smtClean="0"/>
          </a:p>
        </p:txBody>
      </p:sp>
    </p:spTree>
    <p:extLst>
      <p:ext uri="{BB962C8B-B14F-4D97-AF65-F5344CB8AC3E}">
        <p14:creationId xmlns:p14="http://schemas.microsoft.com/office/powerpoint/2010/main" val="392686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The</a:t>
            </a:r>
            <a:r>
              <a:rPr lang="en-US" baseline="0" dirty="0" smtClean="0"/>
              <a:t> structure of my presentation is list in index. First I will introduce the existing problem and motivation of my thesis. After introduce the background knowledge, I will put forward case study to explain conceive of solution. And then elaborate the implementation of new solution and show the validation. In the last I will give the conclusion of my thesis.</a:t>
            </a:r>
            <a:endParaRPr lang="en-US" dirty="0"/>
          </a:p>
        </p:txBody>
      </p:sp>
    </p:spTree>
    <p:extLst>
      <p:ext uri="{BB962C8B-B14F-4D97-AF65-F5344CB8AC3E}">
        <p14:creationId xmlns:p14="http://schemas.microsoft.com/office/powerpoint/2010/main" val="37222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Also</a:t>
            </a:r>
            <a:r>
              <a:rPr lang="en-US" baseline="0" dirty="0" smtClean="0"/>
              <a:t>, the control dependency is identified in same way. If we define a function named sum with two formal parameters. If function sum called by other statement, the function call is reflected as identifier reference on state graph. As marked in red rectangle. We have to notice that </a:t>
            </a:r>
            <a:r>
              <a:rPr lang="en-US" altLang="zh-CN" sz="1200" dirty="0" smtClean="0"/>
              <a:t>JavaScript allows to define function in two way</a:t>
            </a:r>
            <a:r>
              <a:rPr lang="zh-CN" altLang="en-US" sz="1200" dirty="0" smtClean="0"/>
              <a:t>： </a:t>
            </a:r>
            <a:r>
              <a:rPr lang="en-US" altLang="zh-CN" sz="1200" dirty="0" smtClean="0"/>
              <a:t>one is use reserve word </a:t>
            </a:r>
            <a:r>
              <a:rPr lang="en-US" altLang="zh-CN" sz="1200" dirty="0" err="1" smtClean="0"/>
              <a:t>var</a:t>
            </a:r>
            <a:r>
              <a:rPr lang="en-US" altLang="zh-CN" sz="1200" dirty="0" smtClean="0"/>
              <a:t> to define function as an assignment to a variable. Another one is function declaration.</a:t>
            </a:r>
            <a:endParaRPr lang="en-US" dirty="0"/>
          </a:p>
        </p:txBody>
      </p:sp>
    </p:spTree>
    <p:extLst>
      <p:ext uri="{BB962C8B-B14F-4D97-AF65-F5344CB8AC3E}">
        <p14:creationId xmlns:p14="http://schemas.microsoft.com/office/powerpoint/2010/main" val="2284034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a:t>
            </a:r>
            <a:r>
              <a:rPr lang="en-US" baseline="0" dirty="0" smtClean="0"/>
              <a:t> slide show the examination of conditional statement. For each predicates expression, the state graph returns a Boolean result of expression. And the clause will be accessed only when the result is true. And the data dependence in predicates is identified in same way as we introduce in precious slide.</a:t>
            </a:r>
            <a:endParaRPr lang="en-US" dirty="0"/>
          </a:p>
        </p:txBody>
      </p:sp>
    </p:spTree>
    <p:extLst>
      <p:ext uri="{BB962C8B-B14F-4D97-AF65-F5344CB8AC3E}">
        <p14:creationId xmlns:p14="http://schemas.microsoft.com/office/powerpoint/2010/main" val="2692252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So we put</a:t>
            </a:r>
            <a:r>
              <a:rPr lang="en-US" baseline="0" dirty="0" smtClean="0"/>
              <a:t> forward three assumption based on our </a:t>
            </a:r>
            <a:r>
              <a:rPr lang="en-US" baseline="0" dirty="0" err="1" smtClean="0"/>
              <a:t>aboservation</a:t>
            </a:r>
            <a:r>
              <a:rPr lang="en-US" baseline="0" smtClean="0"/>
              <a:t>.</a:t>
            </a:r>
          </a:p>
          <a:p>
            <a:endParaRPr lang="en-US" dirty="0"/>
          </a:p>
        </p:txBody>
      </p:sp>
    </p:spTree>
    <p:extLst>
      <p:ext uri="{BB962C8B-B14F-4D97-AF65-F5344CB8AC3E}">
        <p14:creationId xmlns:p14="http://schemas.microsoft.com/office/powerpoint/2010/main" val="1581064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I’ll elaborate the</a:t>
            </a:r>
            <a:r>
              <a:rPr lang="en-US" baseline="0" dirty="0" smtClean="0"/>
              <a:t> implementation </a:t>
            </a:r>
            <a:endParaRPr lang="en-US" dirty="0"/>
          </a:p>
        </p:txBody>
      </p:sp>
    </p:spTree>
    <p:extLst>
      <p:ext uri="{BB962C8B-B14F-4D97-AF65-F5344CB8AC3E}">
        <p14:creationId xmlns:p14="http://schemas.microsoft.com/office/powerpoint/2010/main" val="3544430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 picture shows the outline of implementation based on our assumption. First we need to get the range of statement used to start slicing algorithm in state</a:t>
            </a:r>
            <a:r>
              <a:rPr lang="en-US" baseline="0" dirty="0" smtClean="0"/>
              <a:t> graph. Then traverse each node in this range and put each node in the dependency query function. As JavaScript allow to define functions in two ways. We need two look up functions to map identifier reference. And if we find the dependent node, the algorithm launch the iterator function to find indirect dependent node and append it to sliced code.</a:t>
            </a:r>
            <a:endParaRPr lang="en-US" dirty="0"/>
          </a:p>
        </p:txBody>
      </p:sp>
    </p:spTree>
    <p:extLst>
      <p:ext uri="{BB962C8B-B14F-4D97-AF65-F5344CB8AC3E}">
        <p14:creationId xmlns:p14="http://schemas.microsoft.com/office/powerpoint/2010/main" val="994298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This is</a:t>
            </a:r>
            <a:r>
              <a:rPr lang="en-US" baseline="0" dirty="0" smtClean="0"/>
              <a:t> the sketch of key functions in new slicing algorithm.</a:t>
            </a:r>
            <a:r>
              <a:rPr lang="en-US" altLang="zh-CN" sz="1200" kern="1200" dirty="0" smtClean="0">
                <a:solidFill>
                  <a:schemeClr val="tx1"/>
                </a:solidFill>
                <a:effectLst/>
                <a:latin typeface="Arial" charset="0"/>
                <a:ea typeface="+mn-ea"/>
                <a:cs typeface="+mn-cs"/>
              </a:rPr>
              <a:t> The</a:t>
            </a:r>
            <a:r>
              <a:rPr lang="en-US" altLang="zh-CN" sz="1200" kern="1200" baseline="0" dirty="0" smtClean="0">
                <a:solidFill>
                  <a:schemeClr val="tx1"/>
                </a:solidFill>
                <a:effectLst/>
                <a:latin typeface="Arial" charset="0"/>
                <a:ea typeface="+mn-ea"/>
                <a:cs typeface="+mn-cs"/>
              </a:rPr>
              <a:t> </a:t>
            </a:r>
            <a:r>
              <a:rPr lang="en-US" altLang="zh-CN" sz="1200" kern="1200" baseline="0" dirty="0" err="1" smtClean="0">
                <a:solidFill>
                  <a:schemeClr val="tx1"/>
                </a:solidFill>
                <a:effectLst/>
                <a:latin typeface="Arial" charset="0"/>
                <a:ea typeface="+mn-ea"/>
                <a:cs typeface="+mn-cs"/>
              </a:rPr>
              <a:t>collect_dep</a:t>
            </a:r>
            <a:r>
              <a:rPr lang="en-US" altLang="zh-CN" sz="1200" kern="1200" dirty="0" smtClean="0">
                <a:solidFill>
                  <a:schemeClr val="tx1"/>
                </a:solidFill>
                <a:effectLst/>
                <a:latin typeface="Arial" charset="0"/>
                <a:ea typeface="+mn-ea"/>
                <a:cs typeface="+mn-cs"/>
              </a:rPr>
              <a:t> function is responsible for collection data or control dependences via searching corresponding identifier. By comparing the value of </a:t>
            </a:r>
            <a:r>
              <a:rPr lang="en-US" altLang="zh-CN" sz="1200" i="1" kern="1200" dirty="0" smtClean="0">
                <a:solidFill>
                  <a:schemeClr val="tx1"/>
                </a:solidFill>
                <a:effectLst/>
                <a:latin typeface="Arial" charset="0"/>
                <a:ea typeface="+mn-ea"/>
                <a:cs typeface="+mn-cs"/>
              </a:rPr>
              <a:t>tag</a:t>
            </a:r>
            <a:r>
              <a:rPr lang="en-US" altLang="zh-CN" sz="1200" kern="1200" dirty="0" smtClean="0">
                <a:solidFill>
                  <a:schemeClr val="tx1"/>
                </a:solidFill>
                <a:effectLst/>
                <a:latin typeface="Arial" charset="0"/>
                <a:ea typeface="+mn-ea"/>
                <a:cs typeface="+mn-cs"/>
              </a:rPr>
              <a:t> on edges we can get corresponding end edge of each </a:t>
            </a:r>
            <a:r>
              <a:rPr lang="en-US" altLang="zh-CN" sz="1200" i="1" kern="1200" dirty="0" smtClean="0">
                <a:solidFill>
                  <a:schemeClr val="tx1"/>
                </a:solidFill>
                <a:effectLst/>
                <a:latin typeface="Arial" charset="0"/>
                <a:ea typeface="+mn-ea"/>
                <a:cs typeface="+mn-cs"/>
              </a:rPr>
              <a:t>block</a:t>
            </a:r>
            <a:r>
              <a:rPr lang="en-US" altLang="zh-CN" sz="1200" kern="1200" dirty="0" smtClean="0">
                <a:solidFill>
                  <a:schemeClr val="tx1"/>
                </a:solidFill>
                <a:effectLst/>
                <a:latin typeface="Arial" charset="0"/>
                <a:ea typeface="+mn-ea"/>
                <a:cs typeface="+mn-cs"/>
              </a:rPr>
              <a:t>. Then the evaluation of current identifier is end. </a:t>
            </a:r>
          </a:p>
          <a:p>
            <a:endParaRPr lang="en-US" dirty="0"/>
          </a:p>
        </p:txBody>
      </p:sp>
    </p:spTree>
    <p:extLst>
      <p:ext uri="{BB962C8B-B14F-4D97-AF65-F5344CB8AC3E}">
        <p14:creationId xmlns:p14="http://schemas.microsoft.com/office/powerpoint/2010/main" val="1573500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95247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20212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52150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After test some cases of function invocation, we found both algorithm is good enough to deal with data</a:t>
            </a:r>
            <a:r>
              <a:rPr lang="en-US" baseline="0" dirty="0" smtClean="0"/>
              <a:t> dependency and control dependency involved in function call. This is the case of </a:t>
            </a:r>
            <a:r>
              <a:rPr lang="en-US" baseline="0" dirty="0" err="1" smtClean="0"/>
              <a:t>interpreocedural</a:t>
            </a:r>
            <a:r>
              <a:rPr lang="en-US" baseline="0" dirty="0" smtClean="0"/>
              <a:t> function invocation. As we can see from the results, the different is in the order of statement in result. </a:t>
            </a:r>
            <a:r>
              <a:rPr lang="en-US" altLang="zh-CN" sz="1200" kern="1200" dirty="0" smtClean="0">
                <a:solidFill>
                  <a:schemeClr val="tx1"/>
                </a:solidFill>
                <a:effectLst/>
                <a:latin typeface="Arial" charset="0"/>
                <a:ea typeface="+mn-ea"/>
                <a:cs typeface="+mn-cs"/>
              </a:rPr>
              <a:t>The different way of querying results in this kind of different ordering. In </a:t>
            </a:r>
            <a:r>
              <a:rPr lang="en-US" altLang="zh-CN" sz="1200" kern="1200" dirty="0" err="1" smtClean="0">
                <a:solidFill>
                  <a:schemeClr val="tx1"/>
                </a:solidFill>
                <a:effectLst/>
                <a:latin typeface="Arial" charset="0"/>
                <a:ea typeface="+mn-ea"/>
                <a:cs typeface="+mn-cs"/>
              </a:rPr>
              <a:t>JipdaSlicer</a:t>
            </a:r>
            <a:r>
              <a:rPr lang="en-US" altLang="zh-CN" sz="1200" kern="1200" dirty="0" smtClean="0">
                <a:solidFill>
                  <a:schemeClr val="tx1"/>
                </a:solidFill>
                <a:effectLst/>
                <a:latin typeface="Arial" charset="0"/>
                <a:ea typeface="+mn-ea"/>
                <a:cs typeface="+mn-cs"/>
              </a:rPr>
              <a:t>, after abstract interpreter invoked by getting the range of selected line, the algorithm evaluates each node in that line in sequence. If the node is bundled with identifier, the node on which it dependent is always found by traversal on state graph to matching the name of variable with scope. So the order of code in the result from </a:t>
            </a:r>
            <a:r>
              <a:rPr lang="en-US" altLang="zh-CN" sz="1200" kern="1200" dirty="0" err="1" smtClean="0">
                <a:solidFill>
                  <a:schemeClr val="tx1"/>
                </a:solidFill>
                <a:effectLst/>
                <a:latin typeface="Arial" charset="0"/>
                <a:ea typeface="+mn-ea"/>
                <a:cs typeface="+mn-cs"/>
              </a:rPr>
              <a:t>JipdaSlicer</a:t>
            </a:r>
            <a:r>
              <a:rPr lang="en-US" altLang="zh-CN" sz="1200" kern="1200" dirty="0" smtClean="0">
                <a:solidFill>
                  <a:schemeClr val="tx1"/>
                </a:solidFill>
                <a:effectLst/>
                <a:latin typeface="Arial" charset="0"/>
                <a:ea typeface="+mn-ea"/>
                <a:cs typeface="+mn-cs"/>
              </a:rPr>
              <a:t> depends on the position of identifier in selected line.</a:t>
            </a:r>
          </a:p>
          <a:p>
            <a:endParaRPr lang="en-US" dirty="0"/>
          </a:p>
        </p:txBody>
      </p:sp>
    </p:spTree>
    <p:extLst>
      <p:ext uri="{BB962C8B-B14F-4D97-AF65-F5344CB8AC3E}">
        <p14:creationId xmlns:p14="http://schemas.microsoft.com/office/powerpoint/2010/main" val="402138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Today, people can use web application in everywhere and the diverse functionalities make our live more and more convenience</a:t>
            </a:r>
            <a:r>
              <a:rPr lang="en-US" baseline="0" dirty="0" smtClean="0"/>
              <a:t>. And also more and more interactive features make development in typical three tier more complexity than before. Because in typical three tier architecture each tier have its own technique stack and require manual combination of them. As I show in this picture, normally html, </a:t>
            </a:r>
            <a:r>
              <a:rPr lang="en-US" baseline="0" dirty="0" err="1" smtClean="0"/>
              <a:t>Javascript</a:t>
            </a:r>
            <a:r>
              <a:rPr lang="en-US" baseline="0" dirty="0" smtClean="0"/>
              <a:t> is used for development client tier. Dependent on the which web framework chosen by developers, a specific programming language for server tier is required. And structured query language is widely used to database development.</a:t>
            </a:r>
            <a:endParaRPr lang="en-US" dirty="0"/>
          </a:p>
        </p:txBody>
      </p:sp>
    </p:spTree>
    <p:extLst>
      <p:ext uri="{BB962C8B-B14F-4D97-AF65-F5344CB8AC3E}">
        <p14:creationId xmlns:p14="http://schemas.microsoft.com/office/powerpoint/2010/main" val="2599162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And also both algorithm can work on nested function declaration</a:t>
            </a:r>
            <a:endParaRPr lang="en-US" dirty="0"/>
          </a:p>
        </p:txBody>
      </p:sp>
    </p:spTree>
    <p:extLst>
      <p:ext uri="{BB962C8B-B14F-4D97-AF65-F5344CB8AC3E}">
        <p14:creationId xmlns:p14="http://schemas.microsoft.com/office/powerpoint/2010/main" val="3039671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the situation of slicing</a:t>
            </a:r>
            <a:r>
              <a:rPr lang="en-US" altLang="zh-CN" baseline="0" dirty="0" smtClean="0"/>
              <a:t> on </a:t>
            </a:r>
            <a:r>
              <a:rPr lang="en-US" altLang="zh-CN" dirty="0" smtClean="0"/>
              <a:t>conditional statement. To conform</a:t>
            </a:r>
            <a:r>
              <a:rPr lang="en-US" altLang="zh-CN" baseline="0" dirty="0" smtClean="0"/>
              <a:t> our assumption, the result of slicing is return an empty block of false clause. However, in </a:t>
            </a:r>
            <a:r>
              <a:rPr lang="en-US" altLang="zh-CN" baseline="0" dirty="0" err="1" smtClean="0"/>
              <a:t>stip</a:t>
            </a:r>
            <a:r>
              <a:rPr lang="en-US" altLang="zh-CN" baseline="0" dirty="0" smtClean="0"/>
              <a:t> in order to keep the syntax structure, it keeps all clause in if-else statement.</a:t>
            </a:r>
            <a:endParaRPr lang="en-US" dirty="0"/>
          </a:p>
        </p:txBody>
      </p:sp>
    </p:spTree>
    <p:extLst>
      <p:ext uri="{BB962C8B-B14F-4D97-AF65-F5344CB8AC3E}">
        <p14:creationId xmlns:p14="http://schemas.microsoft.com/office/powerpoint/2010/main" val="4254173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This test case is in order to examine the</a:t>
            </a:r>
            <a:r>
              <a:rPr lang="en-US" baseline="0" dirty="0" smtClean="0"/>
              <a:t> different slicing mechanism of slicing conditional statement in </a:t>
            </a:r>
            <a:r>
              <a:rPr lang="en-US" baseline="0" dirty="0" err="1" smtClean="0"/>
              <a:t>JipdaSlicer</a:t>
            </a:r>
            <a:r>
              <a:rPr lang="en-US" baseline="0" dirty="0" smtClean="0"/>
              <a:t>. If the selected line is not involved in any clause of if-else statement, the result won’t show the syntax structure of conditional statement. The sliced code only involves the statement which is executed during the computation of program. So in this example , the sliced code only keep the statement in line 14 of source code.</a:t>
            </a:r>
            <a:endParaRPr lang="en-US" dirty="0"/>
          </a:p>
        </p:txBody>
      </p:sp>
    </p:spTree>
    <p:extLst>
      <p:ext uri="{BB962C8B-B14F-4D97-AF65-F5344CB8AC3E}">
        <p14:creationId xmlns:p14="http://schemas.microsoft.com/office/powerpoint/2010/main" val="2813390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We can get following conclusions from our</a:t>
            </a:r>
            <a:r>
              <a:rPr lang="en-US" baseline="0" dirty="0" smtClean="0"/>
              <a:t> evaluation</a:t>
            </a:r>
            <a:endParaRPr lang="en-US" dirty="0"/>
          </a:p>
        </p:txBody>
      </p:sp>
    </p:spTree>
    <p:extLst>
      <p:ext uri="{BB962C8B-B14F-4D97-AF65-F5344CB8AC3E}">
        <p14:creationId xmlns:p14="http://schemas.microsoft.com/office/powerpoint/2010/main" val="1440617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4930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8451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6759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2894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Aiming to reduce this kind</a:t>
            </a:r>
            <a:r>
              <a:rPr lang="en-US" baseline="0" dirty="0" smtClean="0"/>
              <a:t> of complexity, </a:t>
            </a:r>
            <a:r>
              <a:rPr lang="en-US" baseline="0" dirty="0" err="1" smtClean="0"/>
              <a:t>tierless</a:t>
            </a:r>
            <a:r>
              <a:rPr lang="en-US" baseline="0" dirty="0" smtClean="0"/>
              <a:t> program language </a:t>
            </a:r>
            <a:r>
              <a:rPr lang="en-US" altLang="zh-CN" sz="1200" b="1" i="0" kern="1200" dirty="0" smtClean="0">
                <a:solidFill>
                  <a:schemeClr val="tx1"/>
                </a:solidFill>
                <a:effectLst/>
                <a:latin typeface="Arial" charset="0"/>
                <a:ea typeface="+mn-ea"/>
                <a:cs typeface="+mn-cs"/>
              </a:rPr>
              <a:t>emerges at the right moment. Some</a:t>
            </a:r>
            <a:r>
              <a:rPr lang="en-US" altLang="zh-CN" sz="1200" b="1" i="0" kern="1200" baseline="0" dirty="0" smtClean="0">
                <a:solidFill>
                  <a:schemeClr val="tx1"/>
                </a:solidFill>
                <a:effectLst/>
                <a:latin typeface="Arial" charset="0"/>
                <a:ea typeface="+mn-ea"/>
                <a:cs typeface="+mn-cs"/>
              </a:rPr>
              <a:t> current solution invest on a novel programming language. However, the developers have to spend time on getting familiar with a new language. And normally this novel technique requires developer annotate tier information carefully. So in some way, this novel programming language doesn’t reduce the effort on development web application.</a:t>
            </a:r>
            <a:endParaRPr lang="en-US" dirty="0"/>
          </a:p>
        </p:txBody>
      </p:sp>
    </p:spTree>
    <p:extLst>
      <p:ext uri="{BB962C8B-B14F-4D97-AF65-F5344CB8AC3E}">
        <p14:creationId xmlns:p14="http://schemas.microsoft.com/office/powerpoint/2010/main" val="296539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So we turn</a:t>
            </a:r>
            <a:r>
              <a:rPr lang="en-US" baseline="0" dirty="0" smtClean="0"/>
              <a:t> to extend current technology, like JavaScript. Node.js is a web framework enable to run </a:t>
            </a:r>
            <a:r>
              <a:rPr lang="en-US" altLang="zh-CN" baseline="0" dirty="0" smtClean="0"/>
              <a:t>JavaScript on server tier. In the view of expandability of JavaScript, we already allow our tier splitting tool named </a:t>
            </a:r>
            <a:r>
              <a:rPr lang="en-US" altLang="zh-CN" baseline="0" dirty="0" err="1" smtClean="0"/>
              <a:t>Stip.Js</a:t>
            </a:r>
            <a:r>
              <a:rPr lang="en-US" altLang="zh-CN" baseline="0" dirty="0" smtClean="0"/>
              <a:t> to distributed </a:t>
            </a:r>
            <a:r>
              <a:rPr lang="en-US" altLang="zh-CN" baseline="0" dirty="0" err="1" smtClean="0"/>
              <a:t>tierless</a:t>
            </a:r>
            <a:r>
              <a:rPr lang="en-US" altLang="zh-CN" baseline="0" dirty="0" smtClean="0"/>
              <a:t> JavaScript code into client and server tier.</a:t>
            </a:r>
            <a:endParaRPr lang="en-US" altLang="zh-CN" dirty="0" smtClean="0"/>
          </a:p>
          <a:p>
            <a:endParaRPr lang="en-US" dirty="0"/>
          </a:p>
        </p:txBody>
      </p:sp>
    </p:spTree>
    <p:extLst>
      <p:ext uri="{BB962C8B-B14F-4D97-AF65-F5344CB8AC3E}">
        <p14:creationId xmlns:p14="http://schemas.microsoft.com/office/powerpoint/2010/main" val="399482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And</a:t>
            </a:r>
            <a:r>
              <a:rPr lang="en-US" baseline="0" dirty="0" smtClean="0"/>
              <a:t> Stip.js only requires developers annotate their code with @client and @server. To completes tier splitting, </a:t>
            </a:r>
            <a:r>
              <a:rPr lang="en-US" baseline="0" dirty="0" err="1" smtClean="0"/>
              <a:t>Stip</a:t>
            </a:r>
            <a:r>
              <a:rPr lang="en-US" baseline="0" dirty="0" smtClean="0"/>
              <a:t> is based on following idea.</a:t>
            </a:r>
            <a:endParaRPr lang="en-US" dirty="0"/>
          </a:p>
        </p:txBody>
      </p:sp>
    </p:spTree>
    <p:extLst>
      <p:ext uri="{BB962C8B-B14F-4D97-AF65-F5344CB8AC3E}">
        <p14:creationId xmlns:p14="http://schemas.microsoft.com/office/powerpoint/2010/main" val="410874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 I will introduce two theoretical foundation</a:t>
            </a:r>
            <a:r>
              <a:rPr lang="en-US" baseline="0" dirty="0" smtClean="0"/>
              <a:t> of my thesis.</a:t>
            </a:r>
            <a:endParaRPr lang="en-US" dirty="0"/>
          </a:p>
        </p:txBody>
      </p:sp>
    </p:spTree>
    <p:extLst>
      <p:ext uri="{BB962C8B-B14F-4D97-AF65-F5344CB8AC3E}">
        <p14:creationId xmlns:p14="http://schemas.microsoft.com/office/powerpoint/2010/main" val="48574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base" latinLnBrk="0" hangingPunct="1">
              <a:lnSpc>
                <a:spcPct val="100000"/>
              </a:lnSpc>
              <a:spcBef>
                <a:spcPct val="0"/>
              </a:spcBef>
              <a:spcAft>
                <a:spcPct val="0"/>
              </a:spcAft>
              <a:buClrTx/>
              <a:buSzTx/>
              <a:buFontTx/>
              <a:buNone/>
              <a:tabLst/>
              <a:defRPr/>
            </a:pPr>
            <a:r>
              <a:rPr lang="en-US" dirty="0" smtClean="0"/>
              <a:t>If</a:t>
            </a:r>
            <a:r>
              <a:rPr lang="en-US" baseline="0" dirty="0" smtClean="0"/>
              <a:t> we use </a:t>
            </a:r>
            <a:r>
              <a:rPr lang="en-US" baseline="0" dirty="0" err="1" smtClean="0"/>
              <a:t>i</a:t>
            </a:r>
            <a:r>
              <a:rPr lang="en-US" baseline="0" dirty="0" smtClean="0"/>
              <a:t> to denote the line number of a statement in program and V is set of variables defined or used at </a:t>
            </a:r>
            <a:r>
              <a:rPr lang="en-US" baseline="0" dirty="0" err="1" smtClean="0"/>
              <a:t>i</a:t>
            </a:r>
            <a:r>
              <a:rPr lang="en-US" baseline="0" dirty="0" smtClean="0"/>
              <a:t>. the program slice on line I is obtained by delete one or more statements from program. And only keep the statements which have effect on the variables in line </a:t>
            </a:r>
            <a:r>
              <a:rPr lang="en-US" baseline="0" dirty="0" err="1" smtClean="0"/>
              <a:t>i</a:t>
            </a:r>
            <a:r>
              <a:rPr lang="en-US" baseline="0" dirty="0" smtClean="0"/>
              <a:t>. and the slicing result must keep same behavior as it involved in original program.</a:t>
            </a:r>
            <a:r>
              <a:rPr lang="en-US" altLang="zh-CN" baseline="0" dirty="0" smtClean="0"/>
              <a:t> </a:t>
            </a:r>
            <a:r>
              <a:rPr lang="en-US" altLang="zh-CN" dirty="0" smtClean="0"/>
              <a:t>Weiser’s program slicing theory is established on flow graph</a:t>
            </a:r>
            <a:r>
              <a:rPr lang="en-US" altLang="zh-CN" baseline="0" dirty="0" smtClean="0"/>
              <a:t>. In his flow graph, </a:t>
            </a:r>
            <a:r>
              <a:rPr lang="en-US" altLang="zh-CN" dirty="0" smtClean="0"/>
              <a:t>Node denotes for statement in program and edges is flow</a:t>
            </a:r>
            <a:r>
              <a:rPr lang="en-US" altLang="zh-CN" baseline="0" dirty="0" smtClean="0"/>
              <a:t> relations between nodes. The process of slicing is done by data </a:t>
            </a:r>
            <a:r>
              <a:rPr lang="en-US" altLang="zh-CN" baseline="0" dirty="0" err="1" smtClean="0"/>
              <a:t>analyasis</a:t>
            </a:r>
            <a:r>
              <a:rPr lang="en-US" altLang="zh-CN" baseline="0" dirty="0" smtClean="0"/>
              <a:t> on flow graph. In later, </a:t>
            </a:r>
            <a:endParaRPr lang="en-US" altLang="zh-CN" dirty="0" smtClean="0"/>
          </a:p>
          <a:p>
            <a:endParaRPr lang="en-US" dirty="0"/>
          </a:p>
        </p:txBody>
      </p:sp>
    </p:spTree>
    <p:extLst>
      <p:ext uri="{BB962C8B-B14F-4D97-AF65-F5344CB8AC3E}">
        <p14:creationId xmlns:p14="http://schemas.microsoft.com/office/powerpoint/2010/main" val="65155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base" latinLnBrk="0" hangingPunct="1">
              <a:lnSpc>
                <a:spcPct val="100000"/>
              </a:lnSpc>
              <a:spcBef>
                <a:spcPct val="0"/>
              </a:spcBef>
              <a:spcAft>
                <a:spcPct val="0"/>
              </a:spcAft>
              <a:buClrTx/>
              <a:buSzTx/>
              <a:buFontTx/>
              <a:buNone/>
              <a:tabLst/>
              <a:defRPr/>
            </a:pPr>
            <a:r>
              <a:rPr lang="en-US" dirty="0" smtClean="0"/>
              <a:t>Here is an</a:t>
            </a:r>
            <a:r>
              <a:rPr lang="en-US" baseline="0" dirty="0" smtClean="0"/>
              <a:t> example intuitive to explain the definition of program slicing. The left part is source code. And right part in sliced code get out of statement no. 10 with variable {</a:t>
            </a:r>
            <a:r>
              <a:rPr lang="en-US" baseline="0" dirty="0" err="1" smtClean="0"/>
              <a:t>abc</a:t>
            </a:r>
            <a:r>
              <a:rPr lang="en-US" baseline="0" dirty="0" smtClean="0"/>
              <a:t>}. From the result we can see, the program get rid of statement in line 5, 6 7 and 8, because the execution of these four statements will not influence on the value of [</a:t>
            </a:r>
            <a:r>
              <a:rPr lang="en-US" baseline="0" dirty="0" err="1" smtClean="0"/>
              <a:t>abc</a:t>
            </a:r>
            <a:r>
              <a:rPr lang="en-US" baseline="0" dirty="0" smtClean="0"/>
              <a:t>]. So the computation result of abs in two version of program is the same</a:t>
            </a:r>
            <a:endParaRPr lang="en-US" dirty="0"/>
          </a:p>
        </p:txBody>
      </p:sp>
    </p:spTree>
    <p:extLst>
      <p:ext uri="{BB962C8B-B14F-4D97-AF65-F5344CB8AC3E}">
        <p14:creationId xmlns:p14="http://schemas.microsoft.com/office/powerpoint/2010/main" val="385295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2366963"/>
            <a:ext cx="8636000" cy="1633537"/>
          </a:xfrm>
          <a:prstGeom prst="rect">
            <a:avLst/>
          </a:prstGeo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524000" y="4318000"/>
            <a:ext cx="7112000" cy="19478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8000" y="1778000"/>
            <a:ext cx="9144000" cy="50292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304800"/>
            <a:ext cx="2286000" cy="6502400"/>
          </a:xfrm>
          <a:prstGeom prst="rect">
            <a:avLst/>
          </a:prstGeo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8000" y="304800"/>
            <a:ext cx="6705600" cy="65024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2366963"/>
            <a:ext cx="8636000" cy="1633537"/>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3275" y="4895850"/>
            <a:ext cx="8636000" cy="15144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558800" y="1468438"/>
            <a:ext cx="4495800" cy="6151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07000" y="1468438"/>
            <a:ext cx="4495800" cy="6151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0" y="303213"/>
            <a:ext cx="3343275" cy="1290637"/>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8000" y="1778000"/>
            <a:ext cx="9144000" cy="5029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0725" y="5334000"/>
            <a:ext cx="6096000" cy="6302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9700" y="-12700"/>
            <a:ext cx="2400300" cy="76327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58800" y="-12700"/>
            <a:ext cx="7048500" cy="7632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198813" y="-12700"/>
            <a:ext cx="6961187" cy="1476375"/>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558800" y="1468438"/>
            <a:ext cx="4495800" cy="615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207000" y="1468438"/>
            <a:ext cx="4495800" cy="615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3275" y="4895850"/>
            <a:ext cx="8636000" cy="15144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803275" y="3228975"/>
            <a:ext cx="8636000" cy="16668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5080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1562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08000" y="1704975"/>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8000" y="2416175"/>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5160963" y="1704975"/>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60963" y="2416175"/>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0" y="304800"/>
            <a:ext cx="9144000" cy="1270000"/>
          </a:xfrm>
          <a:prstGeom prst="rect">
            <a:avLst/>
          </a:prstGeom>
        </p:spPr>
        <p:txBody>
          <a:bodyPr/>
          <a:lstStyle/>
          <a:p>
            <a:r>
              <a:rPr lang="zh-CN" altLang="en-US" smtClean="0"/>
              <a:t>单击此处编辑母版标题样式</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0" y="303213"/>
            <a:ext cx="3343275" cy="1290637"/>
          </a:xfrm>
          <a:prstGeom prst="rect">
            <a:avLst/>
          </a:prstGeo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971925" y="303213"/>
            <a:ext cx="5680075" cy="65039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08000" y="1593850"/>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0725" y="5334000"/>
            <a:ext cx="6096000" cy="6302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990725" y="681038"/>
            <a:ext cx="6096000" cy="457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990725" y="5964238"/>
            <a:ext cx="6096000" cy="8937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44450" algn="l" rtl="0" fontAlgn="base">
        <a:spcBef>
          <a:spcPct val="0"/>
        </a:spcBef>
        <a:spcAft>
          <a:spcPct val="0"/>
        </a:spcAft>
        <a:defRPr sz="4200">
          <a:solidFill>
            <a:srgbClr val="FFFFFF"/>
          </a:solidFill>
          <a:latin typeface="+mj-lt"/>
          <a:ea typeface="+mj-ea"/>
          <a:cs typeface="+mj-cs"/>
          <a:sym typeface="Arial" charset="0"/>
        </a:defRPr>
      </a:lvl1pPr>
      <a:lvl2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2pPr>
      <a:lvl3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3pPr>
      <a:lvl4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4pPr>
      <a:lvl5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5pPr>
      <a:lvl6pPr marL="501650" algn="l" rtl="0" fontAlgn="base">
        <a:spcBef>
          <a:spcPct val="0"/>
        </a:spcBef>
        <a:spcAft>
          <a:spcPct val="0"/>
        </a:spcAft>
        <a:defRPr sz="4200">
          <a:solidFill>
            <a:srgbClr val="FFFFFF"/>
          </a:solidFill>
          <a:latin typeface="Arial" charset="0"/>
          <a:ea typeface="ヒラギノ角ゴ ProN W3" pitchFamily="1" charset="-128"/>
          <a:sym typeface="Arial" charset="0"/>
        </a:defRPr>
      </a:lvl6pPr>
      <a:lvl7pPr marL="958850" algn="l" rtl="0" fontAlgn="base">
        <a:spcBef>
          <a:spcPct val="0"/>
        </a:spcBef>
        <a:spcAft>
          <a:spcPct val="0"/>
        </a:spcAft>
        <a:defRPr sz="4200">
          <a:solidFill>
            <a:srgbClr val="FFFFFF"/>
          </a:solidFill>
          <a:latin typeface="Arial" charset="0"/>
          <a:ea typeface="ヒラギノ角ゴ ProN W3" pitchFamily="1" charset="-128"/>
          <a:sym typeface="Arial" charset="0"/>
        </a:defRPr>
      </a:lvl7pPr>
      <a:lvl8pPr marL="1416050" algn="l" rtl="0" fontAlgn="base">
        <a:spcBef>
          <a:spcPct val="0"/>
        </a:spcBef>
        <a:spcAft>
          <a:spcPct val="0"/>
        </a:spcAft>
        <a:defRPr sz="4200">
          <a:solidFill>
            <a:srgbClr val="FFFFFF"/>
          </a:solidFill>
          <a:latin typeface="Arial" charset="0"/>
          <a:ea typeface="ヒラギノ角ゴ ProN W3" pitchFamily="1" charset="-128"/>
          <a:sym typeface="Arial" charset="0"/>
        </a:defRPr>
      </a:lvl8pPr>
      <a:lvl9pPr marL="1873250" algn="l" rtl="0" fontAlgn="base">
        <a:spcBef>
          <a:spcPct val="0"/>
        </a:spcBef>
        <a:spcAft>
          <a:spcPct val="0"/>
        </a:spcAft>
        <a:defRPr sz="4200">
          <a:solidFill>
            <a:srgbClr val="FFFFFF"/>
          </a:solidFill>
          <a:latin typeface="Arial" charset="0"/>
          <a:ea typeface="ヒラギノ角ゴ ProN W3" pitchFamily="1" charset="-128"/>
          <a:sym typeface="Arial" charset="0"/>
        </a:defRPr>
      </a:lvl9pPr>
    </p:titleStyle>
    <p:bodyStyle>
      <a:lvl1pPr marL="425450" indent="-381000" algn="l" rtl="0" fontAlgn="base">
        <a:spcBef>
          <a:spcPts val="800"/>
        </a:spcBef>
        <a:spcAft>
          <a:spcPct val="0"/>
        </a:spcAft>
        <a:buSzPct val="100000"/>
        <a:buFont typeface="Zapf Dingbats" pitchFamily="1" charset="2"/>
        <a:buChar char="✴"/>
        <a:defRPr sz="3400">
          <a:solidFill>
            <a:srgbClr val="5F604A"/>
          </a:solidFill>
          <a:latin typeface="+mn-lt"/>
          <a:ea typeface="+mn-ea"/>
          <a:cs typeface="+mn-cs"/>
          <a:sym typeface="Arial" charset="0"/>
        </a:defRPr>
      </a:lvl1pPr>
      <a:lvl2pPr marL="869950" indent="-317500" algn="l" rtl="0" fontAlgn="base">
        <a:spcBef>
          <a:spcPts val="700"/>
        </a:spcBef>
        <a:spcAft>
          <a:spcPct val="0"/>
        </a:spcAft>
        <a:buSzPct val="100000"/>
        <a:buFont typeface="Zapf Dingbats" pitchFamily="1" charset="2"/>
        <a:buChar char="✴"/>
        <a:defRPr sz="3000">
          <a:solidFill>
            <a:srgbClr val="5F604A"/>
          </a:solidFill>
          <a:latin typeface="+mn-lt"/>
          <a:ea typeface="+mn-ea"/>
          <a:sym typeface="Arial" charset="0"/>
        </a:defRPr>
      </a:lvl2pPr>
      <a:lvl3pPr marL="1314450" indent="-254000" algn="l" rtl="0" fontAlgn="base">
        <a:spcBef>
          <a:spcPts val="600"/>
        </a:spcBef>
        <a:spcAft>
          <a:spcPct val="0"/>
        </a:spcAft>
        <a:buSzPct val="100000"/>
        <a:buFont typeface="Zapf Dingbats" pitchFamily="1" charset="2"/>
        <a:buChar char="✴"/>
        <a:defRPr sz="2600">
          <a:solidFill>
            <a:srgbClr val="7F7358"/>
          </a:solidFill>
          <a:latin typeface="+mn-lt"/>
          <a:ea typeface="+mn-ea"/>
          <a:sym typeface="Arial" charset="0"/>
        </a:defRPr>
      </a:lvl3pPr>
      <a:lvl4pPr marL="18224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4pPr>
      <a:lvl5pPr marL="23304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5pPr>
      <a:lvl6pPr marL="27876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6pPr>
      <a:lvl7pPr marL="32448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7pPr>
      <a:lvl8pPr marL="37020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8pPr>
      <a:lvl9pPr marL="4159250" indent="-254000" algn="l" rtl="0" fontAlgn="base">
        <a:spcBef>
          <a:spcPts val="500"/>
        </a:spcBef>
        <a:spcAft>
          <a:spcPct val="0"/>
        </a:spcAft>
        <a:buSzPct val="100000"/>
        <a:buFont typeface="Zapf Dingbats" pitchFamily="1" charset="2"/>
        <a:buChar char="✴"/>
        <a:defRPr sz="2200">
          <a:solidFill>
            <a:srgbClr val="7F7358"/>
          </a:solidFill>
          <a:latin typeface="+mn-lt"/>
          <a:ea typeface="+mn-ea"/>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0" y="7248525"/>
            <a:ext cx="10160000" cy="400050"/>
          </a:xfrm>
          <a:prstGeom prst="rect">
            <a:avLst/>
          </a:prstGeom>
          <a:solidFill>
            <a:schemeClr val="accent1"/>
          </a:solidFill>
          <a:ln w="12700">
            <a:noFill/>
            <a:miter lim="800000"/>
            <a:headEnd/>
            <a:tailEnd/>
          </a:ln>
        </p:spPr>
        <p:txBody>
          <a:bodyPr lIns="0" tIns="0" rIns="0" bIns="0"/>
          <a:lstStyle/>
          <a:p>
            <a:endParaRPr lang="en-US"/>
          </a:p>
        </p:txBody>
      </p:sp>
      <p:sp>
        <p:nvSpPr>
          <p:cNvPr id="2050" name="Rectangle 2"/>
          <p:cNvSpPr>
            <a:spLocks/>
          </p:cNvSpPr>
          <p:nvPr/>
        </p:nvSpPr>
        <p:spPr bwMode="auto">
          <a:xfrm>
            <a:off x="2359025" y="7248525"/>
            <a:ext cx="7800975" cy="200025"/>
          </a:xfrm>
          <a:prstGeom prst="rect">
            <a:avLst/>
          </a:prstGeom>
          <a:solidFill>
            <a:srgbClr val="5F604A"/>
          </a:solidFill>
          <a:ln w="12700">
            <a:noFill/>
            <a:miter lim="800000"/>
            <a:headEnd/>
            <a:tailEnd/>
          </a:ln>
        </p:spPr>
        <p:txBody>
          <a:bodyPr lIns="0" tIns="0" rIns="0" bIns="0"/>
          <a:lstStyle/>
          <a:p>
            <a:endParaRPr lang="en-US"/>
          </a:p>
        </p:txBody>
      </p:sp>
      <p:sp>
        <p:nvSpPr>
          <p:cNvPr id="2051" name="Rectangle 3"/>
          <p:cNvSpPr>
            <a:spLocks noGrp="1" noChangeArrowheads="1"/>
          </p:cNvSpPr>
          <p:nvPr>
            <p:ph type="body" idx="1"/>
          </p:nvPr>
        </p:nvSpPr>
        <p:spPr bwMode="auto">
          <a:xfrm>
            <a:off x="558800" y="1468438"/>
            <a:ext cx="9144000" cy="61515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p>
        </p:txBody>
      </p:sp>
      <p:sp>
        <p:nvSpPr>
          <p:cNvPr id="2052" name="Rectangle 4"/>
          <p:cNvSpPr>
            <a:spLocks noGrp="1" noChangeArrowheads="1"/>
          </p:cNvSpPr>
          <p:nvPr>
            <p:ph type="title"/>
          </p:nvPr>
        </p:nvSpPr>
        <p:spPr bwMode="auto">
          <a:xfrm>
            <a:off x="3198813" y="-12700"/>
            <a:ext cx="6961187" cy="1476375"/>
          </a:xfrm>
          <a:prstGeom prst="rect">
            <a:avLst/>
          </a:prstGeom>
          <a:solidFill>
            <a:srgbClr val="5F604A"/>
          </a:solidFill>
          <a:ln w="12700">
            <a:noFill/>
            <a:miter lim="800000"/>
            <a:headEnd/>
            <a:tailEnd/>
          </a:ln>
          <a:effectLst/>
        </p:spPr>
        <p:txBody>
          <a:bodyPr vert="horz" wrap="square" lIns="50800" tIns="50800" rIns="95955" bIns="50800" numCol="1" anchor="ctr" anchorCtr="0" compatLnSpc="1">
            <a:prstTxWarp prst="textNoShape">
              <a:avLst/>
            </a:prstTxWarp>
          </a:bodyPr>
          <a:lstStyle/>
          <a:p>
            <a:pPr lvl="0"/>
            <a:r>
              <a:rPr lang="en-US" smtClean="0">
                <a:sym typeface="Arial" charset="0"/>
              </a:rPr>
              <a:t>Click to edit Master title style</a:t>
            </a:r>
          </a:p>
        </p:txBody>
      </p:sp>
      <p:pic>
        <p:nvPicPr>
          <p:cNvPr id="2053" name="Picture 5"/>
          <p:cNvPicPr>
            <a:picLocks noChangeArrowheads="1"/>
          </p:cNvPicPr>
          <p:nvPr/>
        </p:nvPicPr>
        <p:blipFill>
          <a:blip r:embed="rId14" cstate="print"/>
          <a:srcRect l="9700" t="38213" r="9348" b="25076"/>
          <a:stretch>
            <a:fillRect/>
          </a:stretch>
        </p:blipFill>
        <p:spPr bwMode="auto">
          <a:xfrm>
            <a:off x="231775" y="88900"/>
            <a:ext cx="2579688" cy="584200"/>
          </a:xfrm>
          <a:prstGeom prst="rect">
            <a:avLst/>
          </a:prstGeom>
          <a:noFill/>
          <a:ln w="12700">
            <a:noFill/>
            <a:miter lim="800000"/>
            <a:headEnd/>
            <a:tailEnd/>
          </a:ln>
        </p:spPr>
      </p:pic>
      <p:sp>
        <p:nvSpPr>
          <p:cNvPr id="2054" name="Rectangle 6"/>
          <p:cNvSpPr>
            <a:spLocks/>
          </p:cNvSpPr>
          <p:nvPr/>
        </p:nvSpPr>
        <p:spPr bwMode="auto">
          <a:xfrm>
            <a:off x="9520238" y="7245350"/>
            <a:ext cx="639762" cy="200025"/>
          </a:xfrm>
          <a:prstGeom prst="rect">
            <a:avLst/>
          </a:prstGeom>
          <a:solidFill>
            <a:schemeClr val="accent1"/>
          </a:solidFill>
          <a:ln w="12700">
            <a:noFill/>
            <a:miter lim="800000"/>
            <a:headEnd/>
            <a:tailEnd/>
          </a:ln>
        </p:spPr>
        <p:txBody>
          <a:bodyPr lIns="0" tIns="0" rIns="0" bIns="0"/>
          <a:lstStyle/>
          <a:p>
            <a:endParaRPr lang="en-US"/>
          </a:p>
        </p:txBody>
      </p:sp>
      <p:sp>
        <p:nvSpPr>
          <p:cNvPr id="2055" name="Rectangle 7"/>
          <p:cNvSpPr>
            <a:spLocks/>
          </p:cNvSpPr>
          <p:nvPr/>
        </p:nvSpPr>
        <p:spPr bwMode="auto">
          <a:xfrm>
            <a:off x="9528175" y="7118350"/>
            <a:ext cx="635000" cy="406400"/>
          </a:xfrm>
          <a:prstGeom prst="rect">
            <a:avLst/>
          </a:prstGeom>
          <a:noFill/>
          <a:ln w="12700">
            <a:noFill/>
            <a:miter lim="800000"/>
            <a:headEnd/>
            <a:tailEnd/>
          </a:ln>
        </p:spPr>
        <p:txBody>
          <a:bodyPr lIns="0" tIns="0" rIns="45155" bIns="0"/>
          <a:lstStyle/>
          <a:p>
            <a:pPr marL="44450"/>
            <a:endParaRPr lang="en-US" sz="1100">
              <a:solidFill>
                <a:srgbClr val="FFFFFF"/>
              </a:solidFill>
              <a:ea typeface="Lucida Grande" pitchFamily="1" charset="0"/>
              <a:cs typeface="Lucida Grande" pitchFamily="1" charset="0"/>
            </a:endParaRPr>
          </a:p>
          <a:p>
            <a:pPr marL="44450"/>
            <a:r>
              <a:rPr lang="en-US" sz="1100">
                <a:solidFill>
                  <a:srgbClr val="FFFFFF"/>
                </a:solidFill>
                <a:ea typeface="Lucida Grande" pitchFamily="1" charset="0"/>
                <a:cs typeface="Lucida Grande" pitchFamily="1" charset="0"/>
              </a:rPr>
              <a:t> p.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marL="44450" algn="l" rtl="0" fontAlgn="base">
        <a:spcBef>
          <a:spcPct val="0"/>
        </a:spcBef>
        <a:spcAft>
          <a:spcPct val="0"/>
        </a:spcAft>
        <a:defRPr sz="4200">
          <a:solidFill>
            <a:srgbClr val="FFFFFF"/>
          </a:solidFill>
          <a:latin typeface="+mj-lt"/>
          <a:ea typeface="+mj-ea"/>
          <a:cs typeface="+mj-cs"/>
          <a:sym typeface="Arial" charset="0"/>
        </a:defRPr>
      </a:lvl1pPr>
      <a:lvl2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2pPr>
      <a:lvl3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3pPr>
      <a:lvl4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4pPr>
      <a:lvl5pPr marL="44450" algn="l" rtl="0" fontAlgn="base">
        <a:spcBef>
          <a:spcPct val="0"/>
        </a:spcBef>
        <a:spcAft>
          <a:spcPct val="0"/>
        </a:spcAft>
        <a:defRPr sz="4200">
          <a:solidFill>
            <a:srgbClr val="FFFFFF"/>
          </a:solidFill>
          <a:latin typeface="Arial" charset="0"/>
          <a:ea typeface="ヒラギノ角ゴ ProN W3" pitchFamily="1" charset="-128"/>
          <a:sym typeface="Arial" charset="0"/>
        </a:defRPr>
      </a:lvl5pPr>
      <a:lvl6pPr marL="501650" algn="l" rtl="0" fontAlgn="base">
        <a:spcBef>
          <a:spcPct val="0"/>
        </a:spcBef>
        <a:spcAft>
          <a:spcPct val="0"/>
        </a:spcAft>
        <a:defRPr sz="4200">
          <a:solidFill>
            <a:srgbClr val="FFFFFF"/>
          </a:solidFill>
          <a:latin typeface="Arial" charset="0"/>
          <a:ea typeface="ヒラギノ角ゴ ProN W3" pitchFamily="1" charset="-128"/>
          <a:sym typeface="Arial" charset="0"/>
        </a:defRPr>
      </a:lvl6pPr>
      <a:lvl7pPr marL="958850" algn="l" rtl="0" fontAlgn="base">
        <a:spcBef>
          <a:spcPct val="0"/>
        </a:spcBef>
        <a:spcAft>
          <a:spcPct val="0"/>
        </a:spcAft>
        <a:defRPr sz="4200">
          <a:solidFill>
            <a:srgbClr val="FFFFFF"/>
          </a:solidFill>
          <a:latin typeface="Arial" charset="0"/>
          <a:ea typeface="ヒラギノ角ゴ ProN W3" pitchFamily="1" charset="-128"/>
          <a:sym typeface="Arial" charset="0"/>
        </a:defRPr>
      </a:lvl7pPr>
      <a:lvl8pPr marL="1416050" algn="l" rtl="0" fontAlgn="base">
        <a:spcBef>
          <a:spcPct val="0"/>
        </a:spcBef>
        <a:spcAft>
          <a:spcPct val="0"/>
        </a:spcAft>
        <a:defRPr sz="4200">
          <a:solidFill>
            <a:srgbClr val="FFFFFF"/>
          </a:solidFill>
          <a:latin typeface="Arial" charset="0"/>
          <a:ea typeface="ヒラギノ角ゴ ProN W3" pitchFamily="1" charset="-128"/>
          <a:sym typeface="Arial" charset="0"/>
        </a:defRPr>
      </a:lvl8pPr>
      <a:lvl9pPr marL="1873250" algn="l" rtl="0" fontAlgn="base">
        <a:spcBef>
          <a:spcPct val="0"/>
        </a:spcBef>
        <a:spcAft>
          <a:spcPct val="0"/>
        </a:spcAft>
        <a:defRPr sz="4200">
          <a:solidFill>
            <a:srgbClr val="FFFFFF"/>
          </a:solidFill>
          <a:latin typeface="Arial" charset="0"/>
          <a:ea typeface="ヒラギノ角ゴ ProN W3" pitchFamily="1" charset="-128"/>
          <a:sym typeface="Arial" charset="0"/>
        </a:defRPr>
      </a:lvl9pPr>
    </p:titleStyle>
    <p:body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1.jpg"/><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26.jpg"/><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29.jpg"/><Relationship Id="rId4" Type="http://schemas.openxmlformats.org/officeDocument/2006/relationships/image" Target="../media/image28.jpg"/></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2.jpg"/><Relationship Id="rId4" Type="http://schemas.openxmlformats.org/officeDocument/2006/relationships/image" Target="../media/image31.jpg"/></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35.jpg"/><Relationship Id="rId4" Type="http://schemas.openxmlformats.org/officeDocument/2006/relationships/image" Target="../media/image3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1"/>
          <p:cNvSpPr>
            <a:spLocks/>
          </p:cNvSpPr>
          <p:nvPr/>
        </p:nvSpPr>
        <p:spPr bwMode="auto">
          <a:xfrm>
            <a:off x="-10274300" y="-47652"/>
            <a:ext cx="20548600" cy="7683500"/>
          </a:xfrm>
          <a:prstGeom prst="triangle">
            <a:avLst>
              <a:gd name="adj" fmla="val 50000"/>
            </a:avLst>
          </a:prstGeom>
          <a:solidFill>
            <a:schemeClr val="accent1"/>
          </a:solidFill>
          <a:ln w="12700">
            <a:noFill/>
            <a:miter lim="800000"/>
            <a:headEnd/>
            <a:tailEnd/>
          </a:ln>
        </p:spPr>
        <p:txBody>
          <a:bodyPr lIns="0" tIns="0" rIns="0" bIns="0"/>
          <a:lstStyle/>
          <a:p>
            <a:endParaRPr lang="en-US"/>
          </a:p>
        </p:txBody>
      </p:sp>
      <p:pic>
        <p:nvPicPr>
          <p:cNvPr id="4098" name="Picture 2"/>
          <p:cNvPicPr>
            <a:picLocks noChangeArrowheads="1"/>
          </p:cNvPicPr>
          <p:nvPr/>
        </p:nvPicPr>
        <p:blipFill>
          <a:blip r:embed="rId3"/>
          <a:srcRect l="9700" t="38213" r="9348" b="25076"/>
          <a:stretch>
            <a:fillRect/>
          </a:stretch>
        </p:blipFill>
        <p:spPr bwMode="auto">
          <a:xfrm>
            <a:off x="1387475" y="127000"/>
            <a:ext cx="3911600" cy="889000"/>
          </a:xfrm>
          <a:prstGeom prst="rect">
            <a:avLst/>
          </a:prstGeom>
          <a:noFill/>
          <a:ln w="12700">
            <a:noFill/>
            <a:miter lim="800000"/>
            <a:headEnd/>
            <a:tailEnd/>
          </a:ln>
        </p:spPr>
      </p:pic>
      <p:sp>
        <p:nvSpPr>
          <p:cNvPr id="4099" name="AutoShape 3"/>
          <p:cNvSpPr>
            <a:spLocks/>
          </p:cNvSpPr>
          <p:nvPr/>
        </p:nvSpPr>
        <p:spPr bwMode="auto">
          <a:xfrm>
            <a:off x="1422400" y="2260600"/>
            <a:ext cx="7302500" cy="3192474"/>
          </a:xfrm>
          <a:prstGeom prst="roundRect">
            <a:avLst>
              <a:gd name="adj" fmla="val 5616"/>
            </a:avLst>
          </a:prstGeom>
          <a:solidFill>
            <a:srgbClr val="ABB202"/>
          </a:solidFill>
          <a:ln w="88900">
            <a:solidFill>
              <a:schemeClr val="accent5">
                <a:lumMod val="60000"/>
                <a:lumOff val="40000"/>
              </a:schemeClr>
            </a:solidFill>
            <a:round/>
            <a:headEnd/>
            <a:tailEnd/>
          </a:ln>
        </p:spPr>
        <p:txBody>
          <a:bodyPr lIns="0" tIns="0" rIns="0" bIns="0"/>
          <a:lstStyle/>
          <a:p>
            <a:endParaRPr lang="en-US"/>
          </a:p>
        </p:txBody>
      </p:sp>
      <p:sp>
        <p:nvSpPr>
          <p:cNvPr id="4102" name="Rectangle 6"/>
          <p:cNvSpPr>
            <a:spLocks/>
          </p:cNvSpPr>
          <p:nvPr/>
        </p:nvSpPr>
        <p:spPr bwMode="auto">
          <a:xfrm>
            <a:off x="1676400" y="2489200"/>
            <a:ext cx="6904062" cy="2963874"/>
          </a:xfrm>
          <a:prstGeom prst="rect">
            <a:avLst/>
          </a:prstGeom>
          <a:noFill/>
          <a:ln w="12700">
            <a:noFill/>
            <a:miter lim="800000"/>
            <a:headEnd/>
            <a:tailEnd/>
          </a:ln>
        </p:spPr>
        <p:txBody>
          <a:bodyPr lIns="0" tIns="0" rIns="45155" bIns="0"/>
          <a:lstStyle/>
          <a:p>
            <a:pPr marL="44450" algn="ctr"/>
            <a:endParaRPr lang="en-US" sz="4400" dirty="0" smtClean="0"/>
          </a:p>
          <a:p>
            <a:pPr marL="44450" algn="ctr"/>
            <a:r>
              <a:rPr lang="en-US" sz="4400" dirty="0" smtClean="0"/>
              <a:t>Tier Splitting using Static Analysis</a:t>
            </a:r>
            <a:endParaRPr lang="en-US" sz="4400" i="1" dirty="0">
              <a:solidFill>
                <a:srgbClr val="575240"/>
              </a:solidFill>
              <a:latin typeface="Gill Sans" pitchFamily="1" charset="0"/>
              <a:ea typeface="Gill Sans" pitchFamily="1" charset="0"/>
              <a:cs typeface="Gill Sans" pitchFamily="1" charset="0"/>
              <a:sym typeface="Gill Sans" pitchFamily="1" charset="0"/>
            </a:endParaRPr>
          </a:p>
        </p:txBody>
      </p:sp>
      <p:sp>
        <p:nvSpPr>
          <p:cNvPr id="9" name="副标题 2"/>
          <p:cNvSpPr txBox="1">
            <a:spLocks/>
          </p:cNvSpPr>
          <p:nvPr/>
        </p:nvSpPr>
        <p:spPr>
          <a:xfrm>
            <a:off x="1579538" y="5867400"/>
            <a:ext cx="6560235" cy="1752600"/>
          </a:xfrm>
          <a:prstGeom prst="rect">
            <a:avLst/>
          </a:prstGeom>
        </p:spPr>
        <p:txBody>
          <a:bodyPr>
            <a:normAutofit fontScale="92500" lnSpcReduction="10000"/>
          </a:bodyPr>
          <a:lstStyle/>
          <a:p>
            <a:pPr marL="425450" indent="-381000">
              <a:lnSpc>
                <a:spcPct val="150000"/>
              </a:lnSpc>
              <a:spcBef>
                <a:spcPts val="800"/>
              </a:spcBef>
              <a:buSzPct val="100000"/>
            </a:pPr>
            <a:r>
              <a:rPr kumimoji="0" lang="en-US"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Presenter </a:t>
            </a:r>
            <a:r>
              <a:rPr kumimoji="0" lang="zh-CN" altLang="en-US"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 </a:t>
            </a:r>
            <a:r>
              <a:rPr kumimoji="0" lang="en-US" altLang="zh-CN" b="0" i="0" u="none" strike="noStrike" kern="0" cap="none" spc="0" normalizeH="0" baseline="0" noProof="0" dirty="0" err="1" smtClean="0">
                <a:ln>
                  <a:noFill/>
                </a:ln>
                <a:solidFill>
                  <a:schemeClr val="accent5">
                    <a:lumMod val="60000"/>
                    <a:lumOff val="40000"/>
                  </a:schemeClr>
                </a:solidFill>
                <a:effectLst/>
                <a:uLnTx/>
                <a:uFillTx/>
                <a:latin typeface="+mn-lt"/>
                <a:ea typeface="+mn-ea"/>
                <a:cs typeface="+mn-cs"/>
                <a:sym typeface="Arial" charset="0"/>
              </a:rPr>
              <a:t>Xinran</a:t>
            </a:r>
            <a:r>
              <a:rPr kumimoji="0" lang="en-US" altLang="zh-CN"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 AI</a:t>
            </a:r>
          </a:p>
          <a:p>
            <a:pPr>
              <a:lnSpc>
                <a:spcPct val="150000"/>
              </a:lnSpc>
            </a:pPr>
            <a:r>
              <a:rPr kumimoji="0" 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Promoter</a:t>
            </a:r>
            <a:r>
              <a:rPr kumimoji="0" lang="zh-CN" alt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a:t>
            </a:r>
            <a:r>
              <a:rPr kumimoji="0" 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Prof. Dr. </a:t>
            </a:r>
            <a:r>
              <a:rPr kumimoji="0" lang="en-US" sz="2000" b="0" i="0" u="none" strike="noStrike" kern="0" cap="none" spc="0" normalizeH="0" baseline="0" noProof="0" dirty="0" err="1" smtClean="0">
                <a:ln>
                  <a:noFill/>
                </a:ln>
                <a:solidFill>
                  <a:schemeClr val="accent5">
                    <a:lumMod val="60000"/>
                    <a:lumOff val="40000"/>
                  </a:schemeClr>
                </a:solidFill>
                <a:effectLst/>
                <a:uLnTx/>
                <a:uFillTx/>
                <a:latin typeface="+mn-lt"/>
                <a:ea typeface="+mn-ea"/>
                <a:cs typeface="+mn-cs"/>
                <a:sym typeface="Arial" charset="0"/>
              </a:rPr>
              <a:t>Coen</a:t>
            </a:r>
            <a:r>
              <a:rPr kumimoji="0" lang="en-US" sz="2000" b="0" i="0" u="none" strike="noStrike" kern="0" cap="none" spc="0" normalizeH="0" baseline="0" noProof="0" dirty="0" smtClean="0">
                <a:ln>
                  <a:noFill/>
                </a:ln>
                <a:solidFill>
                  <a:schemeClr val="accent5">
                    <a:lumMod val="60000"/>
                    <a:lumOff val="40000"/>
                  </a:schemeClr>
                </a:solidFill>
                <a:effectLst/>
                <a:uLnTx/>
                <a:uFillTx/>
                <a:latin typeface="+mn-lt"/>
                <a:ea typeface="+mn-ea"/>
                <a:cs typeface="+mn-cs"/>
                <a:sym typeface="Arial" charset="0"/>
              </a:rPr>
              <a:t> De</a:t>
            </a:r>
            <a:r>
              <a:rPr lang="en-US" altLang="zh-CN" dirty="0"/>
              <a:t> </a:t>
            </a:r>
            <a:r>
              <a:rPr lang="en-US" altLang="zh-CN" kern="0" dirty="0" err="1">
                <a:solidFill>
                  <a:schemeClr val="accent5">
                    <a:lumMod val="60000"/>
                    <a:lumOff val="40000"/>
                  </a:schemeClr>
                </a:solidFill>
                <a:latin typeface="+mn-lt"/>
                <a:ea typeface="+mn-ea"/>
              </a:rPr>
              <a:t>Roover</a:t>
            </a:r>
            <a:endParaRPr lang="en-US" altLang="zh-CN" kern="0" dirty="0">
              <a:solidFill>
                <a:schemeClr val="accent5">
                  <a:lumMod val="60000"/>
                  <a:lumOff val="40000"/>
                </a:schemeClr>
              </a:solidFill>
              <a:latin typeface="+mn-lt"/>
              <a:ea typeface="+mn-ea"/>
            </a:endParaRPr>
          </a:p>
          <a:p>
            <a:pPr>
              <a:lnSpc>
                <a:spcPct val="150000"/>
              </a:lnSpc>
            </a:pPr>
            <a:r>
              <a:rPr lang="en-US" altLang="zh-CN" kern="0" dirty="0">
                <a:solidFill>
                  <a:schemeClr val="accent5">
                    <a:lumMod val="60000"/>
                    <a:lumOff val="40000"/>
                  </a:schemeClr>
                </a:solidFill>
                <a:latin typeface="+mn-lt"/>
                <a:ea typeface="+mn-ea"/>
              </a:rPr>
              <a:t>Guidance by: Laure Philips</a:t>
            </a:r>
          </a:p>
          <a:p>
            <a:pPr>
              <a:lnSpc>
                <a:spcPct val="150000"/>
              </a:lnSpc>
            </a:pPr>
            <a:r>
              <a:rPr lang="en-US" altLang="zh-CN" kern="0" dirty="0" smtClean="0">
                <a:solidFill>
                  <a:schemeClr val="accent5">
                    <a:lumMod val="60000"/>
                    <a:lumOff val="40000"/>
                  </a:schemeClr>
                </a:solidFill>
                <a:latin typeface="+mn-lt"/>
                <a:ea typeface="+mn-ea"/>
              </a:rPr>
              <a:t>	        Jens Nicolay</a:t>
            </a:r>
            <a:endParaRPr lang="en-US" kern="0" dirty="0">
              <a:solidFill>
                <a:schemeClr val="accent5">
                  <a:lumMod val="60000"/>
                  <a:lumOff val="40000"/>
                </a:schemeClr>
              </a:solidFill>
              <a:latin typeface="+mn-lt"/>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Program Slicing</a:t>
            </a:r>
            <a:endParaRPr lang="en-US" dirty="0"/>
          </a:p>
        </p:txBody>
      </p:sp>
      <p:sp>
        <p:nvSpPr>
          <p:cNvPr id="3" name="内容占位符 2"/>
          <p:cNvSpPr>
            <a:spLocks noGrp="1"/>
          </p:cNvSpPr>
          <p:nvPr>
            <p:ph idx="1"/>
          </p:nvPr>
        </p:nvSpPr>
        <p:spPr/>
        <p:txBody>
          <a:bodyPr/>
          <a:lstStyle/>
          <a:p>
            <a:r>
              <a:rPr lang="en-US" altLang="zh-CN" dirty="0"/>
              <a:t>Weiser’s </a:t>
            </a:r>
            <a:r>
              <a:rPr lang="en-US" altLang="zh-CN" dirty="0"/>
              <a:t>static </a:t>
            </a:r>
            <a:r>
              <a:rPr lang="en-US" altLang="zh-CN" dirty="0" smtClean="0"/>
              <a:t>program </a:t>
            </a:r>
            <a:r>
              <a:rPr lang="en-US" altLang="zh-CN" dirty="0"/>
              <a:t>slicing theory:</a:t>
            </a:r>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9" name="文本框 8"/>
          <p:cNvSpPr txBox="1"/>
          <p:nvPr/>
        </p:nvSpPr>
        <p:spPr>
          <a:xfrm>
            <a:off x="1695624" y="5610200"/>
            <a:ext cx="6912768" cy="1015663"/>
          </a:xfrm>
          <a:prstGeom prst="rect">
            <a:avLst/>
          </a:prstGeom>
          <a:noFill/>
        </p:spPr>
        <p:txBody>
          <a:bodyPr wrap="square" rtlCol="0">
            <a:spAutoFit/>
          </a:bodyPr>
          <a:lstStyle/>
          <a:p>
            <a:r>
              <a:rPr lang="en-US" altLang="zh-CN" dirty="0" smtClean="0"/>
              <a:t>Figure 1(a) source JavaScript program; (b)</a:t>
            </a:r>
            <a:r>
              <a:rPr lang="en-US" altLang="zh-CN" dirty="0"/>
              <a:t> get slice S out of slicing criteria &lt;10,{</a:t>
            </a:r>
            <a:r>
              <a:rPr lang="en-US" altLang="zh-CN" dirty="0" err="1"/>
              <a:t>abc</a:t>
            </a:r>
            <a:r>
              <a:rPr lang="en-US" altLang="zh-CN" dirty="0"/>
              <a:t>}&gt;</a:t>
            </a:r>
          </a:p>
          <a:p>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737" y="2095500"/>
            <a:ext cx="6486525" cy="3429000"/>
          </a:xfrm>
          <a:prstGeom prst="rect">
            <a:avLst/>
          </a:prstGeom>
        </p:spPr>
      </p:pic>
    </p:spTree>
    <p:extLst>
      <p:ext uri="{BB962C8B-B14F-4D97-AF65-F5344CB8AC3E}">
        <p14:creationId xmlns:p14="http://schemas.microsoft.com/office/powerpoint/2010/main" val="22816500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Program Slicing</a:t>
            </a:r>
            <a:endParaRPr lang="en-US" dirty="0"/>
          </a:p>
        </p:txBody>
      </p:sp>
      <p:sp>
        <p:nvSpPr>
          <p:cNvPr id="3" name="内容占位符 2"/>
          <p:cNvSpPr>
            <a:spLocks noGrp="1"/>
          </p:cNvSpPr>
          <p:nvPr>
            <p:ph idx="1"/>
          </p:nvPr>
        </p:nvSpPr>
        <p:spPr/>
        <p:txBody>
          <a:bodyPr>
            <a:normAutofit/>
          </a:bodyPr>
          <a:lstStyle/>
          <a:p>
            <a:r>
              <a:rPr lang="en-US" sz="3200" dirty="0" smtClean="0"/>
              <a:t>S</a:t>
            </a:r>
            <a:r>
              <a:rPr lang="en-US" altLang="zh-CN" sz="3200" dirty="0" smtClean="0"/>
              <a:t>tatic s</a:t>
            </a:r>
            <a:r>
              <a:rPr lang="en-US" sz="3200" dirty="0" smtClean="0"/>
              <a:t>licing </a:t>
            </a:r>
            <a:r>
              <a:rPr lang="en-US" sz="3200" dirty="0" smtClean="0"/>
              <a:t>on Program Dependency Graph(PDG) </a:t>
            </a:r>
            <a:endParaRPr lang="en-US" sz="3200" dirty="0" smtClean="0"/>
          </a:p>
          <a:p>
            <a:pPr lvl="1"/>
            <a:r>
              <a:rPr lang="en-US" sz="2800" dirty="0" smtClean="0"/>
              <a:t>PDG proposed by </a:t>
            </a:r>
            <a:r>
              <a:rPr lang="en-US" altLang="zh-CN" sz="2800" dirty="0"/>
              <a:t>J. </a:t>
            </a:r>
            <a:r>
              <a:rPr lang="en-US" altLang="zh-CN" sz="2800" dirty="0" err="1" smtClean="0"/>
              <a:t>Ferrante</a:t>
            </a:r>
            <a:r>
              <a:rPr lang="en-US" altLang="zh-CN" sz="2800" dirty="0"/>
              <a:t> </a:t>
            </a:r>
            <a:r>
              <a:rPr lang="en-US" altLang="zh-CN" sz="2800" dirty="0" smtClean="0"/>
              <a:t>et al..</a:t>
            </a:r>
            <a:endParaRPr lang="en-US" sz="2800" dirty="0" smtClean="0"/>
          </a:p>
          <a:p>
            <a:pPr lvl="1"/>
            <a:r>
              <a:rPr lang="en-US" sz="2800" dirty="0" smtClean="0"/>
              <a:t>Data dependency in PDG</a:t>
            </a:r>
          </a:p>
          <a:p>
            <a:pPr lvl="2"/>
            <a:r>
              <a:rPr lang="en-US" altLang="zh-CN" sz="2400" dirty="0"/>
              <a:t>If a statement </a:t>
            </a:r>
            <a:r>
              <a:rPr lang="en-US" altLang="zh-CN" sz="2400" i="1" dirty="0"/>
              <a:t>S’ </a:t>
            </a:r>
            <a:r>
              <a:rPr lang="en-US" altLang="zh-CN" sz="2400" i="1" dirty="0" smtClean="0"/>
              <a:t>use the variable defined at statement S without redefining of this variable during the execution, then</a:t>
            </a:r>
            <a:r>
              <a:rPr lang="en-US" altLang="zh-CN" sz="2400" i="1" dirty="0"/>
              <a:t> statement </a:t>
            </a:r>
            <a:r>
              <a:rPr lang="en-US" altLang="zh-CN" sz="2400" i="1" dirty="0" smtClean="0"/>
              <a:t> S</a:t>
            </a:r>
            <a:r>
              <a:rPr lang="en-US" altLang="zh-CN" sz="2400" i="1" dirty="0"/>
              <a:t>’</a:t>
            </a:r>
            <a:r>
              <a:rPr lang="en-US" altLang="zh-CN" sz="2400" i="1" dirty="0" smtClean="0"/>
              <a:t> is data dependent </a:t>
            </a:r>
            <a:r>
              <a:rPr lang="en-US" altLang="zh-CN" sz="2400" i="1" dirty="0"/>
              <a:t>on statement </a:t>
            </a:r>
            <a:r>
              <a:rPr lang="en-US" altLang="zh-CN" sz="2400" i="1" dirty="0" smtClean="0"/>
              <a:t>S.</a:t>
            </a:r>
            <a:endParaRPr lang="en-US" sz="2400" dirty="0" smtClean="0"/>
          </a:p>
          <a:p>
            <a:pPr lvl="1"/>
            <a:r>
              <a:rPr lang="en-US" sz="2800" dirty="0" smtClean="0"/>
              <a:t>Control dependency in PDG</a:t>
            </a:r>
          </a:p>
          <a:p>
            <a:pPr lvl="2"/>
            <a:r>
              <a:rPr lang="en-US" altLang="zh-CN" sz="2400" i="1" dirty="0"/>
              <a:t>If a statement S’ is control dependent on statement S, there will be two edges out of S, the “</a:t>
            </a:r>
            <a:r>
              <a:rPr lang="en-US" altLang="zh-CN" sz="2400" i="1" dirty="0" smtClean="0"/>
              <a:t>True” </a:t>
            </a:r>
            <a:r>
              <a:rPr lang="en-US" altLang="zh-CN" sz="2400" i="1" dirty="0"/>
              <a:t>edge will lead to execute on S’, “</a:t>
            </a:r>
            <a:r>
              <a:rPr lang="en-US" altLang="zh-CN" sz="2400" i="1" dirty="0" smtClean="0"/>
              <a:t>False” </a:t>
            </a:r>
            <a:r>
              <a:rPr lang="en-US" altLang="zh-CN" sz="2400" i="1" dirty="0"/>
              <a:t>edge will lead the program jump to another statement.</a:t>
            </a:r>
          </a:p>
          <a:p>
            <a:pPr lvl="2"/>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Program Slicing</a:t>
            </a:r>
            <a:endParaRPr lang="en-US" dirty="0"/>
          </a:p>
        </p:txBody>
      </p:sp>
      <p:sp>
        <p:nvSpPr>
          <p:cNvPr id="3" name="内容占位符 2"/>
          <p:cNvSpPr>
            <a:spLocks noGrp="1"/>
          </p:cNvSpPr>
          <p:nvPr>
            <p:ph idx="1"/>
          </p:nvPr>
        </p:nvSpPr>
        <p:spPr/>
        <p:txBody>
          <a:bodyPr>
            <a:normAutofit/>
          </a:bodyPr>
          <a:lstStyle/>
          <a:p>
            <a:r>
              <a:rPr lang="en-US" altLang="zh-CN" sz="3200" dirty="0"/>
              <a:t>Static slicing</a:t>
            </a:r>
            <a:r>
              <a:rPr lang="en-US" sz="3200" dirty="0" smtClean="0"/>
              <a:t> </a:t>
            </a:r>
            <a:r>
              <a:rPr lang="en-US" sz="3200" dirty="0" smtClean="0"/>
              <a:t>on Program Dependency Graph(PDG) </a:t>
            </a:r>
          </a:p>
          <a:p>
            <a:pPr lvl="1"/>
            <a:r>
              <a:rPr lang="en-US" sz="2800" dirty="0" smtClean="0"/>
              <a:t>Backward traversal</a:t>
            </a:r>
          </a:p>
          <a:p>
            <a:pPr lvl="2"/>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1026" name="Picture 2" descr="C:\Users\aixinran\AppData\Local\Temp\ksohtml\wps62C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79" y="3037776"/>
            <a:ext cx="6233634" cy="329250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456264" y="2821752"/>
            <a:ext cx="2448272" cy="3170099"/>
          </a:xfrm>
          <a:prstGeom prst="rect">
            <a:avLst/>
          </a:prstGeom>
          <a:noFill/>
          <a:ln>
            <a:solidFill>
              <a:schemeClr val="tx1"/>
            </a:solidFill>
          </a:ln>
        </p:spPr>
        <p:txBody>
          <a:bodyPr wrap="square" rtlCol="0">
            <a:spAutoFit/>
          </a:bodyPr>
          <a:lstStyle/>
          <a:p>
            <a:r>
              <a:rPr lang="en-US" altLang="zh-CN" dirty="0" smtClean="0"/>
              <a:t>  </a:t>
            </a:r>
            <a:r>
              <a:rPr lang="en-US" altLang="zh-CN" dirty="0" err="1" smtClean="0"/>
              <a:t>var</a:t>
            </a:r>
            <a:r>
              <a:rPr lang="en-US" altLang="zh-CN" dirty="0" smtClean="0"/>
              <a:t> </a:t>
            </a:r>
            <a:r>
              <a:rPr lang="en-US" altLang="zh-CN" dirty="0"/>
              <a:t>a=1;</a:t>
            </a:r>
          </a:p>
          <a:p>
            <a:r>
              <a:rPr lang="en-US" altLang="zh-CN" dirty="0"/>
              <a:t>  </a:t>
            </a:r>
            <a:r>
              <a:rPr lang="en-US" altLang="zh-CN" dirty="0" err="1"/>
              <a:t>var</a:t>
            </a:r>
            <a:r>
              <a:rPr lang="en-US" altLang="zh-CN" dirty="0"/>
              <a:t> b=2;</a:t>
            </a:r>
          </a:p>
          <a:p>
            <a:r>
              <a:rPr lang="en-US" altLang="zh-CN" dirty="0"/>
              <a:t>  </a:t>
            </a:r>
            <a:r>
              <a:rPr lang="en-US" altLang="zh-CN" dirty="0" err="1"/>
              <a:t>var</a:t>
            </a:r>
            <a:r>
              <a:rPr lang="en-US" altLang="zh-CN" dirty="0"/>
              <a:t> c=3;</a:t>
            </a:r>
          </a:p>
          <a:p>
            <a:r>
              <a:rPr lang="en-US" altLang="zh-CN" dirty="0"/>
              <a:t>  </a:t>
            </a:r>
            <a:r>
              <a:rPr lang="en-US" altLang="zh-CN" dirty="0" err="1"/>
              <a:t>var</a:t>
            </a:r>
            <a:r>
              <a:rPr lang="en-US" altLang="zh-CN" dirty="0"/>
              <a:t> ab=0;</a:t>
            </a:r>
          </a:p>
          <a:p>
            <a:r>
              <a:rPr lang="en-US" altLang="zh-CN" dirty="0"/>
              <a:t>  if (a&gt;b){</a:t>
            </a:r>
          </a:p>
          <a:p>
            <a:r>
              <a:rPr lang="en-US" altLang="zh-CN" dirty="0"/>
              <a:t>      ab=a-b;</a:t>
            </a:r>
          </a:p>
          <a:p>
            <a:r>
              <a:rPr lang="en-US" altLang="zh-CN" dirty="0"/>
              <a:t>      }</a:t>
            </a:r>
          </a:p>
          <a:p>
            <a:r>
              <a:rPr lang="en-US" altLang="zh-CN" dirty="0"/>
              <a:t>  else ab=</a:t>
            </a:r>
            <a:r>
              <a:rPr lang="en-US" altLang="zh-CN" dirty="0" err="1"/>
              <a:t>a+b</a:t>
            </a:r>
            <a:r>
              <a:rPr lang="en-US" altLang="zh-CN" dirty="0"/>
              <a:t>;</a:t>
            </a:r>
          </a:p>
          <a:p>
            <a:r>
              <a:rPr lang="en-US" altLang="zh-CN" dirty="0"/>
              <a:t>  </a:t>
            </a:r>
            <a:r>
              <a:rPr lang="en-US" altLang="zh-CN" dirty="0" err="1"/>
              <a:t>var</a:t>
            </a:r>
            <a:r>
              <a:rPr lang="en-US" altLang="zh-CN" dirty="0"/>
              <a:t> ac = a + c;</a:t>
            </a:r>
          </a:p>
          <a:p>
            <a:r>
              <a:rPr lang="en-US" altLang="zh-CN" dirty="0"/>
              <a:t>  </a:t>
            </a:r>
            <a:r>
              <a:rPr lang="en-US" altLang="zh-CN" dirty="0" err="1"/>
              <a:t>var</a:t>
            </a:r>
            <a:r>
              <a:rPr lang="en-US" altLang="zh-CN" dirty="0"/>
              <a:t> </a:t>
            </a:r>
            <a:r>
              <a:rPr lang="en-US" altLang="zh-CN" dirty="0" err="1"/>
              <a:t>abc</a:t>
            </a:r>
            <a:r>
              <a:rPr lang="en-US" altLang="zh-CN" dirty="0"/>
              <a:t> = ac + </a:t>
            </a:r>
            <a:r>
              <a:rPr lang="en-US" altLang="zh-CN" dirty="0" smtClean="0"/>
              <a:t>b;</a:t>
            </a:r>
            <a:endParaRPr lang="en-US" altLang="zh-CN" dirty="0"/>
          </a:p>
        </p:txBody>
      </p:sp>
      <p:sp>
        <p:nvSpPr>
          <p:cNvPr id="7" name="文本框 6"/>
          <p:cNvSpPr txBox="1"/>
          <p:nvPr/>
        </p:nvSpPr>
        <p:spPr>
          <a:xfrm>
            <a:off x="975544" y="6383899"/>
            <a:ext cx="6912768" cy="707886"/>
          </a:xfrm>
          <a:prstGeom prst="rect">
            <a:avLst/>
          </a:prstGeom>
          <a:noFill/>
        </p:spPr>
        <p:txBody>
          <a:bodyPr wrap="square" rtlCol="0">
            <a:spAutoFit/>
          </a:bodyPr>
          <a:lstStyle/>
          <a:p>
            <a:r>
              <a:rPr lang="en-US" altLang="zh-CN" dirty="0" smtClean="0"/>
              <a:t>Program slicing on slicing criteria </a:t>
            </a:r>
            <a:r>
              <a:rPr lang="en-US" altLang="zh-CN" dirty="0"/>
              <a:t>&lt;10,{</a:t>
            </a:r>
            <a:r>
              <a:rPr lang="en-US" altLang="zh-CN" dirty="0" err="1"/>
              <a:t>abc</a:t>
            </a:r>
            <a:r>
              <a:rPr lang="en-US" altLang="zh-CN" dirty="0"/>
              <a:t>}&gt;</a:t>
            </a:r>
          </a:p>
          <a:p>
            <a:endParaRPr lang="zh-CN" altLang="en-US" dirty="0"/>
          </a:p>
        </p:txBody>
      </p:sp>
      <p:sp>
        <p:nvSpPr>
          <p:cNvPr id="8" name="文本框 7"/>
          <p:cNvSpPr txBox="1"/>
          <p:nvPr/>
        </p:nvSpPr>
        <p:spPr>
          <a:xfrm>
            <a:off x="6952208" y="2821752"/>
            <a:ext cx="504056" cy="3170099"/>
          </a:xfrm>
          <a:prstGeom prst="rect">
            <a:avLst/>
          </a:prstGeom>
          <a:noFill/>
          <a:ln>
            <a:noFill/>
          </a:ln>
        </p:spPr>
        <p:txBody>
          <a:bodyPr wrap="square" rtlCol="0">
            <a:spAutoFit/>
          </a:bodyPr>
          <a:lstStyle/>
          <a:p>
            <a:pPr algn="r"/>
            <a:r>
              <a:rPr lang="en-US" altLang="zh-CN" dirty="0" smtClean="0"/>
              <a:t>1</a:t>
            </a:r>
          </a:p>
          <a:p>
            <a:pPr algn="r"/>
            <a:r>
              <a:rPr lang="en-US" altLang="zh-CN" dirty="0" smtClean="0"/>
              <a:t>2</a:t>
            </a:r>
          </a:p>
          <a:p>
            <a:pPr algn="r"/>
            <a:r>
              <a:rPr lang="en-US" altLang="zh-CN" dirty="0" smtClean="0"/>
              <a:t>3</a:t>
            </a:r>
          </a:p>
          <a:p>
            <a:pPr algn="r"/>
            <a:r>
              <a:rPr lang="en-US" altLang="zh-CN" dirty="0" smtClean="0"/>
              <a:t>4</a:t>
            </a:r>
          </a:p>
          <a:p>
            <a:pPr algn="r"/>
            <a:r>
              <a:rPr lang="en-US" altLang="zh-CN" dirty="0" smtClean="0"/>
              <a:t>5</a:t>
            </a:r>
          </a:p>
          <a:p>
            <a:pPr algn="r"/>
            <a:r>
              <a:rPr lang="en-US" altLang="zh-CN" dirty="0" smtClean="0"/>
              <a:t>6</a:t>
            </a:r>
          </a:p>
          <a:p>
            <a:pPr algn="r"/>
            <a:r>
              <a:rPr lang="en-US" altLang="zh-CN" dirty="0" smtClean="0"/>
              <a:t>7</a:t>
            </a:r>
          </a:p>
          <a:p>
            <a:pPr algn="r"/>
            <a:r>
              <a:rPr lang="en-US" altLang="zh-CN" dirty="0" smtClean="0"/>
              <a:t>8</a:t>
            </a:r>
          </a:p>
          <a:p>
            <a:pPr algn="r"/>
            <a:r>
              <a:rPr lang="en-US" altLang="zh-CN" dirty="0" smtClean="0"/>
              <a:t>9</a:t>
            </a:r>
          </a:p>
          <a:p>
            <a:pPr algn="r"/>
            <a:r>
              <a:rPr lang="en-US" altLang="zh-CN" dirty="0" smtClean="0"/>
              <a:t>10</a:t>
            </a:r>
            <a:endParaRPr lang="en-US" altLang="zh-CN" dirty="0"/>
          </a:p>
        </p:txBody>
      </p:sp>
    </p:spTree>
    <p:extLst>
      <p:ext uri="{BB962C8B-B14F-4D97-AF65-F5344CB8AC3E}">
        <p14:creationId xmlns:p14="http://schemas.microsoft.com/office/powerpoint/2010/main" val="2976607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Program Slicing</a:t>
            </a:r>
            <a:endParaRPr lang="en-US" dirty="0"/>
          </a:p>
        </p:txBody>
      </p:sp>
      <p:sp>
        <p:nvSpPr>
          <p:cNvPr id="3" name="内容占位符 2"/>
          <p:cNvSpPr>
            <a:spLocks noGrp="1"/>
          </p:cNvSpPr>
          <p:nvPr>
            <p:ph idx="1"/>
          </p:nvPr>
        </p:nvSpPr>
        <p:spPr/>
        <p:txBody>
          <a:bodyPr>
            <a:normAutofit/>
          </a:bodyPr>
          <a:lstStyle/>
          <a:p>
            <a:r>
              <a:rPr lang="en-US" sz="3200" dirty="0" smtClean="0"/>
              <a:t>State of the art of Program Slicing</a:t>
            </a:r>
          </a:p>
          <a:p>
            <a:pPr lvl="1"/>
            <a:r>
              <a:rPr lang="en-US" sz="2800" dirty="0" smtClean="0"/>
              <a:t>Method </a:t>
            </a:r>
          </a:p>
          <a:p>
            <a:pPr lvl="2"/>
            <a:r>
              <a:rPr lang="en-US" altLang="zh-CN" sz="2000" dirty="0"/>
              <a:t>Dynamic and conditional program slicing</a:t>
            </a:r>
          </a:p>
          <a:p>
            <a:pPr lvl="2"/>
            <a:r>
              <a:rPr lang="en-US" sz="2000" dirty="0" smtClean="0"/>
              <a:t>Backward </a:t>
            </a:r>
            <a:r>
              <a:rPr lang="en-US" sz="2000" dirty="0" smtClean="0"/>
              <a:t>and forward traversal</a:t>
            </a:r>
          </a:p>
          <a:p>
            <a:pPr lvl="1"/>
            <a:r>
              <a:rPr lang="en-US" altLang="zh-CN" sz="2800" dirty="0" smtClean="0"/>
              <a:t>Application  </a:t>
            </a:r>
          </a:p>
          <a:p>
            <a:pPr lvl="2"/>
            <a:r>
              <a:rPr lang="en-US" altLang="zh-CN" sz="2000" dirty="0" smtClean="0"/>
              <a:t>Debugging </a:t>
            </a:r>
            <a:endParaRPr lang="en-US" altLang="zh-CN" sz="2000" dirty="0" smtClean="0"/>
          </a:p>
          <a:p>
            <a:pPr lvl="2"/>
            <a:r>
              <a:rPr lang="en-US" altLang="zh-CN" sz="2000" dirty="0" smtClean="0"/>
              <a:t>Testing </a:t>
            </a:r>
          </a:p>
          <a:p>
            <a:pPr lvl="2"/>
            <a:r>
              <a:rPr lang="en-US" altLang="zh-CN" sz="2000" dirty="0" smtClean="0"/>
              <a:t>Software </a:t>
            </a:r>
            <a:r>
              <a:rPr lang="en-US" altLang="zh-CN" sz="2000" dirty="0" smtClean="0"/>
              <a:t>maintain</a:t>
            </a:r>
            <a:endParaRPr lang="en-US" altLang="zh-CN" sz="2000" dirty="0" smtClean="0"/>
          </a:p>
          <a:p>
            <a:pPr lvl="2"/>
            <a:r>
              <a:rPr lang="en-US" altLang="zh-CN" sz="2000" dirty="0" smtClean="0"/>
              <a:t>Re-engineering</a:t>
            </a:r>
          </a:p>
          <a:p>
            <a:pPr lvl="2"/>
            <a:r>
              <a:rPr lang="en-US" altLang="zh-CN" sz="2000" dirty="0" smtClean="0"/>
              <a:t>Web security </a:t>
            </a:r>
          </a:p>
          <a:p>
            <a:pPr lvl="2"/>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4090463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Abstract Interpreter</a:t>
            </a:r>
            <a:endParaRPr lang="en-US" dirty="0"/>
          </a:p>
        </p:txBody>
      </p:sp>
      <p:sp>
        <p:nvSpPr>
          <p:cNvPr id="3" name="内容占位符 2"/>
          <p:cNvSpPr>
            <a:spLocks noGrp="1"/>
          </p:cNvSpPr>
          <p:nvPr>
            <p:ph idx="1"/>
          </p:nvPr>
        </p:nvSpPr>
        <p:spPr/>
        <p:txBody>
          <a:bodyPr>
            <a:normAutofit/>
          </a:bodyPr>
          <a:lstStyle/>
          <a:p>
            <a:pPr marL="1009650" lvl="2" indent="0">
              <a:buNone/>
            </a:pPr>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内容占位符 2"/>
          <p:cNvSpPr txBox="1">
            <a:spLocks/>
          </p:cNvSpPr>
          <p:nvPr/>
        </p:nvSpPr>
        <p:spPr bwMode="auto">
          <a:xfrm>
            <a:off x="558800" y="1468438"/>
            <a:ext cx="9236108" cy="59134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normAutofit/>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r>
              <a:rPr lang="en-US" sz="2400" kern="0" dirty="0" smtClean="0"/>
              <a:t>Abstraction is used to depict property</a:t>
            </a:r>
          </a:p>
          <a:p>
            <a:endParaRPr lang="en-US" sz="2400" kern="0" dirty="0"/>
          </a:p>
          <a:p>
            <a:endParaRPr lang="en-US" sz="2400" kern="0" dirty="0" smtClean="0"/>
          </a:p>
          <a:p>
            <a:endParaRPr lang="en-US" sz="2400" kern="0" dirty="0"/>
          </a:p>
          <a:p>
            <a:endParaRPr lang="en-US" sz="2400" kern="0" dirty="0" smtClean="0"/>
          </a:p>
          <a:p>
            <a:endParaRPr lang="en-US" sz="2400" kern="0" dirty="0" smtClean="0"/>
          </a:p>
          <a:p>
            <a:endParaRPr lang="en-US" sz="2400" kern="0" dirty="0" smtClean="0"/>
          </a:p>
          <a:p>
            <a:r>
              <a:rPr lang="en-US" sz="2400" kern="0" dirty="0" smtClean="0"/>
              <a:t>Syntax and semantic is abstract interpretation of program</a:t>
            </a:r>
          </a:p>
          <a:p>
            <a:pPr lvl="1"/>
            <a:r>
              <a:rPr lang="en-US" sz="2000" kern="0" dirty="0" smtClean="0"/>
              <a:t>A summary of behavior of program.</a:t>
            </a:r>
          </a:p>
          <a:p>
            <a:endParaRPr lang="en-US" sz="2400" kern="0" dirty="0" smtClean="0"/>
          </a:p>
        </p:txBody>
      </p:sp>
      <p:grpSp>
        <p:nvGrpSpPr>
          <p:cNvPr id="7" name="Group 4"/>
          <p:cNvGrpSpPr>
            <a:grpSpLocks noChangeAspect="1"/>
          </p:cNvGrpSpPr>
          <p:nvPr/>
        </p:nvGrpSpPr>
        <p:grpSpPr bwMode="auto">
          <a:xfrm>
            <a:off x="2919413" y="2081213"/>
            <a:ext cx="3336925" cy="1919287"/>
            <a:chOff x="1839" y="1311"/>
            <a:chExt cx="2102" cy="1209"/>
          </a:xfrm>
        </p:grpSpPr>
        <p:sp>
          <p:nvSpPr>
            <p:cNvPr id="8" name="AutoShape 3"/>
            <p:cNvSpPr>
              <a:spLocks noChangeAspect="1" noChangeArrowheads="1" noTextEdit="1"/>
            </p:cNvSpPr>
            <p:nvPr/>
          </p:nvSpPr>
          <p:spPr bwMode="auto">
            <a:xfrm>
              <a:off x="1839" y="1311"/>
              <a:ext cx="2102"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 y="1311"/>
              <a:ext cx="2106" cy="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文本框 8"/>
          <p:cNvSpPr txBox="1"/>
          <p:nvPr/>
        </p:nvSpPr>
        <p:spPr>
          <a:xfrm>
            <a:off x="3379755" y="4144284"/>
            <a:ext cx="2416239" cy="400110"/>
          </a:xfrm>
          <a:prstGeom prst="rect">
            <a:avLst/>
          </a:prstGeom>
          <a:noFill/>
        </p:spPr>
        <p:txBody>
          <a:bodyPr wrap="none" rtlCol="0">
            <a:spAutoFit/>
          </a:bodyPr>
          <a:lstStyle/>
          <a:p>
            <a:r>
              <a:rPr lang="en-US" altLang="zh-CN" dirty="0" smtClean="0"/>
              <a:t> </a:t>
            </a:r>
            <a:r>
              <a:rPr lang="en-US" altLang="zh-CN" dirty="0"/>
              <a:t>Value </a:t>
            </a:r>
            <a:r>
              <a:rPr lang="en-US" altLang="zh-CN" dirty="0" smtClean="0"/>
              <a:t>abstractions</a:t>
            </a:r>
            <a:endParaRPr lang="zh-CN" altLang="en-US" dirty="0"/>
          </a:p>
        </p:txBody>
      </p:sp>
    </p:spTree>
    <p:extLst>
      <p:ext uri="{BB962C8B-B14F-4D97-AF65-F5344CB8AC3E}">
        <p14:creationId xmlns:p14="http://schemas.microsoft.com/office/powerpoint/2010/main" val="246326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Abstract Interpreter</a:t>
            </a:r>
            <a:endParaRPr lang="en-US" dirty="0"/>
          </a:p>
        </p:txBody>
      </p:sp>
      <p:sp>
        <p:nvSpPr>
          <p:cNvPr id="3" name="内容占位符 2"/>
          <p:cNvSpPr>
            <a:spLocks noGrp="1"/>
          </p:cNvSpPr>
          <p:nvPr>
            <p:ph idx="1"/>
          </p:nvPr>
        </p:nvSpPr>
        <p:spPr/>
        <p:txBody>
          <a:bodyPr>
            <a:normAutofit/>
          </a:bodyPr>
          <a:lstStyle/>
          <a:p>
            <a:pPr marL="1009650" lvl="2" indent="0">
              <a:buNone/>
            </a:pPr>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内容占位符 2"/>
          <p:cNvSpPr txBox="1">
            <a:spLocks/>
          </p:cNvSpPr>
          <p:nvPr/>
        </p:nvSpPr>
        <p:spPr bwMode="auto">
          <a:xfrm>
            <a:off x="558800" y="1468438"/>
            <a:ext cx="9236108" cy="59134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normAutofit/>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r>
              <a:rPr lang="en-US" sz="2400" kern="0" dirty="0" smtClean="0"/>
              <a:t>Static analysis based on abstract interpretation</a:t>
            </a:r>
          </a:p>
          <a:p>
            <a:pPr lvl="1"/>
            <a:r>
              <a:rPr lang="en-US" sz="2000" kern="0" dirty="0" smtClean="0"/>
              <a:t>Try to simulate the execution of program</a:t>
            </a:r>
          </a:p>
          <a:p>
            <a:endParaRPr lang="en-US" sz="2400" kern="0" dirty="0"/>
          </a:p>
          <a:p>
            <a:endParaRPr lang="en-US" sz="2400" kern="0" dirty="0" smtClean="0"/>
          </a:p>
          <a:p>
            <a:endParaRPr lang="en-US" sz="2400" kern="0" dirty="0"/>
          </a:p>
          <a:p>
            <a:endParaRPr lang="en-US" sz="2400" kern="0" dirty="0" smtClean="0"/>
          </a:p>
          <a:p>
            <a:endParaRPr lang="en-US" sz="2400" kern="0" dirty="0" smtClean="0"/>
          </a:p>
          <a:p>
            <a:endParaRPr lang="en-US" sz="2400" kern="0" dirty="0" smtClean="0"/>
          </a:p>
          <a:p>
            <a:endParaRPr lang="en-US" sz="2400" kern="0" dirty="0" smtClean="0"/>
          </a:p>
        </p:txBody>
      </p:sp>
      <p:pic>
        <p:nvPicPr>
          <p:cNvPr id="6" name="图片 5"/>
          <p:cNvPicPr>
            <a:picLocks noChangeAspect="1"/>
          </p:cNvPicPr>
          <p:nvPr/>
        </p:nvPicPr>
        <p:blipFill>
          <a:blip r:embed="rId3"/>
          <a:stretch>
            <a:fillRect/>
          </a:stretch>
        </p:blipFill>
        <p:spPr>
          <a:xfrm>
            <a:off x="2559720" y="2641751"/>
            <a:ext cx="5348050" cy="156957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536" y="4787306"/>
            <a:ext cx="3044049" cy="151614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8049" y="4449430"/>
            <a:ext cx="4391025" cy="2476500"/>
          </a:xfrm>
          <a:prstGeom prst="rect">
            <a:avLst/>
          </a:prstGeom>
        </p:spPr>
      </p:pic>
    </p:spTree>
    <p:extLst>
      <p:ext uri="{BB962C8B-B14F-4D97-AF65-F5344CB8AC3E}">
        <p14:creationId xmlns:p14="http://schemas.microsoft.com/office/powerpoint/2010/main" val="3003396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Abstract Interpreter</a:t>
            </a:r>
            <a:endParaRPr lang="en-US" dirty="0"/>
          </a:p>
        </p:txBody>
      </p:sp>
      <p:sp>
        <p:nvSpPr>
          <p:cNvPr id="3" name="内容占位符 2"/>
          <p:cNvSpPr>
            <a:spLocks noGrp="1"/>
          </p:cNvSpPr>
          <p:nvPr>
            <p:ph idx="1"/>
          </p:nvPr>
        </p:nvSpPr>
        <p:spPr/>
        <p:txBody>
          <a:bodyPr>
            <a:normAutofit/>
          </a:bodyPr>
          <a:lstStyle/>
          <a:p>
            <a:pPr marL="1009650" lvl="2" indent="0">
              <a:buNone/>
            </a:pPr>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内容占位符 2"/>
          <p:cNvSpPr txBox="1">
            <a:spLocks/>
          </p:cNvSpPr>
          <p:nvPr/>
        </p:nvSpPr>
        <p:spPr bwMode="auto">
          <a:xfrm>
            <a:off x="558800" y="1468438"/>
            <a:ext cx="9236108" cy="59134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normAutofit/>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r>
              <a:rPr lang="en-US" sz="2400" kern="0" dirty="0" smtClean="0"/>
              <a:t>CESK-machine abstract interpreter</a:t>
            </a:r>
          </a:p>
          <a:p>
            <a:pPr lvl="1"/>
            <a:r>
              <a:rPr lang="en-US" altLang="zh-CN" sz="2000" dirty="0"/>
              <a:t>is </a:t>
            </a:r>
            <a:r>
              <a:rPr lang="en-US" altLang="zh-CN" sz="2000" dirty="0" smtClean="0"/>
              <a:t>used to </a:t>
            </a:r>
            <a:r>
              <a:rPr lang="en-US" altLang="zh-CN" sz="2000" dirty="0"/>
              <a:t>translate </a:t>
            </a:r>
            <a:r>
              <a:rPr lang="en-US" altLang="zh-CN" sz="2000" dirty="0" smtClean="0"/>
              <a:t>a source </a:t>
            </a:r>
            <a:r>
              <a:rPr lang="en-US" altLang="zh-CN" sz="2000" dirty="0"/>
              <a:t>language, which defines source component, to a target </a:t>
            </a:r>
            <a:r>
              <a:rPr lang="en-US" altLang="zh-CN" sz="2000" dirty="0" smtClean="0"/>
              <a:t>language which </a:t>
            </a:r>
            <a:r>
              <a:rPr lang="en-US" altLang="zh-CN" sz="2000" dirty="0"/>
              <a:t>augment source language with </a:t>
            </a:r>
            <a:r>
              <a:rPr lang="en-US" altLang="zh-CN" sz="2000" i="1" dirty="0" smtClean="0"/>
              <a:t>frame expression </a:t>
            </a:r>
            <a:r>
              <a:rPr lang="en-US" altLang="zh-CN" sz="2000" dirty="0"/>
              <a:t>to specify </a:t>
            </a:r>
            <a:r>
              <a:rPr lang="en-US" altLang="zh-CN" sz="2000" dirty="0" smtClean="0"/>
              <a:t>the permission </a:t>
            </a:r>
            <a:r>
              <a:rPr lang="en-US" altLang="zh-CN" sz="2000" dirty="0"/>
              <a:t>of </a:t>
            </a:r>
            <a:r>
              <a:rPr lang="en-US" altLang="zh-CN" sz="2000" dirty="0" smtClean="0"/>
              <a:t>component.</a:t>
            </a:r>
          </a:p>
          <a:p>
            <a:pPr lvl="1"/>
            <a:r>
              <a:rPr lang="en-US" sz="2000" kern="0" dirty="0" smtClean="0"/>
              <a:t>It decompose program into four components: </a:t>
            </a:r>
            <a:r>
              <a:rPr lang="en-US" altLang="zh-CN" sz="2000" kern="0" dirty="0" smtClean="0"/>
              <a:t>a </a:t>
            </a:r>
            <a:r>
              <a:rPr lang="en-US" altLang="zh-CN" sz="2000" kern="0" dirty="0"/>
              <a:t>(C)</a:t>
            </a:r>
            <a:r>
              <a:rPr lang="en-US" altLang="zh-CN" sz="2000" kern="0" dirty="0" err="1"/>
              <a:t>ontrol</a:t>
            </a:r>
            <a:r>
              <a:rPr lang="en-US" altLang="zh-CN" sz="2000" kern="0" dirty="0"/>
              <a:t> component, a (E)</a:t>
            </a:r>
            <a:r>
              <a:rPr lang="en-US" altLang="zh-CN" sz="2000" kern="0" dirty="0" err="1"/>
              <a:t>nvironment</a:t>
            </a:r>
            <a:r>
              <a:rPr lang="en-US" altLang="zh-CN" sz="2000" kern="0" dirty="0"/>
              <a:t>, a (S)tore and a (K)</a:t>
            </a:r>
            <a:r>
              <a:rPr lang="en-US" altLang="zh-CN" sz="2000" kern="0" dirty="0" err="1"/>
              <a:t>ontinuation</a:t>
            </a:r>
            <a:r>
              <a:rPr lang="en-US" altLang="zh-CN" sz="2000" kern="0" dirty="0" smtClean="0"/>
              <a:t>.</a:t>
            </a:r>
          </a:p>
          <a:p>
            <a:pPr lvl="2"/>
            <a:r>
              <a:rPr lang="en-US" sz="1600" kern="0" dirty="0" smtClean="0"/>
              <a:t>C: expression in functional programming </a:t>
            </a:r>
          </a:p>
          <a:p>
            <a:pPr lvl="2"/>
            <a:r>
              <a:rPr lang="en-US" sz="1600" kern="0" dirty="0" smtClean="0"/>
              <a:t>E: map a value to its address</a:t>
            </a:r>
          </a:p>
          <a:p>
            <a:pPr lvl="2"/>
            <a:r>
              <a:rPr lang="en-US" sz="1600" kern="0" dirty="0" smtClean="0"/>
              <a:t>S: map an </a:t>
            </a:r>
            <a:r>
              <a:rPr lang="en-US" sz="1600" kern="0" dirty="0" smtClean="0"/>
              <a:t>address </a:t>
            </a:r>
            <a:r>
              <a:rPr lang="en-US" sz="1600" kern="0" dirty="0" smtClean="0"/>
              <a:t>to its value</a:t>
            </a:r>
          </a:p>
          <a:p>
            <a:pPr lvl="2"/>
            <a:r>
              <a:rPr lang="en-US" sz="1600" kern="0" dirty="0" smtClean="0"/>
              <a:t>K: the continuation state of current symbol</a:t>
            </a:r>
          </a:p>
          <a:p>
            <a:pPr lvl="1"/>
            <a:r>
              <a:rPr lang="en-US" sz="2000" kern="0" dirty="0" smtClean="0"/>
              <a:t>When evaluate on atomic expression and (complex) expression</a:t>
            </a:r>
          </a:p>
          <a:p>
            <a:pPr lvl="2"/>
            <a:r>
              <a:rPr lang="en-US" sz="1600" kern="0" dirty="0" smtClean="0"/>
              <a:t>Atomic expression is return the value of expression itself </a:t>
            </a:r>
          </a:p>
          <a:p>
            <a:pPr lvl="2"/>
            <a:r>
              <a:rPr lang="en-US" sz="1600" kern="0" dirty="0" smtClean="0"/>
              <a:t>(Complex) expression is return atomic expression and the continuation in every evaluate step</a:t>
            </a:r>
            <a:endParaRPr lang="en-US" sz="1600" kern="0" dirty="0"/>
          </a:p>
          <a:p>
            <a:endParaRPr lang="en-US" sz="2000" kern="0" dirty="0"/>
          </a:p>
          <a:p>
            <a:endParaRPr lang="en-US" sz="2400" kern="0" dirty="0"/>
          </a:p>
          <a:p>
            <a:endParaRPr lang="en-US" sz="2400" kern="0" dirty="0" smtClean="0"/>
          </a:p>
          <a:p>
            <a:endParaRPr lang="en-US" sz="2400" kern="0" dirty="0" smtClean="0"/>
          </a:p>
          <a:p>
            <a:endParaRPr lang="en-US" sz="2400" kern="0" dirty="0" smtClean="0"/>
          </a:p>
          <a:p>
            <a:endParaRPr lang="en-US" sz="2400" kern="0" dirty="0" smtClean="0"/>
          </a:p>
        </p:txBody>
      </p:sp>
    </p:spTree>
    <p:extLst>
      <p:ext uri="{BB962C8B-B14F-4D97-AF65-F5344CB8AC3E}">
        <p14:creationId xmlns:p14="http://schemas.microsoft.com/office/powerpoint/2010/main" val="2640202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Abstract Interpreter</a:t>
            </a:r>
            <a:endParaRPr lang="en-US" dirty="0"/>
          </a:p>
        </p:txBody>
      </p:sp>
      <p:sp>
        <p:nvSpPr>
          <p:cNvPr id="3" name="内容占位符 2"/>
          <p:cNvSpPr>
            <a:spLocks noGrp="1"/>
          </p:cNvSpPr>
          <p:nvPr>
            <p:ph idx="1"/>
          </p:nvPr>
        </p:nvSpPr>
        <p:spPr/>
        <p:txBody>
          <a:bodyPr>
            <a:normAutofit/>
          </a:bodyPr>
          <a:lstStyle/>
          <a:p>
            <a:pPr marL="1009650" lvl="2" indent="0">
              <a:buNone/>
            </a:pPr>
            <a:endParaRPr lang="en-US" sz="2000" dirty="0" smtClean="0"/>
          </a:p>
          <a:p>
            <a:pPr lvl="2"/>
            <a:endParaRPr lang="en-US" sz="2400" dirty="0" smtClean="0"/>
          </a:p>
          <a:p>
            <a:pPr lvl="2"/>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内容占位符 2"/>
          <p:cNvSpPr txBox="1">
            <a:spLocks/>
          </p:cNvSpPr>
          <p:nvPr/>
        </p:nvSpPr>
        <p:spPr bwMode="auto">
          <a:xfrm>
            <a:off x="558800" y="1468438"/>
            <a:ext cx="9236108" cy="59134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normAutofit/>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r>
              <a:rPr lang="en-US" sz="2400" kern="0" dirty="0" smtClean="0"/>
              <a:t>Example of evaluation: </a:t>
            </a:r>
          </a:p>
          <a:p>
            <a:pPr marL="44450" indent="0">
              <a:buNone/>
            </a:pPr>
            <a:r>
              <a:rPr lang="en-US" altLang="zh-CN" sz="1800" dirty="0" smtClean="0"/>
              <a:t>	given a </a:t>
            </a:r>
            <a:r>
              <a:rPr lang="en-US" altLang="zh-CN" sz="1800" i="1" dirty="0" smtClean="0"/>
              <a:t>let bound </a:t>
            </a:r>
            <a:r>
              <a:rPr lang="en-US" altLang="zh-CN" sz="1800" dirty="0" smtClean="0"/>
              <a:t>expression (</a:t>
            </a:r>
            <a:r>
              <a:rPr lang="en-US" altLang="zh-CN" sz="1800" i="1" dirty="0" smtClean="0"/>
              <a:t>let </a:t>
            </a:r>
            <a:r>
              <a:rPr lang="en-US" altLang="zh-CN" sz="1800" dirty="0" smtClean="0"/>
              <a:t>([</a:t>
            </a:r>
            <a:r>
              <a:rPr lang="en-US" altLang="zh-CN" sz="1800" i="1" dirty="0" smtClean="0"/>
              <a:t>v </a:t>
            </a:r>
            <a:r>
              <a:rPr lang="en-US" altLang="zh-CN" sz="1800" i="1" dirty="0" err="1" smtClean="0"/>
              <a:t>exp</a:t>
            </a:r>
            <a:r>
              <a:rPr lang="en-US" altLang="zh-CN" sz="1800" dirty="0" smtClean="0"/>
              <a:t>]) </a:t>
            </a:r>
            <a:r>
              <a:rPr lang="en-US" altLang="zh-CN" sz="1800" i="1" dirty="0" smtClean="0"/>
              <a:t>body</a:t>
            </a:r>
            <a:r>
              <a:rPr lang="en-US" altLang="zh-CN" sz="1800" dirty="0" smtClean="0"/>
              <a:t>)</a:t>
            </a:r>
          </a:p>
          <a:p>
            <a:pPr lvl="1"/>
            <a:r>
              <a:rPr lang="en-US" altLang="zh-CN" sz="2000" dirty="0" smtClean="0"/>
              <a:t>First </a:t>
            </a:r>
            <a:r>
              <a:rPr lang="en-US" altLang="zh-CN" sz="2000" dirty="0"/>
              <a:t>evaluated </a:t>
            </a:r>
            <a:r>
              <a:rPr lang="en-US" altLang="zh-CN" sz="2000" i="1" dirty="0" err="1"/>
              <a:t>exp</a:t>
            </a:r>
            <a:endParaRPr lang="en-US" altLang="zh-CN" sz="2000" i="1" dirty="0"/>
          </a:p>
          <a:p>
            <a:pPr lvl="1"/>
            <a:r>
              <a:rPr lang="en-US" altLang="zh-CN" sz="2000" dirty="0" smtClean="0"/>
              <a:t>Then bind </a:t>
            </a:r>
            <a:r>
              <a:rPr lang="en-US" altLang="zh-CN" sz="2000" dirty="0"/>
              <a:t>the computation result to </a:t>
            </a:r>
            <a:r>
              <a:rPr lang="en-US" altLang="zh-CN" sz="2000" i="1" dirty="0"/>
              <a:t>v</a:t>
            </a:r>
            <a:r>
              <a:rPr lang="en-US" altLang="zh-CN" sz="2000" dirty="0"/>
              <a:t>, then holding the resume to </a:t>
            </a:r>
            <a:r>
              <a:rPr lang="en-US" altLang="zh-CN" sz="2000" i="1" dirty="0"/>
              <a:t>body</a:t>
            </a:r>
            <a:r>
              <a:rPr lang="en-US" altLang="zh-CN" sz="2000" dirty="0"/>
              <a:t>.</a:t>
            </a:r>
            <a:endParaRPr lang="en-US" sz="2000" kern="0" dirty="0" smtClean="0"/>
          </a:p>
          <a:p>
            <a:endParaRPr lang="en-US" sz="2400" kern="0" dirty="0"/>
          </a:p>
          <a:p>
            <a:endParaRPr lang="en-US" sz="2400" kern="0" dirty="0" smtClean="0"/>
          </a:p>
          <a:p>
            <a:endParaRPr lang="en-US" sz="2400" kern="0" dirty="0" smtClean="0"/>
          </a:p>
          <a:p>
            <a:endParaRPr lang="en-US" sz="2400" kern="0" dirty="0" smtClean="0"/>
          </a:p>
          <a:p>
            <a:endParaRPr lang="en-US" sz="2400" kern="0" dirty="0" smtClean="0"/>
          </a:p>
        </p:txBody>
      </p:sp>
    </p:spTree>
    <p:extLst>
      <p:ext uri="{BB962C8B-B14F-4D97-AF65-F5344CB8AC3E}">
        <p14:creationId xmlns:p14="http://schemas.microsoft.com/office/powerpoint/2010/main" val="799943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cap="none" dirty="0" smtClean="0"/>
              <a:t>Case study of program slicing on state graph</a:t>
            </a:r>
            <a:endParaRPr lang="en-US"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Case study</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Make assumption by observation </a:t>
            </a:r>
          </a:p>
          <a:p>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Index</a:t>
            </a:r>
            <a:endParaRPr lang="en-US" dirty="0"/>
          </a:p>
        </p:txBody>
      </p:sp>
      <p:sp>
        <p:nvSpPr>
          <p:cNvPr id="3" name="内容占位符 2"/>
          <p:cNvSpPr>
            <a:spLocks noGrp="1"/>
          </p:cNvSpPr>
          <p:nvPr>
            <p:ph idx="1"/>
          </p:nvPr>
        </p:nvSpPr>
        <p:spPr/>
        <p:txBody>
          <a:bodyPr>
            <a:normAutofit/>
          </a:bodyPr>
          <a:lstStyle/>
          <a:p>
            <a:r>
              <a:rPr lang="en-US" sz="3200" dirty="0" smtClean="0"/>
              <a:t>Problem State </a:t>
            </a:r>
            <a:endParaRPr lang="en-US" sz="2800" dirty="0" smtClean="0"/>
          </a:p>
          <a:p>
            <a:r>
              <a:rPr lang="en-US" sz="3200" dirty="0" smtClean="0"/>
              <a:t>Background Knowledge</a:t>
            </a:r>
          </a:p>
          <a:p>
            <a:pPr lvl="1"/>
            <a:r>
              <a:rPr lang="en-US" sz="2800" dirty="0" smtClean="0"/>
              <a:t>Program slicing</a:t>
            </a:r>
          </a:p>
          <a:p>
            <a:pPr lvl="1"/>
            <a:r>
              <a:rPr lang="en-US" sz="2800" dirty="0" smtClean="0"/>
              <a:t>Abstract Interpreter</a:t>
            </a:r>
          </a:p>
          <a:p>
            <a:r>
              <a:rPr lang="en-US" sz="3200" dirty="0" smtClean="0"/>
              <a:t>Case study of slicing on State graph</a:t>
            </a:r>
          </a:p>
          <a:p>
            <a:r>
              <a:rPr lang="en-US" sz="3200" dirty="0" smtClean="0"/>
              <a:t>Implementation of </a:t>
            </a:r>
            <a:r>
              <a:rPr lang="en-US" sz="3200" dirty="0" err="1" smtClean="0"/>
              <a:t>JipdaSlicer</a:t>
            </a:r>
            <a:endParaRPr lang="en-US" sz="3200" dirty="0" smtClean="0"/>
          </a:p>
          <a:p>
            <a:r>
              <a:rPr lang="en-US" sz="3200" dirty="0" smtClean="0"/>
              <a:t>Validation </a:t>
            </a:r>
          </a:p>
          <a:p>
            <a:r>
              <a:rPr lang="en-US" sz="3200" dirty="0" smtClean="0"/>
              <a:t>Conclusion</a:t>
            </a:r>
          </a:p>
          <a:p>
            <a:pPr lvl="1"/>
            <a:r>
              <a:rPr lang="en-US" sz="2800" dirty="0"/>
              <a:t>C</a:t>
            </a:r>
            <a:r>
              <a:rPr lang="en-US" sz="2800" dirty="0" smtClean="0"/>
              <a:t>ontribution</a:t>
            </a:r>
          </a:p>
          <a:p>
            <a:pPr lvl="1"/>
            <a:r>
              <a:rPr lang="en-US" sz="2800" dirty="0" smtClean="0"/>
              <a:t>Future work</a:t>
            </a: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Case study</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Make assumption by observation </a:t>
            </a:r>
          </a:p>
          <a:p>
            <a:pPr marL="44450" indent="0">
              <a:buNone/>
            </a:pPr>
            <a:r>
              <a:rPr lang="en-US" altLang="zh-CN" sz="2400" dirty="0" smtClean="0"/>
              <a:t>	</a:t>
            </a:r>
          </a:p>
          <a:p>
            <a:pPr marL="44450" indent="0">
              <a:buNone/>
            </a:pPr>
            <a:r>
              <a:rPr lang="en-US" altLang="zh-CN" sz="2400" dirty="0"/>
              <a:t>	</a:t>
            </a:r>
            <a:r>
              <a:rPr lang="en-US" altLang="zh-CN" sz="2400" dirty="0" err="1" smtClean="0"/>
              <a:t>var</a:t>
            </a:r>
            <a:r>
              <a:rPr lang="en-US" altLang="zh-CN" sz="2400" dirty="0" smtClean="0"/>
              <a:t> </a:t>
            </a:r>
            <a:r>
              <a:rPr lang="en-US" altLang="zh-CN" sz="2400" dirty="0"/>
              <a:t>a=1;</a:t>
            </a:r>
          </a:p>
          <a:p>
            <a:pPr marL="44450" indent="0">
              <a:buNone/>
            </a:pPr>
            <a:r>
              <a:rPr lang="en-US" altLang="zh-CN" sz="2400" dirty="0" smtClean="0"/>
              <a:t>	</a:t>
            </a:r>
            <a:r>
              <a:rPr lang="en-US" altLang="zh-CN" sz="2400" dirty="0" err="1" smtClean="0"/>
              <a:t>var</a:t>
            </a:r>
            <a:r>
              <a:rPr lang="en-US" altLang="zh-CN" sz="2400" dirty="0" smtClean="0"/>
              <a:t> </a:t>
            </a:r>
            <a:r>
              <a:rPr lang="en-US" altLang="zh-CN" sz="2400" dirty="0"/>
              <a:t>b=a+1;</a:t>
            </a:r>
          </a:p>
          <a:p>
            <a:pPr lvl="1"/>
            <a:r>
              <a:rPr lang="en-US" sz="2000" dirty="0" smtClean="0"/>
              <a:t>Second line is data dependent on first</a:t>
            </a:r>
          </a:p>
          <a:p>
            <a:pPr marL="44450" indent="0">
              <a:buNone/>
            </a:pPr>
            <a:r>
              <a:rPr lang="en-US" sz="2400" dirty="0" smtClean="0"/>
              <a:t>     line.</a:t>
            </a: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2050" name="Picture 2" descr="C:\Users\aixinran\AppData\Local\Temp\ksohtml\wpsD5DC.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250" y="-12700"/>
            <a:ext cx="1628775" cy="74771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bwMode="auto">
          <a:xfrm>
            <a:off x="7240240" y="4674096"/>
            <a:ext cx="1224136" cy="288032"/>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cxnSp>
        <p:nvCxnSpPr>
          <p:cNvPr id="7" name="直接箭头连接符 6"/>
          <p:cNvCxnSpPr/>
          <p:nvPr/>
        </p:nvCxnSpPr>
        <p:spPr bwMode="auto">
          <a:xfrm>
            <a:off x="7852308" y="1470954"/>
            <a:ext cx="612068" cy="250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432485" y="1658176"/>
            <a:ext cx="1108914" cy="276999"/>
          </a:xfrm>
          <a:prstGeom prst="rect">
            <a:avLst/>
          </a:prstGeom>
          <a:noFill/>
        </p:spPr>
        <p:txBody>
          <a:bodyPr wrap="square" rtlCol="0">
            <a:spAutoFit/>
          </a:bodyPr>
          <a:lstStyle/>
          <a:p>
            <a:r>
              <a:rPr lang="en-US" altLang="zh-CN" sz="1200" dirty="0" smtClean="0"/>
              <a:t>Line number</a:t>
            </a:r>
            <a:endParaRPr lang="zh-CN" altLang="en-US" sz="1200" dirty="0"/>
          </a:p>
        </p:txBody>
      </p:sp>
      <p:cxnSp>
        <p:nvCxnSpPr>
          <p:cNvPr id="14" name="直接箭头连接符 13"/>
          <p:cNvCxnSpPr/>
          <p:nvPr/>
        </p:nvCxnSpPr>
        <p:spPr bwMode="auto">
          <a:xfrm>
            <a:off x="7596469" y="2128917"/>
            <a:ext cx="612068" cy="250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208537" y="2258062"/>
            <a:ext cx="1108914" cy="276999"/>
          </a:xfrm>
          <a:prstGeom prst="rect">
            <a:avLst/>
          </a:prstGeom>
          <a:noFill/>
        </p:spPr>
        <p:txBody>
          <a:bodyPr wrap="square" rtlCol="0">
            <a:spAutoFit/>
          </a:bodyPr>
          <a:lstStyle/>
          <a:p>
            <a:r>
              <a:rPr lang="en-US" altLang="zh-CN" sz="1200" dirty="0" smtClean="0"/>
              <a:t>Tag (id)</a:t>
            </a:r>
            <a:endParaRPr lang="zh-CN" altLang="en-US" sz="1200" dirty="0"/>
          </a:p>
        </p:txBody>
      </p:sp>
      <p:sp>
        <p:nvSpPr>
          <p:cNvPr id="16" name="文本框 15"/>
          <p:cNvSpPr txBox="1"/>
          <p:nvPr/>
        </p:nvSpPr>
        <p:spPr>
          <a:xfrm>
            <a:off x="8543118" y="3327579"/>
            <a:ext cx="1433426" cy="461665"/>
          </a:xfrm>
          <a:prstGeom prst="rect">
            <a:avLst/>
          </a:prstGeom>
          <a:noFill/>
        </p:spPr>
        <p:txBody>
          <a:bodyPr wrap="square" rtlCol="0">
            <a:spAutoFit/>
          </a:bodyPr>
          <a:lstStyle/>
          <a:p>
            <a:r>
              <a:rPr lang="en-US" altLang="zh-CN" sz="1200" dirty="0" smtClean="0"/>
              <a:t>Negative edge: pop stack</a:t>
            </a:r>
            <a:endParaRPr lang="zh-CN" altLang="en-US" sz="1200" dirty="0"/>
          </a:p>
        </p:txBody>
      </p:sp>
      <p:sp>
        <p:nvSpPr>
          <p:cNvPr id="17" name="文本框 16"/>
          <p:cNvSpPr txBox="1"/>
          <p:nvPr/>
        </p:nvSpPr>
        <p:spPr>
          <a:xfrm>
            <a:off x="8529299" y="2887321"/>
            <a:ext cx="1433426" cy="461665"/>
          </a:xfrm>
          <a:prstGeom prst="rect">
            <a:avLst/>
          </a:prstGeom>
          <a:noFill/>
        </p:spPr>
        <p:txBody>
          <a:bodyPr wrap="square" rtlCol="0">
            <a:spAutoFit/>
          </a:bodyPr>
          <a:lstStyle/>
          <a:p>
            <a:r>
              <a:rPr lang="en-US" altLang="zh-CN" sz="1200" dirty="0" smtClean="0"/>
              <a:t>Positive edge: push stack</a:t>
            </a:r>
            <a:endParaRPr lang="zh-CN" altLang="en-US" sz="1200" dirty="0"/>
          </a:p>
        </p:txBody>
      </p:sp>
      <p:cxnSp>
        <p:nvCxnSpPr>
          <p:cNvPr id="18" name="直接箭头连接符 17"/>
          <p:cNvCxnSpPr/>
          <p:nvPr/>
        </p:nvCxnSpPr>
        <p:spPr bwMode="auto">
          <a:xfrm>
            <a:off x="7952190" y="4862142"/>
            <a:ext cx="512186" cy="59944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432485" y="5377925"/>
            <a:ext cx="1108914" cy="276999"/>
          </a:xfrm>
          <a:prstGeom prst="rect">
            <a:avLst/>
          </a:prstGeom>
          <a:noFill/>
        </p:spPr>
        <p:txBody>
          <a:bodyPr wrap="square" rtlCol="0">
            <a:spAutoFit/>
          </a:bodyPr>
          <a:lstStyle/>
          <a:p>
            <a:r>
              <a:rPr lang="en-US" altLang="zh-CN" sz="1200" dirty="0" smtClean="0"/>
              <a:t>Scope</a:t>
            </a:r>
            <a:endParaRPr lang="zh-CN" altLang="en-US" sz="1200" dirty="0"/>
          </a:p>
        </p:txBody>
      </p:sp>
      <p:cxnSp>
        <p:nvCxnSpPr>
          <p:cNvPr id="21" name="直接箭头连接符 20"/>
          <p:cNvCxnSpPr/>
          <p:nvPr/>
        </p:nvCxnSpPr>
        <p:spPr bwMode="auto">
          <a:xfrm flipV="1">
            <a:off x="8287025" y="4845590"/>
            <a:ext cx="581990" cy="1655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888314" y="4728736"/>
            <a:ext cx="1108914" cy="276999"/>
          </a:xfrm>
          <a:prstGeom prst="rect">
            <a:avLst/>
          </a:prstGeom>
          <a:noFill/>
        </p:spPr>
        <p:txBody>
          <a:bodyPr wrap="square" rtlCol="0">
            <a:spAutoFit/>
          </a:bodyPr>
          <a:lstStyle/>
          <a:p>
            <a:r>
              <a:rPr lang="en-US" altLang="zh-CN" sz="1200" dirty="0" smtClean="0"/>
              <a:t>Identifier </a:t>
            </a:r>
            <a:endParaRPr lang="zh-CN" altLang="en-US" sz="1200" dirty="0"/>
          </a:p>
        </p:txBody>
      </p:sp>
    </p:spTree>
    <p:extLst>
      <p:ext uri="{BB962C8B-B14F-4D97-AF65-F5344CB8AC3E}">
        <p14:creationId xmlns:p14="http://schemas.microsoft.com/office/powerpoint/2010/main" val="446951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Case study</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Make assumption by observation</a:t>
            </a:r>
          </a:p>
          <a:p>
            <a:endParaRPr lang="en-US" sz="2400" dirty="0"/>
          </a:p>
          <a:p>
            <a:pPr lvl="1"/>
            <a:r>
              <a:rPr lang="en-US" sz="2000" dirty="0" smtClean="0"/>
              <a:t>Examine on control dependency:</a:t>
            </a:r>
          </a:p>
          <a:p>
            <a:endParaRPr lang="en-US" sz="2400" dirty="0" smtClean="0"/>
          </a:p>
          <a:p>
            <a:pPr marL="44450" indent="0">
              <a:buNone/>
            </a:pPr>
            <a:r>
              <a:rPr lang="en-US" sz="1800" dirty="0"/>
              <a:t> </a:t>
            </a:r>
            <a:r>
              <a:rPr lang="en-US" sz="1800" dirty="0" smtClean="0"/>
              <a:t> 	Define a function </a:t>
            </a:r>
            <a:r>
              <a:rPr lang="en-US" sz="1800" i="1" dirty="0" smtClean="0"/>
              <a:t>sum(</a:t>
            </a:r>
            <a:r>
              <a:rPr lang="en-US" sz="1800" i="1" dirty="0" err="1" smtClean="0"/>
              <a:t>a,b</a:t>
            </a:r>
            <a:r>
              <a:rPr lang="en-US" sz="1800" i="1" dirty="0" smtClean="0"/>
              <a:t>)</a:t>
            </a:r>
            <a:r>
              <a:rPr lang="en-US" sz="1800" dirty="0" smtClean="0"/>
              <a:t> and call</a:t>
            </a:r>
          </a:p>
          <a:p>
            <a:pPr marL="44450" indent="0">
              <a:buNone/>
            </a:pPr>
            <a:r>
              <a:rPr lang="en-US" sz="1800" dirty="0"/>
              <a:t> </a:t>
            </a:r>
            <a:r>
              <a:rPr lang="en-US" sz="1800" dirty="0" smtClean="0"/>
              <a:t> 	 this function in other statement</a:t>
            </a:r>
            <a:r>
              <a:rPr lang="en-US" sz="1800" dirty="0" smtClean="0"/>
              <a:t>.</a:t>
            </a:r>
          </a:p>
          <a:p>
            <a:endParaRPr lang="en-US" altLang="zh-CN" sz="2400" dirty="0"/>
          </a:p>
          <a:p>
            <a:pPr lvl="1"/>
            <a:r>
              <a:rPr lang="en-US" altLang="zh-CN" sz="2000" dirty="0" smtClean="0"/>
              <a:t>JavaScript allows to define function in two way.</a:t>
            </a:r>
          </a:p>
          <a:p>
            <a:pPr lvl="2"/>
            <a:r>
              <a:rPr lang="en-US" sz="1400" dirty="0" err="1"/>
              <a:t>v</a:t>
            </a:r>
            <a:r>
              <a:rPr lang="en-US" sz="1400" dirty="0" err="1" smtClean="0"/>
              <a:t>ar</a:t>
            </a:r>
            <a:r>
              <a:rPr lang="en-US" sz="1400" dirty="0" smtClean="0"/>
              <a:t> </a:t>
            </a:r>
            <a:r>
              <a:rPr lang="en-US" sz="1400" dirty="0" err="1" smtClean="0"/>
              <a:t>functioname</a:t>
            </a:r>
            <a:r>
              <a:rPr lang="en-US" sz="1400" dirty="0" smtClean="0"/>
              <a:t> = function(</a:t>
            </a:r>
            <a:r>
              <a:rPr lang="en-US" sz="1400" dirty="0" err="1" smtClean="0"/>
              <a:t>a,b</a:t>
            </a:r>
            <a:r>
              <a:rPr lang="en-US" sz="1400" dirty="0" smtClean="0"/>
              <a:t>){ return </a:t>
            </a:r>
            <a:r>
              <a:rPr lang="en-US" sz="1400" dirty="0" err="1" smtClean="0"/>
              <a:t>a+b</a:t>
            </a:r>
            <a:r>
              <a:rPr lang="en-US" sz="1400" dirty="0" smtClean="0"/>
              <a:t>;}</a:t>
            </a:r>
          </a:p>
          <a:p>
            <a:pPr lvl="2"/>
            <a:r>
              <a:rPr lang="en-US" altLang="zh-CN" sz="1400" dirty="0" smtClean="0"/>
              <a:t>function sum(</a:t>
            </a:r>
            <a:r>
              <a:rPr lang="en-US" altLang="zh-CN" sz="1400" dirty="0" err="1" smtClean="0"/>
              <a:t>a,b</a:t>
            </a:r>
            <a:r>
              <a:rPr lang="en-US" altLang="zh-CN" sz="1400" dirty="0" smtClean="0"/>
              <a:t>) = { </a:t>
            </a:r>
            <a:r>
              <a:rPr lang="en-US" altLang="zh-CN" sz="1400" dirty="0"/>
              <a:t>return </a:t>
            </a:r>
            <a:r>
              <a:rPr lang="en-US" altLang="zh-CN" sz="1400" dirty="0" err="1"/>
              <a:t>a+b</a:t>
            </a:r>
            <a:r>
              <a:rPr lang="en-US" altLang="zh-CN" sz="1400" dirty="0"/>
              <a:t>;}</a:t>
            </a:r>
          </a:p>
          <a:p>
            <a:pPr lvl="2"/>
            <a:endParaRPr lang="en-US" sz="1400" dirty="0" smtClean="0"/>
          </a:p>
          <a:p>
            <a:pPr marL="44450" indent="0">
              <a:buNone/>
            </a:pPr>
            <a:r>
              <a:rPr lang="en-US" altLang="zh-CN" sz="2400" dirty="0" smtClean="0"/>
              <a:t>	</a:t>
            </a:r>
          </a:p>
          <a:p>
            <a:pPr marL="44450" indent="0">
              <a:buNone/>
            </a:pPr>
            <a:r>
              <a:rPr lang="en-US" altLang="zh-CN" sz="2400" dirty="0"/>
              <a:t>	</a:t>
            </a:r>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122" name="Picture 2" descr="C:\Users\aixinran\AppData\Local\Temp\ksohtml\wps78EF.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6687" y="65584"/>
            <a:ext cx="2160253" cy="75544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bwMode="auto">
          <a:xfrm>
            <a:off x="7528272" y="5466184"/>
            <a:ext cx="1758668" cy="288032"/>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Tree>
    <p:extLst>
      <p:ext uri="{BB962C8B-B14F-4D97-AF65-F5344CB8AC3E}">
        <p14:creationId xmlns:p14="http://schemas.microsoft.com/office/powerpoint/2010/main" val="1631877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Case study</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Make assumption by observation</a:t>
            </a:r>
          </a:p>
          <a:p>
            <a:endParaRPr lang="en-US" sz="2400" dirty="0"/>
          </a:p>
          <a:p>
            <a:pPr lvl="1"/>
            <a:r>
              <a:rPr lang="en-US" sz="2000" dirty="0" smtClean="0"/>
              <a:t>Checking on state transition of </a:t>
            </a:r>
          </a:p>
          <a:p>
            <a:pPr marL="44450" indent="0">
              <a:buNone/>
            </a:pPr>
            <a:r>
              <a:rPr lang="en-US" sz="2400" dirty="0"/>
              <a:t> </a:t>
            </a:r>
            <a:r>
              <a:rPr lang="en-US" sz="2400" dirty="0" smtClean="0"/>
              <a:t>        conditional statement.</a:t>
            </a:r>
          </a:p>
          <a:p>
            <a:pPr marL="44450" indent="0">
              <a:buNone/>
            </a:pPr>
            <a:r>
              <a:rPr lang="en-US" altLang="zh-CN" sz="2400" dirty="0" smtClean="0"/>
              <a:t>	</a:t>
            </a:r>
            <a:r>
              <a:rPr lang="en-US" altLang="zh-CN" sz="1800" dirty="0" smtClean="0"/>
              <a:t>example code:</a:t>
            </a:r>
          </a:p>
          <a:p>
            <a:pPr marL="44450" indent="0">
              <a:buNone/>
            </a:pPr>
            <a:r>
              <a:rPr lang="en-US" altLang="zh-CN" sz="2400" dirty="0"/>
              <a:t>	</a:t>
            </a:r>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240" y="497632"/>
            <a:ext cx="1876425" cy="5362575"/>
          </a:xfrm>
          <a:prstGeom prst="rect">
            <a:avLst/>
          </a:prstGeom>
        </p:spPr>
      </p:pic>
      <p:sp>
        <p:nvSpPr>
          <p:cNvPr id="6" name="文本框 5"/>
          <p:cNvSpPr txBox="1"/>
          <p:nvPr/>
        </p:nvSpPr>
        <p:spPr>
          <a:xfrm>
            <a:off x="2559720" y="3882008"/>
            <a:ext cx="2617134" cy="1811393"/>
          </a:xfrm>
          <a:prstGeom prst="rect">
            <a:avLst/>
          </a:prstGeom>
          <a:noFill/>
        </p:spPr>
        <p:txBody>
          <a:bodyPr wrap="square" rtlCol="0">
            <a:spAutoFit/>
          </a:bodyPr>
          <a:lstStyle/>
          <a:p>
            <a:pPr>
              <a:lnSpc>
                <a:spcPct val="114000"/>
              </a:lnSpc>
            </a:pPr>
            <a:r>
              <a:rPr lang="en-US" altLang="zh-CN" sz="1400" dirty="0" err="1"/>
              <a:t>var</a:t>
            </a:r>
            <a:r>
              <a:rPr lang="en-US" altLang="zh-CN" sz="1400" dirty="0"/>
              <a:t> a = 1</a:t>
            </a:r>
            <a:r>
              <a:rPr lang="en-US" altLang="zh-CN" sz="1400" dirty="0" smtClean="0"/>
              <a:t>;</a:t>
            </a:r>
          </a:p>
          <a:p>
            <a:pPr>
              <a:lnSpc>
                <a:spcPct val="114000"/>
              </a:lnSpc>
            </a:pPr>
            <a:r>
              <a:rPr lang="en-US" altLang="zh-CN" sz="1400" dirty="0" err="1" smtClean="0"/>
              <a:t>var</a:t>
            </a:r>
            <a:r>
              <a:rPr lang="en-US" altLang="zh-CN" sz="1400" dirty="0" smtClean="0"/>
              <a:t> </a:t>
            </a:r>
            <a:r>
              <a:rPr lang="en-US" altLang="zh-CN" sz="1400" dirty="0"/>
              <a:t>b = 2</a:t>
            </a:r>
            <a:r>
              <a:rPr lang="en-US" altLang="zh-CN" sz="1400" dirty="0" smtClean="0"/>
              <a:t>;</a:t>
            </a:r>
          </a:p>
          <a:p>
            <a:pPr>
              <a:lnSpc>
                <a:spcPct val="114000"/>
              </a:lnSpc>
            </a:pPr>
            <a:r>
              <a:rPr lang="en-US" altLang="zh-CN" sz="1400" dirty="0" smtClean="0"/>
              <a:t>if(a&gt;b</a:t>
            </a:r>
            <a:r>
              <a:rPr lang="en-US" altLang="zh-CN" sz="1400" dirty="0"/>
              <a:t>){ </a:t>
            </a:r>
            <a:endParaRPr lang="en-US" altLang="zh-CN" sz="1400" dirty="0" smtClean="0"/>
          </a:p>
          <a:p>
            <a:pPr>
              <a:lnSpc>
                <a:spcPct val="114000"/>
              </a:lnSpc>
            </a:pPr>
            <a:r>
              <a:rPr lang="en-US" altLang="zh-CN" sz="1400" dirty="0" smtClean="0"/>
              <a:t>          a=3</a:t>
            </a:r>
            <a:r>
              <a:rPr lang="en-US" altLang="zh-CN" sz="1400" dirty="0"/>
              <a:t>;    </a:t>
            </a:r>
            <a:endParaRPr lang="en-US" altLang="zh-CN" sz="1400" dirty="0" smtClean="0"/>
          </a:p>
          <a:p>
            <a:pPr>
              <a:lnSpc>
                <a:spcPct val="114000"/>
              </a:lnSpc>
            </a:pPr>
            <a:r>
              <a:rPr lang="en-US" altLang="zh-CN" sz="1400" dirty="0" smtClean="0"/>
              <a:t>}</a:t>
            </a:r>
            <a:r>
              <a:rPr lang="en-US" altLang="zh-CN" sz="1400" dirty="0"/>
              <a:t>else{    </a:t>
            </a:r>
            <a:endParaRPr lang="en-US" altLang="zh-CN" sz="1400" dirty="0" smtClean="0"/>
          </a:p>
          <a:p>
            <a:pPr>
              <a:lnSpc>
                <a:spcPct val="114000"/>
              </a:lnSpc>
            </a:pPr>
            <a:r>
              <a:rPr lang="en-US" altLang="zh-CN" sz="1400" dirty="0" smtClean="0"/>
              <a:t>          </a:t>
            </a:r>
            <a:r>
              <a:rPr lang="en-US" altLang="zh-CN" sz="1400" dirty="0"/>
              <a:t>b=3;  </a:t>
            </a:r>
            <a:endParaRPr lang="en-US" altLang="zh-CN" sz="1400" dirty="0" smtClean="0"/>
          </a:p>
          <a:p>
            <a:pPr>
              <a:lnSpc>
                <a:spcPct val="114000"/>
              </a:lnSpc>
            </a:pPr>
            <a:r>
              <a:rPr lang="en-US" altLang="zh-CN" sz="1400" dirty="0" smtClean="0"/>
              <a:t>  </a:t>
            </a:r>
            <a:r>
              <a:rPr lang="en-US" altLang="zh-CN" sz="1400" dirty="0"/>
              <a:t>}</a:t>
            </a:r>
            <a:endParaRPr lang="zh-CN" altLang="en-US" sz="1400" dirty="0"/>
          </a:p>
        </p:txBody>
      </p:sp>
      <p:sp>
        <p:nvSpPr>
          <p:cNvPr id="9" name="矩形 8"/>
          <p:cNvSpPr/>
          <p:nvPr/>
        </p:nvSpPr>
        <p:spPr bwMode="auto">
          <a:xfrm>
            <a:off x="7459613" y="4216146"/>
            <a:ext cx="1004763" cy="45795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Arial" charset="0"/>
              <a:ea typeface="ヒラギノ角ゴ ProN W3" pitchFamily="1" charset="-128"/>
              <a:sym typeface="Arial" charset="0"/>
            </a:endParaRPr>
          </a:p>
        </p:txBody>
      </p:sp>
    </p:spTree>
    <p:extLst>
      <p:ext uri="{BB962C8B-B14F-4D97-AF65-F5344CB8AC3E}">
        <p14:creationId xmlns:p14="http://schemas.microsoft.com/office/powerpoint/2010/main" val="3564056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Case study </a:t>
            </a:r>
            <a:endParaRPr lang="en-US" dirty="0"/>
          </a:p>
        </p:txBody>
      </p:sp>
      <p:sp>
        <p:nvSpPr>
          <p:cNvPr id="3" name="内容占位符 2"/>
          <p:cNvSpPr>
            <a:spLocks noGrp="1"/>
          </p:cNvSpPr>
          <p:nvPr>
            <p:ph idx="1"/>
          </p:nvPr>
        </p:nvSpPr>
        <p:spPr>
          <a:xfrm>
            <a:off x="558800" y="1468438"/>
            <a:ext cx="9236108" cy="5913462"/>
          </a:xfrm>
        </p:spPr>
        <p:txBody>
          <a:bodyPr>
            <a:normAutofit/>
          </a:bodyPr>
          <a:lstStyle/>
          <a:p>
            <a:r>
              <a:rPr lang="en-US" sz="2400" dirty="0" smtClean="0"/>
              <a:t>Three assumptions</a:t>
            </a:r>
            <a:r>
              <a:rPr lang="en-US" sz="2400" dirty="0" smtClean="0"/>
              <a:t>:</a:t>
            </a:r>
          </a:p>
          <a:p>
            <a:pPr lvl="1"/>
            <a:r>
              <a:rPr lang="en-US" altLang="zh-CN" sz="2000" dirty="0"/>
              <a:t>Directly influence statement and variable is found by matching identifiers and scope information on the edges. </a:t>
            </a:r>
          </a:p>
          <a:p>
            <a:pPr lvl="1"/>
            <a:r>
              <a:rPr lang="en-US" altLang="zh-CN" sz="2000" dirty="0"/>
              <a:t>Indirectly influence statement and variable is found by iteratively executing to find dependences on directly influence statement and variable we get in each stage of query.</a:t>
            </a:r>
          </a:p>
          <a:p>
            <a:pPr lvl="1"/>
            <a:r>
              <a:rPr lang="en-US" altLang="zh-CN" sz="2000" dirty="0"/>
              <a:t>We can replace the code in clause result from false predicates with </a:t>
            </a:r>
            <a:r>
              <a:rPr lang="en-US" altLang="zh-CN" sz="2000" i="1" dirty="0"/>
              <a:t>null</a:t>
            </a:r>
            <a:r>
              <a:rPr lang="en-US" altLang="zh-CN" sz="2000" dirty="0"/>
              <a:t> value.</a:t>
            </a:r>
          </a:p>
          <a:p>
            <a:endParaRPr lang="en-US" sz="2400" dirty="0" smtClean="0"/>
          </a:p>
          <a:p>
            <a:r>
              <a:rPr lang="en-US" sz="2400" dirty="0" smtClean="0"/>
              <a:t>Our program slicing is conform to Weiser’s theory:</a:t>
            </a:r>
          </a:p>
          <a:p>
            <a:pPr lvl="1"/>
            <a:r>
              <a:rPr lang="en-US" sz="2000" dirty="0" smtClean="0"/>
              <a:t>Algorithm is derived </a:t>
            </a:r>
            <a:r>
              <a:rPr lang="en-US" sz="2000" smtClean="0"/>
              <a:t>by input </a:t>
            </a:r>
            <a:r>
              <a:rPr lang="en-US" sz="2000" dirty="0" smtClean="0"/>
              <a:t>slicing criterion</a:t>
            </a:r>
            <a:r>
              <a:rPr lang="en-US" sz="2000" dirty="0" smtClean="0"/>
              <a:t>&lt;</a:t>
            </a:r>
            <a:r>
              <a:rPr lang="en-US" sz="2000" dirty="0" err="1" smtClean="0"/>
              <a:t>i,V</a:t>
            </a:r>
            <a:r>
              <a:rPr lang="en-US" sz="2000" dirty="0" smtClean="0"/>
              <a:t>&gt;</a:t>
            </a:r>
            <a:endParaRPr lang="en-US" sz="2000" dirty="0" smtClean="0"/>
          </a:p>
          <a:p>
            <a:pPr lvl="1"/>
            <a:endParaRPr lang="en-US" altLang="zh-CN" sz="2000" dirty="0"/>
          </a:p>
          <a:p>
            <a:pPr lvl="1"/>
            <a:endParaRPr lang="en-US" altLang="zh-CN" sz="2000" dirty="0" smtClean="0"/>
          </a:p>
          <a:p>
            <a:pPr marL="501650" lvl="1" indent="0">
              <a:buNone/>
            </a:pPr>
            <a:endParaRPr lang="en-US" altLang="zh-CN" sz="2000" dirty="0"/>
          </a:p>
          <a:p>
            <a:pPr marL="501650" lvl="1" indent="0">
              <a:buNone/>
            </a:pPr>
            <a:endParaRPr lang="en-US" altLang="zh-CN" sz="2000" dirty="0"/>
          </a:p>
          <a:p>
            <a:pPr lvl="1"/>
            <a:endParaRPr lang="en-US" altLang="zh-CN" sz="2000" dirty="0"/>
          </a:p>
          <a:p>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3490833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i="1" cap="none" dirty="0" smtClean="0"/>
              <a:t>Implementation</a:t>
            </a:r>
            <a:endParaRPr lang="en-US" i="1"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21355822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Outline</a:t>
            </a:r>
            <a:endParaRPr lang="en-US" dirty="0"/>
          </a:p>
        </p:txBody>
      </p:sp>
      <p:sp>
        <p:nvSpPr>
          <p:cNvPr id="3" name="内容占位符 2"/>
          <p:cNvSpPr>
            <a:spLocks noGrp="1"/>
          </p:cNvSpPr>
          <p:nvPr>
            <p:ph idx="1"/>
          </p:nvPr>
        </p:nvSpPr>
        <p:spPr>
          <a:xfrm>
            <a:off x="558800" y="1468438"/>
            <a:ext cx="9236108" cy="5913462"/>
          </a:xfrm>
        </p:spPr>
        <p:txBody>
          <a:bodyPr>
            <a:normAutofit/>
          </a:bodyPr>
          <a:lstStyle/>
          <a:p>
            <a:endParaRPr lang="en-US"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14338" name="Picture 2" descr="C:\Users\aixinran\AppData\Local\Temp\ksohtml\wps75B2.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704" y="1481237"/>
            <a:ext cx="5184576" cy="56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324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Key functions</a:t>
            </a:r>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9"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456" y="1577752"/>
            <a:ext cx="5589574" cy="5548873"/>
          </a:xfrm>
          <a:ln>
            <a:solidFill>
              <a:schemeClr val="tx1"/>
            </a:solidFill>
          </a:ln>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510" y="1589098"/>
            <a:ext cx="4385490" cy="3086874"/>
          </a:xfrm>
          <a:prstGeom prst="rect">
            <a:avLst/>
          </a:prstGeom>
          <a:ln>
            <a:solidFill>
              <a:schemeClr val="tx1"/>
            </a:solidFill>
          </a:ln>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0080" y="4687318"/>
            <a:ext cx="4358440" cy="2797704"/>
          </a:xfrm>
          <a:prstGeom prst="rect">
            <a:avLst/>
          </a:prstGeom>
          <a:ln>
            <a:solidFill>
              <a:schemeClr val="tx1"/>
            </a:solidFill>
          </a:ln>
        </p:spPr>
      </p:pic>
    </p:spTree>
    <p:extLst>
      <p:ext uri="{BB962C8B-B14F-4D97-AF65-F5344CB8AC3E}">
        <p14:creationId xmlns:p14="http://schemas.microsoft.com/office/powerpoint/2010/main" val="1156210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Key functions</a:t>
            </a:r>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5624" y="2225824"/>
            <a:ext cx="7200900" cy="2781300"/>
          </a:xfrm>
        </p:spPr>
      </p:pic>
    </p:spTree>
    <p:extLst>
      <p:ext uri="{BB962C8B-B14F-4D97-AF65-F5344CB8AC3E}">
        <p14:creationId xmlns:p14="http://schemas.microsoft.com/office/powerpoint/2010/main" val="1705508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Key functions</a:t>
            </a:r>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912" y="2153444"/>
            <a:ext cx="7343775" cy="4781550"/>
          </a:xfrm>
        </p:spPr>
      </p:pic>
    </p:spTree>
    <p:extLst>
      <p:ext uri="{BB962C8B-B14F-4D97-AF65-F5344CB8AC3E}">
        <p14:creationId xmlns:p14="http://schemas.microsoft.com/office/powerpoint/2010/main" val="4114566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i="1" cap="none" dirty="0" smtClean="0"/>
              <a:t>Validation</a:t>
            </a:r>
            <a:endParaRPr lang="en-US" i="1"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17675802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a:t>Problem State </a:t>
            </a:r>
            <a:endParaRPr lang="en-US" altLang="zh-CN" sz="4000" dirty="0"/>
          </a:p>
        </p:txBody>
      </p:sp>
      <p:sp>
        <p:nvSpPr>
          <p:cNvPr id="3" name="内容占位符 2"/>
          <p:cNvSpPr>
            <a:spLocks noGrp="1"/>
          </p:cNvSpPr>
          <p:nvPr>
            <p:ph idx="1"/>
          </p:nvPr>
        </p:nvSpPr>
        <p:spPr>
          <a:xfrm>
            <a:off x="558800" y="1468438"/>
            <a:ext cx="9164670" cy="6151562"/>
          </a:xfrm>
        </p:spPr>
        <p:txBody>
          <a:bodyPr/>
          <a:lstStyle/>
          <a:p>
            <a:r>
              <a:rPr lang="en-US" altLang="zh-CN" sz="3200" dirty="0" smtClean="0"/>
              <a:t>Enable web applications with more interactive features is </a:t>
            </a:r>
            <a:r>
              <a:rPr lang="en-US" sz="3200" dirty="0" smtClean="0"/>
              <a:t>increasing complexity of web application development in typical three tier architecture.</a:t>
            </a:r>
          </a:p>
          <a:p>
            <a:endParaRPr lang="en-US" sz="32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stretch>
            <a:fillRect/>
          </a:stretch>
        </p:blipFill>
        <p:spPr>
          <a:xfrm>
            <a:off x="1191568" y="3582391"/>
            <a:ext cx="7704856" cy="361198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文本框 4"/>
          <p:cNvSpPr txBox="1"/>
          <p:nvPr/>
        </p:nvSpPr>
        <p:spPr>
          <a:xfrm>
            <a:off x="1911648" y="6474296"/>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8" name="文本框 7"/>
          <p:cNvSpPr txBox="1"/>
          <p:nvPr/>
        </p:nvSpPr>
        <p:spPr>
          <a:xfrm>
            <a:off x="6268120" y="6474296"/>
            <a:ext cx="3312368" cy="400110"/>
          </a:xfrm>
          <a:prstGeom prst="rect">
            <a:avLst/>
          </a:prstGeom>
          <a:noFill/>
        </p:spPr>
        <p:txBody>
          <a:bodyPr wrap="square" rtlCol="0">
            <a:spAutoFit/>
          </a:bodyPr>
          <a:lstStyle/>
          <a:p>
            <a:r>
              <a:rPr lang="en-US" altLang="zh-CN" dirty="0" smtClean="0"/>
              <a:t>Stip.js</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44" y="306338"/>
            <a:ext cx="2171700" cy="249555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49789"/>
          <a:stretch/>
        </p:blipFill>
        <p:spPr>
          <a:xfrm>
            <a:off x="5249207" y="2738841"/>
            <a:ext cx="4834384" cy="3654486"/>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74" y="2786856"/>
            <a:ext cx="4981575" cy="3514725"/>
          </a:xfrm>
          <a:prstGeom prst="rect">
            <a:avLst/>
          </a:prstGeom>
        </p:spPr>
      </p:pic>
    </p:spTree>
    <p:extLst>
      <p:ext uri="{BB962C8B-B14F-4D97-AF65-F5344CB8AC3E}">
        <p14:creationId xmlns:p14="http://schemas.microsoft.com/office/powerpoint/2010/main" val="3476046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84" y="425624"/>
            <a:ext cx="2276475" cy="3400425"/>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47783"/>
          <a:stretch/>
        </p:blipFill>
        <p:spPr>
          <a:xfrm>
            <a:off x="89002" y="3826049"/>
            <a:ext cx="5088061" cy="3686175"/>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48783"/>
          <a:stretch/>
        </p:blipFill>
        <p:spPr>
          <a:xfrm>
            <a:off x="5237360" y="3845099"/>
            <a:ext cx="4829622" cy="3667125"/>
          </a:xfrm>
          <a:prstGeom prst="rect">
            <a:avLst/>
          </a:prstGeom>
        </p:spPr>
      </p:pic>
      <p:sp>
        <p:nvSpPr>
          <p:cNvPr id="5" name="文本框 4"/>
          <p:cNvSpPr txBox="1"/>
          <p:nvPr/>
        </p:nvSpPr>
        <p:spPr>
          <a:xfrm>
            <a:off x="929854" y="7239024"/>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8" name="文本框 7"/>
          <p:cNvSpPr txBox="1"/>
          <p:nvPr/>
        </p:nvSpPr>
        <p:spPr>
          <a:xfrm>
            <a:off x="7036151" y="7241252"/>
            <a:ext cx="3395013" cy="414228"/>
          </a:xfrm>
          <a:prstGeom prst="rect">
            <a:avLst/>
          </a:prstGeom>
          <a:noFill/>
        </p:spPr>
        <p:txBody>
          <a:bodyPr wrap="square" rtlCol="0">
            <a:spAutoFit/>
          </a:bodyPr>
          <a:lstStyle/>
          <a:p>
            <a:r>
              <a:rPr lang="en-US" altLang="zh-CN" dirty="0" smtClean="0"/>
              <a:t>Stip.js</a:t>
            </a:r>
            <a:endParaRPr lang="zh-CN" altLang="en-US" dirty="0"/>
          </a:p>
        </p:txBody>
      </p:sp>
    </p:spTree>
    <p:extLst>
      <p:ext uri="{BB962C8B-B14F-4D97-AF65-F5344CB8AC3E}">
        <p14:creationId xmlns:p14="http://schemas.microsoft.com/office/powerpoint/2010/main" val="2317587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文本框 4"/>
          <p:cNvSpPr txBox="1"/>
          <p:nvPr/>
        </p:nvSpPr>
        <p:spPr>
          <a:xfrm>
            <a:off x="929854" y="7239024"/>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8" name="文本框 7"/>
          <p:cNvSpPr txBox="1"/>
          <p:nvPr/>
        </p:nvSpPr>
        <p:spPr>
          <a:xfrm>
            <a:off x="12139963" y="11471617"/>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63" y="422141"/>
            <a:ext cx="2419350" cy="3009900"/>
          </a:xfrm>
          <a:prstGeom prst="rect">
            <a:avLst/>
          </a:prstGeom>
        </p:spPr>
      </p:pic>
      <p:sp>
        <p:nvSpPr>
          <p:cNvPr id="13" name="文本框 12"/>
          <p:cNvSpPr txBox="1"/>
          <p:nvPr/>
        </p:nvSpPr>
        <p:spPr>
          <a:xfrm>
            <a:off x="7036151" y="7241252"/>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932" y="3390906"/>
            <a:ext cx="4972050" cy="359092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 y="3357569"/>
            <a:ext cx="5114925" cy="3657600"/>
          </a:xfrm>
          <a:prstGeom prst="rect">
            <a:avLst/>
          </a:prstGeom>
        </p:spPr>
      </p:pic>
    </p:spTree>
    <p:extLst>
      <p:ext uri="{BB962C8B-B14F-4D97-AF65-F5344CB8AC3E}">
        <p14:creationId xmlns:p14="http://schemas.microsoft.com/office/powerpoint/2010/main" val="1718537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5" name="文本框 4"/>
          <p:cNvSpPr txBox="1"/>
          <p:nvPr/>
        </p:nvSpPr>
        <p:spPr>
          <a:xfrm>
            <a:off x="929854" y="7239024"/>
            <a:ext cx="3312368" cy="400110"/>
          </a:xfrm>
          <a:prstGeom prst="rect">
            <a:avLst/>
          </a:prstGeom>
          <a:noFill/>
        </p:spPr>
        <p:txBody>
          <a:bodyPr wrap="square" rtlCol="0">
            <a:spAutoFit/>
          </a:bodyPr>
          <a:lstStyle/>
          <a:p>
            <a:r>
              <a:rPr lang="en-US" altLang="zh-CN" dirty="0" err="1" smtClean="0"/>
              <a:t>JipdaSlicer</a:t>
            </a:r>
            <a:endParaRPr lang="zh-CN" altLang="en-US" dirty="0"/>
          </a:p>
        </p:txBody>
      </p:sp>
      <p:sp>
        <p:nvSpPr>
          <p:cNvPr id="8" name="文本框 7"/>
          <p:cNvSpPr txBox="1"/>
          <p:nvPr/>
        </p:nvSpPr>
        <p:spPr>
          <a:xfrm>
            <a:off x="12139963" y="11471617"/>
            <a:ext cx="3395013" cy="414228"/>
          </a:xfrm>
          <a:prstGeom prst="rect">
            <a:avLst/>
          </a:prstGeom>
          <a:noFill/>
        </p:spPr>
        <p:txBody>
          <a:bodyPr wrap="square" rtlCol="0">
            <a:spAutoFit/>
          </a:bodyPr>
          <a:lstStyle/>
          <a:p>
            <a:r>
              <a:rPr lang="en-US" altLang="zh-CN" dirty="0" smtClean="0"/>
              <a:t>Stip.js</a:t>
            </a:r>
            <a:endParaRPr lang="zh-CN" altLang="en-US" dirty="0"/>
          </a:p>
        </p:txBody>
      </p:sp>
      <p:sp>
        <p:nvSpPr>
          <p:cNvPr id="13" name="文本框 12"/>
          <p:cNvSpPr txBox="1"/>
          <p:nvPr/>
        </p:nvSpPr>
        <p:spPr>
          <a:xfrm>
            <a:off x="7036151" y="7241252"/>
            <a:ext cx="3395013" cy="414228"/>
          </a:xfrm>
          <a:prstGeom prst="rect">
            <a:avLst/>
          </a:prstGeom>
          <a:noFill/>
        </p:spPr>
        <p:txBody>
          <a:bodyPr wrap="square" rtlCol="0">
            <a:spAutoFit/>
          </a:bodyPr>
          <a:lstStyle/>
          <a:p>
            <a:r>
              <a:rPr lang="en-US" altLang="zh-CN" dirty="0" smtClean="0"/>
              <a:t>Stip.js</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3" y="757113"/>
            <a:ext cx="2076450" cy="2876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33663"/>
            <a:ext cx="5172075" cy="36576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7119" y="3593976"/>
            <a:ext cx="4981575" cy="3676650"/>
          </a:xfrm>
          <a:prstGeom prst="rect">
            <a:avLst/>
          </a:prstGeom>
        </p:spPr>
      </p:pic>
    </p:spTree>
    <p:extLst>
      <p:ext uri="{BB962C8B-B14F-4D97-AF65-F5344CB8AC3E}">
        <p14:creationId xmlns:p14="http://schemas.microsoft.com/office/powerpoint/2010/main" val="2001234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Conclusion of Evaluation </a:t>
            </a:r>
            <a:endParaRPr lang="en-US" dirty="0"/>
          </a:p>
        </p:txBody>
      </p:sp>
      <p:sp>
        <p:nvSpPr>
          <p:cNvPr id="3" name="内容占位符 2"/>
          <p:cNvSpPr>
            <a:spLocks noGrp="1"/>
          </p:cNvSpPr>
          <p:nvPr>
            <p:ph idx="1"/>
          </p:nvPr>
        </p:nvSpPr>
        <p:spPr/>
        <p:txBody>
          <a:bodyPr/>
          <a:lstStyle/>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8" name="文本框 7"/>
          <p:cNvSpPr txBox="1"/>
          <p:nvPr/>
        </p:nvSpPr>
        <p:spPr>
          <a:xfrm>
            <a:off x="12139963" y="11471617"/>
            <a:ext cx="3395013" cy="414228"/>
          </a:xfrm>
          <a:prstGeom prst="rect">
            <a:avLst/>
          </a:prstGeom>
          <a:noFill/>
        </p:spPr>
        <p:txBody>
          <a:bodyPr wrap="square" rtlCol="0">
            <a:spAutoFit/>
          </a:bodyPr>
          <a:lstStyle/>
          <a:p>
            <a:r>
              <a:rPr lang="en-US" altLang="zh-CN" dirty="0" smtClean="0"/>
              <a:t>Stip.js</a:t>
            </a:r>
            <a:endParaRPr lang="zh-CN" altLang="en-US" dirty="0"/>
          </a:p>
        </p:txBody>
      </p:sp>
      <p:sp>
        <p:nvSpPr>
          <p:cNvPr id="11" name="内容占位符 2"/>
          <p:cNvSpPr txBox="1">
            <a:spLocks/>
          </p:cNvSpPr>
          <p:nvPr/>
        </p:nvSpPr>
        <p:spPr bwMode="auto">
          <a:xfrm>
            <a:off x="711200" y="1620838"/>
            <a:ext cx="9144000" cy="6151562"/>
          </a:xfrm>
          <a:prstGeom prst="rect">
            <a:avLst/>
          </a:prstGeom>
          <a:noFill/>
          <a:ln w="12700">
            <a:noFill/>
            <a:miter lim="800000"/>
            <a:headEnd/>
            <a:tailEnd/>
          </a:ln>
          <a:effectLst/>
        </p:spPr>
        <p:txBody>
          <a:bodyPr vert="horz" wrap="square" lIns="50800" tIns="50800" rIns="95955" bIns="50800" numCol="1" anchor="t" anchorCtr="0" compatLnSpc="1">
            <a:prstTxWarp prst="textNoShape">
              <a:avLst/>
            </a:prstTxWarp>
          </a:bodyPr>
          <a:lstStyle>
            <a:lvl1pPr marL="425450" indent="-381000" algn="l" rtl="0" fontAlgn="base">
              <a:spcBef>
                <a:spcPts val="800"/>
              </a:spcBef>
              <a:spcAft>
                <a:spcPct val="0"/>
              </a:spcAft>
              <a:buSzPct val="100000"/>
              <a:buFont typeface="Arial" charset="0"/>
              <a:buChar char="•"/>
              <a:defRPr sz="3400">
                <a:solidFill>
                  <a:srgbClr val="5F604A"/>
                </a:solidFill>
                <a:latin typeface="+mn-lt"/>
                <a:ea typeface="+mn-ea"/>
                <a:cs typeface="+mn-cs"/>
                <a:sym typeface="Arial" charset="0"/>
              </a:defRPr>
            </a:lvl1pPr>
            <a:lvl2pPr marL="819150" indent="-317500" algn="l" rtl="0" fontAlgn="base">
              <a:spcBef>
                <a:spcPts val="700"/>
              </a:spcBef>
              <a:spcAft>
                <a:spcPct val="0"/>
              </a:spcAft>
              <a:buSzPct val="100000"/>
              <a:buFont typeface="Arial" charset="0"/>
              <a:buChar char="–"/>
              <a:defRPr sz="3000">
                <a:solidFill>
                  <a:srgbClr val="5F604A"/>
                </a:solidFill>
                <a:latin typeface="+mn-lt"/>
                <a:ea typeface="+mn-ea"/>
                <a:sym typeface="Arial" charset="0"/>
              </a:defRPr>
            </a:lvl2pPr>
            <a:lvl3pPr marL="1263650" indent="-254000" algn="l" rtl="0" fontAlgn="base">
              <a:spcBef>
                <a:spcPts val="600"/>
              </a:spcBef>
              <a:spcAft>
                <a:spcPct val="0"/>
              </a:spcAft>
              <a:buSzPct val="100000"/>
              <a:buFont typeface="Arial" charset="0"/>
              <a:buChar char="•"/>
              <a:defRPr sz="2600">
                <a:solidFill>
                  <a:srgbClr val="7F7358"/>
                </a:solidFill>
                <a:latin typeface="+mn-lt"/>
                <a:ea typeface="+mn-ea"/>
                <a:sym typeface="Arial" charset="0"/>
              </a:defRPr>
            </a:lvl3pPr>
            <a:lvl4pPr marL="1771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4pPr>
            <a:lvl5pPr marL="22796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5pPr>
            <a:lvl6pPr marL="27368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6pPr>
            <a:lvl7pPr marL="31940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7pPr>
            <a:lvl8pPr marL="36512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8pPr>
            <a:lvl9pPr marL="4108450" indent="-254000" algn="l" rtl="0" fontAlgn="base">
              <a:spcBef>
                <a:spcPts val="500"/>
              </a:spcBef>
              <a:spcAft>
                <a:spcPct val="0"/>
              </a:spcAft>
              <a:buSzPct val="100000"/>
              <a:buFont typeface="Arial" charset="0"/>
              <a:buChar char="»"/>
              <a:defRPr sz="2200">
                <a:solidFill>
                  <a:srgbClr val="7F7358"/>
                </a:solidFill>
                <a:latin typeface="+mn-lt"/>
                <a:ea typeface="+mn-ea"/>
                <a:sym typeface="Arial" charset="0"/>
              </a:defRPr>
            </a:lvl9pPr>
          </a:lstStyle>
          <a:p>
            <a:r>
              <a:rPr lang="en-US" altLang="zh-CN" sz="3200" dirty="0"/>
              <a:t>T</a:t>
            </a:r>
            <a:r>
              <a:rPr lang="en-US" altLang="zh-CN" sz="3200" dirty="0" smtClean="0"/>
              <a:t>he </a:t>
            </a:r>
            <a:r>
              <a:rPr lang="en-US" altLang="zh-CN" sz="3200" dirty="0"/>
              <a:t>order of sliced code in </a:t>
            </a:r>
            <a:r>
              <a:rPr lang="en-US" altLang="zh-CN" sz="3200" dirty="0" err="1"/>
              <a:t>JipdaSlicer</a:t>
            </a:r>
            <a:r>
              <a:rPr lang="en-US" altLang="zh-CN" sz="3200" dirty="0"/>
              <a:t> is dependent on the identifiers’ position in slicing </a:t>
            </a:r>
            <a:r>
              <a:rPr lang="en-US" altLang="zh-CN" sz="3200" dirty="0" smtClean="0"/>
              <a:t>criterion.</a:t>
            </a:r>
          </a:p>
          <a:p>
            <a:r>
              <a:rPr lang="en-US" altLang="zh-CN" sz="3200" dirty="0" smtClean="0"/>
              <a:t>Powerful enough to </a:t>
            </a:r>
            <a:r>
              <a:rPr lang="en-US" altLang="zh-CN" sz="3200" dirty="0" err="1" smtClean="0"/>
              <a:t>analyse</a:t>
            </a:r>
            <a:r>
              <a:rPr lang="en-US" altLang="zh-CN" sz="3200" dirty="0" smtClean="0"/>
              <a:t> control and data dependences.</a:t>
            </a:r>
          </a:p>
          <a:p>
            <a:r>
              <a:rPr lang="en-US" altLang="zh-CN" sz="3200" dirty="0" smtClean="0"/>
              <a:t>Is able to maintain syntax structure of if-else statement.</a:t>
            </a:r>
            <a:endParaRPr lang="en-US" altLang="zh-CN" sz="3200" dirty="0"/>
          </a:p>
          <a:p>
            <a:endParaRPr lang="en-US" altLang="zh-CN" sz="3200" kern="0" dirty="0" smtClean="0"/>
          </a:p>
          <a:p>
            <a:endParaRPr lang="en-US" sz="3200" kern="0" dirty="0"/>
          </a:p>
        </p:txBody>
      </p:sp>
    </p:spTree>
    <p:extLst>
      <p:ext uri="{BB962C8B-B14F-4D97-AF65-F5344CB8AC3E}">
        <p14:creationId xmlns:p14="http://schemas.microsoft.com/office/powerpoint/2010/main" val="1372407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158" y="2952744"/>
            <a:ext cx="8636000" cy="1514475"/>
          </a:xfrm>
        </p:spPr>
        <p:txBody>
          <a:bodyPr/>
          <a:lstStyle/>
          <a:p>
            <a:pPr algn="ctr"/>
            <a:r>
              <a:rPr lang="en-US" i="1" cap="none" dirty="0" smtClean="0"/>
              <a:t>Conclusion</a:t>
            </a:r>
            <a:endParaRPr lang="en-US" i="1" cap="none"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108818436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Contribution</a:t>
            </a:r>
            <a:endParaRPr lang="en-US" dirty="0"/>
          </a:p>
        </p:txBody>
      </p:sp>
      <p:sp>
        <p:nvSpPr>
          <p:cNvPr id="3" name="内容占位符 2"/>
          <p:cNvSpPr>
            <a:spLocks noGrp="1"/>
          </p:cNvSpPr>
          <p:nvPr>
            <p:ph idx="1"/>
          </p:nvPr>
        </p:nvSpPr>
        <p:spPr/>
        <p:txBody>
          <a:bodyPr/>
          <a:lstStyle/>
          <a:p>
            <a:r>
              <a:rPr lang="en-US" altLang="zh-CN" sz="3200" dirty="0" smtClean="0"/>
              <a:t>Examine </a:t>
            </a:r>
            <a:r>
              <a:rPr lang="en-US" altLang="zh-CN" sz="3200" dirty="0"/>
              <a:t>if the program dependency graph is necessary to acquire a correct slice of a program. </a:t>
            </a:r>
            <a:endParaRPr lang="en-US" altLang="zh-CN" sz="3200" dirty="0" smtClean="0"/>
          </a:p>
          <a:p>
            <a:r>
              <a:rPr lang="en-US" altLang="zh-CN" sz="3200" dirty="0" smtClean="0"/>
              <a:t>The </a:t>
            </a:r>
            <a:r>
              <a:rPr lang="en-US" altLang="zh-CN" sz="3200" i="1" dirty="0"/>
              <a:t>general pattern</a:t>
            </a:r>
            <a:r>
              <a:rPr lang="en-US" altLang="zh-CN" sz="3200" dirty="0"/>
              <a:t> isolates dependencies query from analysis </a:t>
            </a:r>
            <a:r>
              <a:rPr lang="en-US" altLang="zh-CN" sz="3200" dirty="0" smtClean="0"/>
              <a:t>complexity graph </a:t>
            </a:r>
            <a:r>
              <a:rPr lang="en-US" altLang="zh-CN" sz="3200" dirty="0" err="1" smtClean="0"/>
              <a:t>stucture</a:t>
            </a:r>
            <a:r>
              <a:rPr lang="en-US" altLang="zh-CN" sz="3200" dirty="0" smtClean="0"/>
              <a:t>.</a:t>
            </a:r>
            <a:endParaRPr lang="en-US" altLang="zh-CN" sz="3200" dirty="0" smtClean="0"/>
          </a:p>
          <a:p>
            <a:r>
              <a:rPr lang="en-US" altLang="zh-CN" sz="3200" dirty="0" smtClean="0"/>
              <a:t>Correctly reflect syntax structure of conditional statement.</a:t>
            </a:r>
            <a:endParaRPr lang="en-US" altLang="zh-CN" sz="3200" dirty="0"/>
          </a:p>
          <a:p>
            <a:endParaRPr lang="en-US" altLang="zh-CN" sz="3200" dirty="0"/>
          </a:p>
          <a:p>
            <a:endParaRPr lang="en-US" sz="3200"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extLst>
      <p:ext uri="{BB962C8B-B14F-4D97-AF65-F5344CB8AC3E}">
        <p14:creationId xmlns:p14="http://schemas.microsoft.com/office/powerpoint/2010/main" val="4046702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Future work</a:t>
            </a:r>
            <a:endParaRPr lang="en-US" dirty="0"/>
          </a:p>
        </p:txBody>
      </p:sp>
      <p:sp>
        <p:nvSpPr>
          <p:cNvPr id="3" name="内容占位符 2"/>
          <p:cNvSpPr>
            <a:spLocks noGrp="1"/>
          </p:cNvSpPr>
          <p:nvPr>
            <p:ph idx="1"/>
          </p:nvPr>
        </p:nvSpPr>
        <p:spPr/>
        <p:txBody>
          <a:bodyPr/>
          <a:lstStyle/>
          <a:p>
            <a:r>
              <a:rPr lang="en-US" altLang="zh-CN" sz="3200" b="1" dirty="0"/>
              <a:t>Interpreter design </a:t>
            </a:r>
            <a:endParaRPr lang="en-US" altLang="zh-CN" sz="3200" dirty="0"/>
          </a:p>
          <a:p>
            <a:pPr lvl="1"/>
            <a:r>
              <a:rPr lang="en-US" altLang="zh-CN" sz="2800" dirty="0" smtClean="0"/>
              <a:t>To </a:t>
            </a:r>
            <a:r>
              <a:rPr lang="en-US" altLang="zh-CN" sz="2800" dirty="0"/>
              <a:t>process more syntax structure, such as loop statement like </a:t>
            </a:r>
            <a:r>
              <a:rPr lang="en-US" altLang="zh-CN" sz="2800" b="1" dirty="0"/>
              <a:t>while</a:t>
            </a:r>
            <a:r>
              <a:rPr lang="en-US" altLang="zh-CN" sz="2800" dirty="0"/>
              <a:t>,</a:t>
            </a:r>
            <a:r>
              <a:rPr lang="en-US" altLang="zh-CN" sz="2800" b="1" dirty="0"/>
              <a:t> </a:t>
            </a:r>
            <a:r>
              <a:rPr lang="en-US" altLang="zh-CN" sz="2800" b="1" dirty="0" smtClean="0"/>
              <a:t>for</a:t>
            </a:r>
            <a:endParaRPr lang="en-US" altLang="zh-CN" sz="3200" dirty="0"/>
          </a:p>
          <a:p>
            <a:r>
              <a:rPr lang="en-US" altLang="zh-CN" sz="3200" b="1" dirty="0"/>
              <a:t>Distributed code</a:t>
            </a:r>
            <a:endParaRPr lang="en-US" altLang="zh-CN" sz="3200" dirty="0"/>
          </a:p>
          <a:p>
            <a:pPr lvl="1"/>
            <a:r>
              <a:rPr lang="en-US" altLang="zh-CN" sz="2800" dirty="0"/>
              <a:t>To </a:t>
            </a:r>
            <a:r>
              <a:rPr lang="en-US" altLang="zh-CN" sz="2800" dirty="0" smtClean="0"/>
              <a:t>be </a:t>
            </a:r>
            <a:r>
              <a:rPr lang="en-US" altLang="zh-CN" sz="2800" dirty="0"/>
              <a:t>able to generate distributed sliced code in Node.js and Meteor.js framework</a:t>
            </a:r>
            <a:r>
              <a:rPr lang="en-US" altLang="zh-CN" sz="2800" dirty="0" smtClean="0"/>
              <a:t>.</a:t>
            </a:r>
            <a:endParaRPr lang="en-US" altLang="zh-CN" sz="3200" dirty="0"/>
          </a:p>
          <a:p>
            <a:r>
              <a:rPr lang="en-US" altLang="zh-CN" sz="3200" b="1" dirty="0"/>
              <a:t>Algorithm </a:t>
            </a:r>
            <a:r>
              <a:rPr lang="en-US" altLang="zh-CN" sz="3200" b="1" dirty="0" smtClean="0"/>
              <a:t>performance</a:t>
            </a:r>
          </a:p>
          <a:p>
            <a:pPr lvl="1"/>
            <a:r>
              <a:rPr lang="en-US" altLang="zh-CN" sz="2800" dirty="0" smtClean="0"/>
              <a:t>A </a:t>
            </a:r>
            <a:r>
              <a:rPr lang="en-US" altLang="zh-CN" sz="2800" dirty="0"/>
              <a:t>dynamic programming algorithm to reduce time complexity of our algorithm</a:t>
            </a:r>
          </a:p>
          <a:p>
            <a:pPr lvl="1"/>
            <a:endParaRPr lang="en-US" altLang="zh-CN" sz="2800" dirty="0"/>
          </a:p>
          <a:p>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034" y="2166926"/>
            <a:ext cx="8636000" cy="1514475"/>
          </a:xfrm>
        </p:spPr>
        <p:txBody>
          <a:bodyPr/>
          <a:lstStyle/>
          <a:p>
            <a:pPr algn="ctr"/>
            <a:r>
              <a:rPr lang="en-US" cap="none" dirty="0" smtClean="0">
                <a:solidFill>
                  <a:schemeClr val="accent3">
                    <a:lumMod val="40000"/>
                    <a:lumOff val="60000"/>
                  </a:schemeClr>
                </a:solidFill>
              </a:rPr>
              <a:t>Thank you</a:t>
            </a:r>
            <a:r>
              <a:rPr lang="en-US" dirty="0" smtClean="0">
                <a:solidFill>
                  <a:schemeClr val="accent3">
                    <a:lumMod val="40000"/>
                    <a:lumOff val="60000"/>
                  </a:schemeClr>
                </a:solidFill>
              </a:rPr>
              <a:t>!</a:t>
            </a:r>
            <a:endParaRPr lang="en-US" dirty="0">
              <a:solidFill>
                <a:schemeClr val="accent3">
                  <a:lumMod val="40000"/>
                  <a:lumOff val="60000"/>
                </a:schemeClr>
              </a:solidFill>
            </a:endParaRPr>
          </a:p>
        </p:txBody>
      </p:sp>
      <p:sp>
        <p:nvSpPr>
          <p:cNvPr id="3" name="文本占位符 2"/>
          <p:cNvSpPr>
            <a:spLocks noGrp="1"/>
          </p:cNvSpPr>
          <p:nvPr>
            <p:ph type="body" idx="1"/>
          </p:nvPr>
        </p:nvSpPr>
        <p:spPr/>
        <p:txBody>
          <a:bodyPr>
            <a:normAutofit/>
          </a:bodyPr>
          <a:lstStyle/>
          <a:p>
            <a:pPr algn="ctr"/>
            <a:r>
              <a:rPr lang="en-US" sz="3600" dirty="0" smtClean="0">
                <a:solidFill>
                  <a:schemeClr val="accent3">
                    <a:lumMod val="60000"/>
                    <a:lumOff val="40000"/>
                  </a:schemeClr>
                </a:solidFill>
              </a:rPr>
              <a:t>Any Questions?</a:t>
            </a:r>
            <a:endParaRPr lang="en-US" sz="3600" dirty="0">
              <a:solidFill>
                <a:schemeClr val="accent3">
                  <a:lumMod val="60000"/>
                  <a:lumOff val="40000"/>
                </a:schemeClr>
              </a:solidFill>
            </a:endParaRP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a:t>Problem State</a:t>
            </a:r>
            <a:endParaRPr lang="en-US" dirty="0"/>
          </a:p>
        </p:txBody>
      </p:sp>
      <p:sp>
        <p:nvSpPr>
          <p:cNvPr id="3" name="内容占位符 2"/>
          <p:cNvSpPr>
            <a:spLocks noGrp="1"/>
          </p:cNvSpPr>
          <p:nvPr>
            <p:ph idx="1"/>
          </p:nvPr>
        </p:nvSpPr>
        <p:spPr/>
        <p:txBody>
          <a:bodyPr>
            <a:normAutofit/>
          </a:bodyPr>
          <a:lstStyle/>
          <a:p>
            <a:r>
              <a:rPr lang="en-US" sz="2800" dirty="0" smtClean="0"/>
              <a:t>Solution: </a:t>
            </a:r>
            <a:r>
              <a:rPr lang="en-US" sz="2800" dirty="0" err="1" smtClean="0"/>
              <a:t>Tierless</a:t>
            </a:r>
            <a:r>
              <a:rPr lang="en-US" sz="2800" dirty="0" smtClean="0"/>
              <a:t> program language</a:t>
            </a:r>
          </a:p>
          <a:p>
            <a:endParaRPr lang="en-US" sz="2800" dirty="0" smtClean="0"/>
          </a:p>
          <a:p>
            <a:endParaRPr lang="en-US" sz="2800" dirty="0"/>
          </a:p>
          <a:p>
            <a:endParaRPr lang="en-US" sz="2800" dirty="0" smtClean="0"/>
          </a:p>
          <a:p>
            <a:endParaRPr lang="en-US" sz="2800" dirty="0" smtClean="0"/>
          </a:p>
          <a:p>
            <a:r>
              <a:rPr lang="en-US" sz="2800" dirty="0" smtClean="0"/>
              <a:t>Good enough?</a:t>
            </a:r>
          </a:p>
          <a:p>
            <a:pPr lvl="1"/>
            <a:r>
              <a:rPr lang="en-US" sz="2400" dirty="0" smtClean="0"/>
              <a:t>Investment of novel language</a:t>
            </a:r>
          </a:p>
          <a:p>
            <a:pPr lvl="1"/>
            <a:r>
              <a:rPr lang="en-US" sz="2400" dirty="0" smtClean="0"/>
              <a:t>Effort </a:t>
            </a:r>
            <a:r>
              <a:rPr lang="en-US" sz="2400" dirty="0" smtClean="0"/>
              <a:t>to familiar with a new programming language</a:t>
            </a:r>
          </a:p>
          <a:p>
            <a:pPr lvl="1"/>
            <a:r>
              <a:rPr lang="en-US" sz="2400" dirty="0" smtClean="0"/>
              <a:t>Effort on annotate tier information</a:t>
            </a:r>
          </a:p>
          <a:p>
            <a:pPr lvl="1"/>
            <a:r>
              <a:rPr lang="en-US" sz="2400" dirty="0" smtClean="0"/>
              <a:t>Error-prone</a:t>
            </a: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736" y="2439844"/>
            <a:ext cx="1439886" cy="9381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080" y="2297832"/>
            <a:ext cx="807442" cy="807442"/>
          </a:xfrm>
          <a:prstGeom prst="rect">
            <a:avLst/>
          </a:prstGeom>
        </p:spPr>
      </p:pic>
      <p:sp>
        <p:nvSpPr>
          <p:cNvPr id="7" name="文本框 6"/>
          <p:cNvSpPr txBox="1"/>
          <p:nvPr/>
        </p:nvSpPr>
        <p:spPr>
          <a:xfrm>
            <a:off x="5800080" y="3177897"/>
            <a:ext cx="1023342" cy="400110"/>
          </a:xfrm>
          <a:prstGeom prst="rect">
            <a:avLst/>
          </a:prstGeom>
          <a:noFill/>
        </p:spPr>
        <p:txBody>
          <a:bodyPr wrap="square" rtlCol="0">
            <a:spAutoFit/>
          </a:bodyPr>
          <a:lstStyle/>
          <a:p>
            <a:r>
              <a:rPr lang="en-US" altLang="zh-CN" dirty="0" smtClean="0"/>
              <a:t>HOP</a:t>
            </a:r>
            <a:endParaRPr lang="zh-CN" altLang="en-US" dirty="0"/>
          </a:p>
        </p:txBody>
      </p:sp>
    </p:spTree>
    <p:extLst>
      <p:ext uri="{BB962C8B-B14F-4D97-AF65-F5344CB8AC3E}">
        <p14:creationId xmlns:p14="http://schemas.microsoft.com/office/powerpoint/2010/main" val="2054622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a:t>Problem State</a:t>
            </a:r>
            <a:endParaRPr lang="en-US" dirty="0"/>
          </a:p>
        </p:txBody>
      </p:sp>
      <p:sp>
        <p:nvSpPr>
          <p:cNvPr id="3" name="内容占位符 2"/>
          <p:cNvSpPr>
            <a:spLocks noGrp="1"/>
          </p:cNvSpPr>
          <p:nvPr>
            <p:ph idx="1"/>
          </p:nvPr>
        </p:nvSpPr>
        <p:spPr/>
        <p:txBody>
          <a:bodyPr>
            <a:normAutofit/>
          </a:bodyPr>
          <a:lstStyle/>
          <a:p>
            <a:r>
              <a:rPr lang="en-US" sz="2800" dirty="0" smtClean="0"/>
              <a:t>Solution: </a:t>
            </a:r>
            <a:r>
              <a:rPr lang="en-US" sz="2800" dirty="0" err="1" smtClean="0"/>
              <a:t>Tierless</a:t>
            </a:r>
            <a:r>
              <a:rPr lang="en-US" sz="2800" dirty="0" smtClean="0"/>
              <a:t> program language</a:t>
            </a:r>
          </a:p>
          <a:p>
            <a:endParaRPr lang="en-US" sz="2800" dirty="0" smtClean="0"/>
          </a:p>
          <a:p>
            <a:endParaRPr lang="en-US" sz="2800" dirty="0"/>
          </a:p>
          <a:p>
            <a:endParaRPr lang="en-US" sz="2800" dirty="0" smtClean="0"/>
          </a:p>
          <a:p>
            <a:endParaRPr lang="en-US" sz="2800" dirty="0" smtClean="0"/>
          </a:p>
          <a:p>
            <a:r>
              <a:rPr lang="en-US" altLang="zh-CN" sz="2800" dirty="0" smtClean="0"/>
              <a:t>Existing </a:t>
            </a:r>
            <a:r>
              <a:rPr lang="en-US" altLang="zh-CN" sz="2800" dirty="0"/>
              <a:t>technologies such as JavaScript </a:t>
            </a:r>
            <a:r>
              <a:rPr lang="en-US" altLang="zh-CN" sz="2800" dirty="0" smtClean="0"/>
              <a:t>with distributed </a:t>
            </a:r>
            <a:r>
              <a:rPr lang="en-US" altLang="zh-CN" sz="2800" dirty="0"/>
              <a:t>features to cater for tier splitting seems more beneficial</a:t>
            </a:r>
            <a:r>
              <a:rPr lang="en-US" altLang="zh-CN" sz="2800" dirty="0" smtClean="0"/>
              <a:t>.</a:t>
            </a:r>
          </a:p>
          <a:p>
            <a:endParaRPr lang="en-US" altLang="zh-CN" sz="2800" dirty="0"/>
          </a:p>
          <a:p>
            <a:pPr marL="44450" indent="0">
              <a:buNone/>
            </a:pPr>
            <a:endParaRPr lang="en-US" altLang="zh-CN" sz="2400" dirty="0" smtClean="0"/>
          </a:p>
          <a:p>
            <a:endParaRPr lang="en-US" altLang="zh-CN" sz="2800" dirty="0"/>
          </a:p>
          <a:p>
            <a:pPr marL="501650" lvl="1" indent="0">
              <a:buNone/>
            </a:pPr>
            <a:r>
              <a:rPr lang="en-US" altLang="zh-CN" sz="1000" dirty="0" smtClean="0"/>
              <a:t> 			              https</a:t>
            </a:r>
            <a:r>
              <a:rPr lang="en-US" altLang="zh-CN" sz="1000" dirty="0"/>
              <a:t>://soft.vub.ac.be/~lphilips/jspdg/stip/stip-web/stip.html</a:t>
            </a:r>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736" y="2439844"/>
            <a:ext cx="1439886" cy="9381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080" y="2297832"/>
            <a:ext cx="807442" cy="807442"/>
          </a:xfrm>
          <a:prstGeom prst="rect">
            <a:avLst/>
          </a:prstGeom>
        </p:spPr>
      </p:pic>
      <p:sp>
        <p:nvSpPr>
          <p:cNvPr id="7" name="文本框 6"/>
          <p:cNvSpPr txBox="1"/>
          <p:nvPr/>
        </p:nvSpPr>
        <p:spPr>
          <a:xfrm>
            <a:off x="5800080" y="3177897"/>
            <a:ext cx="1023342" cy="400110"/>
          </a:xfrm>
          <a:prstGeom prst="rect">
            <a:avLst/>
          </a:prstGeom>
          <a:noFill/>
        </p:spPr>
        <p:txBody>
          <a:bodyPr wrap="square" rtlCol="0">
            <a:spAutoFit/>
          </a:bodyPr>
          <a:lstStyle/>
          <a:p>
            <a:r>
              <a:rPr lang="en-US" altLang="zh-CN" dirty="0" smtClean="0"/>
              <a:t>HOP</a:t>
            </a:r>
            <a:endParaRPr lang="zh-CN" altLang="en-US" dirty="0"/>
          </a:p>
        </p:txBody>
      </p: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64966">
            <a:off x="5420048" y="2284168"/>
            <a:ext cx="1783406" cy="1188937"/>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289088">
            <a:off x="2703736" y="2349042"/>
            <a:ext cx="1872208" cy="1248139"/>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6965" y="5510116"/>
            <a:ext cx="2656205" cy="1415301"/>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3591" y="5776717"/>
            <a:ext cx="1218137" cy="91360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a:t>Problem State</a:t>
            </a:r>
            <a:endParaRPr lang="en-US" dirty="0"/>
          </a:p>
        </p:txBody>
      </p:sp>
      <p:sp>
        <p:nvSpPr>
          <p:cNvPr id="3" name="内容占位符 2"/>
          <p:cNvSpPr>
            <a:spLocks noGrp="1"/>
          </p:cNvSpPr>
          <p:nvPr>
            <p:ph idx="1"/>
          </p:nvPr>
        </p:nvSpPr>
        <p:spPr/>
        <p:txBody>
          <a:bodyPr>
            <a:normAutofit/>
          </a:bodyPr>
          <a:lstStyle/>
          <a:p>
            <a:r>
              <a:rPr lang="en-US" altLang="zh-CN" sz="2800" dirty="0" smtClean="0"/>
              <a:t>A </a:t>
            </a:r>
            <a:r>
              <a:rPr lang="en-US" altLang="zh-CN" sz="2800" dirty="0" err="1" smtClean="0"/>
              <a:t>tierless</a:t>
            </a:r>
            <a:r>
              <a:rPr lang="en-US" altLang="zh-CN" sz="2800" dirty="0" smtClean="0"/>
              <a:t> JavaScript code generator</a:t>
            </a:r>
          </a:p>
          <a:p>
            <a:pPr marL="44450" indent="0">
              <a:buNone/>
            </a:pPr>
            <a:r>
              <a:rPr lang="en-US" altLang="zh-CN" sz="2800" dirty="0" smtClean="0"/>
              <a:t>   only require annotate code with </a:t>
            </a:r>
          </a:p>
          <a:p>
            <a:pPr marL="44450" indent="0">
              <a:buNone/>
            </a:pPr>
            <a:r>
              <a:rPr lang="en-US" altLang="zh-CN" sz="2800" dirty="0"/>
              <a:t> </a:t>
            </a:r>
            <a:r>
              <a:rPr lang="en-US" altLang="zh-CN" sz="2800" dirty="0" smtClean="0"/>
              <a:t>  @client  and @server.</a:t>
            </a:r>
          </a:p>
          <a:p>
            <a:pPr marL="44450" indent="0">
              <a:buNone/>
            </a:pPr>
            <a:endParaRPr lang="en-US" altLang="zh-CN" sz="1000" dirty="0" smtClean="0"/>
          </a:p>
          <a:p>
            <a:pPr lvl="1"/>
            <a:r>
              <a:rPr lang="en-US" altLang="zh-CN" sz="2400" dirty="0" smtClean="0"/>
              <a:t>Static analysis source code based on abstract interpretation result in state graph</a:t>
            </a:r>
          </a:p>
          <a:p>
            <a:pPr marL="501650" lvl="1" indent="0">
              <a:buNone/>
            </a:pPr>
            <a:endParaRPr lang="en-US" altLang="zh-CN" sz="2400" dirty="0" smtClean="0"/>
          </a:p>
          <a:p>
            <a:pPr lvl="1"/>
            <a:r>
              <a:rPr lang="en-US" altLang="zh-CN" sz="2400" dirty="0" smtClean="0"/>
              <a:t>Construct</a:t>
            </a:r>
            <a:r>
              <a:rPr lang="en-US" altLang="zh-CN" sz="2400" dirty="0" smtClean="0"/>
              <a:t> </a:t>
            </a:r>
            <a:r>
              <a:rPr lang="en-US" altLang="zh-CN" sz="2400" dirty="0"/>
              <a:t>Program Dependence </a:t>
            </a:r>
            <a:r>
              <a:rPr lang="en-US" altLang="zh-CN" sz="2400" dirty="0" smtClean="0"/>
              <a:t>Graph(PDG) </a:t>
            </a:r>
            <a:r>
              <a:rPr lang="en-US" altLang="zh-CN" sz="2400" dirty="0" smtClean="0"/>
              <a:t>on top of state graph</a:t>
            </a:r>
          </a:p>
          <a:p>
            <a:pPr lvl="1"/>
            <a:endParaRPr lang="en-US" altLang="zh-CN" sz="2400" dirty="0"/>
          </a:p>
          <a:p>
            <a:pPr lvl="1"/>
            <a:r>
              <a:rPr lang="en-US" altLang="zh-CN" sz="2400" dirty="0" smtClean="0"/>
              <a:t>Apply program slicing technique on PDG</a:t>
            </a:r>
          </a:p>
          <a:p>
            <a:pPr lvl="1"/>
            <a:endParaRPr lang="en-US" altLang="zh-CN" sz="2400" dirty="0" smtClean="0"/>
          </a:p>
          <a:p>
            <a:pPr lvl="1"/>
            <a:r>
              <a:rPr lang="en-US" altLang="zh-CN" sz="2400" dirty="0" smtClean="0"/>
              <a:t>Distribute sliced code into client tier and server tier.</a:t>
            </a:r>
            <a:endParaRPr lang="en-US" altLang="zh-CN" sz="2400" dirty="0"/>
          </a:p>
          <a:p>
            <a:pPr marL="501650" lvl="1" indent="0">
              <a:buNone/>
            </a:pPr>
            <a:endParaRPr lang="en-US" altLang="zh-CN" sz="2400" dirty="0" smtClean="0"/>
          </a:p>
          <a:p>
            <a:pPr marL="501650" lvl="1" indent="0">
              <a:buNone/>
            </a:pPr>
            <a:endParaRPr lang="en-US" altLang="zh-CN" sz="2400" dirty="0" smtClean="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085" y="1482767"/>
            <a:ext cx="2950915" cy="1572331"/>
          </a:xfrm>
          <a:prstGeom prst="rect">
            <a:avLst/>
          </a:prstGeom>
        </p:spPr>
      </p:pic>
    </p:spTree>
    <p:extLst>
      <p:ext uri="{BB962C8B-B14F-4D97-AF65-F5344CB8AC3E}">
        <p14:creationId xmlns:p14="http://schemas.microsoft.com/office/powerpoint/2010/main" val="2298306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a:t>Problem State</a:t>
            </a:r>
            <a:endParaRPr lang="zh-CN" altLang="en-US" dirty="0"/>
          </a:p>
        </p:txBody>
      </p:sp>
      <p:sp>
        <p:nvSpPr>
          <p:cNvPr id="3" name="内容占位符 2"/>
          <p:cNvSpPr>
            <a:spLocks noGrp="1"/>
          </p:cNvSpPr>
          <p:nvPr>
            <p:ph idx="1"/>
          </p:nvPr>
        </p:nvSpPr>
        <p:spPr/>
        <p:txBody>
          <a:bodyPr/>
          <a:lstStyle/>
          <a:p>
            <a:r>
              <a:rPr lang="en-US" altLang="zh-CN" dirty="0" smtClean="0"/>
              <a:t>Motivation</a:t>
            </a:r>
            <a:endParaRPr lang="en-US" altLang="zh-CN" dirty="0" smtClean="0"/>
          </a:p>
          <a:p>
            <a:pPr lvl="1"/>
            <a:r>
              <a:rPr lang="en-US" altLang="zh-CN" dirty="0" smtClean="0"/>
              <a:t>Develop in </a:t>
            </a:r>
            <a:r>
              <a:rPr lang="en-US" altLang="zh-CN" dirty="0"/>
              <a:t>a new slicing algorithm, called </a:t>
            </a:r>
            <a:r>
              <a:rPr lang="en-US" altLang="zh-CN" dirty="0" err="1"/>
              <a:t>JipdaSlicer</a:t>
            </a:r>
            <a:r>
              <a:rPr lang="en-US" altLang="zh-CN" dirty="0"/>
              <a:t>, </a:t>
            </a:r>
            <a:r>
              <a:rPr lang="en-US" altLang="zh-CN" dirty="0" smtClean="0"/>
              <a:t>which can slice on state graph directly without building any intermediate presentation.</a:t>
            </a:r>
            <a:endParaRPr lang="zh-CN" altLang="en-US" dirty="0"/>
          </a:p>
        </p:txBody>
      </p:sp>
    </p:spTree>
    <p:extLst>
      <p:ext uri="{BB962C8B-B14F-4D97-AF65-F5344CB8AC3E}">
        <p14:creationId xmlns:p14="http://schemas.microsoft.com/office/powerpoint/2010/main" val="21616477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504" y="2511549"/>
            <a:ext cx="8636000" cy="1514475"/>
          </a:xfrm>
        </p:spPr>
        <p:txBody>
          <a:bodyPr>
            <a:normAutofit fontScale="90000"/>
          </a:bodyPr>
          <a:lstStyle/>
          <a:p>
            <a:r>
              <a:rPr lang="en-US" altLang="zh-CN" sz="5400" dirty="0"/>
              <a:t>Background Knowledge</a:t>
            </a:r>
          </a:p>
        </p:txBody>
      </p:sp>
      <p:sp>
        <p:nvSpPr>
          <p:cNvPr id="3"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
        <p:nvSpPr>
          <p:cNvPr id="4" name="AutoShape 3"/>
          <p:cNvSpPr>
            <a:spLocks/>
          </p:cNvSpPr>
          <p:nvPr/>
        </p:nvSpPr>
        <p:spPr bwMode="auto">
          <a:xfrm>
            <a:off x="1551608" y="4746104"/>
            <a:ext cx="3140844" cy="1787090"/>
          </a:xfrm>
          <a:prstGeom prst="roundRect">
            <a:avLst>
              <a:gd name="adj" fmla="val 5616"/>
            </a:avLst>
          </a:prstGeom>
          <a:solidFill>
            <a:srgbClr val="ABB202"/>
          </a:solidFill>
          <a:ln w="88900">
            <a:solidFill>
              <a:schemeClr val="accent5">
                <a:lumMod val="60000"/>
                <a:lumOff val="40000"/>
              </a:schemeClr>
            </a:solidFill>
            <a:round/>
            <a:headEnd/>
            <a:tailEnd/>
          </a:ln>
        </p:spPr>
        <p:txBody>
          <a:bodyPr lIns="0" tIns="0" rIns="0" bIns="0"/>
          <a:lstStyle/>
          <a:p>
            <a:endParaRPr lang="en-US"/>
          </a:p>
        </p:txBody>
      </p:sp>
      <p:sp>
        <p:nvSpPr>
          <p:cNvPr id="5" name="Rectangle 6"/>
          <p:cNvSpPr>
            <a:spLocks/>
          </p:cNvSpPr>
          <p:nvPr/>
        </p:nvSpPr>
        <p:spPr bwMode="auto">
          <a:xfrm>
            <a:off x="1551608" y="5034136"/>
            <a:ext cx="2996406" cy="1499058"/>
          </a:xfrm>
          <a:prstGeom prst="rect">
            <a:avLst/>
          </a:prstGeom>
          <a:noFill/>
          <a:ln w="12700">
            <a:noFill/>
            <a:miter lim="800000"/>
            <a:headEnd/>
            <a:tailEnd/>
          </a:ln>
        </p:spPr>
        <p:txBody>
          <a:bodyPr lIns="0" tIns="0" rIns="45155" bIns="0"/>
          <a:lstStyle/>
          <a:p>
            <a:pPr marL="44450" algn="ctr"/>
            <a:r>
              <a:rPr lang="en-US" sz="3600" dirty="0" smtClean="0"/>
              <a:t>Program slicing</a:t>
            </a:r>
            <a:endParaRPr lang="en-US" sz="3600" i="1" dirty="0">
              <a:solidFill>
                <a:srgbClr val="575240"/>
              </a:solidFill>
              <a:latin typeface="Gill Sans" pitchFamily="1" charset="0"/>
              <a:ea typeface="Gill Sans" pitchFamily="1" charset="0"/>
              <a:cs typeface="Gill Sans" pitchFamily="1" charset="0"/>
              <a:sym typeface="Gill Sans" pitchFamily="1" charset="0"/>
            </a:endParaRPr>
          </a:p>
        </p:txBody>
      </p:sp>
      <p:sp>
        <p:nvSpPr>
          <p:cNvPr id="6" name="AutoShape 3"/>
          <p:cNvSpPr>
            <a:spLocks/>
          </p:cNvSpPr>
          <p:nvPr/>
        </p:nvSpPr>
        <p:spPr bwMode="auto">
          <a:xfrm>
            <a:off x="5756002" y="4746104"/>
            <a:ext cx="3025428" cy="1787090"/>
          </a:xfrm>
          <a:prstGeom prst="roundRect">
            <a:avLst>
              <a:gd name="adj" fmla="val 5616"/>
            </a:avLst>
          </a:prstGeom>
          <a:solidFill>
            <a:srgbClr val="ABB202"/>
          </a:solidFill>
          <a:ln w="88900">
            <a:solidFill>
              <a:schemeClr val="accent5">
                <a:lumMod val="60000"/>
                <a:lumOff val="40000"/>
              </a:schemeClr>
            </a:solidFill>
            <a:round/>
            <a:headEnd/>
            <a:tailEnd/>
          </a:ln>
        </p:spPr>
        <p:txBody>
          <a:bodyPr lIns="0" tIns="0" rIns="0" bIns="0"/>
          <a:lstStyle/>
          <a:p>
            <a:endParaRPr lang="en-US"/>
          </a:p>
        </p:txBody>
      </p:sp>
      <p:sp>
        <p:nvSpPr>
          <p:cNvPr id="7" name="Rectangle 6"/>
          <p:cNvSpPr>
            <a:spLocks/>
          </p:cNvSpPr>
          <p:nvPr/>
        </p:nvSpPr>
        <p:spPr bwMode="auto">
          <a:xfrm>
            <a:off x="5756002" y="5034136"/>
            <a:ext cx="2996406" cy="1499058"/>
          </a:xfrm>
          <a:prstGeom prst="rect">
            <a:avLst/>
          </a:prstGeom>
          <a:noFill/>
          <a:ln w="12700">
            <a:noFill/>
            <a:miter lim="800000"/>
            <a:headEnd/>
            <a:tailEnd/>
          </a:ln>
        </p:spPr>
        <p:txBody>
          <a:bodyPr lIns="0" tIns="0" rIns="45155" bIns="0"/>
          <a:lstStyle/>
          <a:p>
            <a:pPr marL="44450" algn="ctr"/>
            <a:r>
              <a:rPr lang="en-US" sz="3600" dirty="0" smtClean="0"/>
              <a:t>Abstract Interpreter</a:t>
            </a:r>
            <a:endParaRPr lang="en-US" sz="3600" i="1" dirty="0">
              <a:solidFill>
                <a:srgbClr val="575240"/>
              </a:solidFill>
              <a:latin typeface="Gill Sans" pitchFamily="1" charset="0"/>
              <a:ea typeface="Gill Sans" pitchFamily="1" charset="0"/>
              <a:cs typeface="Gill Sans" pitchFamily="1" charset="0"/>
              <a:sym typeface="Gill Sans" pitchFamily="1"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Program Slicing</a:t>
            </a:r>
            <a:endParaRPr lang="en-US" dirty="0"/>
          </a:p>
        </p:txBody>
      </p:sp>
      <p:sp>
        <p:nvSpPr>
          <p:cNvPr id="3" name="内容占位符 2"/>
          <p:cNvSpPr>
            <a:spLocks noGrp="1"/>
          </p:cNvSpPr>
          <p:nvPr>
            <p:ph idx="1"/>
          </p:nvPr>
        </p:nvSpPr>
        <p:spPr/>
        <p:txBody>
          <a:bodyPr/>
          <a:lstStyle/>
          <a:p>
            <a:r>
              <a:rPr lang="en-US" altLang="zh-CN" dirty="0" smtClean="0"/>
              <a:t>Weiser’s </a:t>
            </a:r>
            <a:r>
              <a:rPr lang="en-US" altLang="zh-CN" dirty="0" smtClean="0"/>
              <a:t>static program </a:t>
            </a:r>
            <a:r>
              <a:rPr lang="en-US" altLang="zh-CN" dirty="0" smtClean="0"/>
              <a:t>slicing theory:</a:t>
            </a:r>
          </a:p>
          <a:p>
            <a:pPr lvl="1"/>
            <a:r>
              <a:rPr lang="en-US" altLang="zh-CN" dirty="0" smtClean="0"/>
              <a:t>Definition:</a:t>
            </a:r>
          </a:p>
          <a:p>
            <a:pPr lvl="2"/>
            <a:r>
              <a:rPr lang="en-US" altLang="zh-CN" dirty="0"/>
              <a:t>A slice </a:t>
            </a:r>
            <a:r>
              <a:rPr lang="en-US" altLang="zh-CN" i="1" dirty="0"/>
              <a:t>S </a:t>
            </a:r>
            <a:r>
              <a:rPr lang="en-US" altLang="zh-CN" dirty="0"/>
              <a:t>of program </a:t>
            </a:r>
            <a:r>
              <a:rPr lang="en-US" altLang="zh-CN" i="1" dirty="0"/>
              <a:t>P</a:t>
            </a:r>
            <a:r>
              <a:rPr lang="en-US" altLang="zh-CN" dirty="0"/>
              <a:t>, is obtained from a specific </a:t>
            </a:r>
            <a:r>
              <a:rPr lang="en-US" altLang="zh-CN" b="1" dirty="0"/>
              <a:t>slicing </a:t>
            </a:r>
            <a:r>
              <a:rPr lang="en-US" altLang="zh-CN" b="1" dirty="0" smtClean="0"/>
              <a:t>criterion </a:t>
            </a:r>
            <a:r>
              <a:rPr lang="en-US" altLang="zh-CN" dirty="0" smtClean="0"/>
              <a:t>denoted </a:t>
            </a:r>
            <a:r>
              <a:rPr lang="en-US" altLang="zh-CN" dirty="0"/>
              <a:t>as a pair of value </a:t>
            </a:r>
            <a:r>
              <a:rPr lang="en-US" altLang="zh-CN" i="1" dirty="0"/>
              <a:t>&lt;</a:t>
            </a:r>
            <a:r>
              <a:rPr lang="en-US" altLang="zh-CN" i="1" dirty="0" err="1"/>
              <a:t>i</a:t>
            </a:r>
            <a:r>
              <a:rPr lang="en-US" altLang="zh-CN" i="1" dirty="0"/>
              <a:t>, V&gt;</a:t>
            </a:r>
            <a:r>
              <a:rPr lang="en-US" altLang="zh-CN" dirty="0"/>
              <a:t>, </a:t>
            </a:r>
            <a:r>
              <a:rPr lang="en-US" altLang="zh-CN" dirty="0" smtClean="0"/>
              <a:t>where </a:t>
            </a:r>
            <a:r>
              <a:rPr lang="en-US" altLang="zh-CN" dirty="0" err="1" smtClean="0"/>
              <a:t>i</a:t>
            </a:r>
            <a:r>
              <a:rPr lang="en-US" altLang="zh-CN" dirty="0" smtClean="0"/>
              <a:t> is the line number of statement in P, and </a:t>
            </a:r>
            <a:r>
              <a:rPr lang="en-US" altLang="zh-CN" dirty="0"/>
              <a:t>V is set of variables defined or used at </a:t>
            </a:r>
            <a:r>
              <a:rPr lang="en-US" altLang="zh-CN" dirty="0" err="1"/>
              <a:t>i</a:t>
            </a:r>
            <a:r>
              <a:rPr lang="en-US" altLang="zh-CN" dirty="0" smtClean="0"/>
              <a:t>.</a:t>
            </a:r>
            <a:endParaRPr lang="en-US" altLang="zh-CN" dirty="0"/>
          </a:p>
          <a:p>
            <a:pPr lvl="2"/>
            <a:r>
              <a:rPr lang="en-US" altLang="zh-CN" dirty="0" smtClean="0"/>
              <a:t>A </a:t>
            </a:r>
            <a:r>
              <a:rPr lang="en-US" altLang="zh-CN" dirty="0"/>
              <a:t>slice </a:t>
            </a:r>
            <a:r>
              <a:rPr lang="en-US" altLang="zh-CN" i="1" dirty="0"/>
              <a:t>S </a:t>
            </a:r>
            <a:r>
              <a:rPr lang="en-US" altLang="zh-CN" dirty="0"/>
              <a:t>can be obtained by deleting zero or more statements </a:t>
            </a:r>
            <a:r>
              <a:rPr lang="en-US" altLang="zh-CN" dirty="0" smtClean="0"/>
              <a:t>from program </a:t>
            </a:r>
            <a:r>
              <a:rPr lang="en-US" altLang="zh-CN" i="1" dirty="0"/>
              <a:t>P</a:t>
            </a:r>
            <a:r>
              <a:rPr lang="en-US" altLang="zh-CN" dirty="0"/>
              <a:t>. </a:t>
            </a:r>
            <a:r>
              <a:rPr lang="en-US" altLang="zh-CN" dirty="0" smtClean="0"/>
              <a:t>Meanwhile</a:t>
            </a:r>
            <a:r>
              <a:rPr lang="en-US" altLang="zh-CN" dirty="0"/>
              <a:t>, </a:t>
            </a:r>
            <a:r>
              <a:rPr lang="en-US" altLang="zh-CN" i="1" dirty="0"/>
              <a:t>P </a:t>
            </a:r>
            <a:r>
              <a:rPr lang="en-US" altLang="zh-CN" dirty="0"/>
              <a:t>and </a:t>
            </a:r>
            <a:r>
              <a:rPr lang="en-US" altLang="zh-CN" i="1" dirty="0"/>
              <a:t>S </a:t>
            </a:r>
            <a:r>
              <a:rPr lang="en-US" altLang="zh-CN" dirty="0"/>
              <a:t>must behave the same with respect </a:t>
            </a:r>
            <a:r>
              <a:rPr lang="en-US" altLang="zh-CN" dirty="0" smtClean="0"/>
              <a:t>to </a:t>
            </a:r>
            <a:r>
              <a:rPr lang="en-US" altLang="zh-CN" i="1" dirty="0" smtClean="0"/>
              <a:t>&lt;</a:t>
            </a:r>
            <a:r>
              <a:rPr lang="en-US" altLang="zh-CN" i="1" dirty="0" err="1" smtClean="0"/>
              <a:t>i,V</a:t>
            </a:r>
            <a:r>
              <a:rPr lang="en-US" altLang="zh-CN" i="1" dirty="0"/>
              <a:t>&gt;</a:t>
            </a:r>
            <a:r>
              <a:rPr lang="en-US" altLang="zh-CN" dirty="0"/>
              <a:t>.</a:t>
            </a:r>
            <a:endParaRPr lang="en-US" dirty="0"/>
          </a:p>
        </p:txBody>
      </p:sp>
      <p:sp>
        <p:nvSpPr>
          <p:cNvPr id="4" name="灯片编号占位符 3"/>
          <p:cNvSpPr txBox="1">
            <a:spLocks/>
          </p:cNvSpPr>
          <p:nvPr/>
        </p:nvSpPr>
        <p:spPr>
          <a:xfrm>
            <a:off x="9652032" y="7239024"/>
            <a:ext cx="507968" cy="38097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chemeClr val="bg1"/>
                </a:solidFill>
                <a:effectLst/>
                <a:uLnTx/>
                <a:uFillTx/>
                <a:latin typeface="+mn-lt"/>
                <a:ea typeface="ヒラギノ角ゴ ProN W3" pitchFamily="1" charset="-128"/>
                <a:cs typeface="+mn-cs"/>
                <a:sym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dirty="0">
              <a:ln>
                <a:noFill/>
              </a:ln>
              <a:solidFill>
                <a:schemeClr val="bg1"/>
              </a:solidFill>
              <a:effectLst/>
              <a:uLnTx/>
              <a:uFillTx/>
              <a:latin typeface="+mn-lt"/>
              <a:ea typeface="ヒラギノ角ゴ ProN W3" pitchFamily="1" charset="-128"/>
              <a:cs typeface="+mn-cs"/>
              <a:sym typeface="Arial" charset="0"/>
            </a:endParaRPr>
          </a:p>
        </p:txBody>
      </p:sp>
    </p:spTree>
  </p:cSld>
  <p:clrMapOvr>
    <a:masterClrMapping/>
  </p:clrMapOvr>
  <p:transition/>
</p:sld>
</file>

<file path=ppt/theme/theme1.xml><?xml version="1.0" encoding="utf-8"?>
<a:theme xmlns:a="http://schemas.openxmlformats.org/drawingml/2006/main" name="Master #3">
  <a:themeElements>
    <a:clrScheme name="">
      <a:dk1>
        <a:srgbClr val="000000"/>
      </a:dk1>
      <a:lt1>
        <a:srgbClr val="FFFFFF"/>
      </a:lt1>
      <a:dk2>
        <a:srgbClr val="000000"/>
      </a:dk2>
      <a:lt2>
        <a:srgbClr val="808080"/>
      </a:lt2>
      <a:accent1>
        <a:srgbClr val="575240"/>
      </a:accent1>
      <a:accent2>
        <a:srgbClr val="333399"/>
      </a:accent2>
      <a:accent3>
        <a:srgbClr val="FFFFFF"/>
      </a:accent3>
      <a:accent4>
        <a:srgbClr val="000000"/>
      </a:accent4>
      <a:accent5>
        <a:srgbClr val="B4B3AF"/>
      </a:accent5>
      <a:accent6>
        <a:srgbClr val="2D2D8A"/>
      </a:accent6>
      <a:hlink>
        <a:srgbClr val="009999"/>
      </a:hlink>
      <a:folHlink>
        <a:srgbClr val="99CC00"/>
      </a:folHlink>
    </a:clrScheme>
    <a:fontScheme name="Master #3">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UB template English">
  <a:themeElements>
    <a:clrScheme name="">
      <a:dk1>
        <a:srgbClr val="000000"/>
      </a:dk1>
      <a:lt1>
        <a:srgbClr val="FFFFFF"/>
      </a:lt1>
      <a:dk2>
        <a:srgbClr val="000000"/>
      </a:dk2>
      <a:lt2>
        <a:srgbClr val="575240"/>
      </a:lt2>
      <a:accent1>
        <a:srgbClr val="ABB202"/>
      </a:accent1>
      <a:accent2>
        <a:srgbClr val="333399"/>
      </a:accent2>
      <a:accent3>
        <a:srgbClr val="FFFFFF"/>
      </a:accent3>
      <a:accent4>
        <a:srgbClr val="000000"/>
      </a:accent4>
      <a:accent5>
        <a:srgbClr val="D2D5AA"/>
      </a:accent5>
      <a:accent6>
        <a:srgbClr val="2D2D8A"/>
      </a:accent6>
      <a:hlink>
        <a:srgbClr val="009999"/>
      </a:hlink>
      <a:folHlink>
        <a:srgbClr val="99CC00"/>
      </a:folHlink>
    </a:clrScheme>
    <a:fontScheme name="VUB template English">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ea typeface="ヒラギノ角ゴ ProN W3" pitchFamily="1" charset="-128"/>
            <a:sym typeface="Arial" charset="0"/>
          </a:defRPr>
        </a:defPPr>
      </a:lstStyle>
    </a:lnDef>
  </a:objectDefaults>
  <a:extraClrSchemeLst>
    <a:extraClrScheme>
      <a:clrScheme name="VUB template Englis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14777</TotalTime>
  <Pages>0</Pages>
  <Words>3003</Words>
  <Characters>0</Characters>
  <Application>Microsoft Office PowerPoint</Application>
  <PresentationFormat>自定义</PresentationFormat>
  <Lines>0</Lines>
  <Paragraphs>320</Paragraphs>
  <Slides>38</Slides>
  <Notes>37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38</vt:i4>
      </vt:variant>
    </vt:vector>
  </HeadingPairs>
  <TitlesOfParts>
    <vt:vector size="46" baseType="lpstr">
      <vt:lpstr>Gill Sans</vt:lpstr>
      <vt:lpstr>Lucida Grande</vt:lpstr>
      <vt:lpstr>Zapf Dingbats</vt:lpstr>
      <vt:lpstr>ヒラギノ角ゴ ProN W3</vt:lpstr>
      <vt:lpstr>宋体</vt:lpstr>
      <vt:lpstr>Arial</vt:lpstr>
      <vt:lpstr>Master #3</vt:lpstr>
      <vt:lpstr>VUB template English</vt:lpstr>
      <vt:lpstr>PowerPoint 演示文稿</vt:lpstr>
      <vt:lpstr>Index</vt:lpstr>
      <vt:lpstr>Problem State </vt:lpstr>
      <vt:lpstr>Problem State</vt:lpstr>
      <vt:lpstr>Problem State</vt:lpstr>
      <vt:lpstr>Problem State</vt:lpstr>
      <vt:lpstr>Problem State</vt:lpstr>
      <vt:lpstr>Background Knowledge</vt:lpstr>
      <vt:lpstr>Program Slicing</vt:lpstr>
      <vt:lpstr>Program Slicing</vt:lpstr>
      <vt:lpstr>Program Slicing</vt:lpstr>
      <vt:lpstr>Program Slicing</vt:lpstr>
      <vt:lpstr>Program Slicing</vt:lpstr>
      <vt:lpstr>Abstract Interpreter</vt:lpstr>
      <vt:lpstr>Abstract Interpreter</vt:lpstr>
      <vt:lpstr>Abstract Interpreter</vt:lpstr>
      <vt:lpstr>Abstract Interpreter</vt:lpstr>
      <vt:lpstr>Case study of program slicing on state graph</vt:lpstr>
      <vt:lpstr>Case study</vt:lpstr>
      <vt:lpstr>Case study</vt:lpstr>
      <vt:lpstr>Case study</vt:lpstr>
      <vt:lpstr>Case study</vt:lpstr>
      <vt:lpstr>Case study </vt:lpstr>
      <vt:lpstr>Implementation</vt:lpstr>
      <vt:lpstr>Outline</vt:lpstr>
      <vt:lpstr>Key functions</vt:lpstr>
      <vt:lpstr>Key functions</vt:lpstr>
      <vt:lpstr>Key functions</vt:lpstr>
      <vt:lpstr>Validation</vt:lpstr>
      <vt:lpstr>Evaluation </vt:lpstr>
      <vt:lpstr>Evaluation </vt:lpstr>
      <vt:lpstr>Evaluation </vt:lpstr>
      <vt:lpstr>Evaluation </vt:lpstr>
      <vt:lpstr>Conclusion of Evaluation </vt:lpstr>
      <vt:lpstr>Conclusion</vt:lpstr>
      <vt:lpstr>Contribution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Xinran AI</dc:creator>
  <cp:lastModifiedBy>xinran ai</cp:lastModifiedBy>
  <cp:revision>705</cp:revision>
  <dcterms:modified xsi:type="dcterms:W3CDTF">2015-08-31T00:50:57Z</dcterms:modified>
</cp:coreProperties>
</file>