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7.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8"/>
  </p:notesMasterIdLst>
  <p:handoutMasterIdLst>
    <p:handoutMasterId r:id="rId29"/>
  </p:handoutMasterIdLst>
  <p:sldIdLst>
    <p:sldId id="261" r:id="rId3"/>
    <p:sldId id="298" r:id="rId4"/>
    <p:sldId id="346" r:id="rId5"/>
    <p:sldId id="375" r:id="rId6"/>
    <p:sldId id="330" r:id="rId7"/>
    <p:sldId id="331" r:id="rId8"/>
    <p:sldId id="302" r:id="rId9"/>
    <p:sldId id="351" r:id="rId10"/>
    <p:sldId id="373" r:id="rId11"/>
    <p:sldId id="376" r:id="rId12"/>
    <p:sldId id="335" r:id="rId13"/>
    <p:sldId id="354" r:id="rId14"/>
    <p:sldId id="356" r:id="rId15"/>
    <p:sldId id="353" r:id="rId16"/>
    <p:sldId id="357" r:id="rId17"/>
    <p:sldId id="367" r:id="rId18"/>
    <p:sldId id="358" r:id="rId19"/>
    <p:sldId id="362" r:id="rId20"/>
    <p:sldId id="364" r:id="rId21"/>
    <p:sldId id="365" r:id="rId22"/>
    <p:sldId id="360" r:id="rId23"/>
    <p:sldId id="366" r:id="rId24"/>
    <p:sldId id="359" r:id="rId25"/>
    <p:sldId id="315" r:id="rId26"/>
    <p:sldId id="316" r:id="rId27"/>
  </p:sldIdLst>
  <p:sldSz cx="10160000" cy="7620000"/>
  <p:notesSz cx="6858000" cy="9144000"/>
  <p:defaultTextStyle>
    <a:defPPr>
      <a:defRPr lang="en-US"/>
    </a:defPPr>
    <a:lvl1pPr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1pPr>
    <a:lvl2pPr marL="457200"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2pPr>
    <a:lvl3pPr marL="914400"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3pPr>
    <a:lvl4pPr marL="1371600"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4pPr>
    <a:lvl5pPr marL="1828800"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5pPr>
    <a:lvl6pPr marL="2286000" algn="l" defTabSz="914400" rtl="0" eaLnBrk="1" latinLnBrk="0" hangingPunct="1">
      <a:defRPr sz="2000" kern="1200">
        <a:solidFill>
          <a:srgbClr val="000000"/>
        </a:solidFill>
        <a:latin typeface="Arial" charset="0"/>
        <a:ea typeface="ヒラギノ角ゴ ProN W3" pitchFamily="1" charset="-128"/>
        <a:cs typeface="+mn-cs"/>
        <a:sym typeface="Arial" charset="0"/>
      </a:defRPr>
    </a:lvl6pPr>
    <a:lvl7pPr marL="2743200" algn="l" defTabSz="914400" rtl="0" eaLnBrk="1" latinLnBrk="0" hangingPunct="1">
      <a:defRPr sz="2000" kern="1200">
        <a:solidFill>
          <a:srgbClr val="000000"/>
        </a:solidFill>
        <a:latin typeface="Arial" charset="0"/>
        <a:ea typeface="ヒラギノ角ゴ ProN W3" pitchFamily="1" charset="-128"/>
        <a:cs typeface="+mn-cs"/>
        <a:sym typeface="Arial" charset="0"/>
      </a:defRPr>
    </a:lvl7pPr>
    <a:lvl8pPr marL="3200400" algn="l" defTabSz="914400" rtl="0" eaLnBrk="1" latinLnBrk="0" hangingPunct="1">
      <a:defRPr sz="2000" kern="1200">
        <a:solidFill>
          <a:srgbClr val="000000"/>
        </a:solidFill>
        <a:latin typeface="Arial" charset="0"/>
        <a:ea typeface="ヒラギノ角ゴ ProN W3" pitchFamily="1" charset="-128"/>
        <a:cs typeface="+mn-cs"/>
        <a:sym typeface="Arial" charset="0"/>
      </a:defRPr>
    </a:lvl8pPr>
    <a:lvl9pPr marL="3657600" algn="l" defTabSz="914400" rtl="0" eaLnBrk="1" latinLnBrk="0" hangingPunct="1">
      <a:defRPr sz="2000" kern="1200">
        <a:solidFill>
          <a:srgbClr val="000000"/>
        </a:solidFill>
        <a:latin typeface="Arial" charset="0"/>
        <a:ea typeface="ヒラギノ角ゴ ProN W3" pitchFamily="1" charset="-128"/>
        <a:cs typeface="+mn-cs"/>
        <a:sym typeface="Arial"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ran ai" initials="xa" lastIdx="2" clrIdx="0">
    <p:extLst>
      <p:ext uri="{19B8F6BF-5375-455C-9EA6-DF929625EA0E}">
        <p15:presenceInfo xmlns:p15="http://schemas.microsoft.com/office/powerpoint/2012/main" userId="fc8efafedae686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E7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34" autoAdjust="0"/>
    <p:restoredTop sz="90647" autoAdjust="0"/>
  </p:normalViewPr>
  <p:slideViewPr>
    <p:cSldViewPr>
      <p:cViewPr>
        <p:scale>
          <a:sx n="60" d="100"/>
          <a:sy n="60" d="100"/>
        </p:scale>
        <p:origin x="570" y="-96"/>
      </p:cViewPr>
      <p:guideLst>
        <p:guide orient="horz" pos="2400"/>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9AFFAA-6700-450E-9849-96869041A9C9}" type="datetimeFigureOut">
              <a:rPr lang="en-US" smtClean="0"/>
              <a:pPr/>
              <a:t>9/2/2015</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82DAF9-490B-49CA-9B31-7F9A4A28DB69}" type="slidenum">
              <a:rPr lang="en-US" smtClean="0"/>
              <a:pPr/>
              <a:t>‹#›</a:t>
            </a:fld>
            <a:endParaRPr lang="en-US"/>
          </a:p>
        </p:txBody>
      </p:sp>
    </p:spTree>
    <p:extLst>
      <p:ext uri="{BB962C8B-B14F-4D97-AF65-F5344CB8AC3E}">
        <p14:creationId xmlns:p14="http://schemas.microsoft.com/office/powerpoint/2010/main" val="2732258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2294892-13C8-4783-90A2-ECD59A7FE6EA}" type="slidenum">
              <a:rPr lang="en-US"/>
              <a:pPr/>
              <a:t>‹#›</a:t>
            </a:fld>
            <a:endParaRPr lang="en-US"/>
          </a:p>
        </p:txBody>
      </p:sp>
    </p:spTree>
    <p:extLst>
      <p:ext uri="{BB962C8B-B14F-4D97-AF65-F5344CB8AC3E}">
        <p14:creationId xmlns:p14="http://schemas.microsoft.com/office/powerpoint/2010/main" val="2782302530"/>
      </p:ext>
    </p:extLst>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Hello, every</a:t>
            </a:r>
            <a:r>
              <a:rPr lang="en-US" baseline="0" dirty="0" smtClean="0"/>
              <a:t>body. My name is </a:t>
            </a:r>
            <a:r>
              <a:rPr lang="en-US" baseline="0" dirty="0" err="1" smtClean="0"/>
              <a:t>Xinran</a:t>
            </a:r>
            <a:r>
              <a:rPr lang="en-US" baseline="0" dirty="0" smtClean="0"/>
              <a:t> AI. I am going to present my thesis</a:t>
            </a:r>
            <a:r>
              <a:rPr lang="zh-CN" altLang="en-US" baseline="0" dirty="0" smtClean="0"/>
              <a:t>，</a:t>
            </a:r>
            <a:r>
              <a:rPr lang="en-US" altLang="zh-CN" baseline="0" dirty="0" smtClean="0"/>
              <a:t>the</a:t>
            </a:r>
            <a:r>
              <a:rPr lang="en-US" baseline="0" dirty="0" smtClean="0"/>
              <a:t> title is  tier splitting using static analysis</a:t>
            </a:r>
            <a:endParaRPr lang="en-US" dirty="0"/>
          </a:p>
        </p:txBody>
      </p:sp>
    </p:spTree>
    <p:extLst>
      <p:ext uri="{BB962C8B-B14F-4D97-AF65-F5344CB8AC3E}">
        <p14:creationId xmlns:p14="http://schemas.microsoft.com/office/powerpoint/2010/main" val="1660923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By given two statement as</a:t>
            </a:r>
            <a:r>
              <a:rPr lang="en-US" baseline="0" dirty="0" smtClean="0"/>
              <a:t> shown in slide. We get the state graph as in right. </a:t>
            </a:r>
            <a:r>
              <a:rPr lang="en-US" altLang="zh-CN" baseline="0" dirty="0" smtClean="0"/>
              <a:t>From the code we can know, the second line is data dependent on first line. </a:t>
            </a:r>
            <a:r>
              <a:rPr lang="en-US" baseline="0" dirty="0" smtClean="0"/>
              <a:t>In state graph, </a:t>
            </a:r>
            <a:r>
              <a:rPr lang="en-US" altLang="zh-CN" sz="1200" kern="1200" dirty="0" smtClean="0">
                <a:solidFill>
                  <a:schemeClr val="tx1"/>
                </a:solidFill>
                <a:effectLst/>
                <a:latin typeface="Arial" charset="0"/>
                <a:ea typeface="+mn-ea"/>
                <a:cs typeface="+mn-cs"/>
              </a:rPr>
              <a:t>The digit in parentheses on the edges is the edges’ number. Each edge also contains stack information of the abstract interpreter. This consists of a </a:t>
            </a:r>
            <a:r>
              <a:rPr lang="en-US" altLang="zh-CN" sz="1200" i="1" kern="1200" dirty="0" smtClean="0">
                <a:solidFill>
                  <a:schemeClr val="tx1"/>
                </a:solidFill>
                <a:effectLst/>
                <a:latin typeface="Arial" charset="0"/>
                <a:ea typeface="+mn-ea"/>
                <a:cs typeface="+mn-cs"/>
              </a:rPr>
              <a:t>tag </a:t>
            </a:r>
            <a:r>
              <a:rPr lang="en-US" altLang="zh-CN" sz="1200" kern="1200" dirty="0" smtClean="0">
                <a:solidFill>
                  <a:schemeClr val="tx1"/>
                </a:solidFill>
                <a:effectLst/>
                <a:latin typeface="Arial" charset="0"/>
                <a:ea typeface="+mn-ea"/>
                <a:cs typeface="+mn-cs"/>
              </a:rPr>
              <a:t>of a node. This </a:t>
            </a:r>
            <a:r>
              <a:rPr lang="en-US" altLang="zh-CN" sz="1200" i="1" kern="1200" dirty="0" smtClean="0">
                <a:solidFill>
                  <a:schemeClr val="tx1"/>
                </a:solidFill>
                <a:effectLst/>
                <a:latin typeface="Arial" charset="0"/>
                <a:ea typeface="+mn-ea"/>
                <a:cs typeface="+mn-cs"/>
              </a:rPr>
              <a:t>tag</a:t>
            </a:r>
            <a:r>
              <a:rPr lang="en-US" altLang="zh-CN" sz="1200" kern="1200" dirty="0" smtClean="0">
                <a:solidFill>
                  <a:schemeClr val="tx1"/>
                </a:solidFill>
                <a:effectLst/>
                <a:latin typeface="Arial" charset="0"/>
                <a:ea typeface="+mn-ea"/>
                <a:cs typeface="+mn-cs"/>
              </a:rPr>
              <a:t> can be seen as an </a:t>
            </a:r>
            <a:r>
              <a:rPr lang="en-US" altLang="zh-CN" sz="1200" i="1" kern="1200" dirty="0" smtClean="0">
                <a:solidFill>
                  <a:schemeClr val="tx1"/>
                </a:solidFill>
                <a:effectLst/>
                <a:latin typeface="Arial" charset="0"/>
                <a:ea typeface="+mn-ea"/>
                <a:cs typeface="+mn-cs"/>
              </a:rPr>
              <a:t>id</a:t>
            </a:r>
            <a:r>
              <a:rPr lang="en-US" altLang="zh-CN" sz="1200" kern="1200" dirty="0" smtClean="0">
                <a:solidFill>
                  <a:schemeClr val="tx1"/>
                </a:solidFill>
                <a:effectLst/>
                <a:latin typeface="Arial" charset="0"/>
                <a:ea typeface="+mn-ea"/>
                <a:cs typeface="+mn-cs"/>
              </a:rPr>
              <a:t> of each </a:t>
            </a:r>
            <a:r>
              <a:rPr lang="en-US" altLang="zh-CN" sz="1200" i="1" kern="1200" dirty="0" smtClean="0">
                <a:solidFill>
                  <a:schemeClr val="tx1"/>
                </a:solidFill>
                <a:effectLst/>
                <a:latin typeface="Arial" charset="0"/>
                <a:ea typeface="+mn-ea"/>
                <a:cs typeface="+mn-cs"/>
              </a:rPr>
              <a:t>block</a:t>
            </a:r>
            <a:r>
              <a:rPr lang="en-US" altLang="zh-CN" sz="1200" kern="1200" dirty="0" smtClean="0">
                <a:solidFill>
                  <a:schemeClr val="tx1"/>
                </a:solidFill>
                <a:effectLst/>
                <a:latin typeface="Arial" charset="0"/>
                <a:ea typeface="+mn-ea"/>
                <a:cs typeface="+mn-cs"/>
              </a:rPr>
              <a:t>. The </a:t>
            </a:r>
            <a:r>
              <a:rPr lang="en-US" altLang="zh-CN" sz="1200" i="1" kern="1200" dirty="0" smtClean="0">
                <a:solidFill>
                  <a:schemeClr val="tx1"/>
                </a:solidFill>
                <a:effectLst/>
                <a:latin typeface="Arial" charset="0"/>
                <a:ea typeface="+mn-ea"/>
                <a:cs typeface="+mn-cs"/>
              </a:rPr>
              <a:t>block</a:t>
            </a:r>
            <a:r>
              <a:rPr lang="en-US" altLang="zh-CN" sz="1200" kern="1200" dirty="0" smtClean="0">
                <a:solidFill>
                  <a:schemeClr val="tx1"/>
                </a:solidFill>
                <a:effectLst/>
                <a:latin typeface="Arial" charset="0"/>
                <a:ea typeface="+mn-ea"/>
                <a:cs typeface="+mn-cs"/>
              </a:rPr>
              <a:t> in a state graph is the node between corresponding positive and negative edges. This node may be a function declaration or an operand in code. A number of </a:t>
            </a:r>
            <a:r>
              <a:rPr lang="en-US" altLang="zh-CN" sz="1200" i="1" kern="1200" dirty="0" smtClean="0">
                <a:solidFill>
                  <a:schemeClr val="tx1"/>
                </a:solidFill>
                <a:effectLst/>
                <a:latin typeface="Arial" charset="0"/>
                <a:ea typeface="+mn-ea"/>
                <a:cs typeface="+mn-cs"/>
              </a:rPr>
              <a:t>blocks</a:t>
            </a:r>
            <a:r>
              <a:rPr lang="en-US" altLang="zh-CN" sz="1200" kern="1200" dirty="0" smtClean="0">
                <a:solidFill>
                  <a:schemeClr val="tx1"/>
                </a:solidFill>
                <a:effectLst/>
                <a:latin typeface="Arial" charset="0"/>
                <a:ea typeface="+mn-ea"/>
                <a:cs typeface="+mn-cs"/>
              </a:rPr>
              <a:t> compose more complex semantics, such as variable declaration, function call. For example, statement in first line is identified with two </a:t>
            </a:r>
            <a:r>
              <a:rPr lang="en-US" altLang="zh-CN" sz="1200" i="1" kern="1200" dirty="0" smtClean="0">
                <a:solidFill>
                  <a:schemeClr val="tx1"/>
                </a:solidFill>
                <a:effectLst/>
                <a:latin typeface="Arial" charset="0"/>
                <a:ea typeface="+mn-ea"/>
                <a:cs typeface="+mn-cs"/>
              </a:rPr>
              <a:t>blocks</a:t>
            </a:r>
            <a:r>
              <a:rPr lang="en-US" altLang="zh-CN" sz="1200" kern="1200" dirty="0" smtClean="0">
                <a:solidFill>
                  <a:schemeClr val="tx1"/>
                </a:solidFill>
                <a:effectLst/>
                <a:latin typeface="Arial" charset="0"/>
                <a:ea typeface="+mn-ea"/>
                <a:cs typeface="+mn-cs"/>
              </a:rPr>
              <a:t>: node between edge +1 and -1 identify the value of variable, then edge +2 and -2 identify variable declaration statement. For some edges, it also contains reference and scope information such as the 8</a:t>
            </a:r>
            <a:r>
              <a:rPr lang="en-US" altLang="zh-CN" sz="1200" kern="1200" baseline="30000" dirty="0" smtClean="0">
                <a:solidFill>
                  <a:schemeClr val="tx1"/>
                </a:solidFill>
                <a:effectLst/>
                <a:latin typeface="Arial" charset="0"/>
                <a:ea typeface="+mn-ea"/>
                <a:cs typeface="+mn-cs"/>
              </a:rPr>
              <a:t>th</a:t>
            </a:r>
            <a:r>
              <a:rPr lang="en-US" altLang="zh-CN" sz="1200" kern="1200" dirty="0" smtClean="0">
                <a:solidFill>
                  <a:schemeClr val="tx1"/>
                </a:solidFill>
                <a:effectLst/>
                <a:latin typeface="Arial" charset="0"/>
                <a:ea typeface="+mn-ea"/>
                <a:cs typeface="+mn-cs"/>
              </a:rPr>
              <a:t> edge. 8</a:t>
            </a:r>
            <a:r>
              <a:rPr lang="en-US" altLang="zh-CN" sz="1200" kern="1200" baseline="30000" dirty="0" smtClean="0">
                <a:solidFill>
                  <a:schemeClr val="tx1"/>
                </a:solidFill>
                <a:effectLst/>
                <a:latin typeface="Arial" charset="0"/>
                <a:ea typeface="+mn-ea"/>
                <a:cs typeface="+mn-cs"/>
              </a:rPr>
              <a:t>th</a:t>
            </a:r>
            <a:r>
              <a:rPr lang="en-US" altLang="zh-CN" sz="1200" kern="1200" dirty="0" smtClean="0">
                <a:solidFill>
                  <a:schemeClr val="tx1"/>
                </a:solidFill>
                <a:effectLst/>
                <a:latin typeface="Arial" charset="0"/>
                <a:ea typeface="+mn-ea"/>
                <a:cs typeface="+mn-cs"/>
              </a:rPr>
              <a:t> edge tells us, this node refers to an identifier whose value is </a:t>
            </a:r>
            <a:r>
              <a:rPr lang="en-US" altLang="zh-CN" sz="1200" i="1" kern="1200" dirty="0" smtClean="0">
                <a:solidFill>
                  <a:schemeClr val="tx1"/>
                </a:solidFill>
                <a:effectLst/>
                <a:latin typeface="Arial" charset="0"/>
                <a:ea typeface="+mn-ea"/>
                <a:cs typeface="+mn-cs"/>
              </a:rPr>
              <a:t>a</a:t>
            </a:r>
            <a:r>
              <a:rPr lang="en-US" altLang="zh-CN" sz="1200" kern="1200" dirty="0" smtClean="0">
                <a:solidFill>
                  <a:schemeClr val="tx1"/>
                </a:solidFill>
                <a:effectLst/>
                <a:latin typeface="Arial" charset="0"/>
                <a:ea typeface="+mn-ea"/>
                <a:cs typeface="+mn-cs"/>
              </a:rPr>
              <a:t>, and the scope of </a:t>
            </a:r>
            <a:r>
              <a:rPr lang="en-US" altLang="zh-CN" sz="1200" i="1" kern="1200" dirty="0" smtClean="0">
                <a:solidFill>
                  <a:schemeClr val="tx1"/>
                </a:solidFill>
                <a:effectLst/>
                <a:latin typeface="Arial" charset="0"/>
                <a:ea typeface="+mn-ea"/>
                <a:cs typeface="+mn-cs"/>
              </a:rPr>
              <a:t>a</a:t>
            </a:r>
            <a:r>
              <a:rPr lang="en-US" altLang="zh-CN" sz="1200" kern="1200" dirty="0" smtClean="0">
                <a:solidFill>
                  <a:schemeClr val="tx1"/>
                </a:solidFill>
                <a:effectLst/>
                <a:latin typeface="Arial" charset="0"/>
                <a:ea typeface="+mn-ea"/>
                <a:cs typeface="+mn-cs"/>
              </a:rPr>
              <a:t> is point to global variable. The edges labeled with positive digit denote for the operation of </a:t>
            </a:r>
            <a:r>
              <a:rPr lang="en-US" altLang="zh-CN" sz="1200" i="1" kern="1200" dirty="0" smtClean="0">
                <a:solidFill>
                  <a:schemeClr val="tx1"/>
                </a:solidFill>
                <a:effectLst/>
                <a:latin typeface="Arial" charset="0"/>
                <a:ea typeface="+mn-ea"/>
                <a:cs typeface="+mn-cs"/>
              </a:rPr>
              <a:t>push stack</a:t>
            </a:r>
            <a:r>
              <a:rPr lang="en-US" altLang="zh-CN" sz="1200" kern="1200" dirty="0" smtClean="0">
                <a:solidFill>
                  <a:schemeClr val="tx1"/>
                </a:solidFill>
                <a:effectLst/>
                <a:latin typeface="Arial" charset="0"/>
                <a:ea typeface="+mn-ea"/>
                <a:cs typeface="+mn-cs"/>
              </a:rPr>
              <a:t>; on contrast, negative digit denotes for operation of </a:t>
            </a:r>
            <a:r>
              <a:rPr lang="en-US" altLang="zh-CN" sz="1200" i="1" kern="1200" dirty="0" smtClean="0">
                <a:solidFill>
                  <a:schemeClr val="tx1"/>
                </a:solidFill>
                <a:effectLst/>
                <a:latin typeface="Arial" charset="0"/>
                <a:ea typeface="+mn-ea"/>
                <a:cs typeface="+mn-cs"/>
              </a:rPr>
              <a:t>pop stack</a:t>
            </a:r>
            <a:r>
              <a:rPr lang="en-US" altLang="zh-CN" sz="1200" kern="1200" dirty="0" smtClean="0">
                <a:solidFill>
                  <a:schemeClr val="tx1"/>
                </a:solidFill>
                <a:effectLst/>
                <a:latin typeface="Arial" charset="0"/>
                <a:ea typeface="+mn-ea"/>
                <a:cs typeface="+mn-cs"/>
              </a:rPr>
              <a:t>. In our CESK-machine, </a:t>
            </a:r>
            <a:r>
              <a:rPr lang="en-US" altLang="zh-CN" sz="1200" i="1" kern="1200" dirty="0" smtClean="0">
                <a:solidFill>
                  <a:schemeClr val="tx1"/>
                </a:solidFill>
                <a:effectLst/>
                <a:latin typeface="Arial" charset="0"/>
                <a:ea typeface="+mn-ea"/>
                <a:cs typeface="+mn-cs"/>
              </a:rPr>
              <a:t>push stack</a:t>
            </a:r>
            <a:r>
              <a:rPr lang="en-US" altLang="zh-CN" sz="1200" kern="1200" dirty="0" smtClean="0">
                <a:solidFill>
                  <a:schemeClr val="tx1"/>
                </a:solidFill>
                <a:effectLst/>
                <a:latin typeface="Arial" charset="0"/>
                <a:ea typeface="+mn-ea"/>
                <a:cs typeface="+mn-cs"/>
              </a:rPr>
              <a:t> indicates the start of evaluation of an identifier or a statement; </a:t>
            </a:r>
            <a:r>
              <a:rPr lang="en-US" altLang="zh-CN" sz="1200" i="1" kern="1200" dirty="0" smtClean="0">
                <a:solidFill>
                  <a:schemeClr val="tx1"/>
                </a:solidFill>
                <a:effectLst/>
                <a:latin typeface="Arial" charset="0"/>
                <a:ea typeface="+mn-ea"/>
                <a:cs typeface="+mn-cs"/>
              </a:rPr>
              <a:t>pop stack </a:t>
            </a:r>
            <a:r>
              <a:rPr lang="en-US" altLang="zh-CN" sz="1200" kern="1200" dirty="0" smtClean="0">
                <a:solidFill>
                  <a:schemeClr val="tx1"/>
                </a:solidFill>
                <a:effectLst/>
                <a:latin typeface="Arial" charset="0"/>
                <a:ea typeface="+mn-ea"/>
                <a:cs typeface="+mn-cs"/>
              </a:rPr>
              <a:t>indicates the evaluation is terminated. Each corresponding positive and negative digit pair is used to identify semantics of the program.</a:t>
            </a:r>
            <a:endParaRPr lang="en-US" baseline="0" dirty="0" smtClean="0"/>
          </a:p>
        </p:txBody>
      </p:sp>
    </p:spTree>
    <p:extLst>
      <p:ext uri="{BB962C8B-B14F-4D97-AF65-F5344CB8AC3E}">
        <p14:creationId xmlns:p14="http://schemas.microsoft.com/office/powerpoint/2010/main" val="688434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Now I will introduce the case study of new slicing</a:t>
            </a:r>
            <a:r>
              <a:rPr lang="en-US" baseline="0" dirty="0" smtClean="0"/>
              <a:t> algorithm</a:t>
            </a:r>
            <a:endParaRPr lang="en-US" dirty="0"/>
          </a:p>
        </p:txBody>
      </p:sp>
    </p:spTree>
    <p:extLst>
      <p:ext uri="{BB962C8B-B14F-4D97-AF65-F5344CB8AC3E}">
        <p14:creationId xmlns:p14="http://schemas.microsoft.com/office/powerpoint/2010/main" val="348583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By given two statement as</a:t>
            </a:r>
            <a:r>
              <a:rPr lang="en-US" baseline="0" dirty="0" smtClean="0"/>
              <a:t> shown in slide. We get the state graph as in right. </a:t>
            </a:r>
            <a:r>
              <a:rPr lang="en-US" altLang="zh-CN" baseline="0" dirty="0" smtClean="0"/>
              <a:t>From the code we can know, the second line is data dependent on first line. </a:t>
            </a:r>
            <a:r>
              <a:rPr lang="en-US" baseline="0" dirty="0" smtClean="0"/>
              <a:t>In state graph, </a:t>
            </a:r>
            <a:r>
              <a:rPr lang="en-US" altLang="zh-CN" sz="1200" kern="1200" dirty="0" smtClean="0">
                <a:solidFill>
                  <a:schemeClr val="tx1"/>
                </a:solidFill>
                <a:effectLst/>
                <a:latin typeface="Arial" charset="0"/>
                <a:ea typeface="+mn-ea"/>
                <a:cs typeface="+mn-cs"/>
              </a:rPr>
              <a:t>The digit in parentheses on the edges is the edges’ number. Each edge also contains stack information of the abstract interpreter. This consists of a </a:t>
            </a:r>
            <a:r>
              <a:rPr lang="en-US" altLang="zh-CN" sz="1200" i="1" kern="1200" dirty="0" smtClean="0">
                <a:solidFill>
                  <a:schemeClr val="tx1"/>
                </a:solidFill>
                <a:effectLst/>
                <a:latin typeface="Arial" charset="0"/>
                <a:ea typeface="+mn-ea"/>
                <a:cs typeface="+mn-cs"/>
              </a:rPr>
              <a:t>tag </a:t>
            </a:r>
            <a:r>
              <a:rPr lang="en-US" altLang="zh-CN" sz="1200" kern="1200" dirty="0" smtClean="0">
                <a:solidFill>
                  <a:schemeClr val="tx1"/>
                </a:solidFill>
                <a:effectLst/>
                <a:latin typeface="Arial" charset="0"/>
                <a:ea typeface="+mn-ea"/>
                <a:cs typeface="+mn-cs"/>
              </a:rPr>
              <a:t>of a node. This </a:t>
            </a:r>
            <a:r>
              <a:rPr lang="en-US" altLang="zh-CN" sz="1200" i="1" kern="1200" dirty="0" smtClean="0">
                <a:solidFill>
                  <a:schemeClr val="tx1"/>
                </a:solidFill>
                <a:effectLst/>
                <a:latin typeface="Arial" charset="0"/>
                <a:ea typeface="+mn-ea"/>
                <a:cs typeface="+mn-cs"/>
              </a:rPr>
              <a:t>tag</a:t>
            </a:r>
            <a:r>
              <a:rPr lang="en-US" altLang="zh-CN" sz="1200" kern="1200" dirty="0" smtClean="0">
                <a:solidFill>
                  <a:schemeClr val="tx1"/>
                </a:solidFill>
                <a:effectLst/>
                <a:latin typeface="Arial" charset="0"/>
                <a:ea typeface="+mn-ea"/>
                <a:cs typeface="+mn-cs"/>
              </a:rPr>
              <a:t> can be seen as an </a:t>
            </a:r>
            <a:r>
              <a:rPr lang="en-US" altLang="zh-CN" sz="1200" i="1" kern="1200" dirty="0" smtClean="0">
                <a:solidFill>
                  <a:schemeClr val="tx1"/>
                </a:solidFill>
                <a:effectLst/>
                <a:latin typeface="Arial" charset="0"/>
                <a:ea typeface="+mn-ea"/>
                <a:cs typeface="+mn-cs"/>
              </a:rPr>
              <a:t>id</a:t>
            </a:r>
            <a:r>
              <a:rPr lang="en-US" altLang="zh-CN" sz="1200" kern="1200" dirty="0" smtClean="0">
                <a:solidFill>
                  <a:schemeClr val="tx1"/>
                </a:solidFill>
                <a:effectLst/>
                <a:latin typeface="Arial" charset="0"/>
                <a:ea typeface="+mn-ea"/>
                <a:cs typeface="+mn-cs"/>
              </a:rPr>
              <a:t> of each </a:t>
            </a:r>
            <a:r>
              <a:rPr lang="en-US" altLang="zh-CN" sz="1200" i="1" kern="1200" dirty="0" smtClean="0">
                <a:solidFill>
                  <a:schemeClr val="tx1"/>
                </a:solidFill>
                <a:effectLst/>
                <a:latin typeface="Arial" charset="0"/>
                <a:ea typeface="+mn-ea"/>
                <a:cs typeface="+mn-cs"/>
              </a:rPr>
              <a:t>block</a:t>
            </a:r>
            <a:r>
              <a:rPr lang="en-US" altLang="zh-CN" sz="1200" kern="1200" dirty="0" smtClean="0">
                <a:solidFill>
                  <a:schemeClr val="tx1"/>
                </a:solidFill>
                <a:effectLst/>
                <a:latin typeface="Arial" charset="0"/>
                <a:ea typeface="+mn-ea"/>
                <a:cs typeface="+mn-cs"/>
              </a:rPr>
              <a:t>. The </a:t>
            </a:r>
            <a:r>
              <a:rPr lang="en-US" altLang="zh-CN" sz="1200" i="1" kern="1200" dirty="0" smtClean="0">
                <a:solidFill>
                  <a:schemeClr val="tx1"/>
                </a:solidFill>
                <a:effectLst/>
                <a:latin typeface="Arial" charset="0"/>
                <a:ea typeface="+mn-ea"/>
                <a:cs typeface="+mn-cs"/>
              </a:rPr>
              <a:t>block</a:t>
            </a:r>
            <a:r>
              <a:rPr lang="en-US" altLang="zh-CN" sz="1200" kern="1200" dirty="0" smtClean="0">
                <a:solidFill>
                  <a:schemeClr val="tx1"/>
                </a:solidFill>
                <a:effectLst/>
                <a:latin typeface="Arial" charset="0"/>
                <a:ea typeface="+mn-ea"/>
                <a:cs typeface="+mn-cs"/>
              </a:rPr>
              <a:t> in a state graph is the node between corresponding positive and negative edges. This node may be a function declaration or an operand in code. A number of </a:t>
            </a:r>
            <a:r>
              <a:rPr lang="en-US" altLang="zh-CN" sz="1200" i="1" kern="1200" dirty="0" smtClean="0">
                <a:solidFill>
                  <a:schemeClr val="tx1"/>
                </a:solidFill>
                <a:effectLst/>
                <a:latin typeface="Arial" charset="0"/>
                <a:ea typeface="+mn-ea"/>
                <a:cs typeface="+mn-cs"/>
              </a:rPr>
              <a:t>blocks</a:t>
            </a:r>
            <a:r>
              <a:rPr lang="en-US" altLang="zh-CN" sz="1200" kern="1200" dirty="0" smtClean="0">
                <a:solidFill>
                  <a:schemeClr val="tx1"/>
                </a:solidFill>
                <a:effectLst/>
                <a:latin typeface="Arial" charset="0"/>
                <a:ea typeface="+mn-ea"/>
                <a:cs typeface="+mn-cs"/>
              </a:rPr>
              <a:t> compose more complex semantics, such as variable declaration, function call. For example, statement in first line is identified with two </a:t>
            </a:r>
            <a:r>
              <a:rPr lang="en-US" altLang="zh-CN" sz="1200" i="1" kern="1200" dirty="0" smtClean="0">
                <a:solidFill>
                  <a:schemeClr val="tx1"/>
                </a:solidFill>
                <a:effectLst/>
                <a:latin typeface="Arial" charset="0"/>
                <a:ea typeface="+mn-ea"/>
                <a:cs typeface="+mn-cs"/>
              </a:rPr>
              <a:t>blocks</a:t>
            </a:r>
            <a:r>
              <a:rPr lang="en-US" altLang="zh-CN" sz="1200" kern="1200" dirty="0" smtClean="0">
                <a:solidFill>
                  <a:schemeClr val="tx1"/>
                </a:solidFill>
                <a:effectLst/>
                <a:latin typeface="Arial" charset="0"/>
                <a:ea typeface="+mn-ea"/>
                <a:cs typeface="+mn-cs"/>
              </a:rPr>
              <a:t>: node between edge +1 and -1 identify the value of variable, then edge +2 and -2 identify variable declaration statement. For some edges, it also contains reference and scope information such as the 8</a:t>
            </a:r>
            <a:r>
              <a:rPr lang="en-US" altLang="zh-CN" sz="1200" kern="1200" baseline="30000" dirty="0" smtClean="0">
                <a:solidFill>
                  <a:schemeClr val="tx1"/>
                </a:solidFill>
                <a:effectLst/>
                <a:latin typeface="Arial" charset="0"/>
                <a:ea typeface="+mn-ea"/>
                <a:cs typeface="+mn-cs"/>
              </a:rPr>
              <a:t>th</a:t>
            </a:r>
            <a:r>
              <a:rPr lang="en-US" altLang="zh-CN" sz="1200" kern="1200" dirty="0" smtClean="0">
                <a:solidFill>
                  <a:schemeClr val="tx1"/>
                </a:solidFill>
                <a:effectLst/>
                <a:latin typeface="Arial" charset="0"/>
                <a:ea typeface="+mn-ea"/>
                <a:cs typeface="+mn-cs"/>
              </a:rPr>
              <a:t> edge. 8</a:t>
            </a:r>
            <a:r>
              <a:rPr lang="en-US" altLang="zh-CN" sz="1200" kern="1200" baseline="30000" dirty="0" smtClean="0">
                <a:solidFill>
                  <a:schemeClr val="tx1"/>
                </a:solidFill>
                <a:effectLst/>
                <a:latin typeface="Arial" charset="0"/>
                <a:ea typeface="+mn-ea"/>
                <a:cs typeface="+mn-cs"/>
              </a:rPr>
              <a:t>th</a:t>
            </a:r>
            <a:r>
              <a:rPr lang="en-US" altLang="zh-CN" sz="1200" kern="1200" dirty="0" smtClean="0">
                <a:solidFill>
                  <a:schemeClr val="tx1"/>
                </a:solidFill>
                <a:effectLst/>
                <a:latin typeface="Arial" charset="0"/>
                <a:ea typeface="+mn-ea"/>
                <a:cs typeface="+mn-cs"/>
              </a:rPr>
              <a:t> edge tells us, this node refers to an identifier whose value is </a:t>
            </a:r>
            <a:r>
              <a:rPr lang="en-US" altLang="zh-CN" sz="1200" i="1" kern="1200" dirty="0" smtClean="0">
                <a:solidFill>
                  <a:schemeClr val="tx1"/>
                </a:solidFill>
                <a:effectLst/>
                <a:latin typeface="Arial" charset="0"/>
                <a:ea typeface="+mn-ea"/>
                <a:cs typeface="+mn-cs"/>
              </a:rPr>
              <a:t>a</a:t>
            </a:r>
            <a:r>
              <a:rPr lang="en-US" altLang="zh-CN" sz="1200" kern="1200" dirty="0" smtClean="0">
                <a:solidFill>
                  <a:schemeClr val="tx1"/>
                </a:solidFill>
                <a:effectLst/>
                <a:latin typeface="Arial" charset="0"/>
                <a:ea typeface="+mn-ea"/>
                <a:cs typeface="+mn-cs"/>
              </a:rPr>
              <a:t>, and the scope of </a:t>
            </a:r>
            <a:r>
              <a:rPr lang="en-US" altLang="zh-CN" sz="1200" i="1" kern="1200" dirty="0" smtClean="0">
                <a:solidFill>
                  <a:schemeClr val="tx1"/>
                </a:solidFill>
                <a:effectLst/>
                <a:latin typeface="Arial" charset="0"/>
                <a:ea typeface="+mn-ea"/>
                <a:cs typeface="+mn-cs"/>
              </a:rPr>
              <a:t>a</a:t>
            </a:r>
            <a:r>
              <a:rPr lang="en-US" altLang="zh-CN" sz="1200" kern="1200" dirty="0" smtClean="0">
                <a:solidFill>
                  <a:schemeClr val="tx1"/>
                </a:solidFill>
                <a:effectLst/>
                <a:latin typeface="Arial" charset="0"/>
                <a:ea typeface="+mn-ea"/>
                <a:cs typeface="+mn-cs"/>
              </a:rPr>
              <a:t> is point to global variable. The edges labeled with positive digit denote for the operation of </a:t>
            </a:r>
            <a:r>
              <a:rPr lang="en-US" altLang="zh-CN" sz="1200" i="1" kern="1200" dirty="0" smtClean="0">
                <a:solidFill>
                  <a:schemeClr val="tx1"/>
                </a:solidFill>
                <a:effectLst/>
                <a:latin typeface="Arial" charset="0"/>
                <a:ea typeface="+mn-ea"/>
                <a:cs typeface="+mn-cs"/>
              </a:rPr>
              <a:t>push stack</a:t>
            </a:r>
            <a:r>
              <a:rPr lang="en-US" altLang="zh-CN" sz="1200" kern="1200" dirty="0" smtClean="0">
                <a:solidFill>
                  <a:schemeClr val="tx1"/>
                </a:solidFill>
                <a:effectLst/>
                <a:latin typeface="Arial" charset="0"/>
                <a:ea typeface="+mn-ea"/>
                <a:cs typeface="+mn-cs"/>
              </a:rPr>
              <a:t>; on contrast, negative digit denotes for operation of </a:t>
            </a:r>
            <a:r>
              <a:rPr lang="en-US" altLang="zh-CN" sz="1200" i="1" kern="1200" dirty="0" smtClean="0">
                <a:solidFill>
                  <a:schemeClr val="tx1"/>
                </a:solidFill>
                <a:effectLst/>
                <a:latin typeface="Arial" charset="0"/>
                <a:ea typeface="+mn-ea"/>
                <a:cs typeface="+mn-cs"/>
              </a:rPr>
              <a:t>pop stack</a:t>
            </a:r>
            <a:r>
              <a:rPr lang="en-US" altLang="zh-CN" sz="1200" kern="1200" dirty="0" smtClean="0">
                <a:solidFill>
                  <a:schemeClr val="tx1"/>
                </a:solidFill>
                <a:effectLst/>
                <a:latin typeface="Arial" charset="0"/>
                <a:ea typeface="+mn-ea"/>
                <a:cs typeface="+mn-cs"/>
              </a:rPr>
              <a:t>. In our CESK-machine, </a:t>
            </a:r>
            <a:r>
              <a:rPr lang="en-US" altLang="zh-CN" sz="1200" i="1" kern="1200" dirty="0" smtClean="0">
                <a:solidFill>
                  <a:schemeClr val="tx1"/>
                </a:solidFill>
                <a:effectLst/>
                <a:latin typeface="Arial" charset="0"/>
                <a:ea typeface="+mn-ea"/>
                <a:cs typeface="+mn-cs"/>
              </a:rPr>
              <a:t>push stack</a:t>
            </a:r>
            <a:r>
              <a:rPr lang="en-US" altLang="zh-CN" sz="1200" kern="1200" dirty="0" smtClean="0">
                <a:solidFill>
                  <a:schemeClr val="tx1"/>
                </a:solidFill>
                <a:effectLst/>
                <a:latin typeface="Arial" charset="0"/>
                <a:ea typeface="+mn-ea"/>
                <a:cs typeface="+mn-cs"/>
              </a:rPr>
              <a:t> indicates the start of evaluation of an identifier or a statement; </a:t>
            </a:r>
            <a:r>
              <a:rPr lang="en-US" altLang="zh-CN" sz="1200" i="1" kern="1200" dirty="0" smtClean="0">
                <a:solidFill>
                  <a:schemeClr val="tx1"/>
                </a:solidFill>
                <a:effectLst/>
                <a:latin typeface="Arial" charset="0"/>
                <a:ea typeface="+mn-ea"/>
                <a:cs typeface="+mn-cs"/>
              </a:rPr>
              <a:t>pop stack </a:t>
            </a:r>
            <a:r>
              <a:rPr lang="en-US" altLang="zh-CN" sz="1200" kern="1200" dirty="0" smtClean="0">
                <a:solidFill>
                  <a:schemeClr val="tx1"/>
                </a:solidFill>
                <a:effectLst/>
                <a:latin typeface="Arial" charset="0"/>
                <a:ea typeface="+mn-ea"/>
                <a:cs typeface="+mn-cs"/>
              </a:rPr>
              <a:t>indicates the evaluation is terminated. Each corresponding positive and negative digit pair is used to identify semantics of the program.</a:t>
            </a:r>
            <a:endParaRPr lang="en-US" baseline="0" dirty="0" smtClean="0"/>
          </a:p>
        </p:txBody>
      </p:sp>
    </p:spTree>
    <p:extLst>
      <p:ext uri="{BB962C8B-B14F-4D97-AF65-F5344CB8AC3E}">
        <p14:creationId xmlns:p14="http://schemas.microsoft.com/office/powerpoint/2010/main" val="392686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This</a:t>
            </a:r>
            <a:r>
              <a:rPr lang="en-US" baseline="0" dirty="0" smtClean="0"/>
              <a:t> slide show the examination of conditional statement. For each predicates expression, the state graph returns a Boolean result of expression. And the clause will be accessed only when the result is true. And the data dependence in predicates is identified in same way as we introduce in precious slide.</a:t>
            </a:r>
            <a:endParaRPr lang="en-US" dirty="0"/>
          </a:p>
        </p:txBody>
      </p:sp>
    </p:spTree>
    <p:extLst>
      <p:ext uri="{BB962C8B-B14F-4D97-AF65-F5344CB8AC3E}">
        <p14:creationId xmlns:p14="http://schemas.microsoft.com/office/powerpoint/2010/main" val="2692252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So we put</a:t>
            </a:r>
            <a:r>
              <a:rPr lang="en-US" baseline="0" dirty="0" smtClean="0"/>
              <a:t> forward three assumption based on our </a:t>
            </a:r>
            <a:r>
              <a:rPr lang="en-US" baseline="0" dirty="0" err="1" smtClean="0"/>
              <a:t>aboservation</a:t>
            </a:r>
            <a:r>
              <a:rPr lang="en-US" baseline="0" smtClean="0"/>
              <a:t>.</a:t>
            </a:r>
          </a:p>
          <a:p>
            <a:endParaRPr lang="en-US" dirty="0"/>
          </a:p>
        </p:txBody>
      </p:sp>
    </p:spTree>
    <p:extLst>
      <p:ext uri="{BB962C8B-B14F-4D97-AF65-F5344CB8AC3E}">
        <p14:creationId xmlns:p14="http://schemas.microsoft.com/office/powerpoint/2010/main" val="1581064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Now I’ll elaborate the</a:t>
            </a:r>
            <a:r>
              <a:rPr lang="en-US" baseline="0" dirty="0" smtClean="0"/>
              <a:t> implementation </a:t>
            </a:r>
            <a:endParaRPr lang="en-US" dirty="0"/>
          </a:p>
        </p:txBody>
      </p:sp>
    </p:spTree>
    <p:extLst>
      <p:ext uri="{BB962C8B-B14F-4D97-AF65-F5344CB8AC3E}">
        <p14:creationId xmlns:p14="http://schemas.microsoft.com/office/powerpoint/2010/main" val="3544430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This picture shows the outline of implementation based on our assumption. First we need to get the range of statement used to start slicing algorithm in state</a:t>
            </a:r>
            <a:r>
              <a:rPr lang="en-US" baseline="0" dirty="0" smtClean="0"/>
              <a:t> graph. Then traverse each node in this range and put each node in the dependency query function. As JavaScript allow to define functions in two ways. We need two look up functions to map identifier reference. And if we find the dependent node, the algorithm launch the iterator function to find indirect dependent node and append it to sliced code.</a:t>
            </a:r>
            <a:endParaRPr lang="en-US" dirty="0"/>
          </a:p>
        </p:txBody>
      </p:sp>
    </p:spTree>
    <p:extLst>
      <p:ext uri="{BB962C8B-B14F-4D97-AF65-F5344CB8AC3E}">
        <p14:creationId xmlns:p14="http://schemas.microsoft.com/office/powerpoint/2010/main" val="994298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Next part is validation. This part is</a:t>
            </a:r>
            <a:r>
              <a:rPr lang="en-US" baseline="0" dirty="0" smtClean="0"/>
              <a:t> done by comparing the slicing result out of the two slicing algorithm. </a:t>
            </a:r>
            <a:endParaRPr lang="en-US" dirty="0"/>
          </a:p>
        </p:txBody>
      </p:sp>
    </p:spTree>
    <p:extLst>
      <p:ext uri="{BB962C8B-B14F-4D97-AF65-F5344CB8AC3E}">
        <p14:creationId xmlns:p14="http://schemas.microsoft.com/office/powerpoint/2010/main" val="1852150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After test some cases of function invocation, we found both algorithm is good enough to deal with data</a:t>
            </a:r>
            <a:r>
              <a:rPr lang="en-US" baseline="0" dirty="0" smtClean="0"/>
              <a:t> dependency and control dependency involved in function call. This is the case of </a:t>
            </a:r>
            <a:r>
              <a:rPr lang="en-US" baseline="0" dirty="0" err="1" smtClean="0"/>
              <a:t>interpreocedural</a:t>
            </a:r>
            <a:r>
              <a:rPr lang="en-US" baseline="0" dirty="0" smtClean="0"/>
              <a:t> function invocation. As we can see from the results, the different is in the order of statement in result. </a:t>
            </a:r>
            <a:r>
              <a:rPr lang="en-US" altLang="zh-CN" sz="1200" kern="1200" dirty="0" smtClean="0">
                <a:solidFill>
                  <a:schemeClr val="tx1"/>
                </a:solidFill>
                <a:effectLst/>
                <a:latin typeface="Arial" charset="0"/>
                <a:ea typeface="+mn-ea"/>
                <a:cs typeface="+mn-cs"/>
              </a:rPr>
              <a:t>The different way of querying results in this kind of different ordering. In </a:t>
            </a:r>
            <a:r>
              <a:rPr lang="en-US" altLang="zh-CN" sz="1200" kern="1200" dirty="0" err="1" smtClean="0">
                <a:solidFill>
                  <a:schemeClr val="tx1"/>
                </a:solidFill>
                <a:effectLst/>
                <a:latin typeface="Arial" charset="0"/>
                <a:ea typeface="+mn-ea"/>
                <a:cs typeface="+mn-cs"/>
              </a:rPr>
              <a:t>JipdaSlicer</a:t>
            </a:r>
            <a:r>
              <a:rPr lang="en-US" altLang="zh-CN" sz="1200" kern="1200" dirty="0" smtClean="0">
                <a:solidFill>
                  <a:schemeClr val="tx1"/>
                </a:solidFill>
                <a:effectLst/>
                <a:latin typeface="Arial" charset="0"/>
                <a:ea typeface="+mn-ea"/>
                <a:cs typeface="+mn-cs"/>
              </a:rPr>
              <a:t>, after abstract interpreter invoked by getting the range of selected line, the algorithm evaluates each node in that line in sequence. If the node is bundled with identifier, the node on which it dependent is always found by traversal on state graph to matching the name of variable with scope. So the order of code in the result from </a:t>
            </a:r>
            <a:r>
              <a:rPr lang="en-US" altLang="zh-CN" sz="1200" kern="1200" dirty="0" err="1" smtClean="0">
                <a:solidFill>
                  <a:schemeClr val="tx1"/>
                </a:solidFill>
                <a:effectLst/>
                <a:latin typeface="Arial" charset="0"/>
                <a:ea typeface="+mn-ea"/>
                <a:cs typeface="+mn-cs"/>
              </a:rPr>
              <a:t>JipdaSlicer</a:t>
            </a:r>
            <a:r>
              <a:rPr lang="en-US" altLang="zh-CN" sz="1200" kern="1200" dirty="0" smtClean="0">
                <a:solidFill>
                  <a:schemeClr val="tx1"/>
                </a:solidFill>
                <a:effectLst/>
                <a:latin typeface="Arial" charset="0"/>
                <a:ea typeface="+mn-ea"/>
                <a:cs typeface="+mn-cs"/>
              </a:rPr>
              <a:t> depends on the position of identifier in selected line.</a:t>
            </a:r>
          </a:p>
          <a:p>
            <a:endParaRPr lang="en-US" dirty="0"/>
          </a:p>
        </p:txBody>
      </p:sp>
    </p:spTree>
    <p:extLst>
      <p:ext uri="{BB962C8B-B14F-4D97-AF65-F5344CB8AC3E}">
        <p14:creationId xmlns:p14="http://schemas.microsoft.com/office/powerpoint/2010/main" val="4021383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the situation of slicing</a:t>
            </a:r>
            <a:r>
              <a:rPr lang="en-US" altLang="zh-CN" baseline="0" dirty="0" smtClean="0"/>
              <a:t> on </a:t>
            </a:r>
            <a:r>
              <a:rPr lang="en-US" altLang="zh-CN" dirty="0" smtClean="0"/>
              <a:t>conditional statement. To conform</a:t>
            </a:r>
            <a:r>
              <a:rPr lang="en-US" altLang="zh-CN" baseline="0" dirty="0" smtClean="0"/>
              <a:t> our assumption, the result of slicing is return an empty block of false clause. However, in </a:t>
            </a:r>
            <a:r>
              <a:rPr lang="en-US" altLang="zh-CN" baseline="0" dirty="0" err="1" smtClean="0"/>
              <a:t>stip</a:t>
            </a:r>
            <a:r>
              <a:rPr lang="en-US" altLang="zh-CN" baseline="0" dirty="0" smtClean="0"/>
              <a:t> in order to keep the syntax structure, it keeps all clause in if-else statement.</a:t>
            </a:r>
            <a:endParaRPr lang="en-US" dirty="0"/>
          </a:p>
        </p:txBody>
      </p:sp>
    </p:spTree>
    <p:extLst>
      <p:ext uri="{BB962C8B-B14F-4D97-AF65-F5344CB8AC3E}">
        <p14:creationId xmlns:p14="http://schemas.microsoft.com/office/powerpoint/2010/main" val="425417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Now, let’s start with problem state. Today, people can use web application in everywhere and the diverse functionalities make our live more and more convenience</a:t>
            </a:r>
            <a:r>
              <a:rPr lang="en-US" baseline="0" dirty="0" smtClean="0"/>
              <a:t>. And also increasing of interactive features make development in typical three tier more complexity than before. Because in typical three tier architecture each tier have its own technique stack, like what is shown in this picture. And it requires manual combination to glue each tier. </a:t>
            </a:r>
            <a:r>
              <a:rPr lang="en-US" altLang="zh-CN" dirty="0" smtClean="0"/>
              <a:t>Aiming to reduce this kind</a:t>
            </a:r>
            <a:r>
              <a:rPr lang="en-US" altLang="zh-CN" baseline="0" dirty="0" smtClean="0"/>
              <a:t> of complexity, </a:t>
            </a:r>
            <a:r>
              <a:rPr lang="en-US" altLang="zh-CN" baseline="0" dirty="0" err="1" smtClean="0"/>
              <a:t>tierless</a:t>
            </a:r>
            <a:r>
              <a:rPr lang="en-US" altLang="zh-CN" baseline="0" dirty="0" smtClean="0"/>
              <a:t> program language </a:t>
            </a:r>
            <a:r>
              <a:rPr lang="en-US" altLang="zh-CN" sz="1200" b="1" i="0" kern="1200" dirty="0" smtClean="0">
                <a:solidFill>
                  <a:schemeClr val="tx1"/>
                </a:solidFill>
                <a:effectLst/>
                <a:latin typeface="Arial" charset="0"/>
                <a:ea typeface="+mn-ea"/>
                <a:cs typeface="+mn-cs"/>
              </a:rPr>
              <a:t>emerges at the right moment. This technique enable developers to build a</a:t>
            </a:r>
            <a:r>
              <a:rPr lang="en-US" altLang="zh-CN" sz="1200" b="1" i="0" kern="1200" baseline="0" dirty="0" smtClean="0">
                <a:solidFill>
                  <a:schemeClr val="tx1"/>
                </a:solidFill>
                <a:effectLst/>
                <a:latin typeface="Arial" charset="0"/>
                <a:ea typeface="+mn-ea"/>
                <a:cs typeface="+mn-cs"/>
              </a:rPr>
              <a:t> web </a:t>
            </a:r>
            <a:r>
              <a:rPr lang="en-US" altLang="zh-CN" sz="1200" b="1" i="0" kern="1200" baseline="0" dirty="0" err="1" smtClean="0">
                <a:solidFill>
                  <a:schemeClr val="tx1"/>
                </a:solidFill>
                <a:effectLst/>
                <a:latin typeface="Arial" charset="0"/>
                <a:ea typeface="+mn-ea"/>
                <a:cs typeface="+mn-cs"/>
              </a:rPr>
              <a:t>applicaition</a:t>
            </a:r>
            <a:r>
              <a:rPr lang="en-US" altLang="zh-CN" sz="1200" b="1" i="0" kern="1200" baseline="0" dirty="0" smtClean="0">
                <a:solidFill>
                  <a:schemeClr val="tx1"/>
                </a:solidFill>
                <a:effectLst/>
                <a:latin typeface="Arial" charset="0"/>
                <a:ea typeface="+mn-ea"/>
                <a:cs typeface="+mn-cs"/>
              </a:rPr>
              <a:t> </a:t>
            </a:r>
            <a:r>
              <a:rPr lang="en-US" altLang="zh-CN" sz="1200" b="0" i="0" u="none" strike="noStrike" kern="1200" baseline="0" dirty="0" smtClean="0">
                <a:solidFill>
                  <a:schemeClr val="tx1"/>
                </a:solidFill>
                <a:latin typeface="Arial" charset="0"/>
                <a:ea typeface="+mn-ea"/>
                <a:cs typeface="+mn-cs"/>
              </a:rPr>
              <a:t>as a single-tier application, then automatically distribute the single-tier program into  multi-</a:t>
            </a:r>
            <a:r>
              <a:rPr lang="en-US" altLang="zh-CN" sz="1200" b="0" i="0" u="none" strike="noStrike" kern="1200" baseline="0" dirty="0" err="1" smtClean="0">
                <a:solidFill>
                  <a:schemeClr val="tx1"/>
                </a:solidFill>
                <a:latin typeface="Arial" charset="0"/>
                <a:ea typeface="+mn-ea"/>
                <a:cs typeface="+mn-cs"/>
              </a:rPr>
              <a:t>tiers.</a:t>
            </a:r>
            <a:r>
              <a:rPr lang="en-US" altLang="zh-CN" sz="1200" b="1" i="0" kern="1200" dirty="0" err="1" smtClean="0">
                <a:solidFill>
                  <a:schemeClr val="tx1"/>
                </a:solidFill>
                <a:effectLst/>
                <a:latin typeface="Arial" charset="0"/>
                <a:ea typeface="+mn-ea"/>
                <a:cs typeface="+mn-cs"/>
              </a:rPr>
              <a:t>Some</a:t>
            </a:r>
            <a:r>
              <a:rPr lang="en-US" altLang="zh-CN" sz="1200" b="1" i="0" kern="1200" baseline="0" dirty="0" smtClean="0">
                <a:solidFill>
                  <a:schemeClr val="tx1"/>
                </a:solidFill>
                <a:effectLst/>
                <a:latin typeface="Arial" charset="0"/>
                <a:ea typeface="+mn-ea"/>
                <a:cs typeface="+mn-cs"/>
              </a:rPr>
              <a:t> current solution invest on a novel programming language. In this case, developers have to spend time on getting familiar with a new language. And normally this novel technique requires developer annotate tier information carefully. So in some way, it doesn’t reduce the effort on development web application.</a:t>
            </a:r>
            <a:endParaRPr lang="en-US" altLang="zh-CN" dirty="0" smtClean="0"/>
          </a:p>
          <a:p>
            <a:endParaRPr lang="en-US" dirty="0"/>
          </a:p>
        </p:txBody>
      </p:sp>
    </p:spTree>
    <p:extLst>
      <p:ext uri="{BB962C8B-B14F-4D97-AF65-F5344CB8AC3E}">
        <p14:creationId xmlns:p14="http://schemas.microsoft.com/office/powerpoint/2010/main" val="2599162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This test case is in order to examine the</a:t>
            </a:r>
            <a:r>
              <a:rPr lang="en-US" baseline="0" dirty="0" smtClean="0"/>
              <a:t> different slicing mechanism of slicing conditional statement in </a:t>
            </a:r>
            <a:r>
              <a:rPr lang="en-US" baseline="0" dirty="0" err="1" smtClean="0"/>
              <a:t>JipdaSlicer</a:t>
            </a:r>
            <a:r>
              <a:rPr lang="en-US" baseline="0" dirty="0" smtClean="0"/>
              <a:t>. If the selected line is not involved in any clause of if-else statement, the result won’t show the syntax structure of conditional statement. The sliced code only involves the statement which is executed during the computation of program. So in this example , the sliced code only keep the statement in line 14 of source code.</a:t>
            </a:r>
            <a:endParaRPr lang="en-US" dirty="0"/>
          </a:p>
        </p:txBody>
      </p:sp>
    </p:spTree>
    <p:extLst>
      <p:ext uri="{BB962C8B-B14F-4D97-AF65-F5344CB8AC3E}">
        <p14:creationId xmlns:p14="http://schemas.microsoft.com/office/powerpoint/2010/main" val="2813390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Now let me give the summarize</a:t>
            </a:r>
            <a:r>
              <a:rPr lang="en-US" baseline="0" dirty="0" smtClean="0"/>
              <a:t> of my thesis.</a:t>
            </a:r>
            <a:endParaRPr lang="en-US" dirty="0"/>
          </a:p>
        </p:txBody>
      </p:sp>
    </p:spTree>
    <p:extLst>
      <p:ext uri="{BB962C8B-B14F-4D97-AF65-F5344CB8AC3E}">
        <p14:creationId xmlns:p14="http://schemas.microsoft.com/office/powerpoint/2010/main" val="384930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40617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8451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6759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28944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lang="en-US" altLang="zh-CN" dirty="0" smtClean="0"/>
              <a:t>So we turn</a:t>
            </a:r>
            <a:r>
              <a:rPr lang="en-US" altLang="zh-CN" baseline="0" dirty="0" smtClean="0"/>
              <a:t> to extend current technology. Such as, JavaScript which is used to run in browser and </a:t>
            </a:r>
            <a:r>
              <a:rPr lang="en-US" altLang="zh-CN" sz="1200" b="0" i="0" u="none" strike="noStrike" kern="1200" baseline="0" dirty="0" smtClean="0">
                <a:solidFill>
                  <a:schemeClr val="tx1"/>
                </a:solidFill>
                <a:latin typeface="Arial" charset="0"/>
                <a:ea typeface="+mn-ea"/>
                <a:cs typeface="+mn-cs"/>
              </a:rPr>
              <a:t>now is seeing increased adoption on the server tier</a:t>
            </a:r>
            <a:r>
              <a:rPr lang="en-US" altLang="zh-CN" baseline="0" dirty="0" smtClean="0"/>
              <a:t>. In the view of expandability of JavaScript, we already allow our tier splitting tool named </a:t>
            </a:r>
            <a:r>
              <a:rPr lang="en-US" altLang="zh-CN" baseline="0" dirty="0" err="1" smtClean="0"/>
              <a:t>Stip.Js</a:t>
            </a:r>
            <a:r>
              <a:rPr lang="en-US" altLang="zh-CN" baseline="0" dirty="0" smtClean="0"/>
              <a:t> to distributed </a:t>
            </a:r>
            <a:r>
              <a:rPr lang="en-US" altLang="zh-CN" baseline="0" dirty="0" err="1" smtClean="0"/>
              <a:t>tierless</a:t>
            </a:r>
            <a:r>
              <a:rPr lang="en-US" altLang="zh-CN" baseline="0" dirty="0" smtClean="0"/>
              <a:t> JavaScript code into client and server tier. </a:t>
            </a:r>
            <a:r>
              <a:rPr lang="en-US" dirty="0" smtClean="0"/>
              <a:t>And</a:t>
            </a:r>
            <a:r>
              <a:rPr lang="en-US" baseline="0" dirty="0" smtClean="0"/>
              <a:t> Stip.js only requires developers annotate their code with @client and @server. To completes tier splitting, </a:t>
            </a:r>
            <a:r>
              <a:rPr lang="en-US" baseline="0" dirty="0" err="1" smtClean="0"/>
              <a:t>Stip</a:t>
            </a:r>
            <a:r>
              <a:rPr lang="en-US" baseline="0" dirty="0" smtClean="0"/>
              <a:t> is based on following idea. first using static analysis based on </a:t>
            </a:r>
            <a:r>
              <a:rPr lang="en-US" altLang="zh-CN" sz="2400" dirty="0" smtClean="0"/>
              <a:t>abstract interpretation to </a:t>
            </a:r>
            <a:r>
              <a:rPr lang="en-US" altLang="zh-CN" sz="2400" dirty="0" err="1" smtClean="0"/>
              <a:t>analyse</a:t>
            </a:r>
            <a:r>
              <a:rPr lang="en-US" altLang="zh-CN" sz="2400" dirty="0" smtClean="0"/>
              <a:t> the source code and result in state graph. Then Construct Program Dependence Graph(PDG) on top of state graph. And</a:t>
            </a:r>
            <a:r>
              <a:rPr lang="en-US" altLang="zh-CN" sz="2400" baseline="0" dirty="0" smtClean="0"/>
              <a:t> </a:t>
            </a:r>
            <a:r>
              <a:rPr lang="en-US" altLang="zh-CN" sz="2400" dirty="0" smtClean="0"/>
              <a:t>Apply program slicing technique on PDG to generate sliced code. Then distribute sliced code into client tier and server tier.</a:t>
            </a:r>
          </a:p>
          <a:p>
            <a:pPr marL="457200" marR="0" lvl="1" indent="0" algn="l" defTabSz="914400" rtl="0" eaLnBrk="1" fontAlgn="base" latinLnBrk="0" hangingPunct="1">
              <a:lnSpc>
                <a:spcPct val="100000"/>
              </a:lnSpc>
              <a:spcBef>
                <a:spcPct val="0"/>
              </a:spcBef>
              <a:spcAft>
                <a:spcPct val="0"/>
              </a:spcAft>
              <a:buClrTx/>
              <a:buSzTx/>
              <a:buFontTx/>
              <a:buNone/>
              <a:tabLst/>
              <a:defRPr/>
            </a:pPr>
            <a:endParaRPr lang="en-US" altLang="zh-CN" sz="2400" dirty="0" smtClean="0"/>
          </a:p>
          <a:p>
            <a:pPr lvl="1"/>
            <a:endParaRPr lang="en-US" altLang="zh-CN" sz="2400" dirty="0" smtClean="0"/>
          </a:p>
        </p:txBody>
      </p:sp>
    </p:spTree>
    <p:extLst>
      <p:ext uri="{BB962C8B-B14F-4D97-AF65-F5344CB8AC3E}">
        <p14:creationId xmlns:p14="http://schemas.microsoft.com/office/powerpoint/2010/main" val="410874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motivation of my thesis is try to develop in a new slicing algorithm which can slice on state graph</a:t>
            </a:r>
            <a:r>
              <a:rPr lang="en-US" altLang="zh-CN" baseline="0" dirty="0" smtClean="0"/>
              <a:t> directly.</a:t>
            </a:r>
            <a:endParaRPr lang="zh-CN" altLang="en-US" dirty="0"/>
          </a:p>
        </p:txBody>
      </p:sp>
    </p:spTree>
    <p:extLst>
      <p:ext uri="{BB962C8B-B14F-4D97-AF65-F5344CB8AC3E}">
        <p14:creationId xmlns:p14="http://schemas.microsoft.com/office/powerpoint/2010/main" val="43368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Now I will introduce two theoretical foundation</a:t>
            </a:r>
            <a:r>
              <a:rPr lang="en-US" baseline="0" dirty="0" smtClean="0"/>
              <a:t> of my thesis.</a:t>
            </a:r>
            <a:endParaRPr lang="en-US" dirty="0"/>
          </a:p>
        </p:txBody>
      </p:sp>
    </p:spTree>
    <p:extLst>
      <p:ext uri="{BB962C8B-B14F-4D97-AF65-F5344CB8AC3E}">
        <p14:creationId xmlns:p14="http://schemas.microsoft.com/office/powerpoint/2010/main" val="485746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base" latinLnBrk="0" hangingPunct="1">
              <a:lnSpc>
                <a:spcPct val="100000"/>
              </a:lnSpc>
              <a:spcBef>
                <a:spcPct val="0"/>
              </a:spcBef>
              <a:spcAft>
                <a:spcPct val="0"/>
              </a:spcAft>
              <a:buClrTx/>
              <a:buSzTx/>
              <a:buFontTx/>
              <a:buNone/>
              <a:tabLst/>
              <a:defRPr/>
            </a:pPr>
            <a:r>
              <a:rPr lang="en-US" dirty="0" smtClean="0"/>
              <a:t>Program slicing is first proposed by </a:t>
            </a:r>
            <a:r>
              <a:rPr lang="en-US" altLang="zh-CN" dirty="0" smtClean="0"/>
              <a:t>Weiser.</a:t>
            </a:r>
            <a:r>
              <a:rPr lang="en-US" altLang="zh-CN" baseline="0" dirty="0" smtClean="0"/>
              <a:t> The definition is :</a:t>
            </a:r>
            <a:r>
              <a:rPr lang="en-US" dirty="0" smtClean="0"/>
              <a:t> If</a:t>
            </a:r>
            <a:r>
              <a:rPr lang="en-US" baseline="0" dirty="0" smtClean="0"/>
              <a:t> we use </a:t>
            </a:r>
            <a:r>
              <a:rPr lang="en-US" baseline="0" dirty="0" err="1" smtClean="0"/>
              <a:t>i</a:t>
            </a:r>
            <a:r>
              <a:rPr lang="en-US" baseline="0" dirty="0" smtClean="0"/>
              <a:t> to denote the line number of a statement in program and V is set of variables defined or used at </a:t>
            </a:r>
            <a:r>
              <a:rPr lang="en-US" baseline="0" dirty="0" err="1" smtClean="0"/>
              <a:t>i</a:t>
            </a:r>
            <a:r>
              <a:rPr lang="en-US" baseline="0" dirty="0" smtClean="0"/>
              <a:t>. the program slice on line I is obtained by delete one or more statements from program. And only keep the statements which have effect on the variables in line </a:t>
            </a:r>
            <a:r>
              <a:rPr lang="en-US" baseline="0" dirty="0" err="1" smtClean="0"/>
              <a:t>i</a:t>
            </a:r>
            <a:r>
              <a:rPr lang="en-US" baseline="0" dirty="0" smtClean="0"/>
              <a:t>. and the slicing result must keep same behavior as it involved in original program.</a:t>
            </a:r>
            <a:r>
              <a:rPr lang="en-US" altLang="zh-CN" baseline="0" dirty="0" smtClean="0"/>
              <a:t> </a:t>
            </a:r>
            <a:r>
              <a:rPr lang="en-US" altLang="zh-CN" dirty="0" smtClean="0"/>
              <a:t>Weiser’s program slicing theory is established on flow graph</a:t>
            </a:r>
            <a:r>
              <a:rPr lang="en-US" altLang="zh-CN" baseline="0" dirty="0" smtClean="0"/>
              <a:t>. In his flow graph, </a:t>
            </a:r>
            <a:r>
              <a:rPr lang="en-US" altLang="zh-CN" dirty="0" smtClean="0"/>
              <a:t>Node denotes for statement in program and edges is flow</a:t>
            </a:r>
            <a:r>
              <a:rPr lang="en-US" altLang="zh-CN" baseline="0" dirty="0" smtClean="0"/>
              <a:t> relations between nodes. The process of slicing is done by data </a:t>
            </a:r>
            <a:r>
              <a:rPr lang="en-US" altLang="zh-CN" baseline="0" dirty="0" err="1" smtClean="0"/>
              <a:t>analyasis</a:t>
            </a:r>
            <a:r>
              <a:rPr lang="en-US" altLang="zh-CN" baseline="0" dirty="0" smtClean="0"/>
              <a:t> on flow graph. </a:t>
            </a:r>
            <a:endParaRPr lang="en-US" dirty="0"/>
          </a:p>
        </p:txBody>
      </p:sp>
    </p:spTree>
    <p:extLst>
      <p:ext uri="{BB962C8B-B14F-4D97-AF65-F5344CB8AC3E}">
        <p14:creationId xmlns:p14="http://schemas.microsoft.com/office/powerpoint/2010/main" val="65155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base" latinLnBrk="0" hangingPunct="1">
              <a:lnSpc>
                <a:spcPct val="100000"/>
              </a:lnSpc>
              <a:spcBef>
                <a:spcPct val="0"/>
              </a:spcBef>
              <a:spcAft>
                <a:spcPct val="0"/>
              </a:spcAft>
              <a:buClrTx/>
              <a:buSzTx/>
              <a:buFontTx/>
              <a:buNone/>
              <a:tabLst/>
              <a:defRPr/>
            </a:pPr>
            <a:r>
              <a:rPr lang="en-US" altLang="zh-CN" dirty="0" smtClean="0"/>
              <a:t>In</a:t>
            </a:r>
            <a:r>
              <a:rPr lang="en-US" altLang="zh-CN" baseline="0" dirty="0" smtClean="0"/>
              <a:t> later, </a:t>
            </a:r>
            <a:r>
              <a:rPr lang="en-US" altLang="zh-CN" sz="1200" b="0" i="0" u="none" strike="noStrike" kern="1200" baseline="0" dirty="0" smtClean="0">
                <a:solidFill>
                  <a:schemeClr val="tx1"/>
                </a:solidFill>
                <a:latin typeface="Arial" charset="0"/>
                <a:ea typeface="+mn-ea"/>
                <a:cs typeface="+mn-cs"/>
              </a:rPr>
              <a:t>J.  </a:t>
            </a:r>
            <a:r>
              <a:rPr lang="en-US" altLang="zh-CN" baseline="0" dirty="0" smtClean="0"/>
              <a:t>Program Dependency Graph is most intermediate representation of program used to get program slice. Similar with Weiser</a:t>
            </a:r>
            <a:r>
              <a:rPr lang="en-US" dirty="0" smtClean="0"/>
              <a:t>‘s theory,</a:t>
            </a:r>
            <a:r>
              <a:rPr lang="en-US" baseline="0" dirty="0" smtClean="0"/>
              <a:t> the node in PDG is represent for statement and edge is dependences between each node. And each PDG has an entry node to denote the entry of program. Two very important concept in PDG is data dependency and control dependency between node. The data dependence is:</a:t>
            </a:r>
          </a:p>
          <a:p>
            <a:pPr marL="0" marR="0" lvl="2" indent="0" algn="l" defTabSz="914400" rtl="0" eaLnBrk="1" fontAlgn="base" latinLnBrk="0" hangingPunct="1">
              <a:lnSpc>
                <a:spcPct val="100000"/>
              </a:lnSpc>
              <a:spcBef>
                <a:spcPct val="0"/>
              </a:spcBef>
              <a:spcAft>
                <a:spcPct val="0"/>
              </a:spcAft>
              <a:buClrTx/>
              <a:buSzTx/>
              <a:buFontTx/>
              <a:buNone/>
              <a:tabLst/>
              <a:defRPr/>
            </a:pPr>
            <a:r>
              <a:rPr lang="en-US" baseline="0" dirty="0" smtClean="0"/>
              <a:t>The control dependence is: . So when we construct PDG we have to </a:t>
            </a:r>
            <a:r>
              <a:rPr lang="en-US" baseline="0" dirty="0" err="1" smtClean="0"/>
              <a:t>analyse</a:t>
            </a:r>
            <a:r>
              <a:rPr lang="en-US" baseline="0" dirty="0" smtClean="0"/>
              <a:t> the different dependences relations between each node. And built property edges between node. The slice is obtained by back traversal on PDG from selected node.</a:t>
            </a:r>
            <a:endParaRPr lang="en-US" dirty="0" smtClean="0"/>
          </a:p>
        </p:txBody>
      </p:sp>
    </p:spTree>
    <p:extLst>
      <p:ext uri="{BB962C8B-B14F-4D97-AF65-F5344CB8AC3E}">
        <p14:creationId xmlns:p14="http://schemas.microsoft.com/office/powerpoint/2010/main" val="4143016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picture explain how to get program slice on PDG. </a:t>
            </a:r>
            <a:r>
              <a:rPr lang="en-US" altLang="zh-CN" sz="1200" kern="1200" dirty="0" smtClean="0">
                <a:solidFill>
                  <a:schemeClr val="tx1"/>
                </a:solidFill>
                <a:effectLst/>
                <a:latin typeface="Arial" charset="0"/>
                <a:ea typeface="+mn-ea"/>
                <a:cs typeface="+mn-cs"/>
              </a:rPr>
              <a:t>The gray node is the slice on slicing criterion </a:t>
            </a:r>
            <a:r>
              <a:rPr lang="en-US" altLang="zh-CN" sz="1200" i="1" kern="1200" dirty="0" smtClean="0">
                <a:solidFill>
                  <a:schemeClr val="tx1"/>
                </a:solidFill>
                <a:effectLst/>
                <a:latin typeface="Arial" charset="0"/>
                <a:ea typeface="+mn-ea"/>
                <a:cs typeface="+mn-cs"/>
              </a:rPr>
              <a:t>&lt;10,{</a:t>
            </a:r>
            <a:r>
              <a:rPr lang="en-US" altLang="zh-CN" sz="1200" i="1" kern="1200" dirty="0" err="1" smtClean="0">
                <a:solidFill>
                  <a:schemeClr val="tx1"/>
                </a:solidFill>
                <a:effectLst/>
                <a:latin typeface="Arial" charset="0"/>
                <a:ea typeface="+mn-ea"/>
                <a:cs typeface="+mn-cs"/>
              </a:rPr>
              <a:t>abc</a:t>
            </a:r>
            <a:r>
              <a:rPr lang="en-US" altLang="zh-CN" sz="1200" i="1" kern="1200" dirty="0" smtClean="0">
                <a:solidFill>
                  <a:schemeClr val="tx1"/>
                </a:solidFill>
                <a:effectLst/>
                <a:latin typeface="Arial" charset="0"/>
                <a:ea typeface="+mn-ea"/>
                <a:cs typeface="+mn-cs"/>
              </a:rPr>
              <a:t>}&gt;</a:t>
            </a:r>
            <a:r>
              <a:rPr lang="en-US" altLang="zh-CN" sz="1200" kern="1200" dirty="0" smtClean="0">
                <a:solidFill>
                  <a:schemeClr val="tx1"/>
                </a:solidFill>
                <a:effectLst/>
                <a:latin typeface="Arial" charset="0"/>
                <a:ea typeface="+mn-ea"/>
                <a:cs typeface="+mn-cs"/>
              </a:rPr>
              <a:t>. In the figure, a solid line denotes a control dependency, a dashed line denotes a data dependency. Slicing starts by searching the node that represents line 10, and then traverse backward along dependency edges from it and mark all the visited nodes. In the first traversal, nodes represent for statement in line 2 </a:t>
            </a:r>
            <a:r>
              <a:rPr lang="en-US" altLang="zh-CN" sz="1200" kern="1200" baseline="0" dirty="0" smtClean="0">
                <a:solidFill>
                  <a:schemeClr val="tx1"/>
                </a:solidFill>
                <a:effectLst/>
                <a:latin typeface="Arial" charset="0"/>
                <a:ea typeface="+mn-ea"/>
                <a:cs typeface="+mn-cs"/>
              </a:rPr>
              <a:t> and line 9 </a:t>
            </a:r>
            <a:r>
              <a:rPr lang="en-US" altLang="zh-CN" sz="1200" kern="1200" dirty="0" smtClean="0">
                <a:solidFill>
                  <a:schemeClr val="tx1"/>
                </a:solidFill>
                <a:effectLst/>
                <a:latin typeface="Arial" charset="0"/>
                <a:ea typeface="+mn-ea"/>
                <a:cs typeface="+mn-cs"/>
              </a:rPr>
              <a:t>are visited. In second step, backward traverse the dependences edges from the node you marked in first traversal. Iterative second step until all marked node on the path from slicing node to entry node.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613463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CESK-machine</a:t>
            </a:r>
            <a:r>
              <a:rPr lang="en-US" baseline="0" dirty="0" smtClean="0"/>
              <a:t> is a machine based </a:t>
            </a:r>
            <a:r>
              <a:rPr lang="en-US" altLang="zh-CN" sz="1200" kern="0" dirty="0" smtClean="0"/>
              <a:t>abstract interpreter which can</a:t>
            </a:r>
            <a:r>
              <a:rPr lang="en-US" altLang="zh-CN" sz="1200" kern="0" baseline="0" dirty="0" smtClean="0"/>
              <a:t> used to </a:t>
            </a:r>
            <a:r>
              <a:rPr lang="en-US" altLang="zh-CN" sz="1200" kern="0" baseline="0" dirty="0" err="1" smtClean="0"/>
              <a:t>analyse</a:t>
            </a:r>
            <a:r>
              <a:rPr lang="en-US" altLang="zh-CN" sz="1200" kern="0" baseline="0" dirty="0" smtClean="0"/>
              <a:t> the behavior of source language and translate it into target language. ” </a:t>
            </a:r>
            <a:r>
              <a:rPr lang="en-US" altLang="zh-CN" sz="1200" kern="0" dirty="0" smtClean="0"/>
              <a:t>It decompose program into four components” </a:t>
            </a:r>
            <a:r>
              <a:rPr lang="en-US" altLang="zh-CN" sz="1200" kern="0" baseline="0" dirty="0" smtClean="0"/>
              <a:t>The evaluate of atomic expression is always return itself. </a:t>
            </a:r>
            <a:endParaRPr lang="en-US" altLang="zh-CN" sz="1200" kern="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err="1" smtClean="0"/>
          </a:p>
        </p:txBody>
      </p:sp>
    </p:spTree>
    <p:extLst>
      <p:ext uri="{BB962C8B-B14F-4D97-AF65-F5344CB8AC3E}">
        <p14:creationId xmlns:p14="http://schemas.microsoft.com/office/powerpoint/2010/main" val="1163708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2366963"/>
            <a:ext cx="8636000" cy="1633537"/>
          </a:xfrm>
          <a:prstGeom prst="rect">
            <a:avLst/>
          </a:prstGeo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524000" y="4318000"/>
            <a:ext cx="7112000" cy="1947863"/>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08000" y="1778000"/>
            <a:ext cx="9144000" cy="50292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304800"/>
            <a:ext cx="2286000" cy="6502400"/>
          </a:xfrm>
          <a:prstGeom prst="rect">
            <a:avLst/>
          </a:prstGeo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08000" y="304800"/>
            <a:ext cx="6705600" cy="65024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2366963"/>
            <a:ext cx="8636000" cy="1633537"/>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3275" y="4895850"/>
            <a:ext cx="8636000" cy="15144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558800" y="1468438"/>
            <a:ext cx="4495800" cy="6151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07000" y="1468438"/>
            <a:ext cx="4495800" cy="6151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0" y="303213"/>
            <a:ext cx="3343275" cy="1290637"/>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508000" y="1778000"/>
            <a:ext cx="9144000" cy="5029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0725" y="5334000"/>
            <a:ext cx="6096000" cy="6302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9700" y="-12700"/>
            <a:ext cx="2400300" cy="76327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58800" y="-12700"/>
            <a:ext cx="7048500" cy="7632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198813" y="-12700"/>
            <a:ext cx="6961187" cy="1476375"/>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558800" y="1468438"/>
            <a:ext cx="4495800" cy="615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5207000" y="1468438"/>
            <a:ext cx="4495800" cy="615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3275" y="4895850"/>
            <a:ext cx="8636000" cy="15144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803275" y="3228975"/>
            <a:ext cx="8636000" cy="16668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5080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1562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08000" y="1704975"/>
            <a:ext cx="4489450"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8000" y="2416175"/>
            <a:ext cx="4489450"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5160963" y="1704975"/>
            <a:ext cx="4491037"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60963" y="2416175"/>
            <a:ext cx="4491037"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p>
            <a:r>
              <a:rPr lang="zh-CN" altLang="en-US" smtClean="0"/>
              <a:t>单击此处编辑母版标题样式</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0" y="303213"/>
            <a:ext cx="3343275" cy="1290637"/>
          </a:xfrm>
          <a:prstGeom prst="rect">
            <a:avLst/>
          </a:prstGeo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971925" y="303213"/>
            <a:ext cx="5680075" cy="65039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508000" y="1593850"/>
            <a:ext cx="3343275" cy="5213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0725" y="5334000"/>
            <a:ext cx="6096000" cy="6302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990725" y="681038"/>
            <a:ext cx="6096000" cy="4572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990725" y="5964238"/>
            <a:ext cx="6096000" cy="8937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marL="44450" algn="l" rtl="0" fontAlgn="base">
        <a:spcBef>
          <a:spcPct val="0"/>
        </a:spcBef>
        <a:spcAft>
          <a:spcPct val="0"/>
        </a:spcAft>
        <a:defRPr sz="4200">
          <a:solidFill>
            <a:srgbClr val="FFFFFF"/>
          </a:solidFill>
          <a:latin typeface="+mj-lt"/>
          <a:ea typeface="+mj-ea"/>
          <a:cs typeface="+mj-cs"/>
          <a:sym typeface="Arial" charset="0"/>
        </a:defRPr>
      </a:lvl1pPr>
      <a:lvl2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2pPr>
      <a:lvl3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3pPr>
      <a:lvl4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4pPr>
      <a:lvl5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5pPr>
      <a:lvl6pPr marL="501650" algn="l" rtl="0" fontAlgn="base">
        <a:spcBef>
          <a:spcPct val="0"/>
        </a:spcBef>
        <a:spcAft>
          <a:spcPct val="0"/>
        </a:spcAft>
        <a:defRPr sz="4200">
          <a:solidFill>
            <a:srgbClr val="FFFFFF"/>
          </a:solidFill>
          <a:latin typeface="Arial" charset="0"/>
          <a:ea typeface="ヒラギノ角ゴ ProN W3" pitchFamily="1" charset="-128"/>
          <a:sym typeface="Arial" charset="0"/>
        </a:defRPr>
      </a:lvl6pPr>
      <a:lvl7pPr marL="958850" algn="l" rtl="0" fontAlgn="base">
        <a:spcBef>
          <a:spcPct val="0"/>
        </a:spcBef>
        <a:spcAft>
          <a:spcPct val="0"/>
        </a:spcAft>
        <a:defRPr sz="4200">
          <a:solidFill>
            <a:srgbClr val="FFFFFF"/>
          </a:solidFill>
          <a:latin typeface="Arial" charset="0"/>
          <a:ea typeface="ヒラギノ角ゴ ProN W3" pitchFamily="1" charset="-128"/>
          <a:sym typeface="Arial" charset="0"/>
        </a:defRPr>
      </a:lvl7pPr>
      <a:lvl8pPr marL="1416050" algn="l" rtl="0" fontAlgn="base">
        <a:spcBef>
          <a:spcPct val="0"/>
        </a:spcBef>
        <a:spcAft>
          <a:spcPct val="0"/>
        </a:spcAft>
        <a:defRPr sz="4200">
          <a:solidFill>
            <a:srgbClr val="FFFFFF"/>
          </a:solidFill>
          <a:latin typeface="Arial" charset="0"/>
          <a:ea typeface="ヒラギノ角ゴ ProN W3" pitchFamily="1" charset="-128"/>
          <a:sym typeface="Arial" charset="0"/>
        </a:defRPr>
      </a:lvl8pPr>
      <a:lvl9pPr marL="1873250" algn="l" rtl="0" fontAlgn="base">
        <a:spcBef>
          <a:spcPct val="0"/>
        </a:spcBef>
        <a:spcAft>
          <a:spcPct val="0"/>
        </a:spcAft>
        <a:defRPr sz="4200">
          <a:solidFill>
            <a:srgbClr val="FFFFFF"/>
          </a:solidFill>
          <a:latin typeface="Arial" charset="0"/>
          <a:ea typeface="ヒラギノ角ゴ ProN W3" pitchFamily="1" charset="-128"/>
          <a:sym typeface="Arial" charset="0"/>
        </a:defRPr>
      </a:lvl9pPr>
    </p:titleStyle>
    <p:bodyStyle>
      <a:lvl1pPr marL="425450" indent="-381000" algn="l" rtl="0" fontAlgn="base">
        <a:spcBef>
          <a:spcPts val="800"/>
        </a:spcBef>
        <a:spcAft>
          <a:spcPct val="0"/>
        </a:spcAft>
        <a:buSzPct val="100000"/>
        <a:buFont typeface="Zapf Dingbats" pitchFamily="1" charset="2"/>
        <a:buChar char="✴"/>
        <a:defRPr sz="3400">
          <a:solidFill>
            <a:srgbClr val="5F604A"/>
          </a:solidFill>
          <a:latin typeface="+mn-lt"/>
          <a:ea typeface="+mn-ea"/>
          <a:cs typeface="+mn-cs"/>
          <a:sym typeface="Arial" charset="0"/>
        </a:defRPr>
      </a:lvl1pPr>
      <a:lvl2pPr marL="869950" indent="-317500" algn="l" rtl="0" fontAlgn="base">
        <a:spcBef>
          <a:spcPts val="700"/>
        </a:spcBef>
        <a:spcAft>
          <a:spcPct val="0"/>
        </a:spcAft>
        <a:buSzPct val="100000"/>
        <a:buFont typeface="Zapf Dingbats" pitchFamily="1" charset="2"/>
        <a:buChar char="✴"/>
        <a:defRPr sz="3000">
          <a:solidFill>
            <a:srgbClr val="5F604A"/>
          </a:solidFill>
          <a:latin typeface="+mn-lt"/>
          <a:ea typeface="+mn-ea"/>
          <a:sym typeface="Arial" charset="0"/>
        </a:defRPr>
      </a:lvl2pPr>
      <a:lvl3pPr marL="1314450" indent="-254000" algn="l" rtl="0" fontAlgn="base">
        <a:spcBef>
          <a:spcPts val="600"/>
        </a:spcBef>
        <a:spcAft>
          <a:spcPct val="0"/>
        </a:spcAft>
        <a:buSzPct val="100000"/>
        <a:buFont typeface="Zapf Dingbats" pitchFamily="1" charset="2"/>
        <a:buChar char="✴"/>
        <a:defRPr sz="2600">
          <a:solidFill>
            <a:srgbClr val="7F7358"/>
          </a:solidFill>
          <a:latin typeface="+mn-lt"/>
          <a:ea typeface="+mn-ea"/>
          <a:sym typeface="Arial" charset="0"/>
        </a:defRPr>
      </a:lvl3pPr>
      <a:lvl4pPr marL="18224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4pPr>
      <a:lvl5pPr marL="23304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5pPr>
      <a:lvl6pPr marL="27876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6pPr>
      <a:lvl7pPr marL="32448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7pPr>
      <a:lvl8pPr marL="37020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8pPr>
      <a:lvl9pPr marL="41592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0" y="7248525"/>
            <a:ext cx="10160000" cy="400050"/>
          </a:xfrm>
          <a:prstGeom prst="rect">
            <a:avLst/>
          </a:prstGeom>
          <a:solidFill>
            <a:schemeClr val="accent1"/>
          </a:solidFill>
          <a:ln w="12700">
            <a:noFill/>
            <a:miter lim="800000"/>
            <a:headEnd/>
            <a:tailEnd/>
          </a:ln>
        </p:spPr>
        <p:txBody>
          <a:bodyPr lIns="0" tIns="0" rIns="0" bIns="0"/>
          <a:lstStyle/>
          <a:p>
            <a:endParaRPr lang="en-US"/>
          </a:p>
        </p:txBody>
      </p:sp>
      <p:sp>
        <p:nvSpPr>
          <p:cNvPr id="2050" name="Rectangle 2"/>
          <p:cNvSpPr>
            <a:spLocks/>
          </p:cNvSpPr>
          <p:nvPr/>
        </p:nvSpPr>
        <p:spPr bwMode="auto">
          <a:xfrm>
            <a:off x="2359025" y="7248525"/>
            <a:ext cx="7800975" cy="200025"/>
          </a:xfrm>
          <a:prstGeom prst="rect">
            <a:avLst/>
          </a:prstGeom>
          <a:solidFill>
            <a:srgbClr val="5F604A"/>
          </a:solidFill>
          <a:ln w="12700">
            <a:noFill/>
            <a:miter lim="800000"/>
            <a:headEnd/>
            <a:tailEnd/>
          </a:ln>
        </p:spPr>
        <p:txBody>
          <a:bodyPr lIns="0" tIns="0" rIns="0" bIns="0"/>
          <a:lstStyle/>
          <a:p>
            <a:endParaRPr lang="en-US"/>
          </a:p>
        </p:txBody>
      </p:sp>
      <p:sp>
        <p:nvSpPr>
          <p:cNvPr id="2051" name="Rectangle 3"/>
          <p:cNvSpPr>
            <a:spLocks noGrp="1" noChangeArrowheads="1"/>
          </p:cNvSpPr>
          <p:nvPr>
            <p:ph type="body" idx="1"/>
          </p:nvPr>
        </p:nvSpPr>
        <p:spPr bwMode="auto">
          <a:xfrm>
            <a:off x="558800" y="1468438"/>
            <a:ext cx="9144000" cy="6151562"/>
          </a:xfrm>
          <a:prstGeom prst="rect">
            <a:avLst/>
          </a:prstGeom>
          <a:noFill/>
          <a:ln w="12700">
            <a:noFill/>
            <a:miter lim="800000"/>
            <a:headEnd/>
            <a:tailEnd/>
          </a:ln>
          <a:effectLst/>
        </p:spPr>
        <p:txBody>
          <a:bodyPr vert="horz" wrap="square" lIns="50800" tIns="50800" rIns="95955" bIns="50800"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p>
        </p:txBody>
      </p:sp>
      <p:sp>
        <p:nvSpPr>
          <p:cNvPr id="2052" name="Rectangle 4"/>
          <p:cNvSpPr>
            <a:spLocks noGrp="1" noChangeArrowheads="1"/>
          </p:cNvSpPr>
          <p:nvPr>
            <p:ph type="title"/>
          </p:nvPr>
        </p:nvSpPr>
        <p:spPr bwMode="auto">
          <a:xfrm>
            <a:off x="3198813" y="-12700"/>
            <a:ext cx="6961187" cy="1476375"/>
          </a:xfrm>
          <a:prstGeom prst="rect">
            <a:avLst/>
          </a:prstGeom>
          <a:solidFill>
            <a:srgbClr val="5F604A"/>
          </a:solidFill>
          <a:ln w="12700">
            <a:noFill/>
            <a:miter lim="800000"/>
            <a:headEnd/>
            <a:tailEnd/>
          </a:ln>
          <a:effectLst/>
        </p:spPr>
        <p:txBody>
          <a:bodyPr vert="horz" wrap="square" lIns="50800" tIns="50800" rIns="95955" bIns="50800" numCol="1" anchor="ctr" anchorCtr="0" compatLnSpc="1">
            <a:prstTxWarp prst="textNoShape">
              <a:avLst/>
            </a:prstTxWarp>
          </a:bodyPr>
          <a:lstStyle/>
          <a:p>
            <a:pPr lvl="0"/>
            <a:r>
              <a:rPr lang="en-US" smtClean="0">
                <a:sym typeface="Arial" charset="0"/>
              </a:rPr>
              <a:t>Click to edit Master title style</a:t>
            </a:r>
          </a:p>
        </p:txBody>
      </p:sp>
      <p:pic>
        <p:nvPicPr>
          <p:cNvPr id="2053" name="Picture 5"/>
          <p:cNvPicPr>
            <a:picLocks noChangeArrowheads="1"/>
          </p:cNvPicPr>
          <p:nvPr/>
        </p:nvPicPr>
        <p:blipFill>
          <a:blip r:embed="rId14" cstate="print"/>
          <a:srcRect l="9700" t="38213" r="9348" b="25076"/>
          <a:stretch>
            <a:fillRect/>
          </a:stretch>
        </p:blipFill>
        <p:spPr bwMode="auto">
          <a:xfrm>
            <a:off x="231775" y="88900"/>
            <a:ext cx="2579688" cy="584200"/>
          </a:xfrm>
          <a:prstGeom prst="rect">
            <a:avLst/>
          </a:prstGeom>
          <a:noFill/>
          <a:ln w="12700">
            <a:noFill/>
            <a:miter lim="800000"/>
            <a:headEnd/>
            <a:tailEnd/>
          </a:ln>
        </p:spPr>
      </p:pic>
      <p:sp>
        <p:nvSpPr>
          <p:cNvPr id="2054" name="Rectangle 6"/>
          <p:cNvSpPr>
            <a:spLocks/>
          </p:cNvSpPr>
          <p:nvPr/>
        </p:nvSpPr>
        <p:spPr bwMode="auto">
          <a:xfrm>
            <a:off x="9520238" y="7245350"/>
            <a:ext cx="639762" cy="200025"/>
          </a:xfrm>
          <a:prstGeom prst="rect">
            <a:avLst/>
          </a:prstGeom>
          <a:solidFill>
            <a:schemeClr val="accent1"/>
          </a:solidFill>
          <a:ln w="12700">
            <a:noFill/>
            <a:miter lim="800000"/>
            <a:headEnd/>
            <a:tailEnd/>
          </a:ln>
        </p:spPr>
        <p:txBody>
          <a:bodyPr lIns="0" tIns="0" rIns="0" bIns="0"/>
          <a:lstStyle/>
          <a:p>
            <a:endParaRPr lang="en-US"/>
          </a:p>
        </p:txBody>
      </p:sp>
      <p:sp>
        <p:nvSpPr>
          <p:cNvPr id="2055" name="Rectangle 7"/>
          <p:cNvSpPr>
            <a:spLocks/>
          </p:cNvSpPr>
          <p:nvPr/>
        </p:nvSpPr>
        <p:spPr bwMode="auto">
          <a:xfrm>
            <a:off x="9528175" y="7118350"/>
            <a:ext cx="635000" cy="406400"/>
          </a:xfrm>
          <a:prstGeom prst="rect">
            <a:avLst/>
          </a:prstGeom>
          <a:noFill/>
          <a:ln w="12700">
            <a:noFill/>
            <a:miter lim="800000"/>
            <a:headEnd/>
            <a:tailEnd/>
          </a:ln>
        </p:spPr>
        <p:txBody>
          <a:bodyPr lIns="0" tIns="0" rIns="45155" bIns="0"/>
          <a:lstStyle/>
          <a:p>
            <a:pPr marL="44450"/>
            <a:endParaRPr lang="en-US" sz="1100">
              <a:solidFill>
                <a:srgbClr val="FFFFFF"/>
              </a:solidFill>
              <a:ea typeface="Lucida Grande" pitchFamily="1" charset="0"/>
              <a:cs typeface="Lucida Grande" pitchFamily="1" charset="0"/>
            </a:endParaRPr>
          </a:p>
          <a:p>
            <a:pPr marL="44450"/>
            <a:r>
              <a:rPr lang="en-US" sz="1100">
                <a:solidFill>
                  <a:srgbClr val="FFFFFF"/>
                </a:solidFill>
                <a:ea typeface="Lucida Grande" pitchFamily="1" charset="0"/>
                <a:cs typeface="Lucida Grande" pitchFamily="1" charset="0"/>
              </a:rPr>
              <a:t> p.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marL="44450" algn="l" rtl="0" fontAlgn="base">
        <a:spcBef>
          <a:spcPct val="0"/>
        </a:spcBef>
        <a:spcAft>
          <a:spcPct val="0"/>
        </a:spcAft>
        <a:defRPr sz="4200">
          <a:solidFill>
            <a:srgbClr val="FFFFFF"/>
          </a:solidFill>
          <a:latin typeface="+mj-lt"/>
          <a:ea typeface="+mj-ea"/>
          <a:cs typeface="+mj-cs"/>
          <a:sym typeface="Arial" charset="0"/>
        </a:defRPr>
      </a:lvl1pPr>
      <a:lvl2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2pPr>
      <a:lvl3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3pPr>
      <a:lvl4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4pPr>
      <a:lvl5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5pPr>
      <a:lvl6pPr marL="501650" algn="l" rtl="0" fontAlgn="base">
        <a:spcBef>
          <a:spcPct val="0"/>
        </a:spcBef>
        <a:spcAft>
          <a:spcPct val="0"/>
        </a:spcAft>
        <a:defRPr sz="4200">
          <a:solidFill>
            <a:srgbClr val="FFFFFF"/>
          </a:solidFill>
          <a:latin typeface="Arial" charset="0"/>
          <a:ea typeface="ヒラギノ角ゴ ProN W3" pitchFamily="1" charset="-128"/>
          <a:sym typeface="Arial" charset="0"/>
        </a:defRPr>
      </a:lvl6pPr>
      <a:lvl7pPr marL="958850" algn="l" rtl="0" fontAlgn="base">
        <a:spcBef>
          <a:spcPct val="0"/>
        </a:spcBef>
        <a:spcAft>
          <a:spcPct val="0"/>
        </a:spcAft>
        <a:defRPr sz="4200">
          <a:solidFill>
            <a:srgbClr val="FFFFFF"/>
          </a:solidFill>
          <a:latin typeface="Arial" charset="0"/>
          <a:ea typeface="ヒラギノ角ゴ ProN W3" pitchFamily="1" charset="-128"/>
          <a:sym typeface="Arial" charset="0"/>
        </a:defRPr>
      </a:lvl7pPr>
      <a:lvl8pPr marL="1416050" algn="l" rtl="0" fontAlgn="base">
        <a:spcBef>
          <a:spcPct val="0"/>
        </a:spcBef>
        <a:spcAft>
          <a:spcPct val="0"/>
        </a:spcAft>
        <a:defRPr sz="4200">
          <a:solidFill>
            <a:srgbClr val="FFFFFF"/>
          </a:solidFill>
          <a:latin typeface="Arial" charset="0"/>
          <a:ea typeface="ヒラギノ角ゴ ProN W3" pitchFamily="1" charset="-128"/>
          <a:sym typeface="Arial" charset="0"/>
        </a:defRPr>
      </a:lvl8pPr>
      <a:lvl9pPr marL="1873250" algn="l" rtl="0" fontAlgn="base">
        <a:spcBef>
          <a:spcPct val="0"/>
        </a:spcBef>
        <a:spcAft>
          <a:spcPct val="0"/>
        </a:spcAft>
        <a:defRPr sz="4200">
          <a:solidFill>
            <a:srgbClr val="FFFFFF"/>
          </a:solidFill>
          <a:latin typeface="Arial" charset="0"/>
          <a:ea typeface="ヒラギノ角ゴ ProN W3" pitchFamily="1" charset="-128"/>
          <a:sym typeface="Arial" charset="0"/>
        </a:defRPr>
      </a:lvl9pPr>
    </p:titleStyle>
    <p:bodyStyle>
      <a:lvl1pPr marL="425450" indent="-381000" algn="l" rtl="0" fontAlgn="base">
        <a:spcBef>
          <a:spcPts val="800"/>
        </a:spcBef>
        <a:spcAft>
          <a:spcPct val="0"/>
        </a:spcAft>
        <a:buSzPct val="100000"/>
        <a:buFont typeface="Arial" charset="0"/>
        <a:buChar char="•"/>
        <a:defRPr sz="3400">
          <a:solidFill>
            <a:srgbClr val="5F604A"/>
          </a:solidFill>
          <a:latin typeface="+mn-lt"/>
          <a:ea typeface="+mn-ea"/>
          <a:cs typeface="+mn-cs"/>
          <a:sym typeface="Arial" charset="0"/>
        </a:defRPr>
      </a:lvl1pPr>
      <a:lvl2pPr marL="819150" indent="-317500" algn="l" rtl="0" fontAlgn="base">
        <a:spcBef>
          <a:spcPts val="700"/>
        </a:spcBef>
        <a:spcAft>
          <a:spcPct val="0"/>
        </a:spcAft>
        <a:buSzPct val="100000"/>
        <a:buFont typeface="Arial" charset="0"/>
        <a:buChar char="–"/>
        <a:defRPr sz="3000">
          <a:solidFill>
            <a:srgbClr val="5F604A"/>
          </a:solidFill>
          <a:latin typeface="+mn-lt"/>
          <a:ea typeface="+mn-ea"/>
          <a:sym typeface="Arial" charset="0"/>
        </a:defRPr>
      </a:lvl2pPr>
      <a:lvl3pPr marL="1263650" indent="-254000" algn="l" rtl="0" fontAlgn="base">
        <a:spcBef>
          <a:spcPts val="600"/>
        </a:spcBef>
        <a:spcAft>
          <a:spcPct val="0"/>
        </a:spcAft>
        <a:buSzPct val="100000"/>
        <a:buFont typeface="Arial" charset="0"/>
        <a:buChar char="•"/>
        <a:defRPr sz="2600">
          <a:solidFill>
            <a:srgbClr val="7F7358"/>
          </a:solidFill>
          <a:latin typeface="+mn-lt"/>
          <a:ea typeface="+mn-ea"/>
          <a:sym typeface="Arial" charset="0"/>
        </a:defRPr>
      </a:lvl3pPr>
      <a:lvl4pPr marL="1771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4pPr>
      <a:lvl5pPr marL="2279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5pPr>
      <a:lvl6pPr marL="27368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6pPr>
      <a:lvl7pPr marL="31940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7pPr>
      <a:lvl8pPr marL="36512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8pPr>
      <a:lvl9pPr marL="41084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0.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3.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6.jpg"/><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AutoShape 1"/>
          <p:cNvSpPr>
            <a:spLocks/>
          </p:cNvSpPr>
          <p:nvPr/>
        </p:nvSpPr>
        <p:spPr bwMode="auto">
          <a:xfrm>
            <a:off x="-10274300" y="-47652"/>
            <a:ext cx="20548600" cy="7683500"/>
          </a:xfrm>
          <a:prstGeom prst="triangle">
            <a:avLst>
              <a:gd name="adj" fmla="val 50000"/>
            </a:avLst>
          </a:prstGeom>
          <a:solidFill>
            <a:schemeClr val="accent1"/>
          </a:solidFill>
          <a:ln w="12700">
            <a:noFill/>
            <a:miter lim="800000"/>
            <a:headEnd/>
            <a:tailEnd/>
          </a:ln>
        </p:spPr>
        <p:txBody>
          <a:bodyPr lIns="0" tIns="0" rIns="0" bIns="0"/>
          <a:lstStyle/>
          <a:p>
            <a:endParaRPr lang="en-US"/>
          </a:p>
        </p:txBody>
      </p:sp>
      <p:pic>
        <p:nvPicPr>
          <p:cNvPr id="4098" name="Picture 2"/>
          <p:cNvPicPr>
            <a:picLocks noChangeArrowheads="1"/>
          </p:cNvPicPr>
          <p:nvPr/>
        </p:nvPicPr>
        <p:blipFill>
          <a:blip r:embed="rId3"/>
          <a:srcRect l="9700" t="38213" r="9348" b="25076"/>
          <a:stretch>
            <a:fillRect/>
          </a:stretch>
        </p:blipFill>
        <p:spPr bwMode="auto">
          <a:xfrm>
            <a:off x="1387475" y="127000"/>
            <a:ext cx="3911600" cy="889000"/>
          </a:xfrm>
          <a:prstGeom prst="rect">
            <a:avLst/>
          </a:prstGeom>
          <a:noFill/>
          <a:ln w="12700">
            <a:noFill/>
            <a:miter lim="800000"/>
            <a:headEnd/>
            <a:tailEnd/>
          </a:ln>
        </p:spPr>
      </p:pic>
      <p:sp>
        <p:nvSpPr>
          <p:cNvPr id="4099" name="AutoShape 3"/>
          <p:cNvSpPr>
            <a:spLocks/>
          </p:cNvSpPr>
          <p:nvPr/>
        </p:nvSpPr>
        <p:spPr bwMode="auto">
          <a:xfrm>
            <a:off x="1422400" y="2260600"/>
            <a:ext cx="7302500" cy="3192474"/>
          </a:xfrm>
          <a:prstGeom prst="roundRect">
            <a:avLst>
              <a:gd name="adj" fmla="val 5616"/>
            </a:avLst>
          </a:prstGeom>
          <a:solidFill>
            <a:srgbClr val="ABB202"/>
          </a:solidFill>
          <a:ln w="88900">
            <a:solidFill>
              <a:schemeClr val="accent5">
                <a:lumMod val="60000"/>
                <a:lumOff val="40000"/>
              </a:schemeClr>
            </a:solidFill>
            <a:round/>
            <a:headEnd/>
            <a:tailEnd/>
          </a:ln>
        </p:spPr>
        <p:txBody>
          <a:bodyPr lIns="0" tIns="0" rIns="0" bIns="0"/>
          <a:lstStyle/>
          <a:p>
            <a:endParaRPr lang="en-US"/>
          </a:p>
        </p:txBody>
      </p:sp>
      <p:sp>
        <p:nvSpPr>
          <p:cNvPr id="4102" name="Rectangle 6"/>
          <p:cNvSpPr>
            <a:spLocks/>
          </p:cNvSpPr>
          <p:nvPr/>
        </p:nvSpPr>
        <p:spPr bwMode="auto">
          <a:xfrm>
            <a:off x="1676400" y="2489200"/>
            <a:ext cx="6904062" cy="2963874"/>
          </a:xfrm>
          <a:prstGeom prst="rect">
            <a:avLst/>
          </a:prstGeom>
          <a:noFill/>
          <a:ln w="12700">
            <a:noFill/>
            <a:miter lim="800000"/>
            <a:headEnd/>
            <a:tailEnd/>
          </a:ln>
        </p:spPr>
        <p:txBody>
          <a:bodyPr lIns="0" tIns="0" rIns="45155" bIns="0"/>
          <a:lstStyle/>
          <a:p>
            <a:pPr marL="44450" algn="ctr"/>
            <a:endParaRPr lang="en-US" sz="4400" dirty="0" smtClean="0"/>
          </a:p>
          <a:p>
            <a:pPr marL="44450" algn="ctr"/>
            <a:r>
              <a:rPr lang="en-US" sz="4400" dirty="0" smtClean="0"/>
              <a:t>Tier Splitting using Static Analysis</a:t>
            </a:r>
            <a:endParaRPr lang="en-US" sz="4400" i="1" dirty="0">
              <a:solidFill>
                <a:srgbClr val="575240"/>
              </a:solidFill>
              <a:latin typeface="Gill Sans" pitchFamily="1" charset="0"/>
              <a:ea typeface="Gill Sans" pitchFamily="1" charset="0"/>
              <a:cs typeface="Gill Sans" pitchFamily="1" charset="0"/>
              <a:sym typeface="Gill Sans" pitchFamily="1" charset="0"/>
            </a:endParaRPr>
          </a:p>
        </p:txBody>
      </p:sp>
      <p:sp>
        <p:nvSpPr>
          <p:cNvPr id="9" name="副标题 2"/>
          <p:cNvSpPr txBox="1">
            <a:spLocks/>
          </p:cNvSpPr>
          <p:nvPr/>
        </p:nvSpPr>
        <p:spPr>
          <a:xfrm>
            <a:off x="1579538" y="5867400"/>
            <a:ext cx="6560235" cy="1752600"/>
          </a:xfrm>
          <a:prstGeom prst="rect">
            <a:avLst/>
          </a:prstGeom>
        </p:spPr>
        <p:txBody>
          <a:bodyPr>
            <a:normAutofit fontScale="92500" lnSpcReduction="10000"/>
          </a:bodyPr>
          <a:lstStyle/>
          <a:p>
            <a:pPr marL="425450" indent="-381000">
              <a:lnSpc>
                <a:spcPct val="150000"/>
              </a:lnSpc>
              <a:spcBef>
                <a:spcPts val="800"/>
              </a:spcBef>
              <a:buSzPct val="100000"/>
            </a:pPr>
            <a:r>
              <a:rPr kumimoji="0" lang="en-US"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Presenter </a:t>
            </a:r>
            <a:r>
              <a:rPr kumimoji="0" lang="zh-CN" altLang="en-US"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 </a:t>
            </a:r>
            <a:r>
              <a:rPr kumimoji="0" lang="en-US" altLang="zh-CN" b="0" i="0" u="none" strike="noStrike" kern="0" cap="none" spc="0" normalizeH="0" baseline="0" noProof="0" dirty="0" err="1" smtClean="0">
                <a:ln>
                  <a:noFill/>
                </a:ln>
                <a:solidFill>
                  <a:schemeClr val="accent5">
                    <a:lumMod val="60000"/>
                    <a:lumOff val="40000"/>
                  </a:schemeClr>
                </a:solidFill>
                <a:effectLst/>
                <a:uLnTx/>
                <a:uFillTx/>
                <a:latin typeface="+mn-lt"/>
                <a:ea typeface="+mn-ea"/>
                <a:cs typeface="+mn-cs"/>
                <a:sym typeface="Arial" charset="0"/>
              </a:rPr>
              <a:t>Xinran</a:t>
            </a:r>
            <a:r>
              <a:rPr kumimoji="0" lang="en-US" altLang="zh-CN"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 AI</a:t>
            </a:r>
          </a:p>
          <a:p>
            <a:pPr>
              <a:lnSpc>
                <a:spcPct val="150000"/>
              </a:lnSpc>
            </a:pPr>
            <a:r>
              <a:rPr kumimoji="0" lang="en-US" sz="2000"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Promoter</a:t>
            </a:r>
            <a:r>
              <a:rPr kumimoji="0" lang="zh-CN" altLang="en-US" sz="2000"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a:t>
            </a:r>
            <a:r>
              <a:rPr kumimoji="0" lang="en-US" sz="2000"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Prof. Dr. </a:t>
            </a:r>
            <a:r>
              <a:rPr kumimoji="0" lang="en-US" sz="2000" b="0" i="0" u="none" strike="noStrike" kern="0" cap="none" spc="0" normalizeH="0" baseline="0" noProof="0" dirty="0" err="1" smtClean="0">
                <a:ln>
                  <a:noFill/>
                </a:ln>
                <a:solidFill>
                  <a:schemeClr val="accent5">
                    <a:lumMod val="60000"/>
                    <a:lumOff val="40000"/>
                  </a:schemeClr>
                </a:solidFill>
                <a:effectLst/>
                <a:uLnTx/>
                <a:uFillTx/>
                <a:latin typeface="+mn-lt"/>
                <a:ea typeface="+mn-ea"/>
                <a:cs typeface="+mn-cs"/>
                <a:sym typeface="Arial" charset="0"/>
              </a:rPr>
              <a:t>Coen</a:t>
            </a:r>
            <a:r>
              <a:rPr kumimoji="0" lang="en-US" sz="2000"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 De</a:t>
            </a:r>
            <a:r>
              <a:rPr lang="en-US" altLang="zh-CN" dirty="0"/>
              <a:t> </a:t>
            </a:r>
            <a:r>
              <a:rPr lang="en-US" altLang="zh-CN" kern="0" dirty="0" err="1">
                <a:solidFill>
                  <a:schemeClr val="accent5">
                    <a:lumMod val="60000"/>
                    <a:lumOff val="40000"/>
                  </a:schemeClr>
                </a:solidFill>
                <a:latin typeface="+mn-lt"/>
                <a:ea typeface="+mn-ea"/>
              </a:rPr>
              <a:t>Roover</a:t>
            </a:r>
            <a:endParaRPr lang="en-US" altLang="zh-CN" kern="0" dirty="0">
              <a:solidFill>
                <a:schemeClr val="accent5">
                  <a:lumMod val="60000"/>
                  <a:lumOff val="40000"/>
                </a:schemeClr>
              </a:solidFill>
              <a:latin typeface="+mn-lt"/>
              <a:ea typeface="+mn-ea"/>
            </a:endParaRPr>
          </a:p>
          <a:p>
            <a:pPr>
              <a:lnSpc>
                <a:spcPct val="150000"/>
              </a:lnSpc>
            </a:pPr>
            <a:r>
              <a:rPr lang="en-US" altLang="zh-CN" kern="0" dirty="0" smtClean="0">
                <a:solidFill>
                  <a:schemeClr val="accent5">
                    <a:lumMod val="60000"/>
                    <a:lumOff val="40000"/>
                  </a:schemeClr>
                </a:solidFill>
                <a:latin typeface="+mn-lt"/>
                <a:ea typeface="+mn-ea"/>
              </a:rPr>
              <a:t>Supervisors: </a:t>
            </a:r>
            <a:r>
              <a:rPr lang="en-US" altLang="zh-CN" kern="0" dirty="0">
                <a:solidFill>
                  <a:schemeClr val="accent5">
                    <a:lumMod val="60000"/>
                    <a:lumOff val="40000"/>
                  </a:schemeClr>
                </a:solidFill>
                <a:latin typeface="+mn-lt"/>
                <a:ea typeface="+mn-ea"/>
              </a:rPr>
              <a:t>Laure Philips</a:t>
            </a:r>
          </a:p>
          <a:p>
            <a:pPr>
              <a:lnSpc>
                <a:spcPct val="150000"/>
              </a:lnSpc>
            </a:pPr>
            <a:r>
              <a:rPr lang="en-US" altLang="zh-CN" kern="0" dirty="0" smtClean="0">
                <a:solidFill>
                  <a:schemeClr val="accent5">
                    <a:lumMod val="60000"/>
                    <a:lumOff val="40000"/>
                  </a:schemeClr>
                </a:solidFill>
                <a:latin typeface="+mn-lt"/>
                <a:ea typeface="+mn-ea"/>
              </a:rPr>
              <a:t>	        Jens Nicolay</a:t>
            </a:r>
            <a:endParaRPr lang="en-US" kern="0" dirty="0">
              <a:solidFill>
                <a:schemeClr val="accent5">
                  <a:lumMod val="60000"/>
                  <a:lumOff val="40000"/>
                </a:schemeClr>
              </a:solidFill>
              <a:latin typeface="+mn-lt"/>
              <a:ea typeface="+mn-ea"/>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Example of State graph</a:t>
            </a:r>
            <a:endParaRPr lang="en-US" dirty="0"/>
          </a:p>
        </p:txBody>
      </p:sp>
      <p:sp>
        <p:nvSpPr>
          <p:cNvPr id="3" name="内容占位符 2"/>
          <p:cNvSpPr>
            <a:spLocks noGrp="1"/>
          </p:cNvSpPr>
          <p:nvPr>
            <p:ph idx="1"/>
          </p:nvPr>
        </p:nvSpPr>
        <p:spPr>
          <a:xfrm>
            <a:off x="558800" y="1468438"/>
            <a:ext cx="9236108" cy="5913462"/>
          </a:xfrm>
        </p:spPr>
        <p:txBody>
          <a:bodyPr>
            <a:normAutofit/>
          </a:bodyPr>
          <a:lstStyle/>
          <a:p>
            <a:endParaRPr lang="en-US" altLang="zh-CN" sz="2400" dirty="0" smtClean="0"/>
          </a:p>
          <a:p>
            <a:endParaRPr lang="en-US" altLang="zh-CN" sz="2400" dirty="0"/>
          </a:p>
          <a:p>
            <a:endParaRPr lang="en-US" altLang="zh-CN" sz="2400" dirty="0" smtClean="0"/>
          </a:p>
          <a:p>
            <a:r>
              <a:rPr lang="en-US" altLang="zh-CN" sz="2400" dirty="0" smtClean="0"/>
              <a:t>Connect </a:t>
            </a:r>
            <a:r>
              <a:rPr lang="en-US" altLang="zh-CN" sz="2400" dirty="0"/>
              <a:t>with </a:t>
            </a:r>
            <a:r>
              <a:rPr lang="en-US" altLang="zh-CN" sz="2400" dirty="0" err="1" smtClean="0"/>
              <a:t>cesk</a:t>
            </a:r>
            <a:r>
              <a:rPr lang="en-US" altLang="zh-CN" sz="2400" dirty="0" smtClean="0"/>
              <a:t>-machine</a:t>
            </a:r>
          </a:p>
          <a:p>
            <a:pPr lvl="2"/>
            <a:r>
              <a:rPr lang="en-US" altLang="zh-CN" sz="1600" dirty="0"/>
              <a:t>C: </a:t>
            </a:r>
            <a:r>
              <a:rPr lang="en-US" altLang="zh-CN" sz="1600" dirty="0" smtClean="0"/>
              <a:t>expression </a:t>
            </a:r>
            <a:endParaRPr lang="en-US" altLang="zh-CN" sz="1600" dirty="0"/>
          </a:p>
          <a:p>
            <a:pPr lvl="2"/>
            <a:r>
              <a:rPr lang="en-US" altLang="zh-CN" sz="1600" dirty="0"/>
              <a:t>E: map a variable to its </a:t>
            </a:r>
            <a:r>
              <a:rPr lang="en-US" altLang="zh-CN" sz="1600" dirty="0" smtClean="0"/>
              <a:t>address</a:t>
            </a:r>
            <a:r>
              <a:rPr lang="en-US" altLang="zh-CN" sz="1600" smtClean="0"/>
              <a:t>, is used </a:t>
            </a:r>
            <a:r>
              <a:rPr lang="en-US" altLang="zh-CN" sz="1600" dirty="0" smtClean="0"/>
              <a:t>to keep</a:t>
            </a:r>
          </a:p>
          <a:p>
            <a:pPr marL="1009650" lvl="2" indent="0">
              <a:buNone/>
            </a:pPr>
            <a:r>
              <a:rPr lang="en-US" altLang="zh-CN" sz="1600" dirty="0" smtClean="0"/>
              <a:t>         scope information.</a:t>
            </a:r>
            <a:endParaRPr lang="en-US" altLang="zh-CN" sz="1600" dirty="0"/>
          </a:p>
          <a:p>
            <a:pPr lvl="2"/>
            <a:r>
              <a:rPr lang="en-US" altLang="zh-CN" sz="1600" dirty="0"/>
              <a:t>S: map an address to its value</a:t>
            </a:r>
          </a:p>
          <a:p>
            <a:pPr lvl="2"/>
            <a:r>
              <a:rPr lang="en-US" altLang="zh-CN" sz="1600" dirty="0"/>
              <a:t>K: </a:t>
            </a:r>
            <a:r>
              <a:rPr lang="en-US" altLang="zh-CN" sz="1600" dirty="0" smtClean="0"/>
              <a:t>next symbol to be evaluated of current node</a:t>
            </a:r>
            <a:endParaRPr lang="en-US" altLang="zh-CN" sz="1600" dirty="0"/>
          </a:p>
          <a:p>
            <a:endParaRPr lang="en-US" altLang="zh-CN" sz="2400" dirty="0" smtClean="0"/>
          </a:p>
          <a:p>
            <a:pPr marL="44450" indent="0">
              <a:buNone/>
            </a:pPr>
            <a:r>
              <a:rPr lang="en-US" altLang="zh-CN" sz="2400" dirty="0"/>
              <a:t>	</a:t>
            </a:r>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2050" name="Picture 2" descr="C:\Users\aixinran\AppData\Local\Temp\ksohtml\wpsD5DC.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529" y="1463675"/>
            <a:ext cx="1790116" cy="8217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bwMode="auto">
          <a:xfrm>
            <a:off x="7240240" y="6639585"/>
            <a:ext cx="1224136" cy="288032"/>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Arial" charset="0"/>
              <a:ea typeface="ヒラギノ角ゴ ProN W3" pitchFamily="1" charset="-128"/>
              <a:sym typeface="Arial" charset="0"/>
            </a:endParaRPr>
          </a:p>
        </p:txBody>
      </p:sp>
      <p:cxnSp>
        <p:nvCxnSpPr>
          <p:cNvPr id="7" name="直接箭头连接符 6"/>
          <p:cNvCxnSpPr/>
          <p:nvPr/>
        </p:nvCxnSpPr>
        <p:spPr bwMode="auto">
          <a:xfrm>
            <a:off x="7413842" y="3797857"/>
            <a:ext cx="655413" cy="41959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464376" y="3735796"/>
            <a:ext cx="1108914" cy="276999"/>
          </a:xfrm>
          <a:prstGeom prst="rect">
            <a:avLst/>
          </a:prstGeom>
          <a:noFill/>
        </p:spPr>
        <p:txBody>
          <a:bodyPr wrap="square" rtlCol="0">
            <a:spAutoFit/>
          </a:bodyPr>
          <a:lstStyle/>
          <a:p>
            <a:r>
              <a:rPr lang="en-US" altLang="zh-CN" sz="1200" dirty="0" smtClean="0"/>
              <a:t>Line number</a:t>
            </a:r>
            <a:endParaRPr lang="zh-CN" altLang="en-US" sz="1200" dirty="0"/>
          </a:p>
        </p:txBody>
      </p:sp>
      <p:cxnSp>
        <p:nvCxnSpPr>
          <p:cNvPr id="14" name="直接箭头连接符 13"/>
          <p:cNvCxnSpPr/>
          <p:nvPr/>
        </p:nvCxnSpPr>
        <p:spPr bwMode="auto">
          <a:xfrm>
            <a:off x="7654135" y="3751375"/>
            <a:ext cx="778350" cy="8807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043310" y="4196650"/>
            <a:ext cx="1108914" cy="276999"/>
          </a:xfrm>
          <a:prstGeom prst="rect">
            <a:avLst/>
          </a:prstGeom>
          <a:noFill/>
        </p:spPr>
        <p:txBody>
          <a:bodyPr wrap="square" rtlCol="0">
            <a:spAutoFit/>
          </a:bodyPr>
          <a:lstStyle/>
          <a:p>
            <a:r>
              <a:rPr lang="en-US" altLang="zh-CN" sz="1200" dirty="0" smtClean="0"/>
              <a:t>Tag (id)</a:t>
            </a:r>
            <a:endParaRPr lang="zh-CN" altLang="en-US" sz="1200" dirty="0"/>
          </a:p>
        </p:txBody>
      </p:sp>
      <p:sp>
        <p:nvSpPr>
          <p:cNvPr id="16" name="文本框 15"/>
          <p:cNvSpPr txBox="1"/>
          <p:nvPr/>
        </p:nvSpPr>
        <p:spPr>
          <a:xfrm>
            <a:off x="8508909" y="2760860"/>
            <a:ext cx="1433426" cy="461665"/>
          </a:xfrm>
          <a:prstGeom prst="rect">
            <a:avLst/>
          </a:prstGeom>
          <a:noFill/>
        </p:spPr>
        <p:txBody>
          <a:bodyPr wrap="square" rtlCol="0">
            <a:spAutoFit/>
          </a:bodyPr>
          <a:lstStyle/>
          <a:p>
            <a:r>
              <a:rPr lang="en-US" altLang="zh-CN" sz="1200" dirty="0" smtClean="0"/>
              <a:t>Negative edge: pop stack</a:t>
            </a:r>
            <a:endParaRPr lang="zh-CN" altLang="en-US" sz="1200" dirty="0"/>
          </a:p>
        </p:txBody>
      </p:sp>
      <p:sp>
        <p:nvSpPr>
          <p:cNvPr id="17" name="文本框 16"/>
          <p:cNvSpPr txBox="1"/>
          <p:nvPr/>
        </p:nvSpPr>
        <p:spPr>
          <a:xfrm>
            <a:off x="8507902" y="2246370"/>
            <a:ext cx="1433426" cy="461665"/>
          </a:xfrm>
          <a:prstGeom prst="rect">
            <a:avLst/>
          </a:prstGeom>
          <a:noFill/>
        </p:spPr>
        <p:txBody>
          <a:bodyPr wrap="square" rtlCol="0">
            <a:spAutoFit/>
          </a:bodyPr>
          <a:lstStyle/>
          <a:p>
            <a:r>
              <a:rPr lang="en-US" altLang="zh-CN" sz="1200" dirty="0" smtClean="0"/>
              <a:t>Positive edge: push stack</a:t>
            </a:r>
            <a:endParaRPr lang="zh-CN" altLang="en-US" sz="1200" dirty="0"/>
          </a:p>
        </p:txBody>
      </p:sp>
      <p:cxnSp>
        <p:nvCxnSpPr>
          <p:cNvPr id="18" name="直接箭头连接符 17"/>
          <p:cNvCxnSpPr/>
          <p:nvPr/>
        </p:nvCxnSpPr>
        <p:spPr bwMode="auto">
          <a:xfrm>
            <a:off x="7887755" y="6783601"/>
            <a:ext cx="1142601" cy="41762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993751" y="6959643"/>
            <a:ext cx="1108914" cy="276999"/>
          </a:xfrm>
          <a:prstGeom prst="rect">
            <a:avLst/>
          </a:prstGeom>
          <a:noFill/>
        </p:spPr>
        <p:txBody>
          <a:bodyPr wrap="square" rtlCol="0">
            <a:spAutoFit/>
          </a:bodyPr>
          <a:lstStyle/>
          <a:p>
            <a:r>
              <a:rPr lang="en-US" altLang="zh-CN" sz="1200" dirty="0" smtClean="0"/>
              <a:t>Scope</a:t>
            </a:r>
            <a:endParaRPr lang="zh-CN" altLang="en-US" sz="1200" dirty="0"/>
          </a:p>
        </p:txBody>
      </p:sp>
      <p:cxnSp>
        <p:nvCxnSpPr>
          <p:cNvPr id="21" name="直接箭头连接符 20"/>
          <p:cNvCxnSpPr/>
          <p:nvPr/>
        </p:nvCxnSpPr>
        <p:spPr bwMode="auto">
          <a:xfrm flipV="1">
            <a:off x="8281241" y="6013877"/>
            <a:ext cx="439040" cy="64226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703138" y="5826542"/>
            <a:ext cx="1108914" cy="276999"/>
          </a:xfrm>
          <a:prstGeom prst="rect">
            <a:avLst/>
          </a:prstGeom>
          <a:noFill/>
        </p:spPr>
        <p:txBody>
          <a:bodyPr wrap="square" rtlCol="0">
            <a:spAutoFit/>
          </a:bodyPr>
          <a:lstStyle/>
          <a:p>
            <a:r>
              <a:rPr lang="en-US" altLang="zh-CN" sz="1200" dirty="0" smtClean="0"/>
              <a:t>Identifier </a:t>
            </a:r>
            <a:endParaRPr lang="zh-CN" altLang="en-US" sz="1200" dirty="0"/>
          </a:p>
        </p:txBody>
      </p:sp>
      <p:sp>
        <p:nvSpPr>
          <p:cNvPr id="8" name="文本框 7"/>
          <p:cNvSpPr txBox="1"/>
          <p:nvPr/>
        </p:nvSpPr>
        <p:spPr>
          <a:xfrm>
            <a:off x="857221" y="1596342"/>
            <a:ext cx="3456384" cy="1323439"/>
          </a:xfrm>
          <a:prstGeom prst="rect">
            <a:avLst/>
          </a:prstGeom>
          <a:noFill/>
        </p:spPr>
        <p:txBody>
          <a:bodyPr wrap="square" rtlCol="0">
            <a:spAutoFit/>
          </a:bodyPr>
          <a:lstStyle/>
          <a:p>
            <a:pPr marL="44450" indent="0">
              <a:buNone/>
            </a:pPr>
            <a:r>
              <a:rPr lang="en-US" altLang="zh-CN" dirty="0" smtClean="0"/>
              <a:t>Example code:</a:t>
            </a:r>
          </a:p>
          <a:p>
            <a:pPr marL="44450" indent="0">
              <a:buNone/>
            </a:pPr>
            <a:r>
              <a:rPr lang="en-US" altLang="zh-CN" dirty="0"/>
              <a:t>	</a:t>
            </a:r>
            <a:r>
              <a:rPr lang="en-US" altLang="zh-CN" dirty="0" err="1" smtClean="0"/>
              <a:t>var</a:t>
            </a:r>
            <a:r>
              <a:rPr lang="en-US" altLang="zh-CN" dirty="0" smtClean="0"/>
              <a:t> </a:t>
            </a:r>
            <a:r>
              <a:rPr lang="en-US" altLang="zh-CN" dirty="0"/>
              <a:t>a=1;</a:t>
            </a:r>
          </a:p>
          <a:p>
            <a:pPr marL="44450" indent="0">
              <a:buNone/>
            </a:pPr>
            <a:r>
              <a:rPr lang="en-US" altLang="zh-CN" dirty="0" smtClean="0"/>
              <a:t>	</a:t>
            </a:r>
            <a:r>
              <a:rPr lang="en-US" altLang="zh-CN" dirty="0" err="1" smtClean="0"/>
              <a:t>var</a:t>
            </a:r>
            <a:r>
              <a:rPr lang="en-US" altLang="zh-CN" dirty="0" smtClean="0"/>
              <a:t> </a:t>
            </a:r>
            <a:r>
              <a:rPr lang="en-US" altLang="zh-CN" dirty="0"/>
              <a:t>b=a+1;</a:t>
            </a:r>
          </a:p>
          <a:p>
            <a:endParaRPr lang="zh-CN" altLang="en-US" dirty="0"/>
          </a:p>
        </p:txBody>
      </p:sp>
    </p:spTree>
    <p:extLst>
      <p:ext uri="{BB962C8B-B14F-4D97-AF65-F5344CB8AC3E}">
        <p14:creationId xmlns:p14="http://schemas.microsoft.com/office/powerpoint/2010/main" val="3993440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158" y="2952744"/>
            <a:ext cx="8636000" cy="1514475"/>
          </a:xfrm>
        </p:spPr>
        <p:txBody>
          <a:bodyPr/>
          <a:lstStyle/>
          <a:p>
            <a:pPr algn="ctr"/>
            <a:r>
              <a:rPr lang="en-US" cap="none" dirty="0" smtClean="0"/>
              <a:t>Approach: program slicing on state graph directly</a:t>
            </a:r>
            <a:endParaRPr lang="en-US" cap="none"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Approach </a:t>
            </a:r>
            <a:endParaRPr lang="en-US" dirty="0"/>
          </a:p>
        </p:txBody>
      </p:sp>
      <p:sp>
        <p:nvSpPr>
          <p:cNvPr id="3" name="内容占位符 2"/>
          <p:cNvSpPr>
            <a:spLocks noGrp="1"/>
          </p:cNvSpPr>
          <p:nvPr>
            <p:ph idx="1"/>
          </p:nvPr>
        </p:nvSpPr>
        <p:spPr>
          <a:xfrm>
            <a:off x="558800" y="1468438"/>
            <a:ext cx="9236108" cy="5913462"/>
          </a:xfrm>
        </p:spPr>
        <p:txBody>
          <a:bodyPr>
            <a:normAutofit/>
          </a:bodyPr>
          <a:lstStyle/>
          <a:p>
            <a:r>
              <a:rPr lang="en-US" sz="2400" dirty="0" smtClean="0"/>
              <a:t>Make </a:t>
            </a:r>
            <a:r>
              <a:rPr lang="en-US" sz="2400" dirty="0" smtClean="0"/>
              <a:t>assumption</a:t>
            </a:r>
            <a:endParaRPr lang="en-US" altLang="zh-CN" sz="2400" dirty="0"/>
          </a:p>
          <a:p>
            <a:pPr lvl="1"/>
            <a:r>
              <a:rPr lang="en-US" sz="2000" dirty="0" smtClean="0"/>
              <a:t>Check on direct and indirect data and control </a:t>
            </a:r>
          </a:p>
          <a:p>
            <a:pPr marL="501650" lvl="1" indent="0">
              <a:buNone/>
            </a:pPr>
            <a:r>
              <a:rPr lang="en-US" sz="2000" dirty="0"/>
              <a:t> </a:t>
            </a:r>
            <a:r>
              <a:rPr lang="en-US" sz="2000" dirty="0" smtClean="0"/>
              <a:t>    </a:t>
            </a:r>
            <a:r>
              <a:rPr lang="en-US" sz="2000" dirty="0" smtClean="0"/>
              <a:t>dependences</a:t>
            </a:r>
            <a:r>
              <a:rPr lang="en-US" sz="2400" dirty="0" smtClean="0"/>
              <a:t>.</a:t>
            </a:r>
          </a:p>
          <a:p>
            <a:pPr marL="501650" lvl="1" indent="0">
              <a:buNone/>
            </a:pPr>
            <a:endParaRPr lang="en-US" sz="2400" dirty="0"/>
          </a:p>
          <a:p>
            <a:pPr marL="501650" lvl="1" indent="0">
              <a:buNone/>
            </a:pPr>
            <a:r>
              <a:rPr lang="en-US" sz="1800" dirty="0" smtClean="0"/>
              <a:t>Define a function name </a:t>
            </a:r>
            <a:r>
              <a:rPr lang="en-US" sz="1800" i="1" dirty="0" smtClean="0"/>
              <a:t>add</a:t>
            </a:r>
            <a:r>
              <a:rPr lang="en-US" sz="1800" dirty="0" smtClean="0"/>
              <a:t> with two formal parameters.</a:t>
            </a:r>
          </a:p>
          <a:p>
            <a:pPr marL="501650" lvl="1" indent="0">
              <a:buNone/>
            </a:pPr>
            <a:r>
              <a:rPr lang="en-US" sz="1800" dirty="0" smtClean="0"/>
              <a:t>Call </a:t>
            </a:r>
            <a:r>
              <a:rPr lang="en-US" sz="1800" i="1" dirty="0" smtClean="0"/>
              <a:t>add</a:t>
            </a:r>
            <a:r>
              <a:rPr lang="en-US" sz="1800" dirty="0" smtClean="0"/>
              <a:t> function in after the definition</a:t>
            </a:r>
          </a:p>
          <a:p>
            <a:pPr marL="501650" lvl="1" indent="0">
              <a:buNone/>
            </a:pPr>
            <a:r>
              <a:rPr lang="en-US" sz="1800" dirty="0" smtClean="0"/>
              <a:t>Assign the result of invoking of function </a:t>
            </a:r>
            <a:r>
              <a:rPr lang="en-US" sz="1800" i="1" dirty="0" smtClean="0"/>
              <a:t>add</a:t>
            </a:r>
            <a:r>
              <a:rPr lang="en-US" sz="1800" dirty="0" smtClean="0"/>
              <a:t> to a variable.</a:t>
            </a:r>
            <a:endParaRPr lang="en-US" sz="18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10338"/>
          <a:stretch/>
        </p:blipFill>
        <p:spPr>
          <a:xfrm>
            <a:off x="7272808" y="1073696"/>
            <a:ext cx="2703736" cy="407919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1580" y="5682208"/>
            <a:ext cx="2828925" cy="2686050"/>
          </a:xfrm>
          <a:prstGeom prst="rect">
            <a:avLst/>
          </a:prstGeom>
        </p:spPr>
      </p:pic>
      <p:sp>
        <p:nvSpPr>
          <p:cNvPr id="9" name="文本框 8"/>
          <p:cNvSpPr txBox="1"/>
          <p:nvPr/>
        </p:nvSpPr>
        <p:spPr>
          <a:xfrm>
            <a:off x="7888313" y="5152894"/>
            <a:ext cx="492443" cy="556752"/>
          </a:xfrm>
          <a:prstGeom prst="rect">
            <a:avLst/>
          </a:prstGeom>
          <a:noFill/>
        </p:spPr>
        <p:txBody>
          <a:bodyPr vert="eaVert" wrap="square" rtlCol="0">
            <a:spAutoFit/>
          </a:bodyPr>
          <a:lstStyle/>
          <a:p>
            <a:r>
              <a:rPr lang="en-US" altLang="zh-CN" dirty="0" smtClean="0"/>
              <a:t>.….</a:t>
            </a:r>
          </a:p>
        </p:txBody>
      </p:sp>
      <p:sp>
        <p:nvSpPr>
          <p:cNvPr id="10" name="矩形 9"/>
          <p:cNvSpPr/>
          <p:nvPr/>
        </p:nvSpPr>
        <p:spPr bwMode="auto">
          <a:xfrm>
            <a:off x="8756042" y="3020491"/>
            <a:ext cx="1221412" cy="501478"/>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Arial" charset="0"/>
              <a:ea typeface="ヒラギノ角ゴ ProN W3" pitchFamily="1" charset="-128"/>
              <a:sym typeface="Arial" charset="0"/>
            </a:endParaRPr>
          </a:p>
        </p:txBody>
      </p:sp>
      <p:sp>
        <p:nvSpPr>
          <p:cNvPr id="22" name="矩形 21"/>
          <p:cNvSpPr/>
          <p:nvPr/>
        </p:nvSpPr>
        <p:spPr bwMode="auto">
          <a:xfrm>
            <a:off x="8873408" y="7118522"/>
            <a:ext cx="1221412" cy="501478"/>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Arial" charset="0"/>
              <a:ea typeface="ヒラギノ角ゴ ProN W3" pitchFamily="1" charset="-128"/>
              <a:sym typeface="Arial" charset="0"/>
            </a:endParaRPr>
          </a:p>
        </p:txBody>
      </p:sp>
      <p:sp>
        <p:nvSpPr>
          <p:cNvPr id="24" name="矩形 23"/>
          <p:cNvSpPr/>
          <p:nvPr/>
        </p:nvSpPr>
        <p:spPr bwMode="auto">
          <a:xfrm>
            <a:off x="8873408" y="4481395"/>
            <a:ext cx="1221412" cy="501478"/>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Arial" charset="0"/>
              <a:ea typeface="ヒラギノ角ゴ ProN W3" pitchFamily="1" charset="-128"/>
              <a:sym typeface="Arial" charset="0"/>
            </a:endParaRPr>
          </a:p>
        </p:txBody>
      </p:sp>
    </p:spTree>
    <p:extLst>
      <p:ext uri="{BB962C8B-B14F-4D97-AF65-F5344CB8AC3E}">
        <p14:creationId xmlns:p14="http://schemas.microsoft.com/office/powerpoint/2010/main" val="446951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Approach</a:t>
            </a:r>
            <a:endParaRPr lang="en-US" dirty="0"/>
          </a:p>
        </p:txBody>
      </p:sp>
      <p:sp>
        <p:nvSpPr>
          <p:cNvPr id="3" name="内容占位符 2"/>
          <p:cNvSpPr>
            <a:spLocks noGrp="1"/>
          </p:cNvSpPr>
          <p:nvPr>
            <p:ph idx="1"/>
          </p:nvPr>
        </p:nvSpPr>
        <p:spPr>
          <a:xfrm>
            <a:off x="558800" y="1468438"/>
            <a:ext cx="9236108" cy="5913462"/>
          </a:xfrm>
        </p:spPr>
        <p:txBody>
          <a:bodyPr>
            <a:normAutofit/>
          </a:bodyPr>
          <a:lstStyle/>
          <a:p>
            <a:r>
              <a:rPr lang="en-US" sz="2400" dirty="0" smtClean="0"/>
              <a:t>Make </a:t>
            </a:r>
            <a:r>
              <a:rPr lang="en-US" sz="2400" dirty="0" smtClean="0"/>
              <a:t>assumption</a:t>
            </a:r>
            <a:endParaRPr lang="en-US" sz="2400" dirty="0" smtClean="0"/>
          </a:p>
          <a:p>
            <a:endParaRPr lang="en-US" sz="2400" dirty="0"/>
          </a:p>
          <a:p>
            <a:pPr lvl="1"/>
            <a:r>
              <a:rPr lang="en-US" sz="2000" dirty="0" smtClean="0"/>
              <a:t>Checking on state transition of </a:t>
            </a:r>
            <a:r>
              <a:rPr lang="en-US" sz="2000" dirty="0" smtClean="0"/>
              <a:t>conditional </a:t>
            </a:r>
            <a:r>
              <a:rPr lang="en-US" sz="2000" dirty="0"/>
              <a:t>statement.</a:t>
            </a:r>
          </a:p>
          <a:p>
            <a:pPr marL="44450" indent="0">
              <a:buNone/>
            </a:pPr>
            <a:r>
              <a:rPr lang="en-US" altLang="zh-CN" sz="2400" dirty="0" smtClean="0"/>
              <a:t>	</a:t>
            </a:r>
            <a:r>
              <a:rPr lang="en-US" altLang="zh-CN" sz="1800" dirty="0" smtClean="0"/>
              <a:t>example code:</a:t>
            </a:r>
          </a:p>
          <a:p>
            <a:pPr marL="44450" indent="0">
              <a:buNone/>
            </a:pPr>
            <a:r>
              <a:rPr lang="en-US" altLang="zh-CN" sz="2400" dirty="0"/>
              <a:t>	</a:t>
            </a:r>
            <a:endParaRPr lang="en-US"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7909" y="1210563"/>
            <a:ext cx="2124123" cy="6070463"/>
          </a:xfrm>
          <a:prstGeom prst="rect">
            <a:avLst/>
          </a:prstGeom>
        </p:spPr>
      </p:pic>
      <p:sp>
        <p:nvSpPr>
          <p:cNvPr id="6" name="文本框 5"/>
          <p:cNvSpPr txBox="1"/>
          <p:nvPr/>
        </p:nvSpPr>
        <p:spPr>
          <a:xfrm>
            <a:off x="2559720" y="3882008"/>
            <a:ext cx="2617134" cy="1811393"/>
          </a:xfrm>
          <a:prstGeom prst="rect">
            <a:avLst/>
          </a:prstGeom>
          <a:noFill/>
        </p:spPr>
        <p:txBody>
          <a:bodyPr wrap="square" rtlCol="0">
            <a:spAutoFit/>
          </a:bodyPr>
          <a:lstStyle/>
          <a:p>
            <a:pPr>
              <a:lnSpc>
                <a:spcPct val="114000"/>
              </a:lnSpc>
            </a:pPr>
            <a:r>
              <a:rPr lang="en-US" altLang="zh-CN" sz="1400" dirty="0" err="1"/>
              <a:t>var</a:t>
            </a:r>
            <a:r>
              <a:rPr lang="en-US" altLang="zh-CN" sz="1400" dirty="0"/>
              <a:t> a = 1</a:t>
            </a:r>
            <a:r>
              <a:rPr lang="en-US" altLang="zh-CN" sz="1400" dirty="0" smtClean="0"/>
              <a:t>;</a:t>
            </a:r>
          </a:p>
          <a:p>
            <a:pPr>
              <a:lnSpc>
                <a:spcPct val="114000"/>
              </a:lnSpc>
            </a:pPr>
            <a:r>
              <a:rPr lang="en-US" altLang="zh-CN" sz="1400" dirty="0" err="1" smtClean="0"/>
              <a:t>var</a:t>
            </a:r>
            <a:r>
              <a:rPr lang="en-US" altLang="zh-CN" sz="1400" dirty="0" smtClean="0"/>
              <a:t> </a:t>
            </a:r>
            <a:r>
              <a:rPr lang="en-US" altLang="zh-CN" sz="1400" dirty="0"/>
              <a:t>b = 2</a:t>
            </a:r>
            <a:r>
              <a:rPr lang="en-US" altLang="zh-CN" sz="1400" dirty="0" smtClean="0"/>
              <a:t>;</a:t>
            </a:r>
          </a:p>
          <a:p>
            <a:pPr>
              <a:lnSpc>
                <a:spcPct val="114000"/>
              </a:lnSpc>
            </a:pPr>
            <a:r>
              <a:rPr lang="en-US" altLang="zh-CN" sz="1400" dirty="0" smtClean="0"/>
              <a:t>if(a&gt;b</a:t>
            </a:r>
            <a:r>
              <a:rPr lang="en-US" altLang="zh-CN" sz="1400" dirty="0"/>
              <a:t>){ </a:t>
            </a:r>
            <a:endParaRPr lang="en-US" altLang="zh-CN" sz="1400" dirty="0" smtClean="0"/>
          </a:p>
          <a:p>
            <a:pPr>
              <a:lnSpc>
                <a:spcPct val="114000"/>
              </a:lnSpc>
            </a:pPr>
            <a:r>
              <a:rPr lang="en-US" altLang="zh-CN" sz="1400" dirty="0" smtClean="0"/>
              <a:t>          a=3</a:t>
            </a:r>
            <a:r>
              <a:rPr lang="en-US" altLang="zh-CN" sz="1400" dirty="0"/>
              <a:t>;    </a:t>
            </a:r>
            <a:endParaRPr lang="en-US" altLang="zh-CN" sz="1400" dirty="0" smtClean="0"/>
          </a:p>
          <a:p>
            <a:pPr>
              <a:lnSpc>
                <a:spcPct val="114000"/>
              </a:lnSpc>
            </a:pPr>
            <a:r>
              <a:rPr lang="en-US" altLang="zh-CN" sz="1400" dirty="0" smtClean="0"/>
              <a:t>}</a:t>
            </a:r>
            <a:r>
              <a:rPr lang="en-US" altLang="zh-CN" sz="1400" dirty="0"/>
              <a:t>else{    </a:t>
            </a:r>
            <a:endParaRPr lang="en-US" altLang="zh-CN" sz="1400" dirty="0" smtClean="0"/>
          </a:p>
          <a:p>
            <a:pPr>
              <a:lnSpc>
                <a:spcPct val="114000"/>
              </a:lnSpc>
            </a:pPr>
            <a:r>
              <a:rPr lang="en-US" altLang="zh-CN" sz="1400" dirty="0" smtClean="0"/>
              <a:t>          </a:t>
            </a:r>
            <a:r>
              <a:rPr lang="en-US" altLang="zh-CN" sz="1400" dirty="0"/>
              <a:t>b=3;  </a:t>
            </a:r>
            <a:endParaRPr lang="en-US" altLang="zh-CN" sz="1400" dirty="0" smtClean="0"/>
          </a:p>
          <a:p>
            <a:pPr>
              <a:lnSpc>
                <a:spcPct val="114000"/>
              </a:lnSpc>
            </a:pPr>
            <a:r>
              <a:rPr lang="en-US" altLang="zh-CN" sz="1400" dirty="0" smtClean="0"/>
              <a:t>  </a:t>
            </a:r>
            <a:r>
              <a:rPr lang="en-US" altLang="zh-CN" sz="1400" dirty="0"/>
              <a:t>}</a:t>
            </a:r>
            <a:endParaRPr lang="zh-CN" altLang="en-US" sz="1400" dirty="0"/>
          </a:p>
        </p:txBody>
      </p:sp>
      <p:sp>
        <p:nvSpPr>
          <p:cNvPr id="9" name="矩形 8"/>
          <p:cNvSpPr/>
          <p:nvPr/>
        </p:nvSpPr>
        <p:spPr bwMode="auto">
          <a:xfrm>
            <a:off x="7816304" y="5235450"/>
            <a:ext cx="1004763" cy="59077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Arial" charset="0"/>
              <a:ea typeface="ヒラギノ角ゴ ProN W3" pitchFamily="1" charset="-128"/>
              <a:sym typeface="Arial" charset="0"/>
            </a:endParaRPr>
          </a:p>
        </p:txBody>
      </p:sp>
    </p:spTree>
    <p:extLst>
      <p:ext uri="{BB962C8B-B14F-4D97-AF65-F5344CB8AC3E}">
        <p14:creationId xmlns:p14="http://schemas.microsoft.com/office/powerpoint/2010/main" val="3564056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Approach</a:t>
            </a:r>
            <a:endParaRPr lang="en-US" dirty="0"/>
          </a:p>
        </p:txBody>
      </p:sp>
      <p:sp>
        <p:nvSpPr>
          <p:cNvPr id="3" name="内容占位符 2"/>
          <p:cNvSpPr>
            <a:spLocks noGrp="1"/>
          </p:cNvSpPr>
          <p:nvPr>
            <p:ph idx="1"/>
          </p:nvPr>
        </p:nvSpPr>
        <p:spPr>
          <a:xfrm>
            <a:off x="558800" y="1468438"/>
            <a:ext cx="9236108" cy="5913462"/>
          </a:xfrm>
        </p:spPr>
        <p:txBody>
          <a:bodyPr>
            <a:normAutofit/>
          </a:bodyPr>
          <a:lstStyle/>
          <a:p>
            <a:r>
              <a:rPr lang="en-US" sz="2400" dirty="0" smtClean="0"/>
              <a:t>Three assumptions:</a:t>
            </a:r>
          </a:p>
          <a:p>
            <a:pPr lvl="1"/>
            <a:r>
              <a:rPr lang="en-US" altLang="zh-CN" sz="2000" dirty="0"/>
              <a:t>Directly influence statement and variable is found by matching identifiers and scope information on the edges. </a:t>
            </a:r>
          </a:p>
          <a:p>
            <a:pPr lvl="1"/>
            <a:r>
              <a:rPr lang="en-US" altLang="zh-CN" sz="2000" dirty="0" smtClean="0"/>
              <a:t>Iteratively to query on dependent node we get in each stage of query to find indirectly </a:t>
            </a:r>
            <a:r>
              <a:rPr lang="en-US" altLang="zh-CN" sz="2000" dirty="0"/>
              <a:t>influence statement and </a:t>
            </a:r>
            <a:r>
              <a:rPr lang="en-US" altLang="zh-CN" sz="2000" dirty="0" smtClean="0"/>
              <a:t>variable.</a:t>
            </a:r>
            <a:endParaRPr lang="en-US" altLang="zh-CN" sz="2000" dirty="0"/>
          </a:p>
          <a:p>
            <a:pPr lvl="1"/>
            <a:r>
              <a:rPr lang="en-US" altLang="zh-CN" sz="2000" dirty="0" smtClean="0"/>
              <a:t>Replace the </a:t>
            </a:r>
            <a:r>
              <a:rPr lang="en-US" altLang="zh-CN" sz="2000" dirty="0"/>
              <a:t>code in clause result from false predicates with </a:t>
            </a:r>
            <a:r>
              <a:rPr lang="en-US" altLang="zh-CN" sz="2000" i="1" dirty="0"/>
              <a:t>null</a:t>
            </a:r>
            <a:r>
              <a:rPr lang="en-US" altLang="zh-CN" sz="2000" dirty="0"/>
              <a:t> value.</a:t>
            </a:r>
          </a:p>
          <a:p>
            <a:endParaRPr lang="en-US" sz="2400" dirty="0" smtClean="0"/>
          </a:p>
          <a:p>
            <a:r>
              <a:rPr lang="en-US" sz="2400" dirty="0" smtClean="0"/>
              <a:t>Our program slicing is conform to Weiser’s theory:</a:t>
            </a:r>
          </a:p>
          <a:p>
            <a:pPr lvl="1"/>
            <a:r>
              <a:rPr lang="en-US" sz="2000" dirty="0" smtClean="0"/>
              <a:t>Algorithm is derived by input slicing criterion&lt;</a:t>
            </a:r>
            <a:r>
              <a:rPr lang="en-US" sz="2000" dirty="0" err="1" smtClean="0"/>
              <a:t>i,V</a:t>
            </a:r>
            <a:r>
              <a:rPr lang="en-US" sz="2000" dirty="0" smtClean="0"/>
              <a:t>&gt;</a:t>
            </a:r>
          </a:p>
          <a:p>
            <a:pPr lvl="2"/>
            <a:r>
              <a:rPr lang="en-US" sz="1600" dirty="0" err="1" smtClean="0"/>
              <a:t>i</a:t>
            </a:r>
            <a:r>
              <a:rPr lang="en-US" sz="1600" dirty="0" smtClean="0"/>
              <a:t> is the line number of selected line.</a:t>
            </a:r>
          </a:p>
          <a:p>
            <a:pPr lvl="2"/>
            <a:r>
              <a:rPr lang="en-US" sz="1600" dirty="0" smtClean="0"/>
              <a:t>V is the variable name in selected line.</a:t>
            </a:r>
            <a:endParaRPr lang="en-US" sz="1600" dirty="0" smtClean="0"/>
          </a:p>
          <a:p>
            <a:pPr lvl="1"/>
            <a:endParaRPr lang="en-US" altLang="zh-CN" sz="2000" dirty="0"/>
          </a:p>
          <a:p>
            <a:pPr lvl="1"/>
            <a:endParaRPr lang="en-US" altLang="zh-CN" sz="2000" dirty="0" smtClean="0"/>
          </a:p>
          <a:p>
            <a:pPr marL="501650" lvl="1" indent="0">
              <a:buNone/>
            </a:pPr>
            <a:endParaRPr lang="en-US" altLang="zh-CN" sz="2000" dirty="0"/>
          </a:p>
          <a:p>
            <a:pPr marL="501650" lvl="1" indent="0">
              <a:buNone/>
            </a:pPr>
            <a:endParaRPr lang="en-US" altLang="zh-CN" sz="2000" dirty="0"/>
          </a:p>
          <a:p>
            <a:pPr lvl="1"/>
            <a:endParaRPr lang="en-US" altLang="zh-CN" sz="2000" dirty="0"/>
          </a:p>
          <a:p>
            <a:endParaRPr lang="en-US"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3490833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158" y="2952744"/>
            <a:ext cx="8636000" cy="1514475"/>
          </a:xfrm>
        </p:spPr>
        <p:txBody>
          <a:bodyPr/>
          <a:lstStyle/>
          <a:p>
            <a:pPr algn="ctr"/>
            <a:r>
              <a:rPr lang="en-US" i="1" cap="none" dirty="0" smtClean="0"/>
              <a:t>Implementation</a:t>
            </a:r>
            <a:endParaRPr lang="en-US" i="1" cap="none"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213558227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Implementation</a:t>
            </a:r>
            <a:endParaRPr 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7632" y="1578517"/>
            <a:ext cx="6611652" cy="5645775"/>
          </a:xfrm>
        </p:spPr>
      </p:pic>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546324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158" y="2952744"/>
            <a:ext cx="8636000" cy="1514475"/>
          </a:xfrm>
        </p:spPr>
        <p:txBody>
          <a:bodyPr/>
          <a:lstStyle/>
          <a:p>
            <a:pPr algn="ctr"/>
            <a:r>
              <a:rPr lang="en-US" i="1" cap="none" dirty="0" smtClean="0"/>
              <a:t>Validation</a:t>
            </a:r>
            <a:endParaRPr lang="en-US" i="1" cap="none"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176758021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Evaluation </a:t>
            </a:r>
            <a:endParaRPr lang="en-US" dirty="0"/>
          </a:p>
        </p:txBody>
      </p:sp>
      <p:sp>
        <p:nvSpPr>
          <p:cNvPr id="3" name="内容占位符 2"/>
          <p:cNvSpPr>
            <a:spLocks noGrp="1"/>
          </p:cNvSpPr>
          <p:nvPr>
            <p:ph idx="1"/>
          </p:nvPr>
        </p:nvSpPr>
        <p:spPr/>
        <p:txBody>
          <a:bodyPr/>
          <a:lstStyle/>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文本框 4"/>
          <p:cNvSpPr txBox="1"/>
          <p:nvPr/>
        </p:nvSpPr>
        <p:spPr>
          <a:xfrm>
            <a:off x="1218802" y="6904757"/>
            <a:ext cx="3312368" cy="400110"/>
          </a:xfrm>
          <a:prstGeom prst="rect">
            <a:avLst/>
          </a:prstGeom>
          <a:noFill/>
        </p:spPr>
        <p:txBody>
          <a:bodyPr wrap="square" rtlCol="0">
            <a:spAutoFit/>
          </a:bodyPr>
          <a:lstStyle/>
          <a:p>
            <a:r>
              <a:rPr lang="en-US" altLang="zh-CN" dirty="0" err="1" smtClean="0"/>
              <a:t>JipdaSlicer</a:t>
            </a:r>
            <a:endParaRPr lang="zh-CN" altLang="en-US" dirty="0"/>
          </a:p>
        </p:txBody>
      </p:sp>
      <p:sp>
        <p:nvSpPr>
          <p:cNvPr id="8" name="文本框 7"/>
          <p:cNvSpPr txBox="1"/>
          <p:nvPr/>
        </p:nvSpPr>
        <p:spPr>
          <a:xfrm>
            <a:off x="6679406" y="6937947"/>
            <a:ext cx="3312368" cy="400110"/>
          </a:xfrm>
          <a:prstGeom prst="rect">
            <a:avLst/>
          </a:prstGeom>
          <a:noFill/>
        </p:spPr>
        <p:txBody>
          <a:bodyPr wrap="square" rtlCol="0">
            <a:spAutoFit/>
          </a:bodyPr>
          <a:lstStyle/>
          <a:p>
            <a:r>
              <a:rPr lang="en-US" altLang="zh-CN" dirty="0" smtClean="0"/>
              <a:t>Stip.js</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544" y="708786"/>
            <a:ext cx="2171700" cy="2495550"/>
          </a:xfrm>
          <a:prstGeom prst="rect">
            <a:avLst/>
          </a:prstGeom>
        </p:spPr>
      </p:pic>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49789" b="3314"/>
          <a:stretch/>
        </p:blipFill>
        <p:spPr>
          <a:xfrm>
            <a:off x="5325616" y="3433291"/>
            <a:ext cx="4834384" cy="3533373"/>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46" y="3390032"/>
            <a:ext cx="4981575" cy="3514725"/>
          </a:xfrm>
          <a:prstGeom prst="rect">
            <a:avLst/>
          </a:prstGeom>
        </p:spPr>
      </p:pic>
      <p:sp>
        <p:nvSpPr>
          <p:cNvPr id="6" name="文本框 5"/>
          <p:cNvSpPr txBox="1"/>
          <p:nvPr/>
        </p:nvSpPr>
        <p:spPr>
          <a:xfrm>
            <a:off x="4447158" y="2618529"/>
            <a:ext cx="4464496" cy="400110"/>
          </a:xfrm>
          <a:prstGeom prst="rect">
            <a:avLst/>
          </a:prstGeom>
          <a:noFill/>
        </p:spPr>
        <p:txBody>
          <a:bodyPr wrap="square" rtlCol="0">
            <a:spAutoFit/>
          </a:bodyPr>
          <a:lstStyle/>
          <a:p>
            <a:r>
              <a:rPr lang="en-US" altLang="zh-CN" dirty="0" smtClean="0"/>
              <a:t>Slice on slicing criterion &lt;12,{c}&gt;</a:t>
            </a:r>
            <a:endParaRPr lang="zh-CN" altLang="en-US" dirty="0"/>
          </a:p>
        </p:txBody>
      </p:sp>
      <p:sp>
        <p:nvSpPr>
          <p:cNvPr id="10" name="文本框 9"/>
          <p:cNvSpPr txBox="1"/>
          <p:nvPr/>
        </p:nvSpPr>
        <p:spPr>
          <a:xfrm>
            <a:off x="558800" y="725487"/>
            <a:ext cx="416744" cy="2492990"/>
          </a:xfrm>
          <a:prstGeom prst="rect">
            <a:avLst/>
          </a:prstGeom>
          <a:noFill/>
        </p:spPr>
        <p:txBody>
          <a:bodyPr wrap="square" rtlCol="0">
            <a:spAutoFit/>
          </a:bodyPr>
          <a:lstStyle/>
          <a:p>
            <a:pPr algn="r"/>
            <a:r>
              <a:rPr lang="en-US" altLang="zh-CN" sz="1300" dirty="0" smtClean="0"/>
              <a:t>1</a:t>
            </a:r>
          </a:p>
          <a:p>
            <a:pPr algn="r"/>
            <a:r>
              <a:rPr lang="en-US" altLang="zh-CN" sz="1300" dirty="0" smtClean="0"/>
              <a:t>2</a:t>
            </a:r>
          </a:p>
          <a:p>
            <a:pPr algn="r"/>
            <a:r>
              <a:rPr lang="en-US" altLang="zh-CN" sz="1300" dirty="0" smtClean="0"/>
              <a:t>3</a:t>
            </a:r>
          </a:p>
          <a:p>
            <a:pPr algn="r"/>
            <a:r>
              <a:rPr lang="en-US" altLang="zh-CN" sz="1300" dirty="0" smtClean="0"/>
              <a:t>4</a:t>
            </a:r>
          </a:p>
          <a:p>
            <a:pPr algn="r"/>
            <a:r>
              <a:rPr lang="en-US" altLang="zh-CN" sz="1300" dirty="0" smtClean="0"/>
              <a:t>5</a:t>
            </a:r>
          </a:p>
          <a:p>
            <a:pPr algn="r"/>
            <a:r>
              <a:rPr lang="en-US" altLang="zh-CN" sz="1300" dirty="0" smtClean="0"/>
              <a:t>6</a:t>
            </a:r>
          </a:p>
          <a:p>
            <a:pPr algn="r"/>
            <a:r>
              <a:rPr lang="en-US" altLang="zh-CN" sz="1300" dirty="0" smtClean="0"/>
              <a:t>7</a:t>
            </a:r>
          </a:p>
          <a:p>
            <a:pPr algn="r"/>
            <a:r>
              <a:rPr lang="en-US" altLang="zh-CN" sz="1300" dirty="0" smtClean="0"/>
              <a:t>8</a:t>
            </a:r>
          </a:p>
          <a:p>
            <a:pPr algn="r"/>
            <a:r>
              <a:rPr lang="en-US" altLang="zh-CN" sz="1300" dirty="0" smtClean="0"/>
              <a:t>9</a:t>
            </a:r>
          </a:p>
          <a:p>
            <a:pPr algn="r"/>
            <a:r>
              <a:rPr lang="en-US" altLang="zh-CN" sz="1300" dirty="0" smtClean="0"/>
              <a:t>10</a:t>
            </a:r>
          </a:p>
          <a:p>
            <a:pPr algn="r"/>
            <a:r>
              <a:rPr lang="en-US" altLang="zh-CN" sz="1300" dirty="0" smtClean="0"/>
              <a:t>11</a:t>
            </a:r>
          </a:p>
          <a:p>
            <a:pPr algn="r"/>
            <a:r>
              <a:rPr lang="en-US" altLang="zh-CN" sz="1300" dirty="0" smtClean="0"/>
              <a:t>12</a:t>
            </a:r>
            <a:endParaRPr lang="zh-CN" altLang="en-US" sz="1300" dirty="0"/>
          </a:p>
        </p:txBody>
      </p:sp>
    </p:spTree>
    <p:extLst>
      <p:ext uri="{BB962C8B-B14F-4D97-AF65-F5344CB8AC3E}">
        <p14:creationId xmlns:p14="http://schemas.microsoft.com/office/powerpoint/2010/main" val="3476046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Evaluation </a:t>
            </a:r>
            <a:endParaRPr lang="en-US" dirty="0"/>
          </a:p>
        </p:txBody>
      </p:sp>
      <p:sp>
        <p:nvSpPr>
          <p:cNvPr id="3" name="内容占位符 2"/>
          <p:cNvSpPr>
            <a:spLocks noGrp="1"/>
          </p:cNvSpPr>
          <p:nvPr>
            <p:ph idx="1"/>
          </p:nvPr>
        </p:nvSpPr>
        <p:spPr/>
        <p:txBody>
          <a:bodyPr/>
          <a:lstStyle/>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文本框 4"/>
          <p:cNvSpPr txBox="1"/>
          <p:nvPr/>
        </p:nvSpPr>
        <p:spPr>
          <a:xfrm>
            <a:off x="929854" y="7239024"/>
            <a:ext cx="3312368" cy="400110"/>
          </a:xfrm>
          <a:prstGeom prst="rect">
            <a:avLst/>
          </a:prstGeom>
          <a:noFill/>
        </p:spPr>
        <p:txBody>
          <a:bodyPr wrap="square" rtlCol="0">
            <a:spAutoFit/>
          </a:bodyPr>
          <a:lstStyle/>
          <a:p>
            <a:r>
              <a:rPr lang="en-US" altLang="zh-CN" dirty="0" err="1" smtClean="0"/>
              <a:t>JipdaSlicer</a:t>
            </a:r>
            <a:endParaRPr lang="zh-CN" altLang="en-US" dirty="0"/>
          </a:p>
        </p:txBody>
      </p:sp>
      <p:sp>
        <p:nvSpPr>
          <p:cNvPr id="8" name="文本框 7"/>
          <p:cNvSpPr txBox="1"/>
          <p:nvPr/>
        </p:nvSpPr>
        <p:spPr>
          <a:xfrm>
            <a:off x="12139963" y="11471617"/>
            <a:ext cx="3395013" cy="414228"/>
          </a:xfrm>
          <a:prstGeom prst="rect">
            <a:avLst/>
          </a:prstGeom>
          <a:noFill/>
        </p:spPr>
        <p:txBody>
          <a:bodyPr wrap="square" rtlCol="0">
            <a:spAutoFit/>
          </a:bodyPr>
          <a:lstStyle/>
          <a:p>
            <a:r>
              <a:rPr lang="en-US" altLang="zh-CN" dirty="0" smtClean="0"/>
              <a:t>Stip.js</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68" y="360009"/>
            <a:ext cx="2572345" cy="3200240"/>
          </a:xfrm>
          <a:prstGeom prst="rect">
            <a:avLst/>
          </a:prstGeom>
        </p:spPr>
      </p:pic>
      <p:sp>
        <p:nvSpPr>
          <p:cNvPr id="13" name="文本框 12"/>
          <p:cNvSpPr txBox="1"/>
          <p:nvPr/>
        </p:nvSpPr>
        <p:spPr>
          <a:xfrm>
            <a:off x="7036151" y="7241252"/>
            <a:ext cx="3395013" cy="414228"/>
          </a:xfrm>
          <a:prstGeom prst="rect">
            <a:avLst/>
          </a:prstGeom>
          <a:noFill/>
        </p:spPr>
        <p:txBody>
          <a:bodyPr wrap="square" rtlCol="0">
            <a:spAutoFit/>
          </a:bodyPr>
          <a:lstStyle/>
          <a:p>
            <a:r>
              <a:rPr lang="en-US" altLang="zh-CN" dirty="0" smtClean="0"/>
              <a:t>Stip.js</a:t>
            </a:r>
            <a:endParaRPr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0800" y="3654690"/>
            <a:ext cx="4972050" cy="359092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21352"/>
            <a:ext cx="5114925" cy="3657600"/>
          </a:xfrm>
          <a:prstGeom prst="rect">
            <a:avLst/>
          </a:prstGeom>
        </p:spPr>
      </p:pic>
      <p:sp>
        <p:nvSpPr>
          <p:cNvPr id="11" name="文本框 10"/>
          <p:cNvSpPr txBox="1"/>
          <p:nvPr/>
        </p:nvSpPr>
        <p:spPr>
          <a:xfrm>
            <a:off x="4242222" y="2846857"/>
            <a:ext cx="4464496" cy="400110"/>
          </a:xfrm>
          <a:prstGeom prst="rect">
            <a:avLst/>
          </a:prstGeom>
          <a:noFill/>
        </p:spPr>
        <p:txBody>
          <a:bodyPr wrap="square" rtlCol="0">
            <a:spAutoFit/>
          </a:bodyPr>
          <a:lstStyle/>
          <a:p>
            <a:r>
              <a:rPr lang="en-US" altLang="zh-CN" dirty="0" smtClean="0"/>
              <a:t>Slice on slicing criterion &lt;16,{max}&gt;</a:t>
            </a:r>
            <a:endParaRPr lang="zh-CN" altLang="en-US" dirty="0"/>
          </a:p>
        </p:txBody>
      </p:sp>
    </p:spTree>
    <p:extLst>
      <p:ext uri="{BB962C8B-B14F-4D97-AF65-F5344CB8AC3E}">
        <p14:creationId xmlns:p14="http://schemas.microsoft.com/office/powerpoint/2010/main" val="1718537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a:t>Problem </a:t>
            </a:r>
            <a:r>
              <a:rPr lang="en-US" altLang="zh-CN" sz="4400" dirty="0" smtClean="0"/>
              <a:t>Statement </a:t>
            </a:r>
            <a:endParaRPr lang="en-US" altLang="zh-CN" sz="4000" dirty="0"/>
          </a:p>
        </p:txBody>
      </p:sp>
      <p:sp>
        <p:nvSpPr>
          <p:cNvPr id="3" name="内容占位符 2"/>
          <p:cNvSpPr>
            <a:spLocks noGrp="1"/>
          </p:cNvSpPr>
          <p:nvPr>
            <p:ph idx="1"/>
          </p:nvPr>
        </p:nvSpPr>
        <p:spPr>
          <a:xfrm>
            <a:off x="0" y="1468438"/>
            <a:ext cx="10160000" cy="6151562"/>
          </a:xfrm>
        </p:spPr>
        <p:txBody>
          <a:bodyPr/>
          <a:lstStyle/>
          <a:p>
            <a:pPr marL="44450" indent="0">
              <a:buNone/>
            </a:pPr>
            <a:r>
              <a:rPr lang="en-US" altLang="zh-CN" sz="2400" dirty="0" smtClean="0"/>
              <a:t>   Typical tree-tier architecture	  </a:t>
            </a:r>
            <a:r>
              <a:rPr lang="en-US" altLang="zh-CN" sz="2400" dirty="0" smtClean="0">
                <a:effectLst>
                  <a:outerShdw blurRad="38100" dist="38100" dir="2700000" algn="tl">
                    <a:srgbClr val="000000">
                      <a:alpha val="43137"/>
                    </a:srgbClr>
                  </a:outerShdw>
                </a:effectLst>
              </a:rPr>
              <a:t>vs.</a:t>
            </a:r>
            <a:r>
              <a:rPr lang="en-US" altLang="zh-CN" sz="2400" dirty="0" smtClean="0"/>
              <a:t>	   </a:t>
            </a:r>
            <a:r>
              <a:rPr lang="en-US" altLang="zh-CN" sz="2400" dirty="0" err="1" smtClean="0"/>
              <a:t>Tierless</a:t>
            </a:r>
            <a:r>
              <a:rPr lang="en-US" altLang="zh-CN" sz="2400" dirty="0" smtClean="0"/>
              <a:t> programing language</a:t>
            </a:r>
          </a:p>
          <a:p>
            <a:endParaRPr lang="en-US" sz="3200" dirty="0"/>
          </a:p>
          <a:p>
            <a:endParaRPr lang="en-US" sz="3200" dirty="0" smtClean="0"/>
          </a:p>
          <a:p>
            <a:endParaRPr lang="en-US" sz="3200" dirty="0"/>
          </a:p>
          <a:p>
            <a:endParaRPr lang="en-US" sz="3200" dirty="0" smtClean="0"/>
          </a:p>
          <a:p>
            <a:pPr marL="44450" indent="0">
              <a:buNone/>
            </a:pPr>
            <a:endParaRPr lang="en-US" sz="3200" dirty="0" smtClean="0"/>
          </a:p>
          <a:p>
            <a:endParaRPr lang="en-US" sz="32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908" y="2034456"/>
            <a:ext cx="1439886" cy="93810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130" y="3383672"/>
            <a:ext cx="807442" cy="807442"/>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358" y="1937792"/>
            <a:ext cx="3265522" cy="4881790"/>
          </a:xfrm>
          <a:prstGeom prst="rect">
            <a:avLst/>
          </a:prstGeom>
        </p:spPr>
      </p:pic>
      <p:sp>
        <p:nvSpPr>
          <p:cNvPr id="11" name="文本框 10"/>
          <p:cNvSpPr txBox="1"/>
          <p:nvPr/>
        </p:nvSpPr>
        <p:spPr>
          <a:xfrm>
            <a:off x="5224016" y="4864566"/>
            <a:ext cx="4954364" cy="2169825"/>
          </a:xfrm>
          <a:prstGeom prst="rect">
            <a:avLst/>
          </a:prstGeom>
          <a:noFill/>
        </p:spPr>
        <p:txBody>
          <a:bodyPr wrap="square" rtlCol="0">
            <a:spAutoFit/>
          </a:bodyPr>
          <a:lstStyle/>
          <a:p>
            <a:pPr lvl="1">
              <a:spcAft>
                <a:spcPts val="600"/>
              </a:spcAft>
            </a:pPr>
            <a:r>
              <a:rPr lang="en-US" altLang="zh-CN" dirty="0" smtClean="0"/>
              <a:t>- Investment </a:t>
            </a:r>
            <a:r>
              <a:rPr lang="en-US" altLang="zh-CN" dirty="0"/>
              <a:t>of novel </a:t>
            </a:r>
            <a:r>
              <a:rPr lang="en-US" altLang="zh-CN" dirty="0" smtClean="0"/>
              <a:t>language</a:t>
            </a:r>
            <a:endParaRPr lang="en-US" altLang="zh-CN" dirty="0"/>
          </a:p>
          <a:p>
            <a:pPr lvl="1">
              <a:spcAft>
                <a:spcPts val="600"/>
              </a:spcAft>
            </a:pPr>
            <a:r>
              <a:rPr lang="en-US" altLang="zh-CN" dirty="0"/>
              <a:t>- Effort to familiar with a new  programming language</a:t>
            </a:r>
          </a:p>
          <a:p>
            <a:pPr lvl="1">
              <a:spcAft>
                <a:spcPts val="600"/>
              </a:spcAft>
            </a:pPr>
            <a:r>
              <a:rPr lang="en-US" altLang="zh-CN" dirty="0"/>
              <a:t>- Effort on annotate tier information</a:t>
            </a:r>
          </a:p>
          <a:p>
            <a:pPr lvl="1"/>
            <a:r>
              <a:rPr lang="en-US" altLang="zh-CN" dirty="0"/>
              <a:t>- Error-prone</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Evaluation </a:t>
            </a:r>
            <a:endParaRPr lang="en-US" dirty="0"/>
          </a:p>
        </p:txBody>
      </p:sp>
      <p:sp>
        <p:nvSpPr>
          <p:cNvPr id="3" name="内容占位符 2"/>
          <p:cNvSpPr>
            <a:spLocks noGrp="1"/>
          </p:cNvSpPr>
          <p:nvPr>
            <p:ph idx="1"/>
          </p:nvPr>
        </p:nvSpPr>
        <p:spPr/>
        <p:txBody>
          <a:bodyPr/>
          <a:lstStyle/>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8" name="文本框 7"/>
          <p:cNvSpPr txBox="1"/>
          <p:nvPr/>
        </p:nvSpPr>
        <p:spPr>
          <a:xfrm>
            <a:off x="12139963" y="11471617"/>
            <a:ext cx="3395013" cy="414228"/>
          </a:xfrm>
          <a:prstGeom prst="rect">
            <a:avLst/>
          </a:prstGeom>
          <a:noFill/>
        </p:spPr>
        <p:txBody>
          <a:bodyPr wrap="square" rtlCol="0">
            <a:spAutoFit/>
          </a:bodyPr>
          <a:lstStyle/>
          <a:p>
            <a:r>
              <a:rPr lang="en-US" altLang="zh-CN" dirty="0" smtClean="0"/>
              <a:t>Stip.js</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1" y="3680792"/>
            <a:ext cx="5172075" cy="36576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122" y="3676029"/>
            <a:ext cx="4981575" cy="3676650"/>
          </a:xfrm>
          <a:prstGeom prst="rect">
            <a:avLst/>
          </a:prstGeom>
        </p:spPr>
      </p:pic>
      <p:sp>
        <p:nvSpPr>
          <p:cNvPr id="11" name="文本框 10"/>
          <p:cNvSpPr txBox="1"/>
          <p:nvPr/>
        </p:nvSpPr>
        <p:spPr>
          <a:xfrm>
            <a:off x="4254159" y="3009067"/>
            <a:ext cx="4464496" cy="400110"/>
          </a:xfrm>
          <a:prstGeom prst="rect">
            <a:avLst/>
          </a:prstGeom>
          <a:noFill/>
        </p:spPr>
        <p:txBody>
          <a:bodyPr wrap="square" rtlCol="0">
            <a:spAutoFit/>
          </a:bodyPr>
          <a:lstStyle/>
          <a:p>
            <a:r>
              <a:rPr lang="en-US" altLang="zh-CN" dirty="0" smtClean="0"/>
              <a:t>Slice on slicing criterion &lt;17,{s}&gt;</a:t>
            </a:r>
            <a:endParaRPr lang="zh-CN" altLang="en-US" dirty="0"/>
          </a:p>
        </p:txBody>
      </p:sp>
      <p:sp>
        <p:nvSpPr>
          <p:cNvPr id="5" name="文本框 4"/>
          <p:cNvSpPr txBox="1"/>
          <p:nvPr/>
        </p:nvSpPr>
        <p:spPr>
          <a:xfrm>
            <a:off x="929854" y="7239024"/>
            <a:ext cx="3312368" cy="400110"/>
          </a:xfrm>
          <a:prstGeom prst="rect">
            <a:avLst/>
          </a:prstGeom>
          <a:noFill/>
        </p:spPr>
        <p:txBody>
          <a:bodyPr wrap="square" rtlCol="0">
            <a:spAutoFit/>
          </a:bodyPr>
          <a:lstStyle/>
          <a:p>
            <a:r>
              <a:rPr lang="en-US" altLang="zh-CN" dirty="0" err="1" smtClean="0"/>
              <a:t>JipdaSlicer</a:t>
            </a:r>
            <a:endParaRPr lang="zh-CN" altLang="en-US" dirty="0"/>
          </a:p>
        </p:txBody>
      </p:sp>
      <p:sp>
        <p:nvSpPr>
          <p:cNvPr id="13" name="文本框 12"/>
          <p:cNvSpPr txBox="1"/>
          <p:nvPr/>
        </p:nvSpPr>
        <p:spPr>
          <a:xfrm>
            <a:off x="7036151" y="7241252"/>
            <a:ext cx="3395013" cy="414228"/>
          </a:xfrm>
          <a:prstGeom prst="rect">
            <a:avLst/>
          </a:prstGeom>
          <a:noFill/>
        </p:spPr>
        <p:txBody>
          <a:bodyPr wrap="square" rtlCol="0">
            <a:spAutoFit/>
          </a:bodyPr>
          <a:lstStyle/>
          <a:p>
            <a:r>
              <a:rPr lang="en-US" altLang="zh-CN" dirty="0" smtClean="0"/>
              <a:t>Stip.js</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194" y="209600"/>
            <a:ext cx="2530582" cy="3505669"/>
          </a:xfrm>
          <a:prstGeom prst="rect">
            <a:avLst/>
          </a:prstGeom>
        </p:spPr>
      </p:pic>
    </p:spTree>
    <p:extLst>
      <p:ext uri="{BB962C8B-B14F-4D97-AF65-F5344CB8AC3E}">
        <p14:creationId xmlns:p14="http://schemas.microsoft.com/office/powerpoint/2010/main" val="2001234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158" y="2952744"/>
            <a:ext cx="8636000" cy="1514475"/>
          </a:xfrm>
        </p:spPr>
        <p:txBody>
          <a:bodyPr/>
          <a:lstStyle/>
          <a:p>
            <a:pPr algn="ctr"/>
            <a:r>
              <a:rPr lang="en-US" i="1" cap="none" dirty="0" smtClean="0"/>
              <a:t>Conclusion</a:t>
            </a:r>
            <a:endParaRPr lang="en-US" i="1" cap="none"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10881843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Conclusion</a:t>
            </a:r>
            <a:endParaRPr lang="en-US" dirty="0"/>
          </a:p>
        </p:txBody>
      </p:sp>
      <p:sp>
        <p:nvSpPr>
          <p:cNvPr id="3" name="内容占位符 2"/>
          <p:cNvSpPr>
            <a:spLocks noGrp="1"/>
          </p:cNvSpPr>
          <p:nvPr>
            <p:ph idx="1"/>
          </p:nvPr>
        </p:nvSpPr>
        <p:spPr/>
        <p:txBody>
          <a:bodyPr/>
          <a:lstStyle/>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8" name="文本框 7"/>
          <p:cNvSpPr txBox="1"/>
          <p:nvPr/>
        </p:nvSpPr>
        <p:spPr>
          <a:xfrm>
            <a:off x="12139963" y="11471617"/>
            <a:ext cx="3395013" cy="414228"/>
          </a:xfrm>
          <a:prstGeom prst="rect">
            <a:avLst/>
          </a:prstGeom>
          <a:noFill/>
        </p:spPr>
        <p:txBody>
          <a:bodyPr wrap="square" rtlCol="0">
            <a:spAutoFit/>
          </a:bodyPr>
          <a:lstStyle/>
          <a:p>
            <a:r>
              <a:rPr lang="en-US" altLang="zh-CN" dirty="0" smtClean="0"/>
              <a:t>Stip.js</a:t>
            </a:r>
            <a:endParaRPr lang="zh-CN" altLang="en-US" dirty="0"/>
          </a:p>
        </p:txBody>
      </p:sp>
      <p:sp>
        <p:nvSpPr>
          <p:cNvPr id="11" name="内容占位符 2"/>
          <p:cNvSpPr txBox="1">
            <a:spLocks/>
          </p:cNvSpPr>
          <p:nvPr/>
        </p:nvSpPr>
        <p:spPr bwMode="auto">
          <a:xfrm>
            <a:off x="1066698" y="1620838"/>
            <a:ext cx="8788502" cy="6151562"/>
          </a:xfrm>
          <a:prstGeom prst="rect">
            <a:avLst/>
          </a:prstGeom>
          <a:noFill/>
          <a:ln w="12700">
            <a:noFill/>
            <a:miter lim="800000"/>
            <a:headEnd/>
            <a:tailEnd/>
          </a:ln>
          <a:effectLst/>
        </p:spPr>
        <p:txBody>
          <a:bodyPr vert="horz" wrap="square" lIns="50800" tIns="50800" rIns="95955" bIns="50800" numCol="1" anchor="t" anchorCtr="0" compatLnSpc="1">
            <a:prstTxWarp prst="textNoShape">
              <a:avLst/>
            </a:prstTxWarp>
          </a:bodyPr>
          <a:lstStyle>
            <a:lvl1pPr marL="425450" indent="-381000" algn="l" rtl="0" fontAlgn="base">
              <a:spcBef>
                <a:spcPts val="800"/>
              </a:spcBef>
              <a:spcAft>
                <a:spcPct val="0"/>
              </a:spcAft>
              <a:buSzPct val="100000"/>
              <a:buFont typeface="Arial" charset="0"/>
              <a:buChar char="•"/>
              <a:defRPr sz="3400">
                <a:solidFill>
                  <a:srgbClr val="5F604A"/>
                </a:solidFill>
                <a:latin typeface="+mn-lt"/>
                <a:ea typeface="+mn-ea"/>
                <a:cs typeface="+mn-cs"/>
                <a:sym typeface="Arial" charset="0"/>
              </a:defRPr>
            </a:lvl1pPr>
            <a:lvl2pPr marL="819150" indent="-317500" algn="l" rtl="0" fontAlgn="base">
              <a:spcBef>
                <a:spcPts val="700"/>
              </a:spcBef>
              <a:spcAft>
                <a:spcPct val="0"/>
              </a:spcAft>
              <a:buSzPct val="100000"/>
              <a:buFont typeface="Arial" charset="0"/>
              <a:buChar char="–"/>
              <a:defRPr sz="3000">
                <a:solidFill>
                  <a:srgbClr val="5F604A"/>
                </a:solidFill>
                <a:latin typeface="+mn-lt"/>
                <a:ea typeface="+mn-ea"/>
                <a:sym typeface="Arial" charset="0"/>
              </a:defRPr>
            </a:lvl2pPr>
            <a:lvl3pPr marL="1263650" indent="-254000" algn="l" rtl="0" fontAlgn="base">
              <a:spcBef>
                <a:spcPts val="600"/>
              </a:spcBef>
              <a:spcAft>
                <a:spcPct val="0"/>
              </a:spcAft>
              <a:buSzPct val="100000"/>
              <a:buFont typeface="Arial" charset="0"/>
              <a:buChar char="•"/>
              <a:defRPr sz="2600">
                <a:solidFill>
                  <a:srgbClr val="7F7358"/>
                </a:solidFill>
                <a:latin typeface="+mn-lt"/>
                <a:ea typeface="+mn-ea"/>
                <a:sym typeface="Arial" charset="0"/>
              </a:defRPr>
            </a:lvl3pPr>
            <a:lvl4pPr marL="1771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4pPr>
            <a:lvl5pPr marL="2279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5pPr>
            <a:lvl6pPr marL="27368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6pPr>
            <a:lvl7pPr marL="31940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7pPr>
            <a:lvl8pPr marL="36512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8pPr>
            <a:lvl9pPr marL="41084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9pPr>
          </a:lstStyle>
          <a:p>
            <a:pPr marL="44450" indent="0">
              <a:spcAft>
                <a:spcPts val="1200"/>
              </a:spcAft>
              <a:buNone/>
            </a:pPr>
            <a:r>
              <a:rPr lang="en-US" altLang="zh-CN" sz="3200" dirty="0" smtClean="0"/>
              <a:t>Output is correct.</a:t>
            </a:r>
          </a:p>
          <a:p>
            <a:pPr marL="44450" indent="0">
              <a:buNone/>
            </a:pPr>
            <a:r>
              <a:rPr lang="en-US" altLang="zh-CN" sz="3200" dirty="0" smtClean="0"/>
              <a:t>In conditional statement, return empty branch of </a:t>
            </a:r>
            <a:r>
              <a:rPr lang="en-US" altLang="zh-CN" sz="3200" b="1" dirty="0" smtClean="0"/>
              <a:t>if</a:t>
            </a:r>
            <a:r>
              <a:rPr lang="en-US" altLang="zh-CN" sz="3200" dirty="0" smtClean="0"/>
              <a:t> depend on predicates.</a:t>
            </a:r>
          </a:p>
          <a:p>
            <a:endParaRPr lang="en-US" altLang="zh-CN" sz="3200" kern="0" dirty="0" smtClean="0"/>
          </a:p>
          <a:p>
            <a:endParaRPr lang="en-US" altLang="zh-CN" sz="3200" kern="0" dirty="0" smtClean="0"/>
          </a:p>
          <a:p>
            <a:pPr marL="44450" indent="0">
              <a:buNone/>
            </a:pPr>
            <a:r>
              <a:rPr lang="en-US" altLang="zh-CN" sz="3200" kern="0" dirty="0" smtClean="0"/>
              <a:t>Support less syntax than original version of Stip.js</a:t>
            </a:r>
          </a:p>
          <a:p>
            <a:pPr marL="44450" indent="0">
              <a:buNone/>
            </a:pPr>
            <a:r>
              <a:rPr lang="en-US" altLang="zh-CN" sz="3200" kern="0" dirty="0" smtClean="0"/>
              <a:t>Limited to linear graph</a:t>
            </a:r>
          </a:p>
          <a:p>
            <a:endParaRPr lang="en-US" sz="3200" kern="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97" y="1793776"/>
            <a:ext cx="406349" cy="406349"/>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96" y="2525463"/>
            <a:ext cx="406349" cy="40634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4725021"/>
            <a:ext cx="376808" cy="376808"/>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494" y="5795702"/>
            <a:ext cx="376808" cy="376808"/>
          </a:xfrm>
          <a:prstGeom prst="rect">
            <a:avLst/>
          </a:prstGeom>
        </p:spPr>
      </p:pic>
    </p:spTree>
    <p:extLst>
      <p:ext uri="{BB962C8B-B14F-4D97-AF65-F5344CB8AC3E}">
        <p14:creationId xmlns:p14="http://schemas.microsoft.com/office/powerpoint/2010/main" val="1372407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Contribution</a:t>
            </a:r>
            <a:endParaRPr lang="en-US" dirty="0"/>
          </a:p>
        </p:txBody>
      </p:sp>
      <p:sp>
        <p:nvSpPr>
          <p:cNvPr id="3" name="内容占位符 2"/>
          <p:cNvSpPr>
            <a:spLocks noGrp="1"/>
          </p:cNvSpPr>
          <p:nvPr>
            <p:ph idx="1"/>
          </p:nvPr>
        </p:nvSpPr>
        <p:spPr>
          <a:xfrm>
            <a:off x="558800" y="4314056"/>
            <a:ext cx="9144000" cy="3305944"/>
          </a:xfrm>
        </p:spPr>
        <p:txBody>
          <a:bodyPr/>
          <a:lstStyle/>
          <a:p>
            <a:r>
              <a:rPr lang="en-US" altLang="zh-CN" sz="2800" dirty="0" smtClean="0"/>
              <a:t>Examine </a:t>
            </a:r>
            <a:r>
              <a:rPr lang="en-US" altLang="zh-CN" sz="2800" dirty="0"/>
              <a:t>if the program dependency graph is necessary to acquire a correct slice of a program. </a:t>
            </a:r>
            <a:endParaRPr lang="en-US" altLang="zh-CN" sz="2800" dirty="0" smtClean="0"/>
          </a:p>
          <a:p>
            <a:r>
              <a:rPr lang="en-US" altLang="zh-CN" sz="2800" dirty="0"/>
              <a:t>I</a:t>
            </a:r>
            <a:r>
              <a:rPr lang="en-US" altLang="zh-CN" sz="2800" dirty="0" smtClean="0"/>
              <a:t>solates </a:t>
            </a:r>
            <a:r>
              <a:rPr lang="en-US" altLang="zh-CN" sz="2800" dirty="0"/>
              <a:t>dependencies query from analysis </a:t>
            </a:r>
            <a:r>
              <a:rPr lang="en-US" altLang="zh-CN" sz="2800" dirty="0" smtClean="0"/>
              <a:t>complexity graph structure.</a:t>
            </a:r>
          </a:p>
          <a:p>
            <a:r>
              <a:rPr lang="en-US" altLang="zh-CN" sz="2800" dirty="0" smtClean="0"/>
              <a:t>Correctly reflect syntax structure of conditional statement.</a:t>
            </a:r>
            <a:endParaRPr lang="en-US" altLang="zh-CN" sz="2800" dirty="0"/>
          </a:p>
          <a:p>
            <a:endParaRPr lang="en-US" altLang="zh-CN" sz="2800" dirty="0"/>
          </a:p>
          <a:p>
            <a:endParaRPr lang="en-US" sz="28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70" y="1648594"/>
            <a:ext cx="9038530" cy="2674287"/>
          </a:xfrm>
          <a:prstGeom prst="rect">
            <a:avLst/>
          </a:prstGeom>
        </p:spPr>
      </p:pic>
    </p:spTree>
    <p:extLst>
      <p:ext uri="{BB962C8B-B14F-4D97-AF65-F5344CB8AC3E}">
        <p14:creationId xmlns:p14="http://schemas.microsoft.com/office/powerpoint/2010/main" val="4046702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Future work</a:t>
            </a:r>
            <a:endParaRPr lang="en-US" dirty="0"/>
          </a:p>
        </p:txBody>
      </p:sp>
      <p:sp>
        <p:nvSpPr>
          <p:cNvPr id="3" name="内容占位符 2"/>
          <p:cNvSpPr>
            <a:spLocks noGrp="1"/>
          </p:cNvSpPr>
          <p:nvPr>
            <p:ph idx="1"/>
          </p:nvPr>
        </p:nvSpPr>
        <p:spPr/>
        <p:txBody>
          <a:bodyPr/>
          <a:lstStyle/>
          <a:p>
            <a:r>
              <a:rPr lang="en-US" altLang="zh-CN" sz="3200" b="1" dirty="0"/>
              <a:t>Interpreter design </a:t>
            </a:r>
            <a:endParaRPr lang="en-US" altLang="zh-CN" sz="3200" dirty="0"/>
          </a:p>
          <a:p>
            <a:pPr lvl="1"/>
            <a:r>
              <a:rPr lang="en-US" altLang="zh-CN" sz="2800" dirty="0" smtClean="0"/>
              <a:t>To </a:t>
            </a:r>
            <a:r>
              <a:rPr lang="en-US" altLang="zh-CN" sz="2800" dirty="0"/>
              <a:t>process more syntax structure, such as loop statement like </a:t>
            </a:r>
            <a:r>
              <a:rPr lang="en-US" altLang="zh-CN" sz="2800" b="1" dirty="0"/>
              <a:t>while</a:t>
            </a:r>
            <a:r>
              <a:rPr lang="en-US" altLang="zh-CN" sz="2800" dirty="0"/>
              <a:t>,</a:t>
            </a:r>
            <a:r>
              <a:rPr lang="en-US" altLang="zh-CN" sz="2800" b="1" dirty="0"/>
              <a:t> </a:t>
            </a:r>
            <a:r>
              <a:rPr lang="en-US" altLang="zh-CN" sz="2800" b="1" dirty="0" smtClean="0"/>
              <a:t>for</a:t>
            </a:r>
            <a:endParaRPr lang="en-US" altLang="zh-CN" sz="3200" dirty="0"/>
          </a:p>
          <a:p>
            <a:r>
              <a:rPr lang="en-US" altLang="zh-CN" sz="3200" b="1" dirty="0"/>
              <a:t>Distributed code</a:t>
            </a:r>
            <a:endParaRPr lang="en-US" altLang="zh-CN" sz="3200" dirty="0"/>
          </a:p>
          <a:p>
            <a:pPr lvl="1"/>
            <a:r>
              <a:rPr lang="en-US" altLang="zh-CN" sz="2800" dirty="0"/>
              <a:t>To </a:t>
            </a:r>
            <a:r>
              <a:rPr lang="en-US" altLang="zh-CN" sz="2800" dirty="0" smtClean="0"/>
              <a:t>be </a:t>
            </a:r>
            <a:r>
              <a:rPr lang="en-US" altLang="zh-CN" sz="2800" dirty="0"/>
              <a:t>able to generate distributed sliced code in Node.js and Meteor.js framework</a:t>
            </a:r>
            <a:r>
              <a:rPr lang="en-US" altLang="zh-CN" sz="2800" dirty="0" smtClean="0"/>
              <a:t>.</a:t>
            </a:r>
            <a:endParaRPr lang="en-US" altLang="zh-CN" sz="3200" dirty="0"/>
          </a:p>
          <a:p>
            <a:r>
              <a:rPr lang="en-US" altLang="zh-CN" sz="3200" b="1" dirty="0"/>
              <a:t>Algorithm </a:t>
            </a:r>
            <a:r>
              <a:rPr lang="en-US" altLang="zh-CN" sz="3200" b="1" dirty="0" smtClean="0"/>
              <a:t>performance</a:t>
            </a:r>
          </a:p>
          <a:p>
            <a:pPr lvl="1"/>
            <a:r>
              <a:rPr lang="en-US" altLang="zh-CN" sz="2800" dirty="0" smtClean="0"/>
              <a:t>A </a:t>
            </a:r>
            <a:r>
              <a:rPr lang="en-US" altLang="zh-CN" sz="2800" dirty="0"/>
              <a:t>dynamic programming algorithm to reduce time complexity of our algorithm</a:t>
            </a:r>
          </a:p>
          <a:p>
            <a:pPr lvl="1"/>
            <a:endParaRPr lang="en-US" altLang="zh-CN" sz="2800" dirty="0"/>
          </a:p>
          <a:p>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034" y="2166926"/>
            <a:ext cx="8636000" cy="1514475"/>
          </a:xfrm>
        </p:spPr>
        <p:txBody>
          <a:bodyPr/>
          <a:lstStyle/>
          <a:p>
            <a:pPr algn="ctr"/>
            <a:r>
              <a:rPr lang="en-US" cap="none" dirty="0" smtClean="0">
                <a:solidFill>
                  <a:schemeClr val="accent3">
                    <a:lumMod val="40000"/>
                    <a:lumOff val="60000"/>
                  </a:schemeClr>
                </a:solidFill>
              </a:rPr>
              <a:t>Thank you</a:t>
            </a:r>
            <a:r>
              <a:rPr lang="en-US" dirty="0" smtClean="0">
                <a:solidFill>
                  <a:schemeClr val="accent3">
                    <a:lumMod val="40000"/>
                    <a:lumOff val="60000"/>
                  </a:schemeClr>
                </a:solidFill>
              </a:rPr>
              <a:t>!</a:t>
            </a:r>
            <a:endParaRPr lang="en-US" dirty="0">
              <a:solidFill>
                <a:schemeClr val="accent3">
                  <a:lumMod val="40000"/>
                  <a:lumOff val="60000"/>
                </a:schemeClr>
              </a:solidFill>
            </a:endParaRPr>
          </a:p>
        </p:txBody>
      </p:sp>
      <p:sp>
        <p:nvSpPr>
          <p:cNvPr id="3" name="文本占位符 2"/>
          <p:cNvSpPr>
            <a:spLocks noGrp="1"/>
          </p:cNvSpPr>
          <p:nvPr>
            <p:ph type="body" idx="1"/>
          </p:nvPr>
        </p:nvSpPr>
        <p:spPr/>
        <p:txBody>
          <a:bodyPr>
            <a:normAutofit/>
          </a:bodyPr>
          <a:lstStyle/>
          <a:p>
            <a:pPr algn="ctr"/>
            <a:r>
              <a:rPr lang="en-US" sz="3600" dirty="0" smtClean="0">
                <a:solidFill>
                  <a:schemeClr val="accent3">
                    <a:lumMod val="60000"/>
                    <a:lumOff val="40000"/>
                  </a:schemeClr>
                </a:solidFill>
              </a:rPr>
              <a:t>Any Questions?</a:t>
            </a:r>
            <a:endParaRPr lang="en-US" sz="3600" dirty="0">
              <a:solidFill>
                <a:schemeClr val="accent3">
                  <a:lumMod val="60000"/>
                  <a:lumOff val="40000"/>
                </a:schemeClr>
              </a:solidFill>
            </a:endParaRPr>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a:t>Problem Statement</a:t>
            </a:r>
            <a:endParaRPr lang="en-US" dirty="0"/>
          </a:p>
        </p:txBody>
      </p:sp>
      <p:sp>
        <p:nvSpPr>
          <p:cNvPr id="3" name="内容占位符 2"/>
          <p:cNvSpPr>
            <a:spLocks noGrp="1"/>
          </p:cNvSpPr>
          <p:nvPr>
            <p:ph idx="1"/>
          </p:nvPr>
        </p:nvSpPr>
        <p:spPr/>
        <p:txBody>
          <a:bodyPr>
            <a:normAutofit/>
          </a:bodyPr>
          <a:lstStyle/>
          <a:p>
            <a:r>
              <a:rPr lang="en-US" altLang="zh-CN" sz="2400" dirty="0" smtClean="0"/>
              <a:t>Existing technology with </a:t>
            </a:r>
            <a:r>
              <a:rPr lang="en-US" altLang="zh-CN" sz="2400" dirty="0"/>
              <a:t>distributed </a:t>
            </a:r>
            <a:r>
              <a:rPr lang="en-US" altLang="zh-CN" sz="2400" dirty="0" smtClean="0"/>
              <a:t>features can be </a:t>
            </a:r>
          </a:p>
          <a:p>
            <a:pPr marL="44450" indent="0">
              <a:buNone/>
            </a:pPr>
            <a:r>
              <a:rPr lang="en-US" altLang="zh-CN" sz="2400" dirty="0"/>
              <a:t> </a:t>
            </a:r>
            <a:r>
              <a:rPr lang="en-US" altLang="zh-CN" sz="2400" dirty="0" smtClean="0"/>
              <a:t>   catered </a:t>
            </a:r>
            <a:r>
              <a:rPr lang="en-US" altLang="zh-CN" sz="2400" dirty="0"/>
              <a:t>for tier </a:t>
            </a:r>
            <a:r>
              <a:rPr lang="en-US" altLang="zh-CN" sz="2400" dirty="0" smtClean="0"/>
              <a:t>splitting, Node.js.</a:t>
            </a:r>
          </a:p>
          <a:p>
            <a:endParaRPr lang="en-US" altLang="zh-CN" sz="3200" dirty="0"/>
          </a:p>
          <a:p>
            <a:r>
              <a:rPr lang="en-US" altLang="zh-CN" sz="2400" dirty="0"/>
              <a:t>Existing solution</a:t>
            </a:r>
            <a:endParaRPr lang="en-US" altLang="zh-CN" sz="1000" dirty="0"/>
          </a:p>
          <a:p>
            <a:pPr lvl="1"/>
            <a:r>
              <a:rPr lang="en-US" altLang="zh-CN" sz="2000" dirty="0" smtClean="0"/>
              <a:t>A </a:t>
            </a:r>
            <a:r>
              <a:rPr lang="en-US" altLang="zh-CN" sz="2000" dirty="0" err="1" smtClean="0"/>
              <a:t>tierless</a:t>
            </a:r>
            <a:r>
              <a:rPr lang="en-US" altLang="zh-CN" sz="2000" dirty="0" smtClean="0"/>
              <a:t> splitting tool only require annotate </a:t>
            </a:r>
            <a:r>
              <a:rPr lang="en-US" altLang="zh-CN" sz="2000" dirty="0"/>
              <a:t>code with </a:t>
            </a:r>
            <a:endParaRPr lang="en-US" altLang="zh-CN" sz="2000" dirty="0" smtClean="0"/>
          </a:p>
          <a:p>
            <a:pPr marL="501650" lvl="1" indent="0">
              <a:buNone/>
            </a:pPr>
            <a:r>
              <a:rPr lang="en-US" altLang="zh-CN" sz="2000" dirty="0"/>
              <a:t> </a:t>
            </a:r>
            <a:r>
              <a:rPr lang="en-US" altLang="zh-CN" sz="2000" dirty="0" smtClean="0"/>
              <a:t>      @</a:t>
            </a:r>
            <a:r>
              <a:rPr lang="en-US" altLang="zh-CN" sz="2000" dirty="0"/>
              <a:t>client  and @server.</a:t>
            </a:r>
          </a:p>
          <a:p>
            <a:pPr marL="44450" indent="0">
              <a:buNone/>
            </a:pPr>
            <a:endParaRPr lang="en-US" altLang="zh-CN" sz="1000" dirty="0" smtClean="0"/>
          </a:p>
          <a:p>
            <a:pPr marL="501650" lvl="1" indent="0">
              <a:buNone/>
            </a:pPr>
            <a:endParaRPr lang="en-US" altLang="zh-CN" sz="2400" dirty="0" smtClean="0"/>
          </a:p>
          <a:p>
            <a:pPr marL="501650" lvl="1" indent="0">
              <a:buNone/>
            </a:pPr>
            <a:endParaRPr lang="en-US" altLang="zh-CN"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551" y="3044593"/>
            <a:ext cx="2536410" cy="135147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3895" y="1576397"/>
            <a:ext cx="1218137" cy="913603"/>
          </a:xfrm>
          <a:prstGeom prst="rect">
            <a:avLst/>
          </a:prstGeom>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t="1789" b="2395"/>
          <a:stretch/>
        </p:blipFill>
        <p:spPr>
          <a:xfrm>
            <a:off x="0" y="4386064"/>
            <a:ext cx="10160000" cy="2880320"/>
          </a:xfrm>
          <a:prstGeom prst="rect">
            <a:avLst/>
          </a:prstGeom>
        </p:spPr>
      </p:pic>
    </p:spTree>
    <p:extLst>
      <p:ext uri="{BB962C8B-B14F-4D97-AF65-F5344CB8AC3E}">
        <p14:creationId xmlns:p14="http://schemas.microsoft.com/office/powerpoint/2010/main" val="2298306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a:t>Problem Statement</a:t>
            </a:r>
            <a:endParaRPr lang="en-US" dirty="0"/>
          </a:p>
        </p:txBody>
      </p:sp>
      <p:sp>
        <p:nvSpPr>
          <p:cNvPr id="3" name="内容占位符 2"/>
          <p:cNvSpPr>
            <a:spLocks noGrp="1"/>
          </p:cNvSpPr>
          <p:nvPr>
            <p:ph idx="1"/>
          </p:nvPr>
        </p:nvSpPr>
        <p:spPr/>
        <p:txBody>
          <a:bodyPr>
            <a:normAutofit/>
          </a:bodyPr>
          <a:lstStyle/>
          <a:p>
            <a:r>
              <a:rPr lang="en-US" altLang="zh-CN" sz="2400" dirty="0" smtClean="0"/>
              <a:t>New slicing algorithm: </a:t>
            </a:r>
            <a:r>
              <a:rPr lang="en-US" altLang="zh-CN" sz="2400" dirty="0" err="1" smtClean="0"/>
              <a:t>JipdaSlicer</a:t>
            </a:r>
            <a:endParaRPr lang="en-US" altLang="zh-CN" sz="1000" dirty="0" smtClean="0"/>
          </a:p>
          <a:p>
            <a:pPr marL="501650" lvl="1" indent="0">
              <a:buNone/>
            </a:pPr>
            <a:endParaRPr lang="en-US" altLang="zh-CN" sz="2400" dirty="0" smtClean="0"/>
          </a:p>
          <a:p>
            <a:pPr marL="501650" lvl="1" indent="0">
              <a:buNone/>
            </a:pPr>
            <a:endParaRPr lang="en-US" altLang="zh-CN"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341" y="2031282"/>
            <a:ext cx="7334889" cy="217022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3579" y="4543913"/>
            <a:ext cx="6543675" cy="2733675"/>
          </a:xfrm>
          <a:prstGeom prst="rect">
            <a:avLst/>
          </a:prstGeom>
        </p:spPr>
      </p:pic>
      <p:sp>
        <p:nvSpPr>
          <p:cNvPr id="9" name="下箭头 8"/>
          <p:cNvSpPr/>
          <p:nvPr/>
        </p:nvSpPr>
        <p:spPr bwMode="auto">
          <a:xfrm>
            <a:off x="4719960" y="4026024"/>
            <a:ext cx="410840" cy="517889"/>
          </a:xfrm>
          <a:prstGeom prst="downArrow">
            <a:avLst/>
          </a:prstGeom>
          <a:solidFill>
            <a:srgbClr val="FF0000"/>
          </a:solidFill>
          <a:ln>
            <a:solidFill>
              <a:srgbClr val="FF0000"/>
            </a:solidFill>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Arial" charset="0"/>
              <a:ea typeface="ヒラギノ角ゴ ProN W3" pitchFamily="1" charset="-128"/>
              <a:sym typeface="Arial" charset="0"/>
            </a:endParaRPr>
          </a:p>
        </p:txBody>
      </p:sp>
    </p:spTree>
    <p:extLst>
      <p:ext uri="{BB962C8B-B14F-4D97-AF65-F5344CB8AC3E}">
        <p14:creationId xmlns:p14="http://schemas.microsoft.com/office/powerpoint/2010/main" val="3412555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504" y="2511549"/>
            <a:ext cx="8636000" cy="1514475"/>
          </a:xfrm>
        </p:spPr>
        <p:txBody>
          <a:bodyPr>
            <a:normAutofit/>
          </a:bodyPr>
          <a:lstStyle/>
          <a:p>
            <a:r>
              <a:rPr lang="en-US" altLang="zh-CN" sz="5400" dirty="0" smtClean="0"/>
              <a:t>Related work</a:t>
            </a:r>
            <a:endParaRPr lang="en-US" altLang="zh-CN" sz="5400" dirty="0"/>
          </a:p>
        </p:txBody>
      </p:sp>
      <p:sp>
        <p:nvSpPr>
          <p:cNvPr id="3"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4" name="AutoShape 3"/>
          <p:cNvSpPr>
            <a:spLocks/>
          </p:cNvSpPr>
          <p:nvPr/>
        </p:nvSpPr>
        <p:spPr bwMode="auto">
          <a:xfrm>
            <a:off x="1551608" y="4746104"/>
            <a:ext cx="3140844" cy="1787090"/>
          </a:xfrm>
          <a:prstGeom prst="roundRect">
            <a:avLst>
              <a:gd name="adj" fmla="val 5616"/>
            </a:avLst>
          </a:prstGeom>
          <a:solidFill>
            <a:srgbClr val="ABB202"/>
          </a:solidFill>
          <a:ln w="88900">
            <a:solidFill>
              <a:schemeClr val="accent5">
                <a:lumMod val="60000"/>
                <a:lumOff val="40000"/>
              </a:schemeClr>
            </a:solidFill>
            <a:round/>
            <a:headEnd/>
            <a:tailEnd/>
          </a:ln>
        </p:spPr>
        <p:txBody>
          <a:bodyPr lIns="0" tIns="0" rIns="0" bIns="0"/>
          <a:lstStyle/>
          <a:p>
            <a:endParaRPr lang="en-US"/>
          </a:p>
        </p:txBody>
      </p:sp>
      <p:sp>
        <p:nvSpPr>
          <p:cNvPr id="5" name="Rectangle 6"/>
          <p:cNvSpPr>
            <a:spLocks/>
          </p:cNvSpPr>
          <p:nvPr/>
        </p:nvSpPr>
        <p:spPr bwMode="auto">
          <a:xfrm>
            <a:off x="1551608" y="5034136"/>
            <a:ext cx="2996406" cy="1499058"/>
          </a:xfrm>
          <a:prstGeom prst="rect">
            <a:avLst/>
          </a:prstGeom>
          <a:noFill/>
          <a:ln w="12700">
            <a:noFill/>
            <a:miter lim="800000"/>
            <a:headEnd/>
            <a:tailEnd/>
          </a:ln>
        </p:spPr>
        <p:txBody>
          <a:bodyPr lIns="0" tIns="0" rIns="45155" bIns="0"/>
          <a:lstStyle/>
          <a:p>
            <a:pPr marL="44450" algn="ctr"/>
            <a:r>
              <a:rPr lang="en-US" sz="3600" dirty="0" smtClean="0"/>
              <a:t>Program slicing</a:t>
            </a:r>
            <a:endParaRPr lang="en-US" sz="3600" i="1" dirty="0">
              <a:solidFill>
                <a:srgbClr val="575240"/>
              </a:solidFill>
              <a:latin typeface="Gill Sans" pitchFamily="1" charset="0"/>
              <a:ea typeface="Gill Sans" pitchFamily="1" charset="0"/>
              <a:cs typeface="Gill Sans" pitchFamily="1" charset="0"/>
              <a:sym typeface="Gill Sans" pitchFamily="1" charset="0"/>
            </a:endParaRPr>
          </a:p>
        </p:txBody>
      </p:sp>
      <p:sp>
        <p:nvSpPr>
          <p:cNvPr id="6" name="AutoShape 3"/>
          <p:cNvSpPr>
            <a:spLocks/>
          </p:cNvSpPr>
          <p:nvPr/>
        </p:nvSpPr>
        <p:spPr bwMode="auto">
          <a:xfrm>
            <a:off x="5756002" y="4746104"/>
            <a:ext cx="3025428" cy="1787090"/>
          </a:xfrm>
          <a:prstGeom prst="roundRect">
            <a:avLst>
              <a:gd name="adj" fmla="val 5616"/>
            </a:avLst>
          </a:prstGeom>
          <a:solidFill>
            <a:srgbClr val="ABB202"/>
          </a:solidFill>
          <a:ln w="88900">
            <a:solidFill>
              <a:schemeClr val="accent5">
                <a:lumMod val="60000"/>
                <a:lumOff val="40000"/>
              </a:schemeClr>
            </a:solidFill>
            <a:round/>
            <a:headEnd/>
            <a:tailEnd/>
          </a:ln>
        </p:spPr>
        <p:txBody>
          <a:bodyPr lIns="0" tIns="0" rIns="0" bIns="0"/>
          <a:lstStyle/>
          <a:p>
            <a:endParaRPr lang="en-US"/>
          </a:p>
        </p:txBody>
      </p:sp>
      <p:sp>
        <p:nvSpPr>
          <p:cNvPr id="7" name="Rectangle 6"/>
          <p:cNvSpPr>
            <a:spLocks/>
          </p:cNvSpPr>
          <p:nvPr/>
        </p:nvSpPr>
        <p:spPr bwMode="auto">
          <a:xfrm>
            <a:off x="5756002" y="5034136"/>
            <a:ext cx="2996406" cy="1499058"/>
          </a:xfrm>
          <a:prstGeom prst="rect">
            <a:avLst/>
          </a:prstGeom>
          <a:noFill/>
          <a:ln w="12700">
            <a:noFill/>
            <a:miter lim="800000"/>
            <a:headEnd/>
            <a:tailEnd/>
          </a:ln>
        </p:spPr>
        <p:txBody>
          <a:bodyPr lIns="0" tIns="0" rIns="45155" bIns="0"/>
          <a:lstStyle/>
          <a:p>
            <a:pPr marL="44450" algn="ctr"/>
            <a:r>
              <a:rPr lang="en-US" sz="3600" dirty="0" smtClean="0"/>
              <a:t>Abstract Interpreter</a:t>
            </a:r>
            <a:endParaRPr lang="en-US" sz="3600" i="1" dirty="0">
              <a:solidFill>
                <a:srgbClr val="575240"/>
              </a:solidFill>
              <a:latin typeface="Gill Sans" pitchFamily="1" charset="0"/>
              <a:ea typeface="Gill Sans" pitchFamily="1" charset="0"/>
              <a:cs typeface="Gill Sans" pitchFamily="1" charset="0"/>
              <a:sym typeface="Gill Sans" pitchFamily="1"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Program Slicing</a:t>
            </a:r>
            <a:endParaRPr lang="en-US" dirty="0"/>
          </a:p>
        </p:txBody>
      </p:sp>
      <p:sp>
        <p:nvSpPr>
          <p:cNvPr id="3" name="内容占位符 2"/>
          <p:cNvSpPr>
            <a:spLocks noGrp="1"/>
          </p:cNvSpPr>
          <p:nvPr>
            <p:ph idx="1"/>
          </p:nvPr>
        </p:nvSpPr>
        <p:spPr/>
        <p:txBody>
          <a:bodyPr/>
          <a:lstStyle/>
          <a:p>
            <a:r>
              <a:rPr lang="en-US" altLang="zh-CN" sz="2400" dirty="0" smtClean="0"/>
              <a:t>Weiser’s static program slicing theory:</a:t>
            </a:r>
          </a:p>
          <a:p>
            <a:pPr lvl="1"/>
            <a:r>
              <a:rPr lang="en-US" altLang="zh-CN" sz="2400" dirty="0" smtClean="0"/>
              <a:t>Definition:</a:t>
            </a:r>
          </a:p>
          <a:p>
            <a:pPr lvl="2"/>
            <a:r>
              <a:rPr lang="en-US" altLang="zh-CN" sz="2000" dirty="0" smtClean="0"/>
              <a:t>A </a:t>
            </a:r>
            <a:r>
              <a:rPr lang="en-US" altLang="zh-CN" sz="2000" dirty="0"/>
              <a:t>slice </a:t>
            </a:r>
            <a:r>
              <a:rPr lang="en-US" altLang="zh-CN" sz="2000" i="1" dirty="0"/>
              <a:t>S </a:t>
            </a:r>
            <a:r>
              <a:rPr lang="en-US" altLang="zh-CN" sz="2000" dirty="0"/>
              <a:t>of program </a:t>
            </a:r>
            <a:r>
              <a:rPr lang="en-US" altLang="zh-CN" sz="2000" i="1" dirty="0"/>
              <a:t>P</a:t>
            </a:r>
            <a:r>
              <a:rPr lang="en-US" altLang="zh-CN" sz="2000" dirty="0"/>
              <a:t>, is obtained from a specific </a:t>
            </a:r>
            <a:r>
              <a:rPr lang="en-US" altLang="zh-CN" sz="2000" b="1" dirty="0"/>
              <a:t>slicing </a:t>
            </a:r>
            <a:r>
              <a:rPr lang="en-US" altLang="zh-CN" sz="2000" b="1" dirty="0" smtClean="0"/>
              <a:t>criterion </a:t>
            </a:r>
            <a:r>
              <a:rPr lang="en-US" altLang="zh-CN" sz="2000" dirty="0" smtClean="0"/>
              <a:t>denoted </a:t>
            </a:r>
            <a:r>
              <a:rPr lang="en-US" altLang="zh-CN" sz="2000" dirty="0"/>
              <a:t>as a pair of value </a:t>
            </a:r>
            <a:r>
              <a:rPr lang="en-US" altLang="zh-CN" sz="2000" i="1" dirty="0"/>
              <a:t>&lt;</a:t>
            </a:r>
            <a:r>
              <a:rPr lang="en-US" altLang="zh-CN" sz="2000" i="1" dirty="0" err="1"/>
              <a:t>i</a:t>
            </a:r>
            <a:r>
              <a:rPr lang="en-US" altLang="zh-CN" sz="2000" i="1" dirty="0"/>
              <a:t>, V&gt;</a:t>
            </a:r>
            <a:r>
              <a:rPr lang="en-US" altLang="zh-CN" sz="2000" dirty="0"/>
              <a:t>, </a:t>
            </a:r>
            <a:r>
              <a:rPr lang="en-US" altLang="zh-CN" sz="2000" dirty="0" smtClean="0"/>
              <a:t>where </a:t>
            </a:r>
            <a:r>
              <a:rPr lang="en-US" altLang="zh-CN" sz="2000" dirty="0" err="1" smtClean="0"/>
              <a:t>i</a:t>
            </a:r>
            <a:r>
              <a:rPr lang="en-US" altLang="zh-CN" sz="2000" dirty="0" smtClean="0"/>
              <a:t> is the line number of statement in P, and </a:t>
            </a:r>
            <a:r>
              <a:rPr lang="en-US" altLang="zh-CN" sz="2000" dirty="0"/>
              <a:t>V is set of variables defined or used at </a:t>
            </a:r>
            <a:r>
              <a:rPr lang="en-US" altLang="zh-CN" sz="2000" dirty="0" err="1"/>
              <a:t>i</a:t>
            </a:r>
            <a:r>
              <a:rPr lang="en-US" altLang="zh-CN" sz="2000" dirty="0" smtClean="0"/>
              <a:t>.</a:t>
            </a:r>
            <a:endParaRPr lang="en-US" altLang="zh-CN" sz="2000" dirty="0"/>
          </a:p>
          <a:p>
            <a:pPr lvl="2"/>
            <a:r>
              <a:rPr lang="en-US" altLang="zh-CN" sz="2000" dirty="0" smtClean="0"/>
              <a:t>A </a:t>
            </a:r>
            <a:r>
              <a:rPr lang="en-US" altLang="zh-CN" sz="2000" dirty="0"/>
              <a:t>slice </a:t>
            </a:r>
            <a:r>
              <a:rPr lang="en-US" altLang="zh-CN" sz="2000" i="1" dirty="0"/>
              <a:t>S </a:t>
            </a:r>
            <a:r>
              <a:rPr lang="en-US" altLang="zh-CN" sz="2000" dirty="0"/>
              <a:t>can be obtained by deleting zero or more statements </a:t>
            </a:r>
            <a:r>
              <a:rPr lang="en-US" altLang="zh-CN" sz="2000" dirty="0" smtClean="0"/>
              <a:t>from program </a:t>
            </a:r>
            <a:r>
              <a:rPr lang="en-US" altLang="zh-CN" sz="2000" i="1" dirty="0"/>
              <a:t>P</a:t>
            </a:r>
            <a:r>
              <a:rPr lang="en-US" altLang="zh-CN" sz="2000" dirty="0"/>
              <a:t>. </a:t>
            </a:r>
            <a:r>
              <a:rPr lang="en-US" altLang="zh-CN" sz="2000" dirty="0" smtClean="0"/>
              <a:t>Meanwhile</a:t>
            </a:r>
            <a:r>
              <a:rPr lang="en-US" altLang="zh-CN" sz="2000" dirty="0"/>
              <a:t>, </a:t>
            </a:r>
            <a:r>
              <a:rPr lang="en-US" altLang="zh-CN" sz="2000" i="1" dirty="0"/>
              <a:t>P </a:t>
            </a:r>
            <a:r>
              <a:rPr lang="en-US" altLang="zh-CN" sz="2000" dirty="0"/>
              <a:t>and </a:t>
            </a:r>
            <a:r>
              <a:rPr lang="en-US" altLang="zh-CN" sz="2000" i="1" dirty="0"/>
              <a:t>S </a:t>
            </a:r>
            <a:r>
              <a:rPr lang="en-US" altLang="zh-CN" sz="2000" dirty="0"/>
              <a:t>must behave the same with respect </a:t>
            </a:r>
            <a:r>
              <a:rPr lang="en-US" altLang="zh-CN" sz="2000" dirty="0" smtClean="0"/>
              <a:t>to </a:t>
            </a:r>
            <a:r>
              <a:rPr lang="en-US" altLang="zh-CN" sz="2000" i="1" dirty="0" smtClean="0"/>
              <a:t>&lt;</a:t>
            </a:r>
            <a:r>
              <a:rPr lang="en-US" altLang="zh-CN" sz="2000" i="1" dirty="0" err="1" smtClean="0"/>
              <a:t>i,V</a:t>
            </a:r>
            <a:r>
              <a:rPr lang="en-US" altLang="zh-CN" sz="2000" i="1" dirty="0"/>
              <a:t>&gt;</a:t>
            </a:r>
            <a:r>
              <a:rPr lang="en-US" altLang="zh-CN" sz="2000" dirty="0"/>
              <a:t>.</a:t>
            </a:r>
            <a:endParaRPr lang="en-US" sz="20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760" y="4087205"/>
            <a:ext cx="5469087" cy="2891147"/>
          </a:xfrm>
          <a:prstGeom prst="rect">
            <a:avLst/>
          </a:prstGeom>
        </p:spPr>
      </p:pic>
      <p:sp>
        <p:nvSpPr>
          <p:cNvPr id="6" name="文本框 5"/>
          <p:cNvSpPr txBox="1"/>
          <p:nvPr/>
        </p:nvSpPr>
        <p:spPr>
          <a:xfrm>
            <a:off x="1839640" y="6908085"/>
            <a:ext cx="7992888" cy="646331"/>
          </a:xfrm>
          <a:prstGeom prst="rect">
            <a:avLst/>
          </a:prstGeom>
          <a:noFill/>
        </p:spPr>
        <p:txBody>
          <a:bodyPr wrap="square" rtlCol="0">
            <a:spAutoFit/>
          </a:bodyPr>
          <a:lstStyle/>
          <a:p>
            <a:r>
              <a:rPr lang="en-US" altLang="zh-CN" sz="1600" dirty="0" smtClean="0"/>
              <a:t>Figure 1(a) source JavaScript program; (b)</a:t>
            </a:r>
            <a:r>
              <a:rPr lang="en-US" altLang="zh-CN" sz="1600" dirty="0"/>
              <a:t> get slice S out of slicing criteria &lt;10,{</a:t>
            </a:r>
            <a:r>
              <a:rPr lang="en-US" altLang="zh-CN" sz="1600" dirty="0" err="1"/>
              <a:t>abc</a:t>
            </a:r>
            <a:r>
              <a:rPr lang="en-US" altLang="zh-CN" sz="1600" dirty="0"/>
              <a:t>}&gt;</a:t>
            </a:r>
          </a:p>
          <a:p>
            <a:endParaRPr lang="zh-CN"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Program Slicing</a:t>
            </a:r>
            <a:endParaRPr lang="en-US" dirty="0"/>
          </a:p>
        </p:txBody>
      </p:sp>
      <p:sp>
        <p:nvSpPr>
          <p:cNvPr id="3" name="内容占位符 2"/>
          <p:cNvSpPr>
            <a:spLocks noGrp="1"/>
          </p:cNvSpPr>
          <p:nvPr>
            <p:ph idx="1"/>
          </p:nvPr>
        </p:nvSpPr>
        <p:spPr/>
        <p:txBody>
          <a:bodyPr>
            <a:normAutofit/>
          </a:bodyPr>
          <a:lstStyle/>
          <a:p>
            <a:r>
              <a:rPr lang="en-US" sz="2800" dirty="0" smtClean="0"/>
              <a:t>S</a:t>
            </a:r>
            <a:r>
              <a:rPr lang="en-US" altLang="zh-CN" sz="2800" dirty="0" smtClean="0"/>
              <a:t>tatic s</a:t>
            </a:r>
            <a:r>
              <a:rPr lang="en-US" sz="2800" dirty="0" smtClean="0"/>
              <a:t>licing on Program Dependency Graph(PDG) </a:t>
            </a:r>
          </a:p>
          <a:p>
            <a:pPr lvl="1"/>
            <a:r>
              <a:rPr lang="en-US" sz="2400" dirty="0" smtClean="0"/>
              <a:t>PDG proposed by </a:t>
            </a:r>
            <a:r>
              <a:rPr lang="en-US" altLang="zh-CN" sz="2400" dirty="0"/>
              <a:t>J. </a:t>
            </a:r>
            <a:r>
              <a:rPr lang="en-US" altLang="zh-CN" sz="2400" dirty="0" err="1" smtClean="0"/>
              <a:t>Ferrante</a:t>
            </a:r>
            <a:r>
              <a:rPr lang="en-US" altLang="zh-CN" sz="2400" dirty="0"/>
              <a:t> </a:t>
            </a:r>
            <a:r>
              <a:rPr lang="en-US" altLang="zh-CN" sz="2400" dirty="0" smtClean="0"/>
              <a:t>et al..</a:t>
            </a:r>
            <a:endParaRPr lang="en-US" sz="2400" dirty="0" smtClean="0"/>
          </a:p>
          <a:p>
            <a:pPr lvl="1"/>
            <a:r>
              <a:rPr lang="en-US" sz="2400" dirty="0" smtClean="0"/>
              <a:t>Data dependency in PDG</a:t>
            </a:r>
          </a:p>
          <a:p>
            <a:pPr lvl="2"/>
            <a:r>
              <a:rPr lang="en-US" altLang="zh-CN" sz="2000" dirty="0"/>
              <a:t>If a statement </a:t>
            </a:r>
            <a:r>
              <a:rPr lang="en-US" altLang="zh-CN" sz="2000" i="1" dirty="0"/>
              <a:t>S’ </a:t>
            </a:r>
            <a:r>
              <a:rPr lang="en-US" altLang="zh-CN" sz="2000" i="1" dirty="0" smtClean="0"/>
              <a:t>use the variable defined at statement S without redefining of this variable during the execution, then</a:t>
            </a:r>
            <a:r>
              <a:rPr lang="en-US" altLang="zh-CN" sz="2000" i="1" dirty="0"/>
              <a:t> statement </a:t>
            </a:r>
            <a:r>
              <a:rPr lang="en-US" altLang="zh-CN" sz="2000" i="1" dirty="0" smtClean="0"/>
              <a:t> S</a:t>
            </a:r>
            <a:r>
              <a:rPr lang="en-US" altLang="zh-CN" sz="2000" i="1" dirty="0"/>
              <a:t>’</a:t>
            </a:r>
            <a:r>
              <a:rPr lang="en-US" altLang="zh-CN" sz="2000" i="1" dirty="0" smtClean="0"/>
              <a:t> is data dependent </a:t>
            </a:r>
            <a:r>
              <a:rPr lang="en-US" altLang="zh-CN" sz="2000" i="1" dirty="0"/>
              <a:t>on statement </a:t>
            </a:r>
            <a:r>
              <a:rPr lang="en-US" altLang="zh-CN" sz="2000" i="1" dirty="0" smtClean="0"/>
              <a:t>S.</a:t>
            </a:r>
            <a:endParaRPr lang="en-US" sz="2000" dirty="0" smtClean="0"/>
          </a:p>
          <a:p>
            <a:pPr lvl="1"/>
            <a:r>
              <a:rPr lang="en-US" sz="2400" dirty="0" smtClean="0"/>
              <a:t>Control dependency in PDG</a:t>
            </a:r>
          </a:p>
          <a:p>
            <a:pPr lvl="2"/>
            <a:r>
              <a:rPr lang="en-US" altLang="zh-CN" sz="2000" i="1" dirty="0"/>
              <a:t>If a statement S’ is control dependent on statement S, there will be two edges out of S, the “</a:t>
            </a:r>
            <a:r>
              <a:rPr lang="en-US" altLang="zh-CN" sz="2000" i="1" dirty="0" smtClean="0"/>
              <a:t>True” </a:t>
            </a:r>
            <a:r>
              <a:rPr lang="en-US" altLang="zh-CN" sz="2000" i="1" dirty="0"/>
              <a:t>edge will lead to execute on S’, “</a:t>
            </a:r>
            <a:r>
              <a:rPr lang="en-US" altLang="zh-CN" sz="2000" i="1" dirty="0" smtClean="0"/>
              <a:t>False” </a:t>
            </a:r>
            <a:r>
              <a:rPr lang="en-US" altLang="zh-CN" sz="2000" i="1" dirty="0"/>
              <a:t>edge will lead the program jump to another statement.</a:t>
            </a:r>
          </a:p>
          <a:p>
            <a:pPr lvl="2"/>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Program Slicing</a:t>
            </a:r>
            <a:endParaRPr lang="en-US" dirty="0"/>
          </a:p>
        </p:txBody>
      </p:sp>
      <p:sp>
        <p:nvSpPr>
          <p:cNvPr id="3" name="内容占位符 2"/>
          <p:cNvSpPr>
            <a:spLocks noGrp="1"/>
          </p:cNvSpPr>
          <p:nvPr>
            <p:ph idx="1"/>
          </p:nvPr>
        </p:nvSpPr>
        <p:spPr/>
        <p:txBody>
          <a:bodyPr>
            <a:normAutofit/>
          </a:bodyPr>
          <a:lstStyle/>
          <a:p>
            <a:r>
              <a:rPr lang="en-US" altLang="zh-CN" sz="3200" dirty="0"/>
              <a:t>Static slicing</a:t>
            </a:r>
            <a:r>
              <a:rPr lang="en-US" sz="3200" dirty="0" smtClean="0"/>
              <a:t> on Program Dependency Graph(PDG) </a:t>
            </a:r>
          </a:p>
          <a:p>
            <a:pPr lvl="1"/>
            <a:r>
              <a:rPr lang="en-US" sz="2800" dirty="0" smtClean="0"/>
              <a:t>Backward traversal</a:t>
            </a:r>
          </a:p>
          <a:p>
            <a:pPr lvl="2"/>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1026" name="Picture 2" descr="C:\Users\aixinran\AppData\Local\Temp\ksohtml\wps62CE.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79" y="3037776"/>
            <a:ext cx="6233634" cy="329250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456264" y="2821752"/>
            <a:ext cx="2448272" cy="3170099"/>
          </a:xfrm>
          <a:prstGeom prst="rect">
            <a:avLst/>
          </a:prstGeom>
          <a:noFill/>
          <a:ln>
            <a:solidFill>
              <a:schemeClr val="tx1"/>
            </a:solidFill>
          </a:ln>
        </p:spPr>
        <p:txBody>
          <a:bodyPr wrap="square" rtlCol="0">
            <a:spAutoFit/>
          </a:bodyPr>
          <a:lstStyle/>
          <a:p>
            <a:r>
              <a:rPr lang="en-US" altLang="zh-CN" dirty="0" smtClean="0"/>
              <a:t>  </a:t>
            </a:r>
            <a:r>
              <a:rPr lang="en-US" altLang="zh-CN" dirty="0" err="1" smtClean="0"/>
              <a:t>var</a:t>
            </a:r>
            <a:r>
              <a:rPr lang="en-US" altLang="zh-CN" dirty="0" smtClean="0"/>
              <a:t> </a:t>
            </a:r>
            <a:r>
              <a:rPr lang="en-US" altLang="zh-CN" dirty="0"/>
              <a:t>a=1;</a:t>
            </a:r>
          </a:p>
          <a:p>
            <a:r>
              <a:rPr lang="en-US" altLang="zh-CN" dirty="0"/>
              <a:t>  </a:t>
            </a:r>
            <a:r>
              <a:rPr lang="en-US" altLang="zh-CN" dirty="0" err="1"/>
              <a:t>var</a:t>
            </a:r>
            <a:r>
              <a:rPr lang="en-US" altLang="zh-CN" dirty="0"/>
              <a:t> b=2;</a:t>
            </a:r>
          </a:p>
          <a:p>
            <a:r>
              <a:rPr lang="en-US" altLang="zh-CN" dirty="0"/>
              <a:t>  </a:t>
            </a:r>
            <a:r>
              <a:rPr lang="en-US" altLang="zh-CN" dirty="0" err="1"/>
              <a:t>var</a:t>
            </a:r>
            <a:r>
              <a:rPr lang="en-US" altLang="zh-CN" dirty="0"/>
              <a:t> c=3;</a:t>
            </a:r>
          </a:p>
          <a:p>
            <a:r>
              <a:rPr lang="en-US" altLang="zh-CN" dirty="0"/>
              <a:t>  </a:t>
            </a:r>
            <a:r>
              <a:rPr lang="en-US" altLang="zh-CN" dirty="0" err="1"/>
              <a:t>var</a:t>
            </a:r>
            <a:r>
              <a:rPr lang="en-US" altLang="zh-CN" dirty="0"/>
              <a:t> ab=0;</a:t>
            </a:r>
          </a:p>
          <a:p>
            <a:r>
              <a:rPr lang="en-US" altLang="zh-CN" dirty="0"/>
              <a:t>  if (a&gt;b){</a:t>
            </a:r>
          </a:p>
          <a:p>
            <a:r>
              <a:rPr lang="en-US" altLang="zh-CN" dirty="0"/>
              <a:t>      ab=a-b;</a:t>
            </a:r>
          </a:p>
          <a:p>
            <a:r>
              <a:rPr lang="en-US" altLang="zh-CN" dirty="0"/>
              <a:t>      }</a:t>
            </a:r>
          </a:p>
          <a:p>
            <a:r>
              <a:rPr lang="en-US" altLang="zh-CN" dirty="0"/>
              <a:t>  else ab=</a:t>
            </a:r>
            <a:r>
              <a:rPr lang="en-US" altLang="zh-CN" dirty="0" err="1"/>
              <a:t>a+b</a:t>
            </a:r>
            <a:r>
              <a:rPr lang="en-US" altLang="zh-CN" dirty="0"/>
              <a:t>;</a:t>
            </a:r>
          </a:p>
          <a:p>
            <a:r>
              <a:rPr lang="en-US" altLang="zh-CN" dirty="0"/>
              <a:t>  </a:t>
            </a:r>
            <a:r>
              <a:rPr lang="en-US" altLang="zh-CN" dirty="0" err="1"/>
              <a:t>var</a:t>
            </a:r>
            <a:r>
              <a:rPr lang="en-US" altLang="zh-CN" dirty="0"/>
              <a:t> ac = a + c;</a:t>
            </a:r>
          </a:p>
          <a:p>
            <a:r>
              <a:rPr lang="en-US" altLang="zh-CN" dirty="0"/>
              <a:t>  </a:t>
            </a:r>
            <a:r>
              <a:rPr lang="en-US" altLang="zh-CN" dirty="0" err="1"/>
              <a:t>var</a:t>
            </a:r>
            <a:r>
              <a:rPr lang="en-US" altLang="zh-CN" dirty="0"/>
              <a:t> </a:t>
            </a:r>
            <a:r>
              <a:rPr lang="en-US" altLang="zh-CN" dirty="0" err="1"/>
              <a:t>abc</a:t>
            </a:r>
            <a:r>
              <a:rPr lang="en-US" altLang="zh-CN" dirty="0"/>
              <a:t> = ac + </a:t>
            </a:r>
            <a:r>
              <a:rPr lang="en-US" altLang="zh-CN" dirty="0" smtClean="0"/>
              <a:t>b;</a:t>
            </a:r>
            <a:endParaRPr lang="en-US" altLang="zh-CN" dirty="0"/>
          </a:p>
        </p:txBody>
      </p:sp>
      <p:sp>
        <p:nvSpPr>
          <p:cNvPr id="7" name="文本框 6"/>
          <p:cNvSpPr txBox="1"/>
          <p:nvPr/>
        </p:nvSpPr>
        <p:spPr>
          <a:xfrm>
            <a:off x="975544" y="6383899"/>
            <a:ext cx="6912768" cy="707886"/>
          </a:xfrm>
          <a:prstGeom prst="rect">
            <a:avLst/>
          </a:prstGeom>
          <a:noFill/>
        </p:spPr>
        <p:txBody>
          <a:bodyPr wrap="square" rtlCol="0">
            <a:spAutoFit/>
          </a:bodyPr>
          <a:lstStyle/>
          <a:p>
            <a:r>
              <a:rPr lang="en-US" altLang="zh-CN" dirty="0" smtClean="0"/>
              <a:t>Program slicing on slicing criteria </a:t>
            </a:r>
            <a:r>
              <a:rPr lang="en-US" altLang="zh-CN" dirty="0"/>
              <a:t>&lt;10,{</a:t>
            </a:r>
            <a:r>
              <a:rPr lang="en-US" altLang="zh-CN" dirty="0" err="1"/>
              <a:t>abc</a:t>
            </a:r>
            <a:r>
              <a:rPr lang="en-US" altLang="zh-CN" dirty="0"/>
              <a:t>}&gt;</a:t>
            </a:r>
          </a:p>
          <a:p>
            <a:endParaRPr lang="zh-CN" altLang="en-US" dirty="0"/>
          </a:p>
        </p:txBody>
      </p:sp>
      <p:sp>
        <p:nvSpPr>
          <p:cNvPr id="8" name="文本框 7"/>
          <p:cNvSpPr txBox="1"/>
          <p:nvPr/>
        </p:nvSpPr>
        <p:spPr>
          <a:xfrm>
            <a:off x="6952208" y="2821752"/>
            <a:ext cx="504056" cy="3170099"/>
          </a:xfrm>
          <a:prstGeom prst="rect">
            <a:avLst/>
          </a:prstGeom>
          <a:noFill/>
          <a:ln>
            <a:noFill/>
          </a:ln>
        </p:spPr>
        <p:txBody>
          <a:bodyPr wrap="square" rtlCol="0">
            <a:spAutoFit/>
          </a:bodyPr>
          <a:lstStyle/>
          <a:p>
            <a:pPr algn="r"/>
            <a:r>
              <a:rPr lang="en-US" altLang="zh-CN" dirty="0" smtClean="0"/>
              <a:t>1</a:t>
            </a:r>
          </a:p>
          <a:p>
            <a:pPr algn="r"/>
            <a:r>
              <a:rPr lang="en-US" altLang="zh-CN" dirty="0" smtClean="0"/>
              <a:t>2</a:t>
            </a:r>
          </a:p>
          <a:p>
            <a:pPr algn="r"/>
            <a:r>
              <a:rPr lang="en-US" altLang="zh-CN" dirty="0" smtClean="0"/>
              <a:t>3</a:t>
            </a:r>
          </a:p>
          <a:p>
            <a:pPr algn="r"/>
            <a:r>
              <a:rPr lang="en-US" altLang="zh-CN" dirty="0" smtClean="0"/>
              <a:t>4</a:t>
            </a:r>
          </a:p>
          <a:p>
            <a:pPr algn="r"/>
            <a:r>
              <a:rPr lang="en-US" altLang="zh-CN" dirty="0" smtClean="0"/>
              <a:t>5</a:t>
            </a:r>
          </a:p>
          <a:p>
            <a:pPr algn="r"/>
            <a:r>
              <a:rPr lang="en-US" altLang="zh-CN" dirty="0" smtClean="0"/>
              <a:t>6</a:t>
            </a:r>
          </a:p>
          <a:p>
            <a:pPr algn="r"/>
            <a:r>
              <a:rPr lang="en-US" altLang="zh-CN" dirty="0" smtClean="0"/>
              <a:t>7</a:t>
            </a:r>
          </a:p>
          <a:p>
            <a:pPr algn="r"/>
            <a:r>
              <a:rPr lang="en-US" altLang="zh-CN" dirty="0" smtClean="0"/>
              <a:t>8</a:t>
            </a:r>
          </a:p>
          <a:p>
            <a:pPr algn="r"/>
            <a:r>
              <a:rPr lang="en-US" altLang="zh-CN" dirty="0" smtClean="0"/>
              <a:t>9</a:t>
            </a:r>
          </a:p>
          <a:p>
            <a:pPr algn="r"/>
            <a:r>
              <a:rPr lang="en-US" altLang="zh-CN" dirty="0" smtClean="0"/>
              <a:t>10</a:t>
            </a:r>
            <a:endParaRPr lang="en-US" altLang="zh-CN" dirty="0"/>
          </a:p>
        </p:txBody>
      </p:sp>
    </p:spTree>
    <p:extLst>
      <p:ext uri="{BB962C8B-B14F-4D97-AF65-F5344CB8AC3E}">
        <p14:creationId xmlns:p14="http://schemas.microsoft.com/office/powerpoint/2010/main" val="2976607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Abstract Interpreter</a:t>
            </a:r>
            <a:endParaRPr lang="en-US" dirty="0"/>
          </a:p>
        </p:txBody>
      </p:sp>
      <p:sp>
        <p:nvSpPr>
          <p:cNvPr id="3" name="内容占位符 2"/>
          <p:cNvSpPr>
            <a:spLocks noGrp="1"/>
          </p:cNvSpPr>
          <p:nvPr>
            <p:ph idx="1"/>
          </p:nvPr>
        </p:nvSpPr>
        <p:spPr/>
        <p:txBody>
          <a:bodyPr>
            <a:normAutofit/>
          </a:bodyPr>
          <a:lstStyle/>
          <a:p>
            <a:pPr marL="1009650" lvl="2" indent="0">
              <a:buNone/>
            </a:pPr>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内容占位符 2"/>
          <p:cNvSpPr txBox="1">
            <a:spLocks/>
          </p:cNvSpPr>
          <p:nvPr/>
        </p:nvSpPr>
        <p:spPr bwMode="auto">
          <a:xfrm>
            <a:off x="558800" y="1468438"/>
            <a:ext cx="9236108" cy="5913462"/>
          </a:xfrm>
          <a:prstGeom prst="rect">
            <a:avLst/>
          </a:prstGeom>
          <a:noFill/>
          <a:ln w="12700">
            <a:noFill/>
            <a:miter lim="800000"/>
            <a:headEnd/>
            <a:tailEnd/>
          </a:ln>
          <a:effectLst/>
        </p:spPr>
        <p:txBody>
          <a:bodyPr vert="horz" wrap="square" lIns="50800" tIns="50800" rIns="95955" bIns="50800" numCol="1" anchor="t" anchorCtr="0" compatLnSpc="1">
            <a:prstTxWarp prst="textNoShape">
              <a:avLst/>
            </a:prstTxWarp>
            <a:normAutofit/>
          </a:bodyPr>
          <a:lstStyle>
            <a:lvl1pPr marL="425450" indent="-381000" algn="l" rtl="0" fontAlgn="base">
              <a:spcBef>
                <a:spcPts val="800"/>
              </a:spcBef>
              <a:spcAft>
                <a:spcPct val="0"/>
              </a:spcAft>
              <a:buSzPct val="100000"/>
              <a:buFont typeface="Arial" charset="0"/>
              <a:buChar char="•"/>
              <a:defRPr sz="3400">
                <a:solidFill>
                  <a:srgbClr val="5F604A"/>
                </a:solidFill>
                <a:latin typeface="+mn-lt"/>
                <a:ea typeface="+mn-ea"/>
                <a:cs typeface="+mn-cs"/>
                <a:sym typeface="Arial" charset="0"/>
              </a:defRPr>
            </a:lvl1pPr>
            <a:lvl2pPr marL="819150" indent="-317500" algn="l" rtl="0" fontAlgn="base">
              <a:spcBef>
                <a:spcPts val="700"/>
              </a:spcBef>
              <a:spcAft>
                <a:spcPct val="0"/>
              </a:spcAft>
              <a:buSzPct val="100000"/>
              <a:buFont typeface="Arial" charset="0"/>
              <a:buChar char="–"/>
              <a:defRPr sz="3000">
                <a:solidFill>
                  <a:srgbClr val="5F604A"/>
                </a:solidFill>
                <a:latin typeface="+mn-lt"/>
                <a:ea typeface="+mn-ea"/>
                <a:sym typeface="Arial" charset="0"/>
              </a:defRPr>
            </a:lvl2pPr>
            <a:lvl3pPr marL="1263650" indent="-254000" algn="l" rtl="0" fontAlgn="base">
              <a:spcBef>
                <a:spcPts val="600"/>
              </a:spcBef>
              <a:spcAft>
                <a:spcPct val="0"/>
              </a:spcAft>
              <a:buSzPct val="100000"/>
              <a:buFont typeface="Arial" charset="0"/>
              <a:buChar char="•"/>
              <a:defRPr sz="2600">
                <a:solidFill>
                  <a:srgbClr val="7F7358"/>
                </a:solidFill>
                <a:latin typeface="+mn-lt"/>
                <a:ea typeface="+mn-ea"/>
                <a:sym typeface="Arial" charset="0"/>
              </a:defRPr>
            </a:lvl3pPr>
            <a:lvl4pPr marL="1771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4pPr>
            <a:lvl5pPr marL="2279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5pPr>
            <a:lvl6pPr marL="27368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6pPr>
            <a:lvl7pPr marL="31940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7pPr>
            <a:lvl8pPr marL="36512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8pPr>
            <a:lvl9pPr marL="41084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9pPr>
          </a:lstStyle>
          <a:p>
            <a:r>
              <a:rPr lang="en-US" sz="2400" kern="0" dirty="0" smtClean="0"/>
              <a:t>CESK-machine abstract interpreter</a:t>
            </a:r>
          </a:p>
          <a:p>
            <a:pPr lvl="1"/>
            <a:r>
              <a:rPr lang="en-US" sz="2000" kern="0" dirty="0" smtClean="0"/>
              <a:t>program state consist of four components: </a:t>
            </a:r>
            <a:r>
              <a:rPr lang="en-US" altLang="zh-CN" sz="2000" kern="0" dirty="0" smtClean="0"/>
              <a:t>a </a:t>
            </a:r>
            <a:r>
              <a:rPr lang="en-US" altLang="zh-CN" sz="2000" kern="0" dirty="0"/>
              <a:t>(C)</a:t>
            </a:r>
            <a:r>
              <a:rPr lang="en-US" altLang="zh-CN" sz="2000" kern="0" dirty="0" err="1"/>
              <a:t>ontrol</a:t>
            </a:r>
            <a:r>
              <a:rPr lang="en-US" altLang="zh-CN" sz="2000" kern="0" dirty="0"/>
              <a:t> component, a (E)</a:t>
            </a:r>
            <a:r>
              <a:rPr lang="en-US" altLang="zh-CN" sz="2000" kern="0" dirty="0" err="1"/>
              <a:t>nvironment</a:t>
            </a:r>
            <a:r>
              <a:rPr lang="en-US" altLang="zh-CN" sz="2000" kern="0" dirty="0"/>
              <a:t>, a (S)tore and a (K)</a:t>
            </a:r>
            <a:r>
              <a:rPr lang="en-US" altLang="zh-CN" sz="2000" kern="0" dirty="0" err="1"/>
              <a:t>ontinuation</a:t>
            </a:r>
            <a:r>
              <a:rPr lang="en-US" altLang="zh-CN" sz="2000" kern="0" dirty="0" smtClean="0"/>
              <a:t>.</a:t>
            </a:r>
          </a:p>
          <a:p>
            <a:pPr lvl="2"/>
            <a:r>
              <a:rPr lang="en-US" sz="1600" kern="0" dirty="0" smtClean="0"/>
              <a:t>C: expression in functional programming </a:t>
            </a:r>
          </a:p>
          <a:p>
            <a:pPr lvl="2"/>
            <a:r>
              <a:rPr lang="en-US" sz="1600" kern="0" dirty="0" smtClean="0"/>
              <a:t>E: map a variable to its address</a:t>
            </a:r>
          </a:p>
          <a:p>
            <a:pPr lvl="2"/>
            <a:r>
              <a:rPr lang="en-US" sz="1600" kern="0" dirty="0" smtClean="0"/>
              <a:t>S: map an address to its value</a:t>
            </a:r>
          </a:p>
          <a:p>
            <a:pPr lvl="2"/>
            <a:r>
              <a:rPr lang="en-US" sz="1600" kern="0" dirty="0" smtClean="0"/>
              <a:t>K: the continuation state of current symbol</a:t>
            </a:r>
          </a:p>
          <a:p>
            <a:endParaRPr lang="en-US" sz="2000" kern="0" dirty="0"/>
          </a:p>
          <a:p>
            <a:r>
              <a:rPr lang="en-US" altLang="zh-CN" sz="2400" kern="0" dirty="0"/>
              <a:t>CESK-machine </a:t>
            </a:r>
            <a:r>
              <a:rPr lang="en-US" altLang="zh-CN" sz="2400" kern="0" dirty="0" smtClean="0"/>
              <a:t>result in state graph</a:t>
            </a:r>
            <a:endParaRPr lang="en-US" altLang="zh-CN" sz="2400" kern="0" dirty="0"/>
          </a:p>
          <a:p>
            <a:endParaRPr lang="en-US" sz="2400" kern="0" dirty="0"/>
          </a:p>
          <a:p>
            <a:endParaRPr lang="en-US" sz="2400" kern="0" dirty="0" smtClean="0"/>
          </a:p>
          <a:p>
            <a:endParaRPr lang="en-US" sz="2400" kern="0" dirty="0" smtClean="0"/>
          </a:p>
          <a:p>
            <a:endParaRPr lang="en-US" sz="2400" kern="0" dirty="0" smtClean="0"/>
          </a:p>
          <a:p>
            <a:endParaRPr lang="en-US" sz="2400" kern="0" dirty="0" smtClean="0"/>
          </a:p>
        </p:txBody>
      </p:sp>
    </p:spTree>
    <p:extLst>
      <p:ext uri="{BB962C8B-B14F-4D97-AF65-F5344CB8AC3E}">
        <p14:creationId xmlns:p14="http://schemas.microsoft.com/office/powerpoint/2010/main" val="2640202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3">
  <a:themeElements>
    <a:clrScheme name="">
      <a:dk1>
        <a:srgbClr val="000000"/>
      </a:dk1>
      <a:lt1>
        <a:srgbClr val="FFFFFF"/>
      </a:lt1>
      <a:dk2>
        <a:srgbClr val="000000"/>
      </a:dk2>
      <a:lt2>
        <a:srgbClr val="808080"/>
      </a:lt2>
      <a:accent1>
        <a:srgbClr val="575240"/>
      </a:accent1>
      <a:accent2>
        <a:srgbClr val="333399"/>
      </a:accent2>
      <a:accent3>
        <a:srgbClr val="FFFFFF"/>
      </a:accent3>
      <a:accent4>
        <a:srgbClr val="000000"/>
      </a:accent4>
      <a:accent5>
        <a:srgbClr val="B4B3AF"/>
      </a:accent5>
      <a:accent6>
        <a:srgbClr val="2D2D8A"/>
      </a:accent6>
      <a:hlink>
        <a:srgbClr val="009999"/>
      </a:hlink>
      <a:folHlink>
        <a:srgbClr val="99CC00"/>
      </a:folHlink>
    </a:clrScheme>
    <a:fontScheme name="Master #3">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ea typeface="ヒラギノ角ゴ ProN W3" pitchFamily="1" charset="-128"/>
            <a:sym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ea typeface="ヒラギノ角ゴ ProN W3" pitchFamily="1" charset="-128"/>
            <a:sym typeface="Arial" charset="0"/>
          </a:defRPr>
        </a:defPPr>
      </a:lstStyle>
    </a:lnDef>
  </a:objectDefaults>
  <a:extraClrSchemeLst>
    <a:extraClrScheme>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UB template English">
  <a:themeElements>
    <a:clrScheme name="">
      <a:dk1>
        <a:srgbClr val="000000"/>
      </a:dk1>
      <a:lt1>
        <a:srgbClr val="FFFFFF"/>
      </a:lt1>
      <a:dk2>
        <a:srgbClr val="000000"/>
      </a:dk2>
      <a:lt2>
        <a:srgbClr val="575240"/>
      </a:lt2>
      <a:accent1>
        <a:srgbClr val="ABB202"/>
      </a:accent1>
      <a:accent2>
        <a:srgbClr val="333399"/>
      </a:accent2>
      <a:accent3>
        <a:srgbClr val="FFFFFF"/>
      </a:accent3>
      <a:accent4>
        <a:srgbClr val="000000"/>
      </a:accent4>
      <a:accent5>
        <a:srgbClr val="D2D5AA"/>
      </a:accent5>
      <a:accent6>
        <a:srgbClr val="2D2D8A"/>
      </a:accent6>
      <a:hlink>
        <a:srgbClr val="009999"/>
      </a:hlink>
      <a:folHlink>
        <a:srgbClr val="99CC00"/>
      </a:folHlink>
    </a:clrScheme>
    <a:fontScheme name="VUB template English">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ea typeface="ヒラギノ角ゴ ProN W3" pitchFamily="1" charset="-128"/>
            <a:sym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ea typeface="ヒラギノ角ゴ ProN W3" pitchFamily="1" charset="-128"/>
            <a:sym typeface="Arial" charset="0"/>
          </a:defRPr>
        </a:defPPr>
      </a:lstStyle>
    </a:lnDef>
  </a:objectDefaults>
  <a:extraClrSchemeLst>
    <a:extraClrScheme>
      <a:clrScheme name="VUB template Englis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15195</TotalTime>
  <Pages>0</Pages>
  <Words>2715</Words>
  <Characters>0</Characters>
  <Application>Microsoft Office PowerPoint</Application>
  <PresentationFormat>自定义</PresentationFormat>
  <Lines>0</Lines>
  <Paragraphs>236</Paragraphs>
  <Slides>25</Slides>
  <Notes>25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Gill Sans</vt:lpstr>
      <vt:lpstr>Lucida Grande</vt:lpstr>
      <vt:lpstr>Zapf Dingbats</vt:lpstr>
      <vt:lpstr>ヒラギノ角ゴ ProN W3</vt:lpstr>
      <vt:lpstr>宋体</vt:lpstr>
      <vt:lpstr>Arial</vt:lpstr>
      <vt:lpstr>Master #3</vt:lpstr>
      <vt:lpstr>VUB template English</vt:lpstr>
      <vt:lpstr>PowerPoint 演示文稿</vt:lpstr>
      <vt:lpstr>Problem Statement </vt:lpstr>
      <vt:lpstr>Problem Statement</vt:lpstr>
      <vt:lpstr>Problem Statement</vt:lpstr>
      <vt:lpstr>Related work</vt:lpstr>
      <vt:lpstr>Program Slicing</vt:lpstr>
      <vt:lpstr>Program Slicing</vt:lpstr>
      <vt:lpstr>Program Slicing</vt:lpstr>
      <vt:lpstr>Abstract Interpreter</vt:lpstr>
      <vt:lpstr>Example of State graph</vt:lpstr>
      <vt:lpstr>Approach: program slicing on state graph directly</vt:lpstr>
      <vt:lpstr>Approach </vt:lpstr>
      <vt:lpstr>Approach</vt:lpstr>
      <vt:lpstr>Approach</vt:lpstr>
      <vt:lpstr>Implementation</vt:lpstr>
      <vt:lpstr>Implementation</vt:lpstr>
      <vt:lpstr>Validation</vt:lpstr>
      <vt:lpstr>Evaluation </vt:lpstr>
      <vt:lpstr>Evaluation </vt:lpstr>
      <vt:lpstr>Evaluation </vt:lpstr>
      <vt:lpstr>Conclusion</vt:lpstr>
      <vt:lpstr>Conclusion</vt:lpstr>
      <vt:lpstr>Contribution</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Tian</dc:creator>
  <cp:lastModifiedBy>xinran ai</cp:lastModifiedBy>
  <cp:revision>845</cp:revision>
  <dcterms:modified xsi:type="dcterms:W3CDTF">2015-09-01T23:45:50Z</dcterms:modified>
</cp:coreProperties>
</file>