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8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6"/>
  </p:notesMasterIdLst>
  <p:handoutMasterIdLst>
    <p:handoutMasterId r:id="rId47"/>
  </p:handoutMasterIdLst>
  <p:sldIdLst>
    <p:sldId id="261" r:id="rId3"/>
    <p:sldId id="297" r:id="rId4"/>
    <p:sldId id="298" r:id="rId5"/>
    <p:sldId id="345" r:id="rId6"/>
    <p:sldId id="299" r:id="rId7"/>
    <p:sldId id="346" r:id="rId8"/>
    <p:sldId id="347" r:id="rId9"/>
    <p:sldId id="348" r:id="rId10"/>
    <p:sldId id="330" r:id="rId11"/>
    <p:sldId id="331" r:id="rId12"/>
    <p:sldId id="349" r:id="rId13"/>
    <p:sldId id="350" r:id="rId14"/>
    <p:sldId id="302" r:id="rId15"/>
    <p:sldId id="351" r:id="rId16"/>
    <p:sldId id="352" r:id="rId17"/>
    <p:sldId id="371" r:id="rId18"/>
    <p:sldId id="372" r:id="rId19"/>
    <p:sldId id="373" r:id="rId20"/>
    <p:sldId id="374" r:id="rId21"/>
    <p:sldId id="335" r:id="rId22"/>
    <p:sldId id="313" r:id="rId23"/>
    <p:sldId id="354" r:id="rId24"/>
    <p:sldId id="355" r:id="rId25"/>
    <p:sldId id="356" r:id="rId26"/>
    <p:sldId id="353" r:id="rId27"/>
    <p:sldId id="357" r:id="rId28"/>
    <p:sldId id="367" r:id="rId29"/>
    <p:sldId id="368" r:id="rId30"/>
    <p:sldId id="369" r:id="rId31"/>
    <p:sldId id="370" r:id="rId32"/>
    <p:sldId id="358" r:id="rId33"/>
    <p:sldId id="314" r:id="rId34"/>
    <p:sldId id="361" r:id="rId35"/>
    <p:sldId id="362" r:id="rId36"/>
    <p:sldId id="363" r:id="rId37"/>
    <p:sldId id="364" r:id="rId38"/>
    <p:sldId id="365" r:id="rId39"/>
    <p:sldId id="366" r:id="rId40"/>
    <p:sldId id="360" r:id="rId41"/>
    <p:sldId id="359" r:id="rId42"/>
    <p:sldId id="315" r:id="rId43"/>
    <p:sldId id="316" r:id="rId44"/>
    <p:sldId id="341" r:id="rId45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ヒラギノ角ゴ ProN W3" pitchFamily="1" charset="-128"/>
        <a:cs typeface="+mn-cs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ヒラギノ角ゴ ProN W3" pitchFamily="1" charset="-128"/>
        <a:cs typeface="+mn-cs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ヒラギノ角ゴ ProN W3" pitchFamily="1" charset="-128"/>
        <a:cs typeface="+mn-cs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ヒラギノ角ゴ ProN W3" pitchFamily="1" charset="-128"/>
        <a:cs typeface="+mn-cs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ヒラギノ角ゴ ProN W3" pitchFamily="1" charset="-128"/>
        <a:cs typeface="+mn-cs"/>
        <a:sym typeface="Arial" charset="0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Arial" charset="0"/>
        <a:ea typeface="ヒラギノ角ゴ ProN W3" pitchFamily="1" charset="-128"/>
        <a:cs typeface="+mn-cs"/>
        <a:sym typeface="Arial" charset="0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Arial" charset="0"/>
        <a:ea typeface="ヒラギノ角ゴ ProN W3" pitchFamily="1" charset="-128"/>
        <a:cs typeface="+mn-cs"/>
        <a:sym typeface="Arial" charset="0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Arial" charset="0"/>
        <a:ea typeface="ヒラギノ角ゴ ProN W3" pitchFamily="1" charset="-128"/>
        <a:cs typeface="+mn-cs"/>
        <a:sym typeface="Arial" charset="0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Arial" charset="0"/>
        <a:ea typeface="ヒラギノ角ゴ ProN W3" pitchFamily="1" charset="-128"/>
        <a:cs typeface="+mn-cs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4" autoAdjust="0"/>
    <p:restoredTop sz="74212" autoAdjust="0"/>
  </p:normalViewPr>
  <p:slideViewPr>
    <p:cSldViewPr>
      <p:cViewPr>
        <p:scale>
          <a:sx n="80" d="100"/>
          <a:sy n="80" d="100"/>
        </p:scale>
        <p:origin x="582" y="-726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AFFAA-6700-450E-9849-96869041A9C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2DAF9-490B-49CA-9B31-7F9A4A28DB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8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294892-13C8-4783-90A2-ECD59A7FE6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25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Hello, every</a:t>
            </a:r>
            <a:r>
              <a:rPr lang="en-US" baseline="0" dirty="0" smtClean="0"/>
              <a:t>body. My name is Yu </a:t>
            </a:r>
            <a:r>
              <a:rPr lang="en-US" baseline="0" dirty="0" err="1" smtClean="0"/>
              <a:t>Tian</a:t>
            </a:r>
            <a:r>
              <a:rPr lang="en-US" baseline="0" dirty="0" smtClean="0"/>
              <a:t>. I am going to present my thesis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the</a:t>
            </a:r>
            <a:r>
              <a:rPr lang="en-US" baseline="0" dirty="0" smtClean="0"/>
              <a:t> title  of my thesis is  “browsing and interacting with internet of things via Augmented Reality technologies.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23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52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23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4143016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613463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498433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255854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931203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163708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535648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66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66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34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52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64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303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98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00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47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1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62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50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904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26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839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719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734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02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179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03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5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948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94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44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2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40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26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46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5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8800" y="1468438"/>
            <a:ext cx="4495800" cy="6151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000" y="1468438"/>
            <a:ext cx="4495800" cy="6151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9700" y="-12700"/>
            <a:ext cx="2400300" cy="7632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8800" y="-12700"/>
            <a:ext cx="7048500" cy="7632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8813" y="-12700"/>
            <a:ext cx="6961187" cy="1476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8800" y="1468438"/>
            <a:ext cx="4495800" cy="6151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07000" y="1468438"/>
            <a:ext cx="4495800" cy="6151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ftr="0" dt="0"/>
  <p:txStyles>
    <p:titleStyle>
      <a:lvl1pPr marL="4445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+mj-ea"/>
          <a:cs typeface="+mj-cs"/>
          <a:sym typeface="Arial" charset="0"/>
        </a:defRPr>
      </a:lvl1pPr>
      <a:lvl2pPr marL="4445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ヒラギノ角ゴ ProN W3" pitchFamily="1" charset="-128"/>
          <a:sym typeface="Arial" charset="0"/>
        </a:defRPr>
      </a:lvl2pPr>
      <a:lvl3pPr marL="4445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ヒラギノ角ゴ ProN W3" pitchFamily="1" charset="-128"/>
          <a:sym typeface="Arial" charset="0"/>
        </a:defRPr>
      </a:lvl3pPr>
      <a:lvl4pPr marL="4445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ヒラギノ角ゴ ProN W3" pitchFamily="1" charset="-128"/>
          <a:sym typeface="Arial" charset="0"/>
        </a:defRPr>
      </a:lvl4pPr>
      <a:lvl5pPr marL="4445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ヒラギノ角ゴ ProN W3" pitchFamily="1" charset="-128"/>
          <a:sym typeface="Arial" charset="0"/>
        </a:defRPr>
      </a:lvl5pPr>
      <a:lvl6pPr marL="50165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ヒラギノ角ゴ ProN W3" pitchFamily="1" charset="-128"/>
          <a:sym typeface="Arial" charset="0"/>
        </a:defRPr>
      </a:lvl6pPr>
      <a:lvl7pPr marL="95885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ヒラギノ角ゴ ProN W3" pitchFamily="1" charset="-128"/>
          <a:sym typeface="Arial" charset="0"/>
        </a:defRPr>
      </a:lvl7pPr>
      <a:lvl8pPr marL="141605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ヒラギノ角ゴ ProN W3" pitchFamily="1" charset="-128"/>
          <a:sym typeface="Arial" charset="0"/>
        </a:defRPr>
      </a:lvl8pPr>
      <a:lvl9pPr marL="187325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ヒラギノ角ゴ ProN W3" pitchFamily="1" charset="-128"/>
          <a:sym typeface="Arial" charset="0"/>
        </a:defRPr>
      </a:lvl9pPr>
    </p:titleStyle>
    <p:bodyStyle>
      <a:lvl1pPr marL="425450" indent="-381000" algn="l" rtl="0" fontAlgn="base">
        <a:spcBef>
          <a:spcPts val="800"/>
        </a:spcBef>
        <a:spcAft>
          <a:spcPct val="0"/>
        </a:spcAft>
        <a:buSzPct val="100000"/>
        <a:buFont typeface="Zapf Dingbats" pitchFamily="1" charset="2"/>
        <a:buChar char="✴"/>
        <a:defRPr sz="3400">
          <a:solidFill>
            <a:srgbClr val="5F604A"/>
          </a:solidFill>
          <a:latin typeface="+mn-lt"/>
          <a:ea typeface="+mn-ea"/>
          <a:cs typeface="+mn-cs"/>
          <a:sym typeface="Arial" charset="0"/>
        </a:defRPr>
      </a:lvl1pPr>
      <a:lvl2pPr marL="869950" indent="-317500" algn="l" rtl="0" fontAlgn="base">
        <a:spcBef>
          <a:spcPts val="700"/>
        </a:spcBef>
        <a:spcAft>
          <a:spcPct val="0"/>
        </a:spcAft>
        <a:buSzPct val="100000"/>
        <a:buFont typeface="Zapf Dingbats" pitchFamily="1" charset="2"/>
        <a:buChar char="✴"/>
        <a:defRPr sz="3000">
          <a:solidFill>
            <a:srgbClr val="5F604A"/>
          </a:solidFill>
          <a:latin typeface="+mn-lt"/>
          <a:ea typeface="+mn-ea"/>
          <a:sym typeface="Arial" charset="0"/>
        </a:defRPr>
      </a:lvl2pPr>
      <a:lvl3pPr marL="1314450" indent="-254000" algn="l" rtl="0" fontAlgn="base">
        <a:spcBef>
          <a:spcPts val="600"/>
        </a:spcBef>
        <a:spcAft>
          <a:spcPct val="0"/>
        </a:spcAft>
        <a:buSzPct val="100000"/>
        <a:buFont typeface="Zapf Dingbats" pitchFamily="1" charset="2"/>
        <a:buChar char="✴"/>
        <a:defRPr sz="2600">
          <a:solidFill>
            <a:srgbClr val="7F7358"/>
          </a:solidFill>
          <a:latin typeface="+mn-lt"/>
          <a:ea typeface="+mn-ea"/>
          <a:sym typeface="Arial" charset="0"/>
        </a:defRPr>
      </a:lvl3pPr>
      <a:lvl4pPr marL="1822450" indent="-254000" algn="l" rtl="0" fontAlgn="base">
        <a:spcBef>
          <a:spcPts val="500"/>
        </a:spcBef>
        <a:spcAft>
          <a:spcPct val="0"/>
        </a:spcAft>
        <a:buSzPct val="100000"/>
        <a:buFont typeface="Zapf Dingbats" pitchFamily="1" charset="2"/>
        <a:buChar char="✴"/>
        <a:defRPr sz="2200">
          <a:solidFill>
            <a:srgbClr val="7F7358"/>
          </a:solidFill>
          <a:latin typeface="+mn-lt"/>
          <a:ea typeface="+mn-ea"/>
          <a:sym typeface="Arial" charset="0"/>
        </a:defRPr>
      </a:lvl4pPr>
      <a:lvl5pPr marL="2330450" indent="-254000" algn="l" rtl="0" fontAlgn="base">
        <a:spcBef>
          <a:spcPts val="500"/>
        </a:spcBef>
        <a:spcAft>
          <a:spcPct val="0"/>
        </a:spcAft>
        <a:buSzPct val="100000"/>
        <a:buFont typeface="Zapf Dingbats" pitchFamily="1" charset="2"/>
        <a:buChar char="✴"/>
        <a:defRPr sz="2200">
          <a:solidFill>
            <a:srgbClr val="7F7358"/>
          </a:solidFill>
          <a:latin typeface="+mn-lt"/>
          <a:ea typeface="+mn-ea"/>
          <a:sym typeface="Arial" charset="0"/>
        </a:defRPr>
      </a:lvl5pPr>
      <a:lvl6pPr marL="2787650" indent="-254000" algn="l" rtl="0" fontAlgn="base">
        <a:spcBef>
          <a:spcPts val="500"/>
        </a:spcBef>
        <a:spcAft>
          <a:spcPct val="0"/>
        </a:spcAft>
        <a:buSzPct val="100000"/>
        <a:buFont typeface="Zapf Dingbats" pitchFamily="1" charset="2"/>
        <a:buChar char="✴"/>
        <a:defRPr sz="2200">
          <a:solidFill>
            <a:srgbClr val="7F7358"/>
          </a:solidFill>
          <a:latin typeface="+mn-lt"/>
          <a:ea typeface="+mn-ea"/>
          <a:sym typeface="Arial" charset="0"/>
        </a:defRPr>
      </a:lvl6pPr>
      <a:lvl7pPr marL="3244850" indent="-254000" algn="l" rtl="0" fontAlgn="base">
        <a:spcBef>
          <a:spcPts val="500"/>
        </a:spcBef>
        <a:spcAft>
          <a:spcPct val="0"/>
        </a:spcAft>
        <a:buSzPct val="100000"/>
        <a:buFont typeface="Zapf Dingbats" pitchFamily="1" charset="2"/>
        <a:buChar char="✴"/>
        <a:defRPr sz="2200">
          <a:solidFill>
            <a:srgbClr val="7F7358"/>
          </a:solidFill>
          <a:latin typeface="+mn-lt"/>
          <a:ea typeface="+mn-ea"/>
          <a:sym typeface="Arial" charset="0"/>
        </a:defRPr>
      </a:lvl7pPr>
      <a:lvl8pPr marL="3702050" indent="-254000" algn="l" rtl="0" fontAlgn="base">
        <a:spcBef>
          <a:spcPts val="500"/>
        </a:spcBef>
        <a:spcAft>
          <a:spcPct val="0"/>
        </a:spcAft>
        <a:buSzPct val="100000"/>
        <a:buFont typeface="Zapf Dingbats" pitchFamily="1" charset="2"/>
        <a:buChar char="✴"/>
        <a:defRPr sz="2200">
          <a:solidFill>
            <a:srgbClr val="7F7358"/>
          </a:solidFill>
          <a:latin typeface="+mn-lt"/>
          <a:ea typeface="+mn-ea"/>
          <a:sym typeface="Arial" charset="0"/>
        </a:defRPr>
      </a:lvl8pPr>
      <a:lvl9pPr marL="4159250" indent="-254000" algn="l" rtl="0" fontAlgn="base">
        <a:spcBef>
          <a:spcPts val="500"/>
        </a:spcBef>
        <a:spcAft>
          <a:spcPct val="0"/>
        </a:spcAft>
        <a:buSzPct val="100000"/>
        <a:buFont typeface="Zapf Dingbats" pitchFamily="1" charset="2"/>
        <a:buChar char="✴"/>
        <a:defRPr sz="2200">
          <a:solidFill>
            <a:srgbClr val="7F7358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/>
          </p:cNvSpPr>
          <p:nvPr/>
        </p:nvSpPr>
        <p:spPr bwMode="auto">
          <a:xfrm>
            <a:off x="0" y="7248525"/>
            <a:ext cx="10160000" cy="40005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" name="Rectangle 2"/>
          <p:cNvSpPr>
            <a:spLocks/>
          </p:cNvSpPr>
          <p:nvPr/>
        </p:nvSpPr>
        <p:spPr bwMode="auto">
          <a:xfrm>
            <a:off x="2359025" y="7248525"/>
            <a:ext cx="7800975" cy="200025"/>
          </a:xfrm>
          <a:prstGeom prst="rect">
            <a:avLst/>
          </a:prstGeom>
          <a:solidFill>
            <a:srgbClr val="5F604A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8800" y="1468438"/>
            <a:ext cx="9144000" cy="6151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5955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198813" y="-12700"/>
            <a:ext cx="6961187" cy="1476375"/>
          </a:xfrm>
          <a:prstGeom prst="rect">
            <a:avLst/>
          </a:prstGeom>
          <a:solidFill>
            <a:srgbClr val="5F604A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5955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pic>
        <p:nvPicPr>
          <p:cNvPr id="2053" name="Picture 5"/>
          <p:cNvPicPr>
            <a:picLocks noChangeArrowheads="1"/>
          </p:cNvPicPr>
          <p:nvPr/>
        </p:nvPicPr>
        <p:blipFill>
          <a:blip r:embed="rId14" cstate="print"/>
          <a:srcRect l="9700" t="38213" r="9348" b="25076"/>
          <a:stretch>
            <a:fillRect/>
          </a:stretch>
        </p:blipFill>
        <p:spPr bwMode="auto">
          <a:xfrm>
            <a:off x="231775" y="88900"/>
            <a:ext cx="2579688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054" name="Rectangle 6"/>
          <p:cNvSpPr>
            <a:spLocks/>
          </p:cNvSpPr>
          <p:nvPr/>
        </p:nvSpPr>
        <p:spPr bwMode="auto">
          <a:xfrm>
            <a:off x="9520238" y="7245350"/>
            <a:ext cx="639762" cy="2000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5" name="Rectangle 7"/>
          <p:cNvSpPr>
            <a:spLocks/>
          </p:cNvSpPr>
          <p:nvPr/>
        </p:nvSpPr>
        <p:spPr bwMode="auto">
          <a:xfrm>
            <a:off x="9528175" y="7118350"/>
            <a:ext cx="6350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/>
            <a:endParaRPr lang="en-US" sz="1100">
              <a:solidFill>
                <a:srgbClr val="FFFFFF"/>
              </a:solidFill>
              <a:ea typeface="Lucida Grande" pitchFamily="1" charset="0"/>
              <a:cs typeface="Lucida Grande" pitchFamily="1" charset="0"/>
            </a:endParaRPr>
          </a:p>
          <a:p>
            <a:pPr marL="44450"/>
            <a:r>
              <a:rPr lang="en-US" sz="1100">
                <a:solidFill>
                  <a:srgbClr val="FFFFFF"/>
                </a:solidFill>
                <a:ea typeface="Lucida Grande" pitchFamily="1" charset="0"/>
                <a:cs typeface="Lucida Grande" pitchFamily="1" charset="0"/>
              </a:rPr>
              <a:t> p.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hdr="0" ftr="0" dt="0"/>
  <p:txStyles>
    <p:titleStyle>
      <a:lvl1pPr marL="4445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+mj-ea"/>
          <a:cs typeface="+mj-cs"/>
          <a:sym typeface="Arial" charset="0"/>
        </a:defRPr>
      </a:lvl1pPr>
      <a:lvl2pPr marL="4445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ヒラギノ角ゴ ProN W3" pitchFamily="1" charset="-128"/>
          <a:sym typeface="Arial" charset="0"/>
        </a:defRPr>
      </a:lvl2pPr>
      <a:lvl3pPr marL="4445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ヒラギノ角ゴ ProN W3" pitchFamily="1" charset="-128"/>
          <a:sym typeface="Arial" charset="0"/>
        </a:defRPr>
      </a:lvl3pPr>
      <a:lvl4pPr marL="4445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ヒラギノ角ゴ ProN W3" pitchFamily="1" charset="-128"/>
          <a:sym typeface="Arial" charset="0"/>
        </a:defRPr>
      </a:lvl4pPr>
      <a:lvl5pPr marL="4445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ヒラギノ角ゴ ProN W3" pitchFamily="1" charset="-128"/>
          <a:sym typeface="Arial" charset="0"/>
        </a:defRPr>
      </a:lvl5pPr>
      <a:lvl6pPr marL="50165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ヒラギノ角ゴ ProN W3" pitchFamily="1" charset="-128"/>
          <a:sym typeface="Arial" charset="0"/>
        </a:defRPr>
      </a:lvl6pPr>
      <a:lvl7pPr marL="95885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ヒラギノ角ゴ ProN W3" pitchFamily="1" charset="-128"/>
          <a:sym typeface="Arial" charset="0"/>
        </a:defRPr>
      </a:lvl7pPr>
      <a:lvl8pPr marL="141605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ヒラギノ角ゴ ProN W3" pitchFamily="1" charset="-128"/>
          <a:sym typeface="Arial" charset="0"/>
        </a:defRPr>
      </a:lvl8pPr>
      <a:lvl9pPr marL="187325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ヒラギノ角ゴ ProN W3" pitchFamily="1" charset="-128"/>
          <a:sym typeface="Arial" charset="0"/>
        </a:defRPr>
      </a:lvl9pPr>
    </p:titleStyle>
    <p:bodyStyle>
      <a:lvl1pPr marL="425450" indent="-381000" algn="l" rtl="0" fontAlgn="base">
        <a:spcBef>
          <a:spcPts val="800"/>
        </a:spcBef>
        <a:spcAft>
          <a:spcPct val="0"/>
        </a:spcAft>
        <a:buSzPct val="100000"/>
        <a:buFont typeface="Arial" charset="0"/>
        <a:buChar char="•"/>
        <a:defRPr sz="3400">
          <a:solidFill>
            <a:srgbClr val="5F604A"/>
          </a:solidFill>
          <a:latin typeface="+mn-lt"/>
          <a:ea typeface="+mn-ea"/>
          <a:cs typeface="+mn-cs"/>
          <a:sym typeface="Arial" charset="0"/>
        </a:defRPr>
      </a:lvl1pPr>
      <a:lvl2pPr marL="819150" indent="-3175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000">
          <a:solidFill>
            <a:srgbClr val="5F604A"/>
          </a:solidFill>
          <a:latin typeface="+mn-lt"/>
          <a:ea typeface="+mn-ea"/>
          <a:sym typeface="Arial" charset="0"/>
        </a:defRPr>
      </a:lvl2pPr>
      <a:lvl3pPr marL="1263650" indent="-254000" algn="l" rtl="0" fontAlgn="base">
        <a:spcBef>
          <a:spcPts val="600"/>
        </a:spcBef>
        <a:spcAft>
          <a:spcPct val="0"/>
        </a:spcAft>
        <a:buSzPct val="100000"/>
        <a:buFont typeface="Arial" charset="0"/>
        <a:buChar char="•"/>
        <a:defRPr sz="2600">
          <a:solidFill>
            <a:srgbClr val="7F7358"/>
          </a:solidFill>
          <a:latin typeface="+mn-lt"/>
          <a:ea typeface="+mn-ea"/>
          <a:sym typeface="Arial" charset="0"/>
        </a:defRPr>
      </a:lvl3pPr>
      <a:lvl4pPr marL="1771650" indent="-2540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–"/>
        <a:defRPr sz="2200">
          <a:solidFill>
            <a:srgbClr val="7F7358"/>
          </a:solidFill>
          <a:latin typeface="+mn-lt"/>
          <a:ea typeface="+mn-ea"/>
          <a:sym typeface="Arial" charset="0"/>
        </a:defRPr>
      </a:lvl4pPr>
      <a:lvl5pPr marL="2279650" indent="-2540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200">
          <a:solidFill>
            <a:srgbClr val="7F7358"/>
          </a:solidFill>
          <a:latin typeface="+mn-lt"/>
          <a:ea typeface="+mn-ea"/>
          <a:sym typeface="Arial" charset="0"/>
        </a:defRPr>
      </a:lvl5pPr>
      <a:lvl6pPr marL="2736850" indent="-2540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200">
          <a:solidFill>
            <a:srgbClr val="7F7358"/>
          </a:solidFill>
          <a:latin typeface="+mn-lt"/>
          <a:ea typeface="+mn-ea"/>
          <a:sym typeface="Arial" charset="0"/>
        </a:defRPr>
      </a:lvl6pPr>
      <a:lvl7pPr marL="3194050" indent="-2540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200">
          <a:solidFill>
            <a:srgbClr val="7F7358"/>
          </a:solidFill>
          <a:latin typeface="+mn-lt"/>
          <a:ea typeface="+mn-ea"/>
          <a:sym typeface="Arial" charset="0"/>
        </a:defRPr>
      </a:lvl7pPr>
      <a:lvl8pPr marL="3651250" indent="-2540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200">
          <a:solidFill>
            <a:srgbClr val="7F7358"/>
          </a:solidFill>
          <a:latin typeface="+mn-lt"/>
          <a:ea typeface="+mn-ea"/>
          <a:sym typeface="Arial" charset="0"/>
        </a:defRPr>
      </a:lvl8pPr>
      <a:lvl9pPr marL="4108450" indent="-2540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200">
          <a:solidFill>
            <a:srgbClr val="7F7358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/>
          </p:cNvSpPr>
          <p:nvPr/>
        </p:nvSpPr>
        <p:spPr bwMode="auto">
          <a:xfrm>
            <a:off x="-10274300" y="-47652"/>
            <a:ext cx="20548600" cy="7683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098" name="Picture 2"/>
          <p:cNvPicPr>
            <a:picLocks noChangeArrowheads="1"/>
          </p:cNvPicPr>
          <p:nvPr/>
        </p:nvPicPr>
        <p:blipFill>
          <a:blip r:embed="rId3"/>
          <a:srcRect l="9700" t="38213" r="9348" b="25076"/>
          <a:stretch>
            <a:fillRect/>
          </a:stretch>
        </p:blipFill>
        <p:spPr bwMode="auto">
          <a:xfrm>
            <a:off x="1387475" y="127000"/>
            <a:ext cx="3911600" cy="88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099" name="AutoShape 3"/>
          <p:cNvSpPr>
            <a:spLocks/>
          </p:cNvSpPr>
          <p:nvPr/>
        </p:nvSpPr>
        <p:spPr bwMode="auto">
          <a:xfrm>
            <a:off x="1422400" y="2260600"/>
            <a:ext cx="7302500" cy="3192474"/>
          </a:xfrm>
          <a:prstGeom prst="roundRect">
            <a:avLst>
              <a:gd name="adj" fmla="val 5616"/>
            </a:avLst>
          </a:prstGeom>
          <a:solidFill>
            <a:srgbClr val="ABB202"/>
          </a:solidFill>
          <a:ln w="889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2" name="Rectangle 6"/>
          <p:cNvSpPr>
            <a:spLocks/>
          </p:cNvSpPr>
          <p:nvPr/>
        </p:nvSpPr>
        <p:spPr bwMode="auto">
          <a:xfrm>
            <a:off x="1676400" y="2489200"/>
            <a:ext cx="6904062" cy="2963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/>
            <a:endParaRPr lang="en-US" sz="4400" dirty="0" smtClean="0"/>
          </a:p>
          <a:p>
            <a:pPr marL="44450" algn="ctr"/>
            <a:r>
              <a:rPr lang="en-US" sz="4400" dirty="0" smtClean="0"/>
              <a:t>Tier Splitting using Static Analysis</a:t>
            </a:r>
            <a:endParaRPr lang="en-US" sz="4400" i="1" dirty="0">
              <a:solidFill>
                <a:srgbClr val="575240"/>
              </a:solidFill>
              <a:latin typeface="Gill Sans" pitchFamily="1" charset="0"/>
              <a:ea typeface="Gill Sans" pitchFamily="1" charset="0"/>
              <a:cs typeface="Gill Sans" pitchFamily="1" charset="0"/>
              <a:sym typeface="Gill Sans" pitchFamily="1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579538" y="5867400"/>
            <a:ext cx="6560235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25450" indent="-381000">
              <a:lnSpc>
                <a:spcPct val="150000"/>
              </a:lnSpc>
              <a:spcBef>
                <a:spcPts val="800"/>
              </a:spcBef>
              <a:buSzPct val="100000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Presenter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：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Xinran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 AI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Promoter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：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Prof. Dr.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Coen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 De</a:t>
            </a:r>
            <a:r>
              <a:rPr lang="en-US" altLang="zh-CN" dirty="0"/>
              <a:t> </a:t>
            </a:r>
            <a:r>
              <a:rPr lang="en-US" altLang="zh-CN" kern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Roover</a:t>
            </a:r>
            <a:endParaRPr lang="en-US" altLang="zh-CN" kern="0" dirty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Guidance by: Laure Philips</a:t>
            </a:r>
          </a:p>
          <a:p>
            <a:pPr>
              <a:lnSpc>
                <a:spcPct val="150000"/>
              </a:lnSpc>
            </a:pPr>
            <a:r>
              <a:rPr lang="en-US" altLang="zh-CN" kern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	        Jens Nicolay</a:t>
            </a:r>
            <a:endParaRPr lang="en-US" kern="0" dirty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 Slicing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Weiser’s program slicing theory:</a:t>
            </a:r>
          </a:p>
          <a:p>
            <a:pPr lvl="1"/>
            <a:r>
              <a:rPr lang="en-US" altLang="zh-CN" dirty="0" smtClean="0"/>
              <a:t>Definition:</a:t>
            </a:r>
          </a:p>
          <a:p>
            <a:pPr lvl="2"/>
            <a:r>
              <a:rPr lang="en-US" altLang="zh-CN" dirty="0"/>
              <a:t>A slice </a:t>
            </a:r>
            <a:r>
              <a:rPr lang="en-US" altLang="zh-CN" i="1" dirty="0"/>
              <a:t>S </a:t>
            </a:r>
            <a:r>
              <a:rPr lang="en-US" altLang="zh-CN" dirty="0"/>
              <a:t>of program </a:t>
            </a:r>
            <a:r>
              <a:rPr lang="en-US" altLang="zh-CN" i="1" dirty="0"/>
              <a:t>P</a:t>
            </a:r>
            <a:r>
              <a:rPr lang="en-US" altLang="zh-CN" dirty="0"/>
              <a:t>, is obtained from a specific slicing </a:t>
            </a:r>
            <a:r>
              <a:rPr lang="en-US" altLang="zh-CN" dirty="0" smtClean="0"/>
              <a:t>criterion denoted </a:t>
            </a:r>
            <a:r>
              <a:rPr lang="en-US" altLang="zh-CN" dirty="0"/>
              <a:t>as a pair of value </a:t>
            </a:r>
            <a:r>
              <a:rPr lang="en-US" altLang="zh-CN" i="1" dirty="0"/>
              <a:t>&lt;</a:t>
            </a:r>
            <a:r>
              <a:rPr lang="en-US" altLang="zh-CN" i="1" dirty="0" err="1"/>
              <a:t>i</a:t>
            </a:r>
            <a:r>
              <a:rPr lang="en-US" altLang="zh-CN" i="1" dirty="0"/>
              <a:t>, V&gt;</a:t>
            </a:r>
            <a:r>
              <a:rPr lang="en-US" altLang="zh-CN" dirty="0"/>
              <a:t>, where </a:t>
            </a:r>
            <a:r>
              <a:rPr lang="en-US" altLang="zh-CN" dirty="0" err="1"/>
              <a:t>i</a:t>
            </a:r>
            <a:r>
              <a:rPr lang="en-US" altLang="zh-CN" dirty="0"/>
              <a:t> is the line number </a:t>
            </a:r>
            <a:r>
              <a:rPr lang="en-US" altLang="zh-CN" dirty="0" smtClean="0"/>
              <a:t>of statement </a:t>
            </a:r>
            <a:r>
              <a:rPr lang="en-US" altLang="zh-CN" dirty="0"/>
              <a:t>in P, and V is set of variables defined or used at </a:t>
            </a:r>
            <a:r>
              <a:rPr lang="en-US" altLang="zh-CN" dirty="0" err="1"/>
              <a:t>i</a:t>
            </a:r>
            <a:r>
              <a:rPr lang="en-US" altLang="zh-CN" dirty="0"/>
              <a:t>.</a:t>
            </a:r>
          </a:p>
          <a:p>
            <a:pPr lvl="2"/>
            <a:r>
              <a:rPr lang="en-US" altLang="zh-CN" dirty="0" smtClean="0"/>
              <a:t>A </a:t>
            </a:r>
            <a:r>
              <a:rPr lang="en-US" altLang="zh-CN" dirty="0"/>
              <a:t>slice </a:t>
            </a:r>
            <a:r>
              <a:rPr lang="en-US" altLang="zh-CN" i="1" dirty="0"/>
              <a:t>S </a:t>
            </a:r>
            <a:r>
              <a:rPr lang="en-US" altLang="zh-CN" dirty="0"/>
              <a:t>can be obtained by deleting zero or more statements </a:t>
            </a:r>
            <a:r>
              <a:rPr lang="en-US" altLang="zh-CN" dirty="0" smtClean="0"/>
              <a:t>from program </a:t>
            </a:r>
            <a:r>
              <a:rPr lang="en-US" altLang="zh-CN" i="1" dirty="0"/>
              <a:t>P</a:t>
            </a:r>
            <a:r>
              <a:rPr lang="en-US" altLang="zh-CN" dirty="0"/>
              <a:t>. </a:t>
            </a:r>
            <a:r>
              <a:rPr lang="en-US" altLang="zh-CN" dirty="0" smtClean="0"/>
              <a:t>Meanwhile</a:t>
            </a:r>
            <a:r>
              <a:rPr lang="en-US" altLang="zh-CN" dirty="0"/>
              <a:t>, </a:t>
            </a:r>
            <a:r>
              <a:rPr lang="en-US" altLang="zh-CN" i="1" dirty="0"/>
              <a:t>P </a:t>
            </a:r>
            <a:r>
              <a:rPr lang="en-US" altLang="zh-CN" dirty="0"/>
              <a:t>and </a:t>
            </a:r>
            <a:r>
              <a:rPr lang="en-US" altLang="zh-CN" i="1" dirty="0"/>
              <a:t>S </a:t>
            </a:r>
            <a:r>
              <a:rPr lang="en-US" altLang="zh-CN" dirty="0"/>
              <a:t>must behave the same with respect </a:t>
            </a:r>
            <a:r>
              <a:rPr lang="en-US" altLang="zh-CN" dirty="0" smtClean="0"/>
              <a:t>to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i,V</a:t>
            </a:r>
            <a:r>
              <a:rPr lang="en-US" altLang="zh-CN" i="1" dirty="0"/>
              <a:t>&gt;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 Slicing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Weiser’s program slicing theory:</a:t>
            </a:r>
            <a:endParaRPr lang="en-US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2" y="2513856"/>
            <a:ext cx="61626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500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 Slicing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Weiser’s program slicing theory:</a:t>
            </a:r>
          </a:p>
          <a:p>
            <a:pPr lvl="1"/>
            <a:r>
              <a:rPr lang="en-US" altLang="zh-CN" dirty="0" smtClean="0"/>
              <a:t>Flow graph as a presentation of program.</a:t>
            </a:r>
          </a:p>
          <a:p>
            <a:pPr lvl="2"/>
            <a:r>
              <a:rPr lang="en-US" dirty="0" smtClean="0"/>
              <a:t>Node is statement</a:t>
            </a:r>
          </a:p>
          <a:p>
            <a:pPr lvl="2"/>
            <a:r>
              <a:rPr lang="en-US" dirty="0" smtClean="0"/>
              <a:t>Edge is flow relation between nodes.</a:t>
            </a:r>
            <a:endParaRPr lang="en-US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3737992"/>
            <a:ext cx="4686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0981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Program Slicing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Slicin</a:t>
            </a:r>
            <a:r>
              <a:rPr lang="en-US" sz="3200" dirty="0" smtClean="0"/>
              <a:t>g on Program Dependency Graph(PDG) </a:t>
            </a:r>
            <a:endParaRPr lang="en-US" sz="3200" dirty="0" smtClean="0"/>
          </a:p>
          <a:p>
            <a:pPr lvl="1"/>
            <a:r>
              <a:rPr lang="en-US" sz="2800" dirty="0" smtClean="0"/>
              <a:t>Data dependency in PDG</a:t>
            </a:r>
          </a:p>
          <a:p>
            <a:pPr lvl="2"/>
            <a:r>
              <a:rPr lang="en-US" altLang="zh-CN" sz="2400" dirty="0"/>
              <a:t>If a statement </a:t>
            </a:r>
            <a:r>
              <a:rPr lang="en-US" altLang="zh-CN" sz="2400" i="1" dirty="0"/>
              <a:t>S’ </a:t>
            </a:r>
            <a:r>
              <a:rPr lang="en-US" altLang="zh-CN" sz="2400" i="1" dirty="0" smtClean="0"/>
              <a:t>use the variable defined at statement S without redefining of this variable during the execution, then</a:t>
            </a:r>
            <a:r>
              <a:rPr lang="en-US" altLang="zh-CN" sz="2400" i="1" dirty="0"/>
              <a:t> statement </a:t>
            </a:r>
            <a:r>
              <a:rPr lang="en-US" altLang="zh-CN" sz="2400" i="1" dirty="0" smtClean="0"/>
              <a:t> S</a:t>
            </a:r>
            <a:r>
              <a:rPr lang="en-US" altLang="zh-CN" sz="2400" i="1" dirty="0"/>
              <a:t>’</a:t>
            </a:r>
            <a:r>
              <a:rPr lang="en-US" altLang="zh-CN" sz="2400" i="1" dirty="0" smtClean="0"/>
              <a:t> is data dependent </a:t>
            </a:r>
            <a:r>
              <a:rPr lang="en-US" altLang="zh-CN" sz="2400" i="1" dirty="0"/>
              <a:t>on statement </a:t>
            </a:r>
            <a:r>
              <a:rPr lang="en-US" altLang="zh-CN" sz="2400" i="1" dirty="0" smtClean="0"/>
              <a:t>S.</a:t>
            </a:r>
            <a:endParaRPr lang="en-US" sz="2400" dirty="0" smtClean="0"/>
          </a:p>
          <a:p>
            <a:pPr lvl="1"/>
            <a:r>
              <a:rPr lang="en-US" sz="2800" dirty="0" smtClean="0"/>
              <a:t>Control dependency in PDG</a:t>
            </a:r>
          </a:p>
          <a:p>
            <a:pPr lvl="2"/>
            <a:r>
              <a:rPr lang="en-US" altLang="zh-CN" sz="2400" i="1" dirty="0"/>
              <a:t>If a statement S’ is </a:t>
            </a:r>
            <a:r>
              <a:rPr lang="en-US" altLang="zh-CN" sz="2400" i="1" dirty="0"/>
              <a:t>control dependent </a:t>
            </a:r>
            <a:r>
              <a:rPr lang="en-US" altLang="zh-CN" sz="2400" i="1" dirty="0"/>
              <a:t>on statement S, there will be two edges out of S, the “</a:t>
            </a:r>
            <a:r>
              <a:rPr lang="en-US" altLang="zh-CN" sz="2400" i="1" dirty="0" smtClean="0"/>
              <a:t>True” </a:t>
            </a:r>
            <a:r>
              <a:rPr lang="en-US" altLang="zh-CN" sz="2400" i="1" dirty="0"/>
              <a:t>edge will lead to execute on S’, “</a:t>
            </a:r>
            <a:r>
              <a:rPr lang="en-US" altLang="zh-CN" sz="2400" i="1" dirty="0" smtClean="0"/>
              <a:t>False” </a:t>
            </a:r>
            <a:r>
              <a:rPr lang="en-US" altLang="zh-CN" sz="2400" i="1" dirty="0"/>
              <a:t>edge will lead the program jump to another statement.</a:t>
            </a:r>
          </a:p>
          <a:p>
            <a:pPr lvl="2"/>
            <a:endParaRPr lang="en-US" sz="2000" dirty="0" smtClean="0"/>
          </a:p>
          <a:p>
            <a:pPr lvl="2"/>
            <a:endParaRPr lang="en-US" sz="2400" dirty="0" smtClean="0"/>
          </a:p>
          <a:p>
            <a:pPr lvl="2"/>
            <a:endParaRPr lang="en-US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Program Slicing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Slicin</a:t>
            </a:r>
            <a:r>
              <a:rPr lang="en-US" sz="3200" dirty="0" smtClean="0"/>
              <a:t>g on Program Dependency Graph(PDG) </a:t>
            </a:r>
            <a:endParaRPr lang="en-US" sz="3200" dirty="0" smtClean="0"/>
          </a:p>
          <a:p>
            <a:pPr lvl="1"/>
            <a:r>
              <a:rPr lang="en-US" sz="2800" dirty="0" smtClean="0"/>
              <a:t>Backward traversal</a:t>
            </a:r>
          </a:p>
          <a:p>
            <a:pPr lvl="2"/>
            <a:endParaRPr lang="en-US" sz="2000" dirty="0" smtClean="0"/>
          </a:p>
          <a:p>
            <a:pPr lvl="2"/>
            <a:endParaRPr lang="en-US" sz="2400" dirty="0" smtClean="0"/>
          </a:p>
          <a:p>
            <a:pPr lvl="2"/>
            <a:endParaRPr lang="en-US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pic>
        <p:nvPicPr>
          <p:cNvPr id="1026" name="Picture 2" descr="C:\Users\aixinran\AppData\Local\Temp\ksohtml\wps62CE.t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80" y="2821752"/>
            <a:ext cx="6233634" cy="329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633114" y="2821752"/>
            <a:ext cx="32714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a=1;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b=2;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c=3;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ab=0;</a:t>
            </a:r>
          </a:p>
          <a:p>
            <a:r>
              <a:rPr lang="en-US" altLang="zh-CN" dirty="0"/>
              <a:t>  if (a&gt;b){</a:t>
            </a:r>
          </a:p>
          <a:p>
            <a:r>
              <a:rPr lang="en-US" altLang="zh-CN" dirty="0"/>
              <a:t>      ab=a-b;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else ab=</a:t>
            </a:r>
            <a:r>
              <a:rPr lang="en-US" altLang="zh-CN" dirty="0" err="1"/>
              <a:t>a+b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ac = a + c;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abc</a:t>
            </a:r>
            <a:r>
              <a:rPr lang="en-US" altLang="zh-CN" dirty="0"/>
              <a:t> = ac + c;</a:t>
            </a:r>
          </a:p>
        </p:txBody>
      </p:sp>
    </p:spTree>
    <p:extLst>
      <p:ext uri="{BB962C8B-B14F-4D97-AF65-F5344CB8AC3E}">
        <p14:creationId xmlns:p14="http://schemas.microsoft.com/office/powerpoint/2010/main" val="29766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Program Slicing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State of the art of Program Slicing</a:t>
            </a:r>
          </a:p>
          <a:p>
            <a:pPr lvl="1"/>
            <a:r>
              <a:rPr lang="en-US" sz="2800" dirty="0" smtClean="0"/>
              <a:t>Method </a:t>
            </a:r>
            <a:endParaRPr lang="en-US" sz="2800" dirty="0" smtClean="0"/>
          </a:p>
          <a:p>
            <a:pPr lvl="2"/>
            <a:r>
              <a:rPr lang="en-US" sz="2000" dirty="0" smtClean="0"/>
              <a:t>Backward and forward </a:t>
            </a:r>
            <a:r>
              <a:rPr lang="en-US" sz="2000" dirty="0" smtClean="0"/>
              <a:t>traversal</a:t>
            </a:r>
          </a:p>
          <a:p>
            <a:pPr lvl="2"/>
            <a:r>
              <a:rPr lang="en-US" sz="2000" dirty="0" smtClean="0"/>
              <a:t>Dynamic and conditional program slicing</a:t>
            </a:r>
          </a:p>
          <a:p>
            <a:pPr lvl="1"/>
            <a:r>
              <a:rPr lang="en-US" altLang="zh-CN" sz="2800" dirty="0" smtClean="0"/>
              <a:t>Application  </a:t>
            </a:r>
          </a:p>
          <a:p>
            <a:pPr lvl="2"/>
            <a:r>
              <a:rPr lang="en-US" altLang="zh-CN" sz="2000" dirty="0" smtClean="0"/>
              <a:t>Debugging </a:t>
            </a:r>
          </a:p>
          <a:p>
            <a:pPr lvl="2"/>
            <a:r>
              <a:rPr lang="en-US" altLang="zh-CN" sz="2000" dirty="0" smtClean="0"/>
              <a:t>Testing </a:t>
            </a:r>
          </a:p>
          <a:p>
            <a:pPr lvl="2"/>
            <a:r>
              <a:rPr lang="en-US" altLang="zh-CN" sz="2000" dirty="0" smtClean="0"/>
              <a:t>Software </a:t>
            </a:r>
            <a:r>
              <a:rPr lang="en-US" altLang="zh-CN" sz="2000" dirty="0" err="1" smtClean="0"/>
              <a:t>mantaince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Re-engineering</a:t>
            </a:r>
          </a:p>
          <a:p>
            <a:pPr lvl="2"/>
            <a:r>
              <a:rPr lang="en-US" altLang="zh-CN" sz="2000" dirty="0" smtClean="0"/>
              <a:t>Web security </a:t>
            </a:r>
          </a:p>
          <a:p>
            <a:pPr lvl="2"/>
            <a:endParaRPr lang="en-US" sz="2000" dirty="0" smtClean="0"/>
          </a:p>
          <a:p>
            <a:pPr lvl="2"/>
            <a:endParaRPr lang="en-US" sz="2400" dirty="0" smtClean="0"/>
          </a:p>
          <a:p>
            <a:pPr lvl="2"/>
            <a:endParaRPr lang="en-US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4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Abstract Interpreter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09650" lvl="2" indent="0">
              <a:buNone/>
            </a:pPr>
            <a:endParaRPr lang="en-US" sz="2000" dirty="0" smtClean="0"/>
          </a:p>
          <a:p>
            <a:pPr lvl="2"/>
            <a:endParaRPr lang="en-US" sz="2400" dirty="0" smtClean="0"/>
          </a:p>
          <a:p>
            <a:pPr lvl="2"/>
            <a:endParaRPr lang="en-US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8800" y="1468438"/>
            <a:ext cx="9236108" cy="5913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5955" bIns="50800" numCol="1" anchor="t" anchorCtr="0" compatLnSpc="1">
            <a:prstTxWarp prst="textNoShape">
              <a:avLst/>
            </a:prstTxWarp>
            <a:normAutofit/>
          </a:bodyPr>
          <a:lstStyle>
            <a:lvl1pPr marL="425450" indent="-381000" algn="l" rtl="0" fontAlgn="base">
              <a:spcBef>
                <a:spcPts val="8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400">
                <a:solidFill>
                  <a:srgbClr val="5F604A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819150" indent="-317500" algn="l" rtl="0" fontAlgn="base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–"/>
              <a:defRPr sz="3000">
                <a:solidFill>
                  <a:srgbClr val="5F604A"/>
                </a:solidFill>
                <a:latin typeface="+mn-lt"/>
                <a:ea typeface="+mn-ea"/>
                <a:sym typeface="Arial" charset="0"/>
              </a:defRPr>
            </a:lvl2pPr>
            <a:lvl3pPr marL="1263650" indent="-254000" algn="l" rtl="0" fontAlgn="base">
              <a:spcBef>
                <a:spcPts val="6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6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3pPr>
            <a:lvl4pPr marL="17716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4pPr>
            <a:lvl5pPr marL="22796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5pPr>
            <a:lvl6pPr marL="27368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6pPr>
            <a:lvl7pPr marL="31940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7pPr>
            <a:lvl8pPr marL="36512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8pPr>
            <a:lvl9pPr marL="41084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r>
              <a:rPr lang="en-US" sz="2400" kern="0" dirty="0" smtClean="0"/>
              <a:t>Abstraction is used to depict property</a:t>
            </a:r>
          </a:p>
          <a:p>
            <a:endParaRPr lang="en-US" sz="2400" kern="0" dirty="0"/>
          </a:p>
          <a:p>
            <a:endParaRPr lang="en-US" sz="2400" kern="0" dirty="0" smtClean="0"/>
          </a:p>
          <a:p>
            <a:endParaRPr lang="en-US" sz="2400" kern="0" dirty="0"/>
          </a:p>
          <a:p>
            <a:endParaRPr lang="en-US" sz="2400" kern="0" dirty="0" smtClean="0"/>
          </a:p>
          <a:p>
            <a:endParaRPr lang="en-US" sz="2400" kern="0" dirty="0" smtClean="0"/>
          </a:p>
          <a:p>
            <a:endParaRPr lang="en-US" sz="2400" kern="0" dirty="0" smtClean="0"/>
          </a:p>
          <a:p>
            <a:r>
              <a:rPr lang="en-US" sz="2400" kern="0" dirty="0" smtClean="0"/>
              <a:t>Syntax and semantic is abstract interpretation of program</a:t>
            </a:r>
          </a:p>
          <a:p>
            <a:pPr lvl="1"/>
            <a:r>
              <a:rPr lang="en-US" sz="2000" kern="0" dirty="0" smtClean="0"/>
              <a:t>A summary of behavior of program.</a:t>
            </a:r>
          </a:p>
          <a:p>
            <a:endParaRPr lang="en-US" sz="2400" kern="0" dirty="0" smtClean="0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919413" y="2081213"/>
            <a:ext cx="3336925" cy="1919287"/>
            <a:chOff x="1839" y="1311"/>
            <a:chExt cx="2102" cy="1209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39" y="1311"/>
              <a:ext cx="2102" cy="1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9" y="1311"/>
              <a:ext cx="2106" cy="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文本框 8"/>
          <p:cNvSpPr txBox="1"/>
          <p:nvPr/>
        </p:nvSpPr>
        <p:spPr>
          <a:xfrm>
            <a:off x="3379755" y="4144284"/>
            <a:ext cx="241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Value </a:t>
            </a:r>
            <a:r>
              <a:rPr lang="en-US" altLang="zh-CN" dirty="0" smtClean="0"/>
              <a:t>abstractions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Abstract Interpreter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09650" lvl="2" indent="0">
              <a:buNone/>
            </a:pPr>
            <a:endParaRPr lang="en-US" sz="2000" dirty="0" smtClean="0"/>
          </a:p>
          <a:p>
            <a:pPr lvl="2"/>
            <a:endParaRPr lang="en-US" sz="2400" dirty="0" smtClean="0"/>
          </a:p>
          <a:p>
            <a:pPr lvl="2"/>
            <a:endParaRPr lang="en-US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8800" y="1468438"/>
            <a:ext cx="9236108" cy="5913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5955" bIns="50800" numCol="1" anchor="t" anchorCtr="0" compatLnSpc="1">
            <a:prstTxWarp prst="textNoShape">
              <a:avLst/>
            </a:prstTxWarp>
            <a:normAutofit/>
          </a:bodyPr>
          <a:lstStyle>
            <a:lvl1pPr marL="425450" indent="-381000" algn="l" rtl="0" fontAlgn="base">
              <a:spcBef>
                <a:spcPts val="8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400">
                <a:solidFill>
                  <a:srgbClr val="5F604A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819150" indent="-317500" algn="l" rtl="0" fontAlgn="base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–"/>
              <a:defRPr sz="3000">
                <a:solidFill>
                  <a:srgbClr val="5F604A"/>
                </a:solidFill>
                <a:latin typeface="+mn-lt"/>
                <a:ea typeface="+mn-ea"/>
                <a:sym typeface="Arial" charset="0"/>
              </a:defRPr>
            </a:lvl2pPr>
            <a:lvl3pPr marL="1263650" indent="-254000" algn="l" rtl="0" fontAlgn="base">
              <a:spcBef>
                <a:spcPts val="6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6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3pPr>
            <a:lvl4pPr marL="17716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4pPr>
            <a:lvl5pPr marL="22796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5pPr>
            <a:lvl6pPr marL="27368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6pPr>
            <a:lvl7pPr marL="31940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7pPr>
            <a:lvl8pPr marL="36512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8pPr>
            <a:lvl9pPr marL="41084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r>
              <a:rPr lang="en-US" sz="2400" kern="0" dirty="0" smtClean="0"/>
              <a:t>Static analysis based on abstract interpretation</a:t>
            </a:r>
          </a:p>
          <a:p>
            <a:pPr lvl="1"/>
            <a:r>
              <a:rPr lang="en-US" sz="2000" kern="0" dirty="0" smtClean="0"/>
              <a:t>Try to simulate the execution of program</a:t>
            </a:r>
          </a:p>
          <a:p>
            <a:endParaRPr lang="en-US" sz="2400" kern="0" dirty="0"/>
          </a:p>
          <a:p>
            <a:endParaRPr lang="en-US" sz="2400" kern="0" dirty="0" smtClean="0"/>
          </a:p>
          <a:p>
            <a:endParaRPr lang="en-US" sz="2400" kern="0" dirty="0"/>
          </a:p>
          <a:p>
            <a:endParaRPr lang="en-US" sz="2400" kern="0" dirty="0" smtClean="0"/>
          </a:p>
          <a:p>
            <a:endParaRPr lang="en-US" sz="2400" kern="0" dirty="0" smtClean="0"/>
          </a:p>
          <a:p>
            <a:endParaRPr lang="en-US" sz="2400" kern="0" dirty="0" smtClean="0"/>
          </a:p>
          <a:p>
            <a:endParaRPr lang="en-US" sz="2400" kern="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720" y="2641751"/>
            <a:ext cx="5348050" cy="15695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36" y="4787306"/>
            <a:ext cx="3044049" cy="15161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049" y="4449430"/>
            <a:ext cx="43910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9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Abstract Interpreter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09650" lvl="2" indent="0">
              <a:buNone/>
            </a:pPr>
            <a:endParaRPr lang="en-US" sz="2000" dirty="0" smtClean="0"/>
          </a:p>
          <a:p>
            <a:pPr lvl="2"/>
            <a:endParaRPr lang="en-US" sz="2400" dirty="0" smtClean="0"/>
          </a:p>
          <a:p>
            <a:pPr lvl="2"/>
            <a:endParaRPr lang="en-US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8800" y="1468438"/>
            <a:ext cx="9236108" cy="5913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5955" bIns="50800" numCol="1" anchor="t" anchorCtr="0" compatLnSpc="1">
            <a:prstTxWarp prst="textNoShape">
              <a:avLst/>
            </a:prstTxWarp>
            <a:normAutofit/>
          </a:bodyPr>
          <a:lstStyle>
            <a:lvl1pPr marL="425450" indent="-381000" algn="l" rtl="0" fontAlgn="base">
              <a:spcBef>
                <a:spcPts val="8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400">
                <a:solidFill>
                  <a:srgbClr val="5F604A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819150" indent="-317500" algn="l" rtl="0" fontAlgn="base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–"/>
              <a:defRPr sz="3000">
                <a:solidFill>
                  <a:srgbClr val="5F604A"/>
                </a:solidFill>
                <a:latin typeface="+mn-lt"/>
                <a:ea typeface="+mn-ea"/>
                <a:sym typeface="Arial" charset="0"/>
              </a:defRPr>
            </a:lvl2pPr>
            <a:lvl3pPr marL="1263650" indent="-254000" algn="l" rtl="0" fontAlgn="base">
              <a:spcBef>
                <a:spcPts val="6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6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3pPr>
            <a:lvl4pPr marL="17716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4pPr>
            <a:lvl5pPr marL="22796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5pPr>
            <a:lvl6pPr marL="27368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6pPr>
            <a:lvl7pPr marL="31940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7pPr>
            <a:lvl8pPr marL="36512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8pPr>
            <a:lvl9pPr marL="41084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r>
              <a:rPr lang="en-US" sz="2400" kern="0" dirty="0" smtClean="0"/>
              <a:t>CESK-machine abstract interpreter</a:t>
            </a:r>
          </a:p>
          <a:p>
            <a:pPr lvl="1"/>
            <a:r>
              <a:rPr lang="en-US" altLang="zh-CN" sz="2000" dirty="0"/>
              <a:t>is </a:t>
            </a:r>
            <a:r>
              <a:rPr lang="en-US" altLang="zh-CN" sz="2000" dirty="0" smtClean="0"/>
              <a:t>used to </a:t>
            </a:r>
            <a:r>
              <a:rPr lang="en-US" altLang="zh-CN" sz="2000" dirty="0"/>
              <a:t>translate </a:t>
            </a:r>
            <a:r>
              <a:rPr lang="en-US" altLang="zh-CN" sz="2000" dirty="0" smtClean="0"/>
              <a:t>a source </a:t>
            </a:r>
            <a:r>
              <a:rPr lang="en-US" altLang="zh-CN" sz="2000" dirty="0"/>
              <a:t>language, which defines source component, to a target </a:t>
            </a:r>
            <a:r>
              <a:rPr lang="en-US" altLang="zh-CN" sz="2000" dirty="0" smtClean="0"/>
              <a:t>language which </a:t>
            </a:r>
            <a:r>
              <a:rPr lang="en-US" altLang="zh-CN" sz="2000" dirty="0"/>
              <a:t>augment source language with </a:t>
            </a:r>
            <a:r>
              <a:rPr lang="en-US" altLang="zh-CN" sz="2000" i="1" dirty="0" smtClean="0"/>
              <a:t>frame expression </a:t>
            </a:r>
            <a:r>
              <a:rPr lang="en-US" altLang="zh-CN" sz="2000" dirty="0"/>
              <a:t>to specify </a:t>
            </a:r>
            <a:r>
              <a:rPr lang="en-US" altLang="zh-CN" sz="2000" dirty="0" smtClean="0"/>
              <a:t>the permission </a:t>
            </a:r>
            <a:r>
              <a:rPr lang="en-US" altLang="zh-CN" sz="2000" dirty="0"/>
              <a:t>of </a:t>
            </a:r>
            <a:r>
              <a:rPr lang="en-US" altLang="zh-CN" sz="2000" dirty="0" smtClean="0"/>
              <a:t>component.</a:t>
            </a:r>
          </a:p>
          <a:p>
            <a:pPr lvl="1"/>
            <a:r>
              <a:rPr lang="en-US" sz="2000" kern="0" dirty="0" smtClean="0"/>
              <a:t>It decompose program into four components: </a:t>
            </a:r>
            <a:r>
              <a:rPr lang="en-US" altLang="zh-CN" sz="2000" kern="0" dirty="0" smtClean="0"/>
              <a:t>a </a:t>
            </a:r>
            <a:r>
              <a:rPr lang="en-US" altLang="zh-CN" sz="2000" kern="0" dirty="0"/>
              <a:t>(C)</a:t>
            </a:r>
            <a:r>
              <a:rPr lang="en-US" altLang="zh-CN" sz="2000" kern="0" dirty="0" err="1"/>
              <a:t>ontrol</a:t>
            </a:r>
            <a:r>
              <a:rPr lang="en-US" altLang="zh-CN" sz="2000" kern="0" dirty="0"/>
              <a:t> component, a (E)</a:t>
            </a:r>
            <a:r>
              <a:rPr lang="en-US" altLang="zh-CN" sz="2000" kern="0" dirty="0" err="1"/>
              <a:t>nvironment</a:t>
            </a:r>
            <a:r>
              <a:rPr lang="en-US" altLang="zh-CN" sz="2000" kern="0" dirty="0"/>
              <a:t>, a (S)tore and a (K)</a:t>
            </a:r>
            <a:r>
              <a:rPr lang="en-US" altLang="zh-CN" sz="2000" kern="0" dirty="0" err="1"/>
              <a:t>ontinuation</a:t>
            </a:r>
            <a:r>
              <a:rPr lang="en-US" altLang="zh-CN" sz="2000" kern="0" dirty="0" smtClean="0"/>
              <a:t>.</a:t>
            </a:r>
          </a:p>
          <a:p>
            <a:pPr lvl="2"/>
            <a:r>
              <a:rPr lang="en-US" sz="1600" kern="0" dirty="0" smtClean="0"/>
              <a:t>C: expression in functional programming </a:t>
            </a:r>
          </a:p>
          <a:p>
            <a:pPr lvl="2"/>
            <a:r>
              <a:rPr lang="en-US" sz="1600" kern="0" dirty="0" smtClean="0"/>
              <a:t>E: map a value to its address</a:t>
            </a:r>
          </a:p>
          <a:p>
            <a:pPr lvl="2"/>
            <a:r>
              <a:rPr lang="en-US" sz="1600" kern="0" dirty="0" smtClean="0"/>
              <a:t>S: map an </a:t>
            </a:r>
            <a:r>
              <a:rPr lang="en-US" sz="1600" kern="0" dirty="0" err="1" smtClean="0"/>
              <a:t>sddress</a:t>
            </a:r>
            <a:r>
              <a:rPr lang="en-US" sz="1600" kern="0" dirty="0" smtClean="0"/>
              <a:t> to its value</a:t>
            </a:r>
          </a:p>
          <a:p>
            <a:pPr lvl="2"/>
            <a:r>
              <a:rPr lang="en-US" sz="1600" kern="0" dirty="0" smtClean="0"/>
              <a:t>K: the continuation state of current symbol</a:t>
            </a:r>
          </a:p>
          <a:p>
            <a:pPr lvl="1"/>
            <a:r>
              <a:rPr lang="en-US" sz="2000" kern="0" dirty="0" smtClean="0"/>
              <a:t>When evaluate on atomic expression and (complex) expression</a:t>
            </a:r>
          </a:p>
          <a:p>
            <a:pPr lvl="2"/>
            <a:r>
              <a:rPr lang="en-US" sz="1600" kern="0" dirty="0" smtClean="0"/>
              <a:t>Atomic expression is return the value of expression itself </a:t>
            </a:r>
          </a:p>
          <a:p>
            <a:pPr lvl="2"/>
            <a:r>
              <a:rPr lang="en-US" sz="1600" kern="0" dirty="0" smtClean="0"/>
              <a:t>(Complex) expression is return atomic expression and the continuation in every evaluate step</a:t>
            </a:r>
            <a:endParaRPr lang="en-US" sz="1600" kern="0" dirty="0"/>
          </a:p>
          <a:p>
            <a:endParaRPr lang="en-US" sz="2000" kern="0" dirty="0"/>
          </a:p>
          <a:p>
            <a:endParaRPr lang="en-US" sz="2400" kern="0" dirty="0"/>
          </a:p>
          <a:p>
            <a:endParaRPr lang="en-US" sz="2400" kern="0" dirty="0" smtClean="0"/>
          </a:p>
          <a:p>
            <a:endParaRPr lang="en-US" sz="2400" kern="0" dirty="0" smtClean="0"/>
          </a:p>
          <a:p>
            <a:endParaRPr lang="en-US" sz="2400" kern="0" dirty="0" smtClean="0"/>
          </a:p>
          <a:p>
            <a:endParaRPr 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6402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Abstract Interpreter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09650" lvl="2" indent="0">
              <a:buNone/>
            </a:pPr>
            <a:endParaRPr lang="en-US" sz="2000" dirty="0" smtClean="0"/>
          </a:p>
          <a:p>
            <a:pPr lvl="2"/>
            <a:endParaRPr lang="en-US" sz="2400" dirty="0" smtClean="0"/>
          </a:p>
          <a:p>
            <a:pPr lvl="2"/>
            <a:endParaRPr lang="en-US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8800" y="1468438"/>
            <a:ext cx="9236108" cy="5913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5955" bIns="50800" numCol="1" anchor="t" anchorCtr="0" compatLnSpc="1">
            <a:prstTxWarp prst="textNoShape">
              <a:avLst/>
            </a:prstTxWarp>
            <a:normAutofit/>
          </a:bodyPr>
          <a:lstStyle>
            <a:lvl1pPr marL="425450" indent="-381000" algn="l" rtl="0" fontAlgn="base">
              <a:spcBef>
                <a:spcPts val="8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400">
                <a:solidFill>
                  <a:srgbClr val="5F604A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819150" indent="-317500" algn="l" rtl="0" fontAlgn="base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–"/>
              <a:defRPr sz="3000">
                <a:solidFill>
                  <a:srgbClr val="5F604A"/>
                </a:solidFill>
                <a:latin typeface="+mn-lt"/>
                <a:ea typeface="+mn-ea"/>
                <a:sym typeface="Arial" charset="0"/>
              </a:defRPr>
            </a:lvl2pPr>
            <a:lvl3pPr marL="1263650" indent="-254000" algn="l" rtl="0" fontAlgn="base">
              <a:spcBef>
                <a:spcPts val="6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6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3pPr>
            <a:lvl4pPr marL="17716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4pPr>
            <a:lvl5pPr marL="22796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5pPr>
            <a:lvl6pPr marL="27368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6pPr>
            <a:lvl7pPr marL="31940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7pPr>
            <a:lvl8pPr marL="36512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8pPr>
            <a:lvl9pPr marL="41084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r>
              <a:rPr lang="en-US" sz="2400" kern="0" dirty="0" smtClean="0"/>
              <a:t>Example of evaluation: </a:t>
            </a:r>
          </a:p>
          <a:p>
            <a:pPr marL="44450" indent="0">
              <a:buNone/>
            </a:pPr>
            <a:r>
              <a:rPr lang="en-US" altLang="zh-CN" sz="1800" dirty="0" smtClean="0"/>
              <a:t>	given a </a:t>
            </a:r>
            <a:r>
              <a:rPr lang="en-US" altLang="zh-CN" sz="1800" i="1" dirty="0" err="1" smtClean="0"/>
              <a:t>letbound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expression (</a:t>
            </a:r>
            <a:r>
              <a:rPr lang="en-US" altLang="zh-CN" sz="1800" i="1" dirty="0" smtClean="0"/>
              <a:t>let </a:t>
            </a:r>
            <a:r>
              <a:rPr lang="en-US" altLang="zh-CN" sz="1800" dirty="0" smtClean="0"/>
              <a:t>([</a:t>
            </a:r>
            <a:r>
              <a:rPr lang="en-US" altLang="zh-CN" sz="1800" i="1" dirty="0" smtClean="0"/>
              <a:t>v </a:t>
            </a:r>
            <a:r>
              <a:rPr lang="en-US" altLang="zh-CN" sz="1800" i="1" dirty="0" err="1" smtClean="0"/>
              <a:t>exp</a:t>
            </a:r>
            <a:r>
              <a:rPr lang="en-US" altLang="zh-CN" sz="1800" dirty="0" smtClean="0"/>
              <a:t>]) </a:t>
            </a:r>
            <a:r>
              <a:rPr lang="en-US" altLang="zh-CN" sz="1800" i="1" dirty="0" smtClean="0"/>
              <a:t>body</a:t>
            </a:r>
            <a:r>
              <a:rPr lang="en-US" altLang="zh-CN" sz="1800" dirty="0" smtClean="0"/>
              <a:t>)</a:t>
            </a:r>
          </a:p>
          <a:p>
            <a:pPr lvl="1"/>
            <a:r>
              <a:rPr lang="en-US" altLang="zh-CN" sz="2000" dirty="0" smtClean="0"/>
              <a:t>First </a:t>
            </a:r>
            <a:r>
              <a:rPr lang="en-US" altLang="zh-CN" sz="2000" dirty="0"/>
              <a:t>evaluated </a:t>
            </a:r>
            <a:r>
              <a:rPr lang="en-US" altLang="zh-CN" sz="2000" i="1" dirty="0" err="1"/>
              <a:t>exp</a:t>
            </a:r>
            <a:endParaRPr lang="en-US" altLang="zh-CN" sz="2000" i="1" dirty="0"/>
          </a:p>
          <a:p>
            <a:pPr lvl="1"/>
            <a:r>
              <a:rPr lang="en-US" altLang="zh-CN" sz="2000" dirty="0" smtClean="0"/>
              <a:t>Then bind </a:t>
            </a:r>
            <a:r>
              <a:rPr lang="en-US" altLang="zh-CN" sz="2000" dirty="0"/>
              <a:t>the computation result to </a:t>
            </a:r>
            <a:r>
              <a:rPr lang="en-US" altLang="zh-CN" sz="2000" i="1" dirty="0"/>
              <a:t>v</a:t>
            </a:r>
            <a:r>
              <a:rPr lang="en-US" altLang="zh-CN" sz="2000" dirty="0"/>
              <a:t>, then holding the resume to </a:t>
            </a:r>
            <a:r>
              <a:rPr lang="en-US" altLang="zh-CN" sz="2000" i="1" dirty="0"/>
              <a:t>body</a:t>
            </a:r>
            <a:r>
              <a:rPr lang="en-US" altLang="zh-CN" sz="2000" dirty="0"/>
              <a:t>.</a:t>
            </a:r>
            <a:endParaRPr lang="en-US" sz="2000" kern="0" dirty="0" smtClean="0"/>
          </a:p>
          <a:p>
            <a:endParaRPr lang="en-US" sz="2400" kern="0" dirty="0"/>
          </a:p>
          <a:p>
            <a:endParaRPr lang="en-US" sz="2400" kern="0" dirty="0" smtClean="0"/>
          </a:p>
          <a:p>
            <a:endParaRPr lang="en-US" sz="2400" kern="0" dirty="0" smtClean="0"/>
          </a:p>
          <a:p>
            <a:endParaRPr lang="en-US" sz="2400" kern="0" dirty="0" smtClean="0"/>
          </a:p>
          <a:p>
            <a:endParaRPr 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7999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Problem State </a:t>
            </a:r>
            <a:endParaRPr lang="en-US" sz="2800" dirty="0" smtClean="0"/>
          </a:p>
          <a:p>
            <a:r>
              <a:rPr lang="en-US" sz="3200" dirty="0" smtClean="0"/>
              <a:t>Background Knowledge</a:t>
            </a:r>
          </a:p>
          <a:p>
            <a:pPr lvl="1"/>
            <a:r>
              <a:rPr lang="en-US" sz="2800" dirty="0" smtClean="0"/>
              <a:t>Program slicing</a:t>
            </a:r>
          </a:p>
          <a:p>
            <a:pPr lvl="1"/>
            <a:r>
              <a:rPr lang="en-US" sz="2800" dirty="0" smtClean="0"/>
              <a:t>Abstract Interpreter</a:t>
            </a:r>
            <a:endParaRPr lang="en-US" sz="2800" dirty="0" smtClean="0"/>
          </a:p>
          <a:p>
            <a:r>
              <a:rPr lang="en-US" sz="3200" dirty="0" smtClean="0"/>
              <a:t>Case study of s</a:t>
            </a:r>
            <a:r>
              <a:rPr lang="en-US" sz="3200" dirty="0" smtClean="0"/>
              <a:t>licing on State graph</a:t>
            </a:r>
          </a:p>
          <a:p>
            <a:r>
              <a:rPr lang="en-US" sz="3200" dirty="0" smtClean="0"/>
              <a:t>Implementation of </a:t>
            </a:r>
            <a:r>
              <a:rPr lang="en-US" sz="3200" dirty="0" err="1" smtClean="0"/>
              <a:t>JipdaSlicer</a:t>
            </a:r>
            <a:endParaRPr lang="en-US" sz="3200" dirty="0" smtClean="0"/>
          </a:p>
          <a:p>
            <a:r>
              <a:rPr lang="en-US" sz="3200" dirty="0" smtClean="0"/>
              <a:t>Validation </a:t>
            </a:r>
          </a:p>
          <a:p>
            <a:r>
              <a:rPr lang="en-US" sz="3200" dirty="0" smtClean="0"/>
              <a:t>Conclusion</a:t>
            </a:r>
          </a:p>
          <a:p>
            <a:pPr lvl="1"/>
            <a:r>
              <a:rPr lang="en-US" sz="2800" dirty="0"/>
              <a:t>C</a:t>
            </a:r>
            <a:r>
              <a:rPr lang="en-US" sz="2800" dirty="0" smtClean="0"/>
              <a:t>ontribution</a:t>
            </a:r>
          </a:p>
          <a:p>
            <a:pPr lvl="1"/>
            <a:r>
              <a:rPr lang="en-US" sz="2800" dirty="0" smtClean="0"/>
              <a:t>Future work</a:t>
            </a:r>
            <a:endParaRPr lang="en-US" sz="2800" dirty="0" smtClean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5158" y="2952744"/>
            <a:ext cx="8636000" cy="1514475"/>
          </a:xfrm>
        </p:spPr>
        <p:txBody>
          <a:bodyPr/>
          <a:lstStyle/>
          <a:p>
            <a:pPr algn="ctr"/>
            <a:r>
              <a:rPr lang="en-US" cap="none" dirty="0" smtClean="0"/>
              <a:t>Case study of program slicing on state graph</a:t>
            </a:r>
            <a:endParaRPr lang="en-US" cap="none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Case study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468438"/>
            <a:ext cx="9236108" cy="59134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Make assumption by observation </a:t>
            </a:r>
          </a:p>
          <a:p>
            <a:endParaRPr lang="en-US" sz="2400" dirty="0" smtClean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Case study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468438"/>
            <a:ext cx="9236108" cy="59134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Make assumption by observation </a:t>
            </a:r>
          </a:p>
          <a:p>
            <a:pPr marL="44450" indent="0">
              <a:buNone/>
            </a:pPr>
            <a:r>
              <a:rPr lang="en-US" altLang="zh-CN" sz="2400" dirty="0" smtClean="0"/>
              <a:t>	</a:t>
            </a:r>
          </a:p>
          <a:p>
            <a:pPr marL="4445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a=1;</a:t>
            </a:r>
          </a:p>
          <a:p>
            <a:pPr marL="4445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b=a+1;</a:t>
            </a:r>
          </a:p>
          <a:p>
            <a:pPr lvl="1"/>
            <a:r>
              <a:rPr lang="en-US" sz="2000" dirty="0" smtClean="0"/>
              <a:t>Second line is data dependent on first</a:t>
            </a:r>
          </a:p>
          <a:p>
            <a:pPr marL="44450" indent="0">
              <a:buNone/>
            </a:pPr>
            <a:r>
              <a:rPr lang="en-US" sz="2400" dirty="0" smtClean="0"/>
              <a:t>     line.</a:t>
            </a:r>
            <a:endParaRPr lang="en-US" sz="2400" dirty="0" smtClean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pic>
        <p:nvPicPr>
          <p:cNvPr id="2050" name="Picture 2" descr="C:\Users\aixinran\AppData\Local\Temp\ksohtml\wpsD5DC.t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250" y="-12700"/>
            <a:ext cx="1628775" cy="747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7240240" y="4674096"/>
            <a:ext cx="1224136" cy="28803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pitchFamily="1" charset="-128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Case study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468438"/>
            <a:ext cx="9236108" cy="59134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Make assumption by observation</a:t>
            </a:r>
          </a:p>
          <a:p>
            <a:endParaRPr lang="en-US" sz="2400" dirty="0"/>
          </a:p>
          <a:p>
            <a:pPr lvl="1"/>
            <a:r>
              <a:rPr lang="en-US" sz="2000" dirty="0" smtClean="0"/>
              <a:t>Examine on control dependency:</a:t>
            </a:r>
          </a:p>
          <a:p>
            <a:endParaRPr lang="en-US" sz="2400" dirty="0" smtClean="0"/>
          </a:p>
          <a:p>
            <a:pPr marL="4445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	D</a:t>
            </a:r>
            <a:r>
              <a:rPr lang="en-US" sz="1800" dirty="0" smtClean="0"/>
              <a:t>efine a function </a:t>
            </a:r>
            <a:r>
              <a:rPr lang="en-US" sz="1800" i="1" dirty="0" smtClean="0"/>
              <a:t>sum(</a:t>
            </a:r>
            <a:r>
              <a:rPr lang="en-US" sz="1800" i="1" dirty="0" err="1" smtClean="0"/>
              <a:t>a,b</a:t>
            </a:r>
            <a:r>
              <a:rPr lang="en-US" sz="1800" i="1" dirty="0" smtClean="0"/>
              <a:t>)</a:t>
            </a:r>
            <a:r>
              <a:rPr lang="en-US" sz="1800" dirty="0" smtClean="0"/>
              <a:t> and call</a:t>
            </a:r>
          </a:p>
          <a:p>
            <a:pPr marL="4445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	 this function</a:t>
            </a:r>
            <a:r>
              <a:rPr lang="en-US" sz="1800" dirty="0" smtClean="0"/>
              <a:t> in other statement.</a:t>
            </a:r>
          </a:p>
          <a:p>
            <a:pPr marL="44450" indent="0">
              <a:buNone/>
            </a:pPr>
            <a:r>
              <a:rPr lang="en-US" altLang="zh-CN" sz="2400" dirty="0" smtClean="0"/>
              <a:t>	</a:t>
            </a:r>
          </a:p>
          <a:p>
            <a:pPr marL="44450" indent="0">
              <a:buNone/>
            </a:pPr>
            <a:r>
              <a:rPr lang="en-US" altLang="zh-CN" sz="2400" dirty="0"/>
              <a:t>	</a:t>
            </a:r>
            <a:endParaRPr lang="en-US" sz="2400" dirty="0" smtClean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pic>
        <p:nvPicPr>
          <p:cNvPr id="5122" name="Picture 2" descr="C:\Users\aixinran\AppData\Local\Temp\ksohtml\wps78EF.t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687" y="65584"/>
            <a:ext cx="2160253" cy="755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7528272" y="5466184"/>
            <a:ext cx="1758668" cy="28803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pitchFamily="1" charset="-128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Case study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468438"/>
            <a:ext cx="9236108" cy="59134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Make assumption by observation</a:t>
            </a:r>
          </a:p>
          <a:p>
            <a:endParaRPr lang="en-US" sz="2400" dirty="0"/>
          </a:p>
          <a:p>
            <a:pPr lvl="1"/>
            <a:r>
              <a:rPr lang="en-US" sz="2000" dirty="0" smtClean="0"/>
              <a:t>Checking on state transition of </a:t>
            </a:r>
          </a:p>
          <a:p>
            <a:pPr marL="4445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smtClean="0"/>
              <a:t>conditional statement.</a:t>
            </a:r>
          </a:p>
          <a:p>
            <a:pPr marL="4445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1800" dirty="0" smtClean="0"/>
              <a:t>example code:</a:t>
            </a:r>
          </a:p>
          <a:p>
            <a:pPr marL="44450" indent="0">
              <a:buNone/>
            </a:pPr>
            <a:r>
              <a:rPr lang="en-US" altLang="zh-CN" sz="2400" dirty="0"/>
              <a:t>	</a:t>
            </a:r>
            <a:endParaRPr lang="en-US" sz="2400" dirty="0" smtClean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240" y="497632"/>
            <a:ext cx="1876425" cy="5362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59720" y="3882008"/>
            <a:ext cx="2617134" cy="1811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 err="1"/>
              <a:t>var</a:t>
            </a:r>
            <a:r>
              <a:rPr lang="en-US" altLang="zh-CN" sz="1400" dirty="0"/>
              <a:t> a = 1</a:t>
            </a:r>
            <a:r>
              <a:rPr lang="en-US" altLang="zh-CN" sz="1400" dirty="0" smtClean="0"/>
              <a:t>;</a:t>
            </a:r>
          </a:p>
          <a:p>
            <a:pPr>
              <a:lnSpc>
                <a:spcPct val="114000"/>
              </a:lnSpc>
            </a:pP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b = 2</a:t>
            </a:r>
            <a:r>
              <a:rPr lang="en-US" altLang="zh-CN" sz="1400" dirty="0" smtClean="0"/>
              <a:t>;</a:t>
            </a:r>
          </a:p>
          <a:p>
            <a:pPr>
              <a:lnSpc>
                <a:spcPct val="114000"/>
              </a:lnSpc>
            </a:pPr>
            <a:r>
              <a:rPr lang="en-US" altLang="zh-CN" sz="1400" dirty="0" smtClean="0"/>
              <a:t>if(a&gt;b</a:t>
            </a:r>
            <a:r>
              <a:rPr lang="en-US" altLang="zh-CN" sz="1400" dirty="0"/>
              <a:t>){ </a:t>
            </a:r>
            <a:endParaRPr lang="en-US" altLang="zh-CN" sz="1400" dirty="0" smtClean="0"/>
          </a:p>
          <a:p>
            <a:pPr>
              <a:lnSpc>
                <a:spcPct val="114000"/>
              </a:lnSpc>
            </a:pPr>
            <a:r>
              <a:rPr lang="en-US" altLang="zh-CN" sz="1400" dirty="0" smtClean="0"/>
              <a:t>          a=3</a:t>
            </a:r>
            <a:r>
              <a:rPr lang="en-US" altLang="zh-CN" sz="1400" dirty="0"/>
              <a:t>;    </a:t>
            </a:r>
            <a:endParaRPr lang="en-US" altLang="zh-CN" sz="1400" dirty="0" smtClean="0"/>
          </a:p>
          <a:p>
            <a:pPr>
              <a:lnSpc>
                <a:spcPct val="114000"/>
              </a:lnSpc>
            </a:pPr>
            <a:r>
              <a:rPr lang="en-US" altLang="zh-CN" sz="1400" dirty="0" smtClean="0"/>
              <a:t>}</a:t>
            </a:r>
            <a:r>
              <a:rPr lang="en-US" altLang="zh-CN" sz="1400" dirty="0"/>
              <a:t>else{    </a:t>
            </a:r>
            <a:endParaRPr lang="en-US" altLang="zh-CN" sz="1400" dirty="0" smtClean="0"/>
          </a:p>
          <a:p>
            <a:pPr>
              <a:lnSpc>
                <a:spcPct val="114000"/>
              </a:lnSpc>
            </a:pPr>
            <a:r>
              <a:rPr lang="en-US" altLang="zh-CN" sz="1400" dirty="0" smtClean="0"/>
              <a:t>          </a:t>
            </a:r>
            <a:r>
              <a:rPr lang="en-US" altLang="zh-CN" sz="1400" dirty="0"/>
              <a:t>b=3;  </a:t>
            </a:r>
            <a:endParaRPr lang="en-US" altLang="zh-CN" sz="1400" dirty="0" smtClean="0"/>
          </a:p>
          <a:p>
            <a:pPr>
              <a:lnSpc>
                <a:spcPct val="114000"/>
              </a:lnSpc>
            </a:pPr>
            <a:r>
              <a:rPr lang="en-US" altLang="zh-CN" sz="1400" dirty="0" smtClean="0"/>
              <a:t>  </a:t>
            </a: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 bwMode="auto">
          <a:xfrm>
            <a:off x="7459613" y="4216146"/>
            <a:ext cx="1004763" cy="4579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pitchFamily="1" charset="-128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Case study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468438"/>
            <a:ext cx="9236108" cy="59134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Three assumptions:</a:t>
            </a:r>
          </a:p>
          <a:p>
            <a:pPr lvl="1"/>
            <a:r>
              <a:rPr lang="en-US" altLang="zh-CN" sz="2000" dirty="0"/>
              <a:t>Directly influence statement and variable is found by matching identifiers and scope information on the edges. </a:t>
            </a:r>
          </a:p>
          <a:p>
            <a:pPr lvl="1"/>
            <a:r>
              <a:rPr lang="en-US" altLang="zh-CN" sz="2000" dirty="0"/>
              <a:t>Indirectly influence statement and variable is found by iteratively executing to find dependences on directly influence statement and variable we get in each stage of query.</a:t>
            </a:r>
          </a:p>
          <a:p>
            <a:pPr lvl="1"/>
            <a:r>
              <a:rPr lang="en-US" altLang="zh-CN" sz="2000" dirty="0"/>
              <a:t>We can replace the code in clause result from false predicates with </a:t>
            </a:r>
            <a:r>
              <a:rPr lang="en-US" altLang="zh-CN" sz="2000" i="1" dirty="0"/>
              <a:t>null</a:t>
            </a:r>
            <a:r>
              <a:rPr lang="en-US" altLang="zh-CN" sz="2000" dirty="0"/>
              <a:t> value.</a:t>
            </a:r>
          </a:p>
          <a:p>
            <a:endParaRPr lang="en-US" sz="2400" dirty="0" smtClean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8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5158" y="2952744"/>
            <a:ext cx="8636000" cy="1514475"/>
          </a:xfrm>
        </p:spPr>
        <p:txBody>
          <a:bodyPr/>
          <a:lstStyle/>
          <a:p>
            <a:pPr algn="ctr"/>
            <a:r>
              <a:rPr lang="en-US" i="1" cap="none" dirty="0" smtClean="0"/>
              <a:t>Implementation</a:t>
            </a:r>
            <a:endParaRPr lang="en-US" i="1" cap="none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58227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468438"/>
            <a:ext cx="9236108" cy="5913462"/>
          </a:xfrm>
        </p:spPr>
        <p:txBody>
          <a:bodyPr>
            <a:normAutofit/>
          </a:bodyPr>
          <a:lstStyle/>
          <a:p>
            <a:endParaRPr lang="en-US" sz="2400" dirty="0" smtClean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pic>
        <p:nvPicPr>
          <p:cNvPr id="14338" name="Picture 2" descr="C:\Users\aixinran\AppData\Local\Temp\ksohtml\wps75B2.t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704" y="1481237"/>
            <a:ext cx="5184576" cy="562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32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Key functions</a:t>
            </a:r>
            <a:endParaRPr lang="en-US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6" y="1577752"/>
            <a:ext cx="5589574" cy="5548873"/>
          </a:xfr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510" y="1589098"/>
            <a:ext cx="4385490" cy="30868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80" y="4687318"/>
            <a:ext cx="4358440" cy="27977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62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Key functions</a:t>
            </a:r>
            <a:endParaRPr lang="en-US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24" y="2225824"/>
            <a:ext cx="7200900" cy="2781300"/>
          </a:xfrm>
        </p:spPr>
      </p:pic>
    </p:spTree>
    <p:extLst>
      <p:ext uri="{BB962C8B-B14F-4D97-AF65-F5344CB8AC3E}">
        <p14:creationId xmlns:p14="http://schemas.microsoft.com/office/powerpoint/2010/main" val="17055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dirty="0"/>
              <a:t>Problem State </a:t>
            </a:r>
            <a:endParaRPr lang="en-US" alt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468438"/>
            <a:ext cx="9164670" cy="6151562"/>
          </a:xfrm>
        </p:spPr>
        <p:txBody>
          <a:bodyPr/>
          <a:lstStyle/>
          <a:p>
            <a:r>
              <a:rPr lang="en-US" altLang="zh-CN" sz="3200" dirty="0" smtClean="0"/>
              <a:t>Enable web applications with more interactive features is </a:t>
            </a:r>
            <a:r>
              <a:rPr lang="en-US" sz="3200" dirty="0" smtClean="0"/>
              <a:t>increasing complexity of web application development in typical three tier architecture.</a:t>
            </a:r>
          </a:p>
          <a:p>
            <a:endParaRPr lang="en-US" sz="3200" dirty="0" smtClean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68" y="3582391"/>
            <a:ext cx="7704856" cy="3611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Key functions</a:t>
            </a:r>
            <a:endParaRPr lang="en-US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12" y="2153444"/>
            <a:ext cx="7343775" cy="4781550"/>
          </a:xfrm>
        </p:spPr>
      </p:pic>
    </p:spTree>
    <p:extLst>
      <p:ext uri="{BB962C8B-B14F-4D97-AF65-F5344CB8AC3E}">
        <p14:creationId xmlns:p14="http://schemas.microsoft.com/office/powerpoint/2010/main" val="41145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5158" y="2952744"/>
            <a:ext cx="8636000" cy="1514475"/>
          </a:xfrm>
        </p:spPr>
        <p:txBody>
          <a:bodyPr/>
          <a:lstStyle/>
          <a:p>
            <a:pPr algn="ctr"/>
            <a:r>
              <a:rPr lang="en-US" i="1" cap="none" dirty="0" smtClean="0"/>
              <a:t>Validation</a:t>
            </a:r>
            <a:endParaRPr lang="en-US" i="1" cap="none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58021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3200" dirty="0"/>
          </a:p>
          <a:p>
            <a:endParaRPr lang="en-US" sz="3200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11648" y="6474296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JipdaSlicer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268120" y="6474296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Stip.js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16" y="344438"/>
            <a:ext cx="2295525" cy="2457450"/>
          </a:xfrm>
          <a:prstGeom prst="rect">
            <a:avLst/>
          </a:prstGeom>
        </p:spPr>
      </p:pic>
      <p:pic>
        <p:nvPicPr>
          <p:cNvPr id="7174" name="Picture 6" descr="C:\Users\aixinran\AppData\Local\Temp\ksohtml\wps53C6.tmp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0"/>
          <a:stretch/>
        </p:blipFill>
        <p:spPr bwMode="auto">
          <a:xfrm>
            <a:off x="687511" y="3233937"/>
            <a:ext cx="4345895" cy="324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aixinran\AppData\Local\Temp\ksohtml\wps998D.tmp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4"/>
          <a:stretch/>
        </p:blipFill>
        <p:spPr bwMode="auto">
          <a:xfrm>
            <a:off x="5251302" y="3233936"/>
            <a:ext cx="4118944" cy="310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3200" dirty="0"/>
          </a:p>
          <a:p>
            <a:endParaRPr lang="en-US" sz="3200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pic>
        <p:nvPicPr>
          <p:cNvPr id="7170" name="Picture 2" descr="C:\Users\aixinran\AppData\Local\Temp\ksohtml\wpsC903.tmp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48"/>
          <a:stretch/>
        </p:blipFill>
        <p:spPr bwMode="auto">
          <a:xfrm>
            <a:off x="579513" y="2945904"/>
            <a:ext cx="435647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ixinran\AppData\Local\Temp\ksohtml\wps2A55.tmp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0"/>
          <a:stretch/>
        </p:blipFill>
        <p:spPr bwMode="auto">
          <a:xfrm>
            <a:off x="5368032" y="2945904"/>
            <a:ext cx="4521793" cy="343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911648" y="6474296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JipdaSlicer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268120" y="6474296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Stip.js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63" y="374142"/>
            <a:ext cx="21812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3200" dirty="0"/>
          </a:p>
          <a:p>
            <a:endParaRPr lang="en-US" sz="3200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11648" y="6474296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JipdaSlicer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268120" y="6474296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Stip.js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44" y="306338"/>
            <a:ext cx="2171700" cy="2495550"/>
          </a:xfrm>
          <a:prstGeom prst="rect">
            <a:avLst/>
          </a:prstGeom>
        </p:spPr>
      </p:pic>
      <p:pic>
        <p:nvPicPr>
          <p:cNvPr id="11266" name="Picture 2" descr="C:\Users\aixinran\AppData\Local\Temp\ksohtml\wpsE30C.tmp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0"/>
          <a:stretch/>
        </p:blipFill>
        <p:spPr bwMode="auto">
          <a:xfrm>
            <a:off x="327472" y="3089920"/>
            <a:ext cx="4643234" cy="33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aixinran\AppData\Local\Temp\ksohtml\wps3D6C.tmp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3"/>
          <a:stretch/>
        </p:blipFill>
        <p:spPr bwMode="auto">
          <a:xfrm>
            <a:off x="5224016" y="3101008"/>
            <a:ext cx="4376801" cy="33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04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3200" dirty="0"/>
          </a:p>
          <a:p>
            <a:endParaRPr lang="en-US" sz="3200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9854" y="7239024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JipdaSlicer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036151" y="7241252"/>
            <a:ext cx="3395013" cy="41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Stip.js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84" y="425624"/>
            <a:ext cx="2276475" cy="3400425"/>
          </a:xfrm>
          <a:prstGeom prst="rect">
            <a:avLst/>
          </a:prstGeom>
        </p:spPr>
      </p:pic>
      <p:pic>
        <p:nvPicPr>
          <p:cNvPr id="10242" name="Picture 2" descr="C:\Users\aixinran\AppData\Local\Temp\ksohtml\wpsAE77.tmp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24"/>
          <a:stretch/>
        </p:blipFill>
        <p:spPr bwMode="auto">
          <a:xfrm>
            <a:off x="345852" y="3826049"/>
            <a:ext cx="4683564" cy="339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aixinran\AppData\Local\Temp\ksohtml\wpsD5A.tmp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13"/>
          <a:stretch/>
        </p:blipFill>
        <p:spPr bwMode="auto">
          <a:xfrm>
            <a:off x="5374400" y="3826048"/>
            <a:ext cx="4328952" cy="322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3200" dirty="0"/>
          </a:p>
          <a:p>
            <a:endParaRPr lang="en-US" sz="3200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9854" y="7239024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JipdaSlicer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139963" y="11471617"/>
            <a:ext cx="3395013" cy="41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Stip.js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422141"/>
            <a:ext cx="2419350" cy="3009900"/>
          </a:xfrm>
          <a:prstGeom prst="rect">
            <a:avLst/>
          </a:prstGeom>
        </p:spPr>
      </p:pic>
      <p:pic>
        <p:nvPicPr>
          <p:cNvPr id="12290" name="Picture 2" descr="C:\Users\aixinran\AppData\Local\Temp\ksohtml\wps1B8E.tmp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2"/>
          <a:stretch/>
        </p:blipFill>
        <p:spPr bwMode="auto">
          <a:xfrm>
            <a:off x="185579" y="3840906"/>
            <a:ext cx="4460457" cy="322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aixinran\AppData\Local\Temp\ksohtml\wpsEC55.tmp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82"/>
          <a:stretch/>
        </p:blipFill>
        <p:spPr bwMode="auto">
          <a:xfrm>
            <a:off x="5520134" y="3840906"/>
            <a:ext cx="4334126" cy="322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7036151" y="7241252"/>
            <a:ext cx="3395013" cy="41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Stip.js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5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3200" dirty="0"/>
          </a:p>
          <a:p>
            <a:endParaRPr lang="en-US" sz="3200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9854" y="7239024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JipdaSlicer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139963" y="11471617"/>
            <a:ext cx="3395013" cy="41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Stip.js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036151" y="7241252"/>
            <a:ext cx="3395013" cy="41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Stip.js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757113"/>
            <a:ext cx="2076450" cy="2876550"/>
          </a:xfrm>
          <a:prstGeom prst="rect">
            <a:avLst/>
          </a:prstGeom>
        </p:spPr>
      </p:pic>
      <p:pic>
        <p:nvPicPr>
          <p:cNvPr id="13314" name="Picture 2" descr="C:\Users\aixinran\AppData\Local\Temp\ksohtml\wps4A8B.tmp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1"/>
          <a:stretch/>
        </p:blipFill>
        <p:spPr bwMode="auto">
          <a:xfrm>
            <a:off x="263748" y="3902806"/>
            <a:ext cx="4359617" cy="316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aixinran\AppData\Local\Temp\ksohtml\wps86D1.tmp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8"/>
          <a:stretch/>
        </p:blipFill>
        <p:spPr bwMode="auto">
          <a:xfrm>
            <a:off x="5296024" y="3902806"/>
            <a:ext cx="4144510" cy="316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3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 of Evaluation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3200" dirty="0"/>
          </a:p>
          <a:p>
            <a:endParaRPr lang="en-US" sz="3200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139963" y="11471617"/>
            <a:ext cx="3395013" cy="41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Stip.js</a:t>
            </a: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711200" y="1620838"/>
            <a:ext cx="9144000" cy="6151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5955" bIns="50800" numCol="1" anchor="t" anchorCtr="0" compatLnSpc="1">
            <a:prstTxWarp prst="textNoShape">
              <a:avLst/>
            </a:prstTxWarp>
          </a:bodyPr>
          <a:lstStyle>
            <a:lvl1pPr marL="425450" indent="-381000" algn="l" rtl="0" fontAlgn="base">
              <a:spcBef>
                <a:spcPts val="8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400">
                <a:solidFill>
                  <a:srgbClr val="5F604A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819150" indent="-317500" algn="l" rtl="0" fontAlgn="base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–"/>
              <a:defRPr sz="3000">
                <a:solidFill>
                  <a:srgbClr val="5F604A"/>
                </a:solidFill>
                <a:latin typeface="+mn-lt"/>
                <a:ea typeface="+mn-ea"/>
                <a:sym typeface="Arial" charset="0"/>
              </a:defRPr>
            </a:lvl2pPr>
            <a:lvl3pPr marL="1263650" indent="-254000" algn="l" rtl="0" fontAlgn="base">
              <a:spcBef>
                <a:spcPts val="6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6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3pPr>
            <a:lvl4pPr marL="17716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4pPr>
            <a:lvl5pPr marL="22796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5pPr>
            <a:lvl6pPr marL="27368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6pPr>
            <a:lvl7pPr marL="31940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7pPr>
            <a:lvl8pPr marL="36512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8pPr>
            <a:lvl9pPr marL="4108450" indent="-254000" algn="l" rtl="0" fontAlgn="base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>
                <a:solidFill>
                  <a:srgbClr val="7F7358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r>
              <a:rPr lang="en-US" altLang="zh-CN" sz="3200" dirty="0"/>
              <a:t>T</a:t>
            </a:r>
            <a:r>
              <a:rPr lang="en-US" altLang="zh-CN" sz="3200" dirty="0" smtClean="0"/>
              <a:t>he </a:t>
            </a:r>
            <a:r>
              <a:rPr lang="en-US" altLang="zh-CN" sz="3200" dirty="0"/>
              <a:t>order of sliced code in </a:t>
            </a:r>
            <a:r>
              <a:rPr lang="en-US" altLang="zh-CN" sz="3200" dirty="0" err="1"/>
              <a:t>JipdaSlicer</a:t>
            </a:r>
            <a:r>
              <a:rPr lang="en-US" altLang="zh-CN" sz="3200" dirty="0"/>
              <a:t> is dependent on the identifiers’ position in slicing </a:t>
            </a:r>
            <a:r>
              <a:rPr lang="en-US" altLang="zh-CN" sz="3200" dirty="0" smtClean="0"/>
              <a:t>criterion.</a:t>
            </a:r>
          </a:p>
          <a:p>
            <a:r>
              <a:rPr lang="en-US" altLang="zh-CN" sz="3200" dirty="0" smtClean="0"/>
              <a:t>Powerful enough to </a:t>
            </a:r>
            <a:r>
              <a:rPr lang="en-US" altLang="zh-CN" sz="3200" dirty="0" err="1" smtClean="0"/>
              <a:t>analyse</a:t>
            </a:r>
            <a:r>
              <a:rPr lang="en-US" altLang="zh-CN" sz="3200" dirty="0" smtClean="0"/>
              <a:t> control and data dependences.</a:t>
            </a:r>
          </a:p>
          <a:p>
            <a:r>
              <a:rPr lang="en-US" altLang="zh-CN" sz="3200" dirty="0" smtClean="0"/>
              <a:t>Is able to maintain syntax structure of if-else statement.</a:t>
            </a:r>
            <a:endParaRPr lang="en-US" altLang="zh-CN" sz="3200" dirty="0"/>
          </a:p>
          <a:p>
            <a:endParaRPr lang="en-US" altLang="zh-CN" sz="3200" kern="0" dirty="0" smtClean="0"/>
          </a:p>
          <a:p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13724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5158" y="2952744"/>
            <a:ext cx="8636000" cy="1514475"/>
          </a:xfrm>
        </p:spPr>
        <p:txBody>
          <a:bodyPr/>
          <a:lstStyle/>
          <a:p>
            <a:pPr algn="ctr"/>
            <a:r>
              <a:rPr lang="en-US" i="1" cap="none" dirty="0" smtClean="0"/>
              <a:t>Conclusion</a:t>
            </a:r>
            <a:endParaRPr lang="en-US" i="1" cap="none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843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/>
              <a:t>Problem State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Solution: </a:t>
            </a:r>
            <a:r>
              <a:rPr lang="en-US" sz="2800" dirty="0" err="1" smtClean="0"/>
              <a:t>Tierless</a:t>
            </a:r>
            <a:r>
              <a:rPr lang="en-US" sz="2800" dirty="0" smtClean="0"/>
              <a:t> program language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Good enough?</a:t>
            </a:r>
          </a:p>
          <a:p>
            <a:pPr lvl="1"/>
            <a:r>
              <a:rPr lang="en-US" sz="2400" dirty="0" smtClean="0"/>
              <a:t>Investment of novel language</a:t>
            </a:r>
          </a:p>
          <a:p>
            <a:pPr lvl="1"/>
            <a:r>
              <a:rPr lang="en-US" sz="2400" dirty="0" smtClean="0"/>
              <a:t>Effect to familiar with a new programming language</a:t>
            </a:r>
          </a:p>
          <a:p>
            <a:pPr lvl="1"/>
            <a:r>
              <a:rPr lang="en-US" sz="2400" dirty="0" smtClean="0"/>
              <a:t>Effort on annotate tier information</a:t>
            </a:r>
          </a:p>
          <a:p>
            <a:pPr lvl="1"/>
            <a:r>
              <a:rPr lang="en-US" sz="2400" dirty="0" smtClean="0"/>
              <a:t>Error-prone</a:t>
            </a:r>
            <a:endParaRPr lang="en-US" sz="2400" dirty="0" smtClean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736" y="2439844"/>
            <a:ext cx="1439886" cy="9381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80" y="2297832"/>
            <a:ext cx="807442" cy="8074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00080" y="3177897"/>
            <a:ext cx="102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6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Examine </a:t>
            </a:r>
            <a:r>
              <a:rPr lang="en-US" altLang="zh-CN" sz="3200" dirty="0"/>
              <a:t>if the program dependency graph is necessary to acquire a correct slice of a program. </a:t>
            </a:r>
            <a:endParaRPr lang="en-US" altLang="zh-CN" sz="3200" dirty="0" smtClean="0"/>
          </a:p>
          <a:p>
            <a:r>
              <a:rPr lang="en-US" altLang="zh-CN" sz="3200" dirty="0" smtClean="0"/>
              <a:t>The </a:t>
            </a:r>
            <a:r>
              <a:rPr lang="en-US" altLang="zh-CN" sz="3200" i="1" dirty="0"/>
              <a:t>general pattern</a:t>
            </a:r>
            <a:r>
              <a:rPr lang="en-US" altLang="zh-CN" sz="3200" dirty="0"/>
              <a:t> isolates dependencies query from analysis </a:t>
            </a:r>
            <a:r>
              <a:rPr lang="en-US" altLang="zh-CN" sz="3200" dirty="0" smtClean="0"/>
              <a:t>complexity.</a:t>
            </a:r>
          </a:p>
          <a:p>
            <a:r>
              <a:rPr lang="en-US" altLang="zh-CN" sz="3200" dirty="0" smtClean="0"/>
              <a:t>Correctly reflect syntax structure of conditional statement.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sz="3200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 dirty="0"/>
              <a:t>Interpreter design </a:t>
            </a:r>
            <a:endParaRPr lang="en-US" altLang="zh-CN" sz="3200" dirty="0"/>
          </a:p>
          <a:p>
            <a:pPr lvl="1"/>
            <a:r>
              <a:rPr lang="en-US" altLang="zh-CN" sz="2800" dirty="0" smtClean="0"/>
              <a:t>To </a:t>
            </a:r>
            <a:r>
              <a:rPr lang="en-US" altLang="zh-CN" sz="2800" dirty="0"/>
              <a:t>process more syntax structure, such as loop statement like </a:t>
            </a:r>
            <a:r>
              <a:rPr lang="en-US" altLang="zh-CN" sz="2800" b="1" dirty="0"/>
              <a:t>while</a:t>
            </a:r>
            <a:r>
              <a:rPr lang="en-US" altLang="zh-CN" sz="2800" dirty="0"/>
              <a:t>,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for</a:t>
            </a:r>
            <a:endParaRPr lang="en-US" altLang="zh-CN" sz="3200" dirty="0"/>
          </a:p>
          <a:p>
            <a:r>
              <a:rPr lang="en-US" altLang="zh-CN" sz="3200" b="1" dirty="0"/>
              <a:t>Distributed code</a:t>
            </a:r>
            <a:endParaRPr lang="en-US" altLang="zh-CN" sz="3200" dirty="0"/>
          </a:p>
          <a:p>
            <a:pPr lvl="1"/>
            <a:r>
              <a:rPr lang="en-US" altLang="zh-CN" sz="2800" dirty="0"/>
              <a:t>To </a:t>
            </a:r>
            <a:r>
              <a:rPr lang="en-US" altLang="zh-CN" sz="2800" dirty="0" smtClean="0"/>
              <a:t>be </a:t>
            </a:r>
            <a:r>
              <a:rPr lang="en-US" altLang="zh-CN" sz="2800" dirty="0"/>
              <a:t>able to generate distributed sliced code in Node.js and Meteor.js framework</a:t>
            </a:r>
            <a:r>
              <a:rPr lang="en-US" altLang="zh-CN" sz="2800" dirty="0" smtClean="0"/>
              <a:t>.</a:t>
            </a:r>
            <a:endParaRPr lang="en-US" altLang="zh-CN" sz="3200" dirty="0"/>
          </a:p>
          <a:p>
            <a:r>
              <a:rPr lang="en-US" altLang="zh-CN" sz="3200" b="1" dirty="0"/>
              <a:t>Algorithm </a:t>
            </a:r>
            <a:r>
              <a:rPr lang="en-US" altLang="zh-CN" sz="3200" b="1" dirty="0" smtClean="0"/>
              <a:t>performance</a:t>
            </a:r>
          </a:p>
          <a:p>
            <a:pPr lvl="1"/>
            <a:r>
              <a:rPr lang="en-US" altLang="zh-CN" sz="2800" dirty="0" smtClean="0"/>
              <a:t>A </a:t>
            </a:r>
            <a:r>
              <a:rPr lang="en-US" altLang="zh-CN" sz="2800" dirty="0"/>
              <a:t>dynamic programming algorithm to reduce time complexity of our algorithm</a:t>
            </a:r>
          </a:p>
          <a:p>
            <a:pPr lvl="1"/>
            <a:endParaRPr lang="en-US" altLang="zh-CN" sz="2800" dirty="0"/>
          </a:p>
          <a:p>
            <a:endParaRPr lang="en-US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34" y="2166926"/>
            <a:ext cx="8636000" cy="1514475"/>
          </a:xfrm>
        </p:spPr>
        <p:txBody>
          <a:bodyPr/>
          <a:lstStyle/>
          <a:p>
            <a:pPr algn="ctr"/>
            <a:r>
              <a:rPr lang="en-US" cap="none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Thank you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!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Any Questions?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/>
              <a:t>Problem State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Solution: </a:t>
            </a:r>
            <a:r>
              <a:rPr lang="en-US" sz="2800" dirty="0" err="1" smtClean="0"/>
              <a:t>Tierless</a:t>
            </a:r>
            <a:r>
              <a:rPr lang="en-US" sz="2800" dirty="0" smtClean="0"/>
              <a:t> program language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altLang="zh-CN" sz="2800" dirty="0" smtClean="0"/>
              <a:t>Existing </a:t>
            </a:r>
            <a:r>
              <a:rPr lang="en-US" altLang="zh-CN" sz="2800" dirty="0"/>
              <a:t>technologies such as JavaScript </a:t>
            </a:r>
            <a:r>
              <a:rPr lang="en-US" altLang="zh-CN" sz="2800" dirty="0" smtClean="0"/>
              <a:t>with distributed </a:t>
            </a:r>
            <a:r>
              <a:rPr lang="en-US" altLang="zh-CN" sz="2800" dirty="0"/>
              <a:t>features to cater for tier splitting seems more beneficial</a:t>
            </a:r>
            <a:r>
              <a:rPr lang="en-US" altLang="zh-CN" sz="2800" dirty="0" smtClean="0"/>
              <a:t>.</a:t>
            </a:r>
          </a:p>
          <a:p>
            <a:endParaRPr lang="en-US" altLang="zh-CN" sz="2800" dirty="0"/>
          </a:p>
          <a:p>
            <a:pPr marL="44450" indent="0">
              <a:buNone/>
            </a:pPr>
            <a:endParaRPr lang="en-US" altLang="zh-CN" sz="2400" dirty="0" smtClean="0"/>
          </a:p>
          <a:p>
            <a:endParaRPr lang="en-US" altLang="zh-CN" sz="2800" dirty="0"/>
          </a:p>
          <a:p>
            <a:pPr marL="501650" lvl="1" indent="0">
              <a:buNone/>
            </a:pPr>
            <a:r>
              <a:rPr lang="en-US" altLang="zh-CN" sz="1000" dirty="0" smtClean="0"/>
              <a:t> 			              https</a:t>
            </a:r>
            <a:r>
              <a:rPr lang="en-US" altLang="zh-CN" sz="1000" dirty="0"/>
              <a:t>://soft.vub.ac.be/~lphilips/jspdg/stip/stip-web/stip.html</a:t>
            </a:r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736" y="2439844"/>
            <a:ext cx="1439886" cy="9381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80" y="2297832"/>
            <a:ext cx="807442" cy="8074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00080" y="3177897"/>
            <a:ext cx="102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HOP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4966">
            <a:off x="5420048" y="2284168"/>
            <a:ext cx="1783406" cy="11889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9088">
            <a:off x="2703736" y="2349042"/>
            <a:ext cx="1872208" cy="12481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965" y="5510116"/>
            <a:ext cx="2656205" cy="14153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91" y="5776717"/>
            <a:ext cx="1218137" cy="913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/>
              <a:t>Problem State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tierless</a:t>
            </a:r>
            <a:r>
              <a:rPr lang="en-US" altLang="zh-CN" sz="2800" dirty="0" smtClean="0"/>
              <a:t> JavaScript code generator</a:t>
            </a:r>
          </a:p>
          <a:p>
            <a:pPr marL="44450" indent="0">
              <a:buNone/>
            </a:pPr>
            <a:r>
              <a:rPr lang="en-US" altLang="zh-CN" sz="2800" dirty="0" smtClean="0"/>
              <a:t>   only require annotate code with </a:t>
            </a:r>
          </a:p>
          <a:p>
            <a:pPr marL="4445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@client  and @server.</a:t>
            </a:r>
          </a:p>
          <a:p>
            <a:pPr marL="44450" indent="0">
              <a:buNone/>
            </a:pPr>
            <a:endParaRPr lang="en-US" altLang="zh-CN" sz="1000" dirty="0" smtClean="0"/>
          </a:p>
          <a:p>
            <a:pPr lvl="1"/>
            <a:r>
              <a:rPr lang="en-US" altLang="zh-CN" sz="2400" dirty="0" smtClean="0"/>
              <a:t>Static analysis source code based on abstract interpretation result in state graph</a:t>
            </a:r>
          </a:p>
          <a:p>
            <a:pPr marL="501650" lvl="1" indent="0">
              <a:buNone/>
            </a:pPr>
            <a:endParaRPr lang="en-US" altLang="zh-CN" sz="2400" dirty="0" smtClean="0"/>
          </a:p>
          <a:p>
            <a:pPr lvl="1"/>
            <a:r>
              <a:rPr lang="en-US" altLang="zh-CN" sz="2400" dirty="0" smtClean="0"/>
              <a:t>Construct PDG on top of state graph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 smtClean="0"/>
              <a:t>Apply program slicing technique on PDG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Distribute sliced code into client tier and server tier.</a:t>
            </a:r>
            <a:endParaRPr lang="en-US" altLang="zh-CN" sz="2400" dirty="0"/>
          </a:p>
          <a:p>
            <a:pPr marL="501650" lvl="1" indent="0">
              <a:buNone/>
            </a:pPr>
            <a:endParaRPr lang="en-US" altLang="zh-CN" sz="2400" dirty="0" smtClean="0"/>
          </a:p>
          <a:p>
            <a:pPr marL="501650" lvl="1" indent="0">
              <a:buNone/>
            </a:pPr>
            <a:endParaRPr lang="en-US" altLang="zh-CN" sz="2400" dirty="0" smtClean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85" y="1482767"/>
            <a:ext cx="2950915" cy="15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/>
              <a:t>Problem State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tierless</a:t>
            </a:r>
            <a:r>
              <a:rPr lang="en-US" altLang="zh-CN" sz="2800" dirty="0" smtClean="0"/>
              <a:t> JavaScript code generator</a:t>
            </a:r>
          </a:p>
          <a:p>
            <a:pPr marL="44450" indent="0">
              <a:buNone/>
            </a:pPr>
            <a:r>
              <a:rPr lang="en-US" altLang="zh-CN" sz="2800" dirty="0" smtClean="0"/>
              <a:t>   only require annotate code with </a:t>
            </a:r>
          </a:p>
          <a:p>
            <a:pPr marL="4445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@client  and @server.</a:t>
            </a:r>
          </a:p>
          <a:p>
            <a:pPr marL="44450" indent="0">
              <a:buNone/>
            </a:pPr>
            <a:endParaRPr lang="en-US" altLang="zh-CN" sz="1000" dirty="0" smtClean="0"/>
          </a:p>
          <a:p>
            <a:pPr lvl="1"/>
            <a:r>
              <a:rPr lang="en-US" altLang="zh-CN" sz="2400" dirty="0" smtClean="0"/>
              <a:t>Static analysis source code based on abstract interpretation result in state graph</a:t>
            </a:r>
          </a:p>
          <a:p>
            <a:pPr marL="501650" lvl="1" indent="0">
              <a:buNone/>
            </a:pPr>
            <a:endParaRPr lang="en-US" altLang="zh-CN" sz="2400" dirty="0" smtClean="0"/>
          </a:p>
          <a:p>
            <a:pPr lvl="1"/>
            <a:r>
              <a:rPr lang="en-US" altLang="zh-CN" sz="2400" dirty="0" smtClean="0"/>
              <a:t>Construct Program Dependence Graph on top of state graph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 smtClean="0"/>
              <a:t>Apply program slicing technique on PDG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Distribute sliced code into client tier and server tier.</a:t>
            </a:r>
            <a:endParaRPr lang="en-US" altLang="zh-CN" sz="2400" dirty="0"/>
          </a:p>
          <a:p>
            <a:pPr marL="501650" lvl="1" indent="0">
              <a:buNone/>
            </a:pPr>
            <a:endParaRPr lang="en-US" altLang="zh-CN" sz="2400" dirty="0" smtClean="0"/>
          </a:p>
          <a:p>
            <a:pPr marL="501650" lvl="1" indent="0">
              <a:buNone/>
            </a:pPr>
            <a:endParaRPr lang="en-US" altLang="zh-CN" sz="2400" dirty="0" smtClean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85" y="1482767"/>
            <a:ext cx="2950915" cy="15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0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dirty="0"/>
              <a:t>Problem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pPr lvl="1"/>
            <a:r>
              <a:rPr lang="en-US" altLang="zh-CN" dirty="0" smtClean="0"/>
              <a:t>Develop in </a:t>
            </a:r>
            <a:r>
              <a:rPr lang="en-US" altLang="zh-CN" dirty="0"/>
              <a:t>a new slicing algorithm, called </a:t>
            </a:r>
            <a:r>
              <a:rPr lang="en-US" altLang="zh-CN" dirty="0" err="1"/>
              <a:t>JipdaSlicer</a:t>
            </a:r>
            <a:r>
              <a:rPr lang="en-US" altLang="zh-CN" dirty="0"/>
              <a:t>, </a:t>
            </a:r>
            <a:r>
              <a:rPr lang="en-US" altLang="zh-CN" dirty="0" smtClean="0"/>
              <a:t>which can slice on state graph directly without building any intermediate presentation.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6477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504" y="2511549"/>
            <a:ext cx="8636000" cy="1514475"/>
          </a:xfrm>
        </p:spPr>
        <p:txBody>
          <a:bodyPr>
            <a:normAutofit fontScale="90000"/>
          </a:bodyPr>
          <a:lstStyle/>
          <a:p>
            <a:r>
              <a:rPr lang="en-US" altLang="zh-CN" sz="5400" dirty="0"/>
              <a:t>Background Knowledge</a:t>
            </a:r>
          </a:p>
        </p:txBody>
      </p:sp>
      <p:sp>
        <p:nvSpPr>
          <p:cNvPr id="3" name="灯片编号占位符 3"/>
          <p:cNvSpPr txBox="1">
            <a:spLocks/>
          </p:cNvSpPr>
          <p:nvPr/>
        </p:nvSpPr>
        <p:spPr>
          <a:xfrm>
            <a:off x="9652032" y="7239024"/>
            <a:ext cx="507968" cy="3809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N W3" pitchFamily="1" charset="-128"/>
                <a:cs typeface="+mn-cs"/>
                <a:sym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N W3" pitchFamily="1" charset="-128"/>
              <a:cs typeface="+mn-cs"/>
              <a:sym typeface="Arial" charset="0"/>
            </a:endParaRPr>
          </a:p>
        </p:txBody>
      </p:sp>
      <p:sp>
        <p:nvSpPr>
          <p:cNvPr id="4" name="AutoShape 3"/>
          <p:cNvSpPr>
            <a:spLocks/>
          </p:cNvSpPr>
          <p:nvPr/>
        </p:nvSpPr>
        <p:spPr bwMode="auto">
          <a:xfrm>
            <a:off x="1551608" y="4746104"/>
            <a:ext cx="3140844" cy="1787090"/>
          </a:xfrm>
          <a:prstGeom prst="roundRect">
            <a:avLst>
              <a:gd name="adj" fmla="val 5616"/>
            </a:avLst>
          </a:prstGeom>
          <a:solidFill>
            <a:srgbClr val="ABB202"/>
          </a:solidFill>
          <a:ln w="889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1551608" y="5034136"/>
            <a:ext cx="2996406" cy="14990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/>
            <a:r>
              <a:rPr lang="en-US" sz="3600" dirty="0" smtClean="0"/>
              <a:t>Program slicing</a:t>
            </a:r>
            <a:endParaRPr lang="en-US" sz="3600" i="1" dirty="0">
              <a:solidFill>
                <a:srgbClr val="575240"/>
              </a:solidFill>
              <a:latin typeface="Gill Sans" pitchFamily="1" charset="0"/>
              <a:ea typeface="Gill Sans" pitchFamily="1" charset="0"/>
              <a:cs typeface="Gill Sans" pitchFamily="1" charset="0"/>
              <a:sym typeface="Gill Sans" pitchFamily="1" charset="0"/>
            </a:endParaRPr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5756002" y="4746104"/>
            <a:ext cx="3025428" cy="1787090"/>
          </a:xfrm>
          <a:prstGeom prst="roundRect">
            <a:avLst>
              <a:gd name="adj" fmla="val 5616"/>
            </a:avLst>
          </a:prstGeom>
          <a:solidFill>
            <a:srgbClr val="ABB202"/>
          </a:solidFill>
          <a:ln w="889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5756002" y="5034136"/>
            <a:ext cx="2996406" cy="14990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/>
            <a:r>
              <a:rPr lang="en-US" sz="3600" dirty="0" smtClean="0"/>
              <a:t>Abstract Interpreter</a:t>
            </a:r>
            <a:endParaRPr lang="en-US" sz="3600" i="1" dirty="0">
              <a:solidFill>
                <a:srgbClr val="575240"/>
              </a:solidFill>
              <a:latin typeface="Gill Sans" pitchFamily="1" charset="0"/>
              <a:ea typeface="Gill Sans" pitchFamily="1" charset="0"/>
              <a:cs typeface="Gill Sans" pitchFamily="1" charset="0"/>
              <a:sym typeface="Gill San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#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75240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3A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3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pitchFamily="1" charset="-128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pitchFamily="1" charset="-128"/>
            <a:sym typeface="Arial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UB template 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575240"/>
      </a:lt2>
      <a:accent1>
        <a:srgbClr val="ABB202"/>
      </a:accent1>
      <a:accent2>
        <a:srgbClr val="333399"/>
      </a:accent2>
      <a:accent3>
        <a:srgbClr val="FFFFFF"/>
      </a:accent3>
      <a:accent4>
        <a:srgbClr val="000000"/>
      </a:accent4>
      <a:accent5>
        <a:srgbClr val="D2D5AA"/>
      </a:accent5>
      <a:accent6>
        <a:srgbClr val="2D2D8A"/>
      </a:accent6>
      <a:hlink>
        <a:srgbClr val="009999"/>
      </a:hlink>
      <a:folHlink>
        <a:srgbClr val="99CC00"/>
      </a:folHlink>
    </a:clrScheme>
    <a:fontScheme name="VUB template English">
      <a:majorFont>
        <a:latin typeface="Arial"/>
        <a:ea typeface="ヒラギノ角ゴ ProN W3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pitchFamily="1" charset="-128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pitchFamily="1" charset="-128"/>
            <a:sym typeface="Arial" charset="0"/>
          </a:defRPr>
        </a:defPPr>
      </a:lstStyle>
    </a:lnDef>
  </a:objectDefaults>
  <a:extraClrSchemeLst>
    <a:extraClrScheme>
      <a:clrScheme name="VUB template Englis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14466</TotalTime>
  <Pages>0</Pages>
  <Words>1109</Words>
  <Characters>0</Characters>
  <Application>Microsoft Office PowerPoint</Application>
  <PresentationFormat>自定义</PresentationFormat>
  <Lines>0</Lines>
  <Paragraphs>289</Paragraphs>
  <Slides>43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Gill Sans</vt:lpstr>
      <vt:lpstr>Lucida Grande</vt:lpstr>
      <vt:lpstr>Zapf Dingbats</vt:lpstr>
      <vt:lpstr>ヒラギノ角ゴ ProN W3</vt:lpstr>
      <vt:lpstr>宋体</vt:lpstr>
      <vt:lpstr>Arial</vt:lpstr>
      <vt:lpstr>Master #3</vt:lpstr>
      <vt:lpstr>VUB template English</vt:lpstr>
      <vt:lpstr>PowerPoint 演示文稿</vt:lpstr>
      <vt:lpstr>Index</vt:lpstr>
      <vt:lpstr>Problem State </vt:lpstr>
      <vt:lpstr>Problem State</vt:lpstr>
      <vt:lpstr>Problem State</vt:lpstr>
      <vt:lpstr>Problem State</vt:lpstr>
      <vt:lpstr>Problem State</vt:lpstr>
      <vt:lpstr>Problem State</vt:lpstr>
      <vt:lpstr>Background Knowledge</vt:lpstr>
      <vt:lpstr>Program Slicing</vt:lpstr>
      <vt:lpstr>Program Slicing</vt:lpstr>
      <vt:lpstr>Program Slicing</vt:lpstr>
      <vt:lpstr>Program Slicing</vt:lpstr>
      <vt:lpstr>Program Slicing</vt:lpstr>
      <vt:lpstr>Program Slicing</vt:lpstr>
      <vt:lpstr>Abstract Interpreter</vt:lpstr>
      <vt:lpstr>Abstract Interpreter</vt:lpstr>
      <vt:lpstr>Abstract Interpreter</vt:lpstr>
      <vt:lpstr>Abstract Interpreter</vt:lpstr>
      <vt:lpstr>Case study of program slicing on state graph</vt:lpstr>
      <vt:lpstr>Case study</vt:lpstr>
      <vt:lpstr>Case study</vt:lpstr>
      <vt:lpstr>Case study</vt:lpstr>
      <vt:lpstr>Case study</vt:lpstr>
      <vt:lpstr>Case study </vt:lpstr>
      <vt:lpstr>Implementation</vt:lpstr>
      <vt:lpstr>Outline</vt:lpstr>
      <vt:lpstr>Key functions</vt:lpstr>
      <vt:lpstr>Key functions</vt:lpstr>
      <vt:lpstr>Key functions</vt:lpstr>
      <vt:lpstr>Validation</vt:lpstr>
      <vt:lpstr>Evaluation </vt:lpstr>
      <vt:lpstr>Evaluation </vt:lpstr>
      <vt:lpstr>Evaluation </vt:lpstr>
      <vt:lpstr>Evaluation </vt:lpstr>
      <vt:lpstr>Evaluation </vt:lpstr>
      <vt:lpstr>Evaluation </vt:lpstr>
      <vt:lpstr>Conclusion of Evaluation </vt:lpstr>
      <vt:lpstr>Conclusion</vt:lpstr>
      <vt:lpstr>Contribution</vt:lpstr>
      <vt:lpstr>Future work</vt:lpstr>
      <vt:lpstr>Thank you!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Tian</dc:creator>
  <cp:lastModifiedBy>xinran ai</cp:lastModifiedBy>
  <cp:revision>544</cp:revision>
  <dcterms:modified xsi:type="dcterms:W3CDTF">2015-08-24T15:06:50Z</dcterms:modified>
</cp:coreProperties>
</file>